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5.wmf" ContentType="image/x-wmf"/>
  <Override PartName="/ppt/media/image54.wmf" ContentType="image/x-wmf"/>
  <Override PartName="/ppt/media/image53.wmf" ContentType="image/x-wmf"/>
  <Override PartName="/ppt/media/image52.wmf" ContentType="image/x-wmf"/>
  <Override PartName="/ppt/media/image51.wmf" ContentType="image/x-wmf"/>
  <Override PartName="/ppt/media/image50.wmf" ContentType="image/x-wmf"/>
  <Override PartName="/ppt/media/image56.wmf" ContentType="image/x-wmf"/>
  <Override PartName="/ppt/media/image49.jpeg" ContentType="image/jpeg"/>
  <Override PartName="/ppt/media/image45.wmf" ContentType="image/x-wmf"/>
  <Override PartName="/ppt/media/image88.png" ContentType="image/png"/>
  <Override PartName="/ppt/media/image46.wmf" ContentType="image/x-wmf"/>
  <Override PartName="/ppt/media/image44.wmf" ContentType="image/x-wmf"/>
  <Override PartName="/ppt/media/image87.png" ContentType="image/png"/>
  <Override PartName="/ppt/media/image43.wmf" ContentType="image/x-wmf"/>
  <Override PartName="/ppt/media/image42.wmf" ContentType="image/x-wmf"/>
  <Override PartName="/ppt/media/image41.wmf" ContentType="image/x-wmf"/>
  <Override PartName="/ppt/media/image40.wmf" ContentType="image/x-wmf"/>
  <Override PartName="/ppt/media/image35.wmf" ContentType="image/x-wmf"/>
  <Override PartName="/ppt/media/image34.wmf" ContentType="image/x-wmf"/>
  <Override PartName="/ppt/media/image77.png" ContentType="image/png"/>
  <Override PartName="/ppt/media/image33.wmf" ContentType="image/x-wmf"/>
  <Override PartName="/ppt/media/image32.wmf" ContentType="image/x-wmf"/>
  <Override PartName="/ppt/media/image31.wmf" ContentType="image/x-wmf"/>
  <Override PartName="/ppt/media/image30.wmf" ContentType="image/x-wmf"/>
  <Override PartName="/ppt/media/image47.wmf" ContentType="image/x-wmf"/>
  <Override PartName="/ppt/media/image10.wmf" ContentType="image/x-wmf"/>
  <Override PartName="/ppt/media/image13.wmf" ContentType="image/x-wmf"/>
  <Override PartName="/ppt/media/image38.wmf" ContentType="image/x-wmf"/>
  <Override PartName="/ppt/media/image4.jpeg" ContentType="image/jpeg"/>
  <Override PartName="/ppt/media/image8.wmf" ContentType="image/x-wmf"/>
  <Override PartName="/ppt/media/image85.wmf" ContentType="image/x-wmf"/>
  <Override PartName="/ppt/media/image12.wmf" ContentType="image/x-wmf"/>
  <Override PartName="/ppt/media/image22.wmf" ContentType="image/x-wmf"/>
  <Override PartName="/ppt/media/image59.wmf" ContentType="image/x-wmf"/>
  <Override PartName="/ppt/media/image23.wmf" ContentType="image/x-wmf"/>
  <Override PartName="/ppt/media/image60.wmf" ContentType="image/x-wmf"/>
  <Override PartName="/ppt/media/image2.jpeg" ContentType="image/jpeg"/>
  <Override PartName="/ppt/media/image24.wmf" ContentType="image/x-wmf"/>
  <Override PartName="/ppt/media/image61.wmf" ContentType="image/x-wmf"/>
  <Override PartName="/ppt/media/image62.wmf" ContentType="image/x-wmf"/>
  <Override PartName="/ppt/media/image26.wmf" ContentType="image/x-wmf"/>
  <Override PartName="/ppt/media/image63.wmf" ContentType="image/x-wmf"/>
  <Override PartName="/ppt/media/image27.wmf" ContentType="image/x-wmf"/>
  <Override PartName="/ppt/media/image64.wmf" ContentType="image/x-wmf"/>
  <Override PartName="/ppt/media/image28.wmf" ContentType="image/x-wmf"/>
  <Override PartName="/ppt/media/image70.wmf" ContentType="image/x-wmf"/>
  <Override PartName="/ppt/media/image65.wmf" ContentType="image/x-wmf"/>
  <Override PartName="/ppt/media/image66.wmf" ContentType="image/x-wmf"/>
  <Override PartName="/ppt/media/image67.wmf" ContentType="image/x-wmf"/>
  <Override PartName="/ppt/media/image79.wmf" ContentType="image/x-wmf"/>
  <Override PartName="/ppt/media/image78.wmf" ContentType="image/x-wmf"/>
  <Override PartName="/ppt/media/image89.gif" ContentType="image/gif"/>
  <Override PartName="/ppt/media/image76.wmf" ContentType="image/x-wmf"/>
  <Override PartName="/ppt/media/image75.wmf" ContentType="image/x-wmf"/>
  <Override PartName="/ppt/media/image91.png" ContentType="image/png"/>
  <Override PartName="/ppt/media/image74.wmf" ContentType="image/x-wmf"/>
  <Override PartName="/ppt/media/image90.png" ContentType="image/png"/>
  <Override PartName="/ppt/media/image73.wmf" ContentType="image/x-wmf"/>
  <Override PartName="/ppt/media/image3.png" ContentType="image/png"/>
  <Override PartName="/ppt/media/image72.wmf" ContentType="image/x-wmf"/>
  <Override PartName="/ppt/media/image68.wmf" ContentType="image/x-wmf"/>
  <Override PartName="/ppt/media/image71.wmf" ContentType="image/x-wmf"/>
  <Override PartName="/ppt/media/image1.png" ContentType="image/png"/>
  <Override PartName="/ppt/media/image29.wmf" ContentType="image/x-wmf"/>
  <Override PartName="/ppt/media/image69.wmf" ContentType="image/x-wmf"/>
  <Override PartName="/ppt/media/image21.wmf" ContentType="image/x-wmf"/>
  <Override PartName="/ppt/media/image58.wmf" ContentType="image/x-wmf"/>
  <Override PartName="/ppt/media/image82.wmf" ContentType="image/x-wmf"/>
  <Override PartName="/ppt/media/image17.wmf" ContentType="image/x-wmf"/>
  <Override PartName="/ppt/media/image39.wmf" ContentType="image/x-wmf"/>
  <Override PartName="/ppt/media/image81.wmf" ContentType="image/x-wmf"/>
  <Override PartName="/ppt/media/image16.wmf" ContentType="image/x-wmf"/>
  <Override PartName="/ppt/media/image80.wmf" ContentType="image/x-wmf"/>
  <Override PartName="/ppt/media/image15.wmf" ContentType="image/x-wmf"/>
  <Override PartName="/ppt/media/image14.wmf" ContentType="image/x-wmf"/>
  <Override PartName="/ppt/media/image25.wmf" ContentType="image/x-wmf"/>
  <Override PartName="/ppt/media/image20.wmf" ContentType="image/x-wmf"/>
  <Override PartName="/ppt/media/image57.wmf" ContentType="image/x-wmf"/>
  <Override PartName="/ppt/media/image5.jpeg" ContentType="image/jpeg"/>
  <Override PartName="/ppt/media/image11.wmf" ContentType="image/x-wmf"/>
  <Override PartName="/ppt/media/image48.wmf" ContentType="image/x-wmf"/>
  <Override PartName="/ppt/media/image9.wmf" ContentType="image/x-wmf"/>
  <Override PartName="/ppt/media/image86.wmf" ContentType="image/x-wmf"/>
  <Override PartName="/ppt/media/image18.wmf" ContentType="image/x-wmf"/>
  <Override PartName="/ppt/media/image83.wmf" ContentType="image/x-wmf"/>
  <Override PartName="/ppt/media/image6.wmf" ContentType="image/x-wmf"/>
  <Override PartName="/ppt/media/image36.wmf" ContentType="image/x-wmf"/>
  <Override PartName="/ppt/media/image19.wmf" ContentType="image/x-wmf"/>
  <Override PartName="/ppt/media/image84.wmf" ContentType="image/x-wmf"/>
  <Override PartName="/ppt/media/image7.wmf" ContentType="image/x-wmf"/>
  <Override PartName="/ppt/media/image37.wmf" ContentType="image/x-wmf"/>
  <Override PartName="/ppt/embeddings/oleObject13.bin" ContentType="application/vnd.openxmlformats-officedocument.oleObject"/>
  <Override PartName="/ppt/embeddings/oleObject12.bin" ContentType="application/vnd.openxmlformats-officedocument.oleObject"/>
  <Override PartName="/ppt/embeddings/oleObject9.bin" ContentType="application/vnd.openxmlformats-officedocument.oleObject"/>
  <Override PartName="/ppt/embeddings/oleObject11.bin" ContentType="application/vnd.openxmlformats-officedocument.oleObject"/>
  <Override PartName="/ppt/embeddings/oleObject8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.bin" ContentType="application/vnd.openxmlformats-officedocument.oleObject"/>
  <Override PartName="/ppt/embeddings/oleObject16.bin" ContentType="application/vnd.openxmlformats-officedocument.oleObject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36F302F-148E-4B55-83FE-9C1EBA0457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A4904-CFD9-4681-B415-8EE47F2BEA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D4C070-9451-4AF3-A6FE-0A29726B2F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AD500C-9A8B-4107-8241-B4865134AE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6D3D3-ABAE-4A0B-A37C-6960D6D2D0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328B73-6E27-4E21-B9D8-D8FC8A0855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3486FF-1763-406E-A896-5E44AD95AB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0BF1F6-F98C-4DBA-BAC7-904D386C22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EA9EA-BDB5-431F-89A5-A40B560A08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206404-EE33-41F0-8EB7-0688F0E70D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52C71A-3260-43EC-95FE-37E89A365F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126D3-08A5-4002-A3E9-C8399C4421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F98BA2-ED47-4AFA-AF92-FE1177D607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9BC99-1035-4BBE-8541-FC45193A35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EC64C0-E55D-45B3-9A90-A27E64DB74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C74E71-901B-4508-BA90-E6EAD942F6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113B75-601A-45C2-A9A0-543E67187F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755A7-7E06-4EF9-889A-06E59EBE13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6D48E-ECD4-4450-B23B-3CA7396F66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3861FA-9E85-4F80-B604-5FB3E669A9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6C2592-0C6E-4E0C-B0EC-EC4202A9E4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06DD8-70F4-40EC-9C52-0D3C1E0808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FD9F93-220C-4C18-919C-36FD9B60E6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EDF88B-B8E6-4FFF-854C-59A90CD463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1D3E71-892E-403B-BDCF-A2A36425B1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1085D0-C72C-4F4C-B8B6-C5E742624D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D6871D-C76E-466D-AC18-3A4D8D6852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09860D-3A38-4B37-AE5B-EAA2BA53A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9EA194-5231-490A-A5E7-FA557DC76B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7E2B34-F253-440B-82B8-1BC05FC86F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CFB3A-8173-484A-8E09-1EBA3EA0D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4D361F-C610-4A62-96E2-1618B89BAF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AE83BE-3F0B-4BF3-8D1E-BE92267C2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B7A106-E2B0-4A99-A609-BCA37C5A7C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C2AA86-7DFE-434E-ABB2-40F80E8966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E2B168-186A-40E3-8CC1-2724C7F951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533ACE-8C79-4674-BA7D-1A6096B6E0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57FBA0-83C0-4189-AD09-46C21F8FB0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C2BFF7-B890-43BA-BE8E-7CE32705EA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A46986-BF85-442C-BB1B-E9ACE754B2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2BFDA2-AFCA-4135-89B5-5C3FCD2D9B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462AFA-0D0D-4CD1-9CE9-EC31EA0144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792B6D-3987-41DB-BF50-E8D434CF66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4812AF-08A8-4F00-A508-EF65E6EE71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4C4F00-4A2B-4D07-A94A-4FBB95C770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59084F-0477-4D0C-BE0D-A003FB8C57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DC8E49-E87E-47BF-9164-B1A47E47F1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BC7B3C-B25F-4C4E-B74A-8362C1ECFE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E7873D-E59B-49BA-9A17-DF80C30162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6F75D-8400-47AB-B8E6-626D133035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7A80D-47F7-4059-BBAE-2D6A4E02A9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14C1A-29DD-49B9-A977-DE176E707F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93B27-F2C4-49B8-9C15-FCF9B5B191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F5BA67-264D-4E6E-A106-34EED678A9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53347-6CBA-465C-A0D7-E7DEA2251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e2f2"/>
            </a:gs>
            <a:gs pos="100000">
              <a:srgbClr val="e8f0f8"/>
            </a:gs>
          </a:gsLst>
          <a:path path="rect">
            <a:fillToRect l="100000" t="100000" r="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F55741-DB18-4B44-A4BC-D7C913FC7EB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e2f2"/>
            </a:gs>
            <a:gs pos="100000">
              <a:srgbClr val="e8f0f8"/>
            </a:gs>
          </a:gsLst>
          <a:path path="rect">
            <a:fillToRect l="100000" t="100000" r="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955467-256C-4A27-8215-0283ADB1BE2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e2f2"/>
            </a:gs>
            <a:gs pos="100000">
              <a:srgbClr val="e8f0f8"/>
            </a:gs>
          </a:gsLst>
          <a:path path="rect">
            <a:fillToRect l="100000" t="100000" r="0" b="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DB1BC9-B932-46C6-9802-A6C1A3BC7F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4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5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46.wmf"/><Relationship Id="rId13" Type="http://schemas.openxmlformats.org/officeDocument/2006/relationships/slideLayout" Target="../slideLayouts/slideLayout25.xml"/><Relationship Id="rId1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8.wmf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5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51.wmf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5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6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57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58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59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60.wmf"/><Relationship Id="rId19" Type="http://schemas.openxmlformats.org/officeDocument/2006/relationships/oleObject" Target="../embeddings/oleObject10.bin"/><Relationship Id="rId20" Type="http://schemas.openxmlformats.org/officeDocument/2006/relationships/image" Target="../media/image61.w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62.w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63.wmf"/><Relationship Id="rId25" Type="http://schemas.openxmlformats.org/officeDocument/2006/relationships/oleObject" Target="../embeddings/oleObject13.bin"/><Relationship Id="rId26" Type="http://schemas.openxmlformats.org/officeDocument/2006/relationships/image" Target="../media/image64.wmf"/><Relationship Id="rId27" Type="http://schemas.openxmlformats.org/officeDocument/2006/relationships/oleObject" Target="../embeddings/oleObject14.bin"/><Relationship Id="rId28" Type="http://schemas.openxmlformats.org/officeDocument/2006/relationships/image" Target="../media/image65.wmf"/><Relationship Id="rId29" Type="http://schemas.openxmlformats.org/officeDocument/2006/relationships/oleObject" Target="../embeddings/oleObject15.bin"/><Relationship Id="rId30" Type="http://schemas.openxmlformats.org/officeDocument/2006/relationships/image" Target="../media/image66.wmf"/><Relationship Id="rId31" Type="http://schemas.openxmlformats.org/officeDocument/2006/relationships/oleObject" Target="../embeddings/oleObject16.bin"/><Relationship Id="rId32" Type="http://schemas.openxmlformats.org/officeDocument/2006/relationships/image" Target="../media/image67.wmf"/><Relationship Id="rId33" Type="http://schemas.openxmlformats.org/officeDocument/2006/relationships/oleObject" Target="../embeddings/oleObject17.bin"/><Relationship Id="rId34" Type="http://schemas.openxmlformats.org/officeDocument/2006/relationships/image" Target="../media/image68.wmf"/><Relationship Id="rId35" Type="http://schemas.openxmlformats.org/officeDocument/2006/relationships/oleObject" Target="../embeddings/oleObject18.bin"/><Relationship Id="rId36" Type="http://schemas.openxmlformats.org/officeDocument/2006/relationships/image" Target="../media/image69.wmf"/><Relationship Id="rId37" Type="http://schemas.openxmlformats.org/officeDocument/2006/relationships/slideLayout" Target="../slideLayouts/slideLayout13.xml"/><Relationship Id="rId3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3.wmf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6.wmf"/><Relationship Id="rId7" Type="http://schemas.openxmlformats.org/officeDocument/2006/relationships/image" Target="../media/image77.png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0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1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2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83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84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85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86.wmf"/><Relationship Id="rId19" Type="http://schemas.openxmlformats.org/officeDocument/2006/relationships/slideLayout" Target="../slideLayouts/slideLayout25.xml"/><Relationship Id="rId20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9.gif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19" Type="http://schemas.openxmlformats.org/officeDocument/2006/relationships/oleObject" Target="../embeddings/oleObject10.bin"/><Relationship Id="rId20" Type="http://schemas.openxmlformats.org/officeDocument/2006/relationships/image" Target="../media/image15.w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16.w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25" Type="http://schemas.openxmlformats.org/officeDocument/2006/relationships/slideLayout" Target="../slideLayouts/slideLayout25.xml"/><Relationship Id="rId2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2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23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4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5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26.wmf"/><Relationship Id="rId19" Type="http://schemas.openxmlformats.org/officeDocument/2006/relationships/oleObject" Target="../embeddings/oleObject10.bin"/><Relationship Id="rId20" Type="http://schemas.openxmlformats.org/officeDocument/2006/relationships/image" Target="../media/image27.w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28.w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29.wmf"/><Relationship Id="rId25" Type="http://schemas.openxmlformats.org/officeDocument/2006/relationships/oleObject" Target="../embeddings/oleObject13.bin"/><Relationship Id="rId26" Type="http://schemas.openxmlformats.org/officeDocument/2006/relationships/image" Target="../media/image30.wmf"/><Relationship Id="rId27" Type="http://schemas.openxmlformats.org/officeDocument/2006/relationships/slideLayout" Target="../slideLayouts/slideLayout25.xml"/><Relationship Id="rId2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2.wmf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6.wmf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0.wmf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6019560" cy="144756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 cap="all">
                <a:solidFill>
                  <a:srgbClr val="000000"/>
                </a:solidFill>
                <a:latin typeface="Calibri"/>
              </a:rPr>
              <a:t>ELEKTROSTATIKA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2590920" y="5486400"/>
            <a:ext cx="6400440" cy="83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К.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P. Abduraxmanov, V.S.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Xamidov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1" name="Picture 5" descr=""/>
          <p:cNvPicPr/>
          <p:nvPr/>
        </p:nvPicPr>
        <p:blipFill>
          <a:blip r:embed="rId1"/>
          <a:stretch/>
        </p:blipFill>
        <p:spPr>
          <a:xfrm>
            <a:off x="304920" y="304920"/>
            <a:ext cx="1904760" cy="1904760"/>
          </a:xfrm>
          <a:prstGeom prst="rect">
            <a:avLst/>
          </a:prstGeom>
          <a:ln w="19050">
            <a:solidFill>
              <a:srgbClr val="94b6d2">
                <a:lumMod val="50000"/>
              </a:srgbClr>
            </a:solidFill>
            <a:round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32" name="Подзаголовок 2"/>
          <p:cNvSpPr/>
          <p:nvPr/>
        </p:nvSpPr>
        <p:spPr>
          <a:xfrm>
            <a:off x="3886200" y="3352680"/>
            <a:ext cx="3733560" cy="837720"/>
          </a:xfrm>
          <a:prstGeom prst="rect">
            <a:avLst/>
          </a:prstGeom>
          <a:solidFill>
            <a:srgbClr val="ffffff"/>
          </a:solidFill>
          <a:ln w="28575">
            <a:solidFill>
              <a:srgbClr val="94b6d2">
                <a:lumMod val="50000"/>
              </a:srgbClr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t">
            <a:normAutofit fontScale="78000"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ma’ruza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Прямоугольник 12"/>
          <p:cNvSpPr/>
          <p:nvPr/>
        </p:nvSpPr>
        <p:spPr>
          <a:xfrm>
            <a:off x="304920" y="2362320"/>
            <a:ext cx="1904760" cy="609120"/>
          </a:xfrm>
          <a:prstGeom prst="rect">
            <a:avLst/>
          </a:prstGeom>
          <a:solidFill>
            <a:srgbClr val="ffffff"/>
          </a:solidFill>
          <a:ln>
            <a:solidFill>
              <a:srgbClr val="94b6d2">
                <a:lumMod val="50000"/>
              </a:srgbClr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FIZIKA KAFEDRASI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Прямая соединительная линия 15"/>
          <p:cNvSpPr/>
          <p:nvPr/>
        </p:nvSpPr>
        <p:spPr>
          <a:xfrm flipH="1">
            <a:off x="2438280" y="229320"/>
            <a:ext cx="720" cy="6400080"/>
          </a:xfrm>
          <a:prstGeom prst="line">
            <a:avLst/>
          </a:prstGeom>
          <a:ln w="76200">
            <a:solidFill>
              <a:srgbClr val="94b6d2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Подзаголовок 2"/>
          <p:cNvSpPr/>
          <p:nvPr/>
        </p:nvSpPr>
        <p:spPr>
          <a:xfrm>
            <a:off x="685800" y="5562720"/>
            <a:ext cx="10663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201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6" name="Picture 11" descr="D:\АНИМАЦИИ\My Pictures\17072009.jpg"/>
          <p:cNvPicPr/>
          <p:nvPr/>
        </p:nvPicPr>
        <p:blipFill>
          <a:blip r:embed="rId2"/>
          <a:stretch/>
        </p:blipFill>
        <p:spPr>
          <a:xfrm>
            <a:off x="304920" y="3153960"/>
            <a:ext cx="1904760" cy="1341360"/>
          </a:xfrm>
          <a:prstGeom prst="rect">
            <a:avLst/>
          </a:prstGeom>
          <a:ln w="19050">
            <a:solidFill>
              <a:srgbClr val="94b6d2">
                <a:lumMod val="50000"/>
              </a:srgbClr>
            </a:solidFill>
            <a:round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37" name="Прямоугольник 9"/>
          <p:cNvSpPr/>
          <p:nvPr/>
        </p:nvSpPr>
        <p:spPr>
          <a:xfrm>
            <a:off x="304920" y="4724280"/>
            <a:ext cx="1904760" cy="609120"/>
          </a:xfrm>
          <a:prstGeom prst="rect">
            <a:avLst/>
          </a:prstGeom>
          <a:solidFill>
            <a:srgbClr val="ffffff"/>
          </a:solidFill>
          <a:ln>
            <a:solidFill>
              <a:srgbClr val="94b6d2">
                <a:lumMod val="50000"/>
              </a:srgbClr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Fizika 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Скругленный прямоугольник 22"/>
          <p:cNvSpPr/>
          <p:nvPr/>
        </p:nvSpPr>
        <p:spPr>
          <a:xfrm>
            <a:off x="457200" y="4343400"/>
            <a:ext cx="8305560" cy="1294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>
            <a:solidFill>
              <a:srgbClr val="8eb1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9" name="Скругленный прямоугольник 18"/>
          <p:cNvSpPr/>
          <p:nvPr/>
        </p:nvSpPr>
        <p:spPr>
          <a:xfrm>
            <a:off x="3048120" y="1660680"/>
            <a:ext cx="297144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0" name="Скругленный прямоугольник 7"/>
          <p:cNvSpPr/>
          <p:nvPr/>
        </p:nvSpPr>
        <p:spPr>
          <a:xfrm>
            <a:off x="228600" y="517680"/>
            <a:ext cx="159984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152280" y="152280"/>
            <a:ext cx="8838720" cy="64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Almastırsaq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egerde, noqat sheksizlikte bolsa, onıń potencialı nolge teń. 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Ol halda ekinshi noqattıń potencialı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Maydannıń berilgen noqattaǵı potencialı birlik oń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zaryadtı sol noqattan sheksizlikke kóshiriwde elektr maydannıń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atqarǵan jumısına san jaǵınan teń.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32" name="Object 1"/>
          <p:cNvGraphicFramePr/>
          <p:nvPr/>
        </p:nvGraphicFramePr>
        <p:xfrm>
          <a:off x="339840" y="457200"/>
          <a:ext cx="1375920" cy="1186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33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39840" y="457200"/>
                    <a:ext cx="1375920" cy="1186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34" name="Скругленный прямоугольник 5"/>
          <p:cNvSpPr/>
          <p:nvPr/>
        </p:nvSpPr>
        <p:spPr>
          <a:xfrm>
            <a:off x="6324480" y="669960"/>
            <a:ext cx="251424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5" name="Скругленный прямоугольник 6"/>
          <p:cNvSpPr/>
          <p:nvPr/>
        </p:nvSpPr>
        <p:spPr>
          <a:xfrm>
            <a:off x="2286000" y="642960"/>
            <a:ext cx="164268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aphicFrame>
        <p:nvGraphicFramePr>
          <p:cNvPr id="336" name="Object 2"/>
          <p:cNvGraphicFramePr/>
          <p:nvPr/>
        </p:nvGraphicFramePr>
        <p:xfrm>
          <a:off x="2357280" y="714240"/>
          <a:ext cx="1553760" cy="6440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37" name="Object 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357280" y="714240"/>
                    <a:ext cx="1553760" cy="644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38" name="Rectangl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9" name="Object 3"/>
          <p:cNvGraphicFramePr/>
          <p:nvPr/>
        </p:nvGraphicFramePr>
        <p:xfrm>
          <a:off x="6477120" y="746280"/>
          <a:ext cx="2285640" cy="63756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340" name="Object 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6477120" y="746280"/>
                    <a:ext cx="2285640" cy="637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41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2" name="Object 5"/>
          <p:cNvGraphicFramePr/>
          <p:nvPr/>
        </p:nvGraphicFramePr>
        <p:xfrm>
          <a:off x="3200400" y="1812960"/>
          <a:ext cx="2617200" cy="60912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343" name="Object 5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200400" y="1812960"/>
                    <a:ext cx="2617200" cy="609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44" name="Стрелка вправо 14"/>
          <p:cNvSpPr/>
          <p:nvPr/>
        </p:nvSpPr>
        <p:spPr>
          <a:xfrm>
            <a:off x="3929040" y="746280"/>
            <a:ext cx="2471400" cy="6854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ornına qoyamız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Стрелка вправо 15"/>
          <p:cNvSpPr/>
          <p:nvPr/>
        </p:nvSpPr>
        <p:spPr>
          <a:xfrm flipV="1" rot="9749400">
            <a:off x="5850000" y="1534680"/>
            <a:ext cx="2209320" cy="7290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515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iye bolamız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Скругленный прямоугольник 17"/>
          <p:cNvSpPr/>
          <p:nvPr/>
        </p:nvSpPr>
        <p:spPr>
          <a:xfrm>
            <a:off x="4714920" y="3214800"/>
            <a:ext cx="1371240" cy="107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7" name="Rectangl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8" name="Object 8"/>
          <p:cNvGraphicFramePr/>
          <p:nvPr/>
        </p:nvGraphicFramePr>
        <p:xfrm>
          <a:off x="4857840" y="3214800"/>
          <a:ext cx="1066320" cy="1014840"/>
        </p:xfrm>
        <a:graphic>
          <a:graphicData uri="http://schemas.openxmlformats.org/presentationml/2006/ole">
            <p:oleObj r:id="rId9" spid="">
              <p:embed/>
              <p:pic>
                <p:nvPicPr>
                  <p:cNvPr id="349" name="Object 8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4857840" y="3214800"/>
                    <a:ext cx="1066320" cy="1014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50" name="Rectangle 1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Скругленный прямоугольник 20"/>
          <p:cNvSpPr/>
          <p:nvPr/>
        </p:nvSpPr>
        <p:spPr>
          <a:xfrm>
            <a:off x="7162920" y="5867280"/>
            <a:ext cx="198072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aphicFrame>
        <p:nvGraphicFramePr>
          <p:cNvPr id="352" name="Object 10"/>
          <p:cNvGraphicFramePr/>
          <p:nvPr/>
        </p:nvGraphicFramePr>
        <p:xfrm>
          <a:off x="7315200" y="5943600"/>
          <a:ext cx="1599840" cy="674280"/>
        </p:xfrm>
        <a:graphic>
          <a:graphicData uri="http://schemas.openxmlformats.org/presentationml/2006/ole">
            <p:oleObj r:id="rId11" spid="">
              <p:embed/>
              <p:pic>
                <p:nvPicPr>
                  <p:cNvPr id="353" name="Object 1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7315200" y="5943600"/>
                    <a:ext cx="1599840" cy="674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54" name="Стрелка вправо 23"/>
          <p:cNvSpPr/>
          <p:nvPr/>
        </p:nvSpPr>
        <p:spPr>
          <a:xfrm>
            <a:off x="1714320" y="714240"/>
            <a:ext cx="642600" cy="6854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8"/>
          <p:cNvSpPr/>
          <p:nvPr/>
        </p:nvSpPr>
        <p:spPr>
          <a:xfrm>
            <a:off x="533520" y="2408400"/>
            <a:ext cx="830556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63936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d0d0d"/>
                </a:solidFill>
                <a:latin typeface="Calibri"/>
              </a:rPr>
              <a:t>Qozǵalmas zaryadlar sistemasınıń energiyası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228600" y="1071720"/>
            <a:ext cx="8610120" cy="532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Bir – birinen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uz-Cyrl-UZ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aralıqta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turǵan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i="1" lang="ru-RU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hám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i="1" lang="ru-RU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zaryadlar sistemalarınıń hár biri basqasınıń maydanında tómendegi potencial energiyalarǵa iye boladı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Qozǵalmas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noqatlıq zaryadlar sistemalarınıń ózara tásir energiyası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9" name="Object 1"/>
          <p:cNvGraphicFramePr/>
          <p:nvPr/>
        </p:nvGraphicFramePr>
        <p:xfrm>
          <a:off x="1447920" y="2550960"/>
          <a:ext cx="6628320" cy="856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60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47920" y="2550960"/>
                    <a:ext cx="6628320" cy="856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61" name="Скругленный прямоугольник 7"/>
          <p:cNvSpPr/>
          <p:nvPr/>
        </p:nvSpPr>
        <p:spPr>
          <a:xfrm>
            <a:off x="3352680" y="4541760"/>
            <a:ext cx="2590560" cy="121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2" name="Rectangl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3" name="Object 4"/>
          <p:cNvGraphicFramePr/>
          <p:nvPr/>
        </p:nvGraphicFramePr>
        <p:xfrm>
          <a:off x="3581280" y="4618080"/>
          <a:ext cx="2057040" cy="102852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64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581280" y="4618080"/>
                    <a:ext cx="2057040" cy="1028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 w="9360">
            <a:solidFill>
              <a:srgbClr val="8eb1cf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Potencialları birdey bolǵan betler – </a:t>
            </a:r>
            <a:r>
              <a:rPr b="1" i="1" lang="en-US" sz="2800" spc="-1" strike="noStrike">
                <a:solidFill>
                  <a:srgbClr val="0d0d0d"/>
                </a:solidFill>
                <a:latin typeface="Calibri"/>
              </a:rPr>
              <a:t>ekvipotencial betler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304920" y="3733920"/>
            <a:ext cx="8610120" cy="254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Birdey potencial mánislerge iye bolǵan noqatlar kompleksi – ekvipotencial betler keltirilgen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φ  =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const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Ekvipotencial betler boylap zaryadtı kóshiriwde atqarılǵan jumıslar nolge teń.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Скругленный прямоугольник 3"/>
          <p:cNvSpPr/>
          <p:nvPr/>
        </p:nvSpPr>
        <p:spPr>
          <a:xfrm>
            <a:off x="380880" y="5867280"/>
            <a:ext cx="822924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sebebi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9" name="Picture 3" descr="D:\МКЛ_11\ЛЕКЦИЯ 6\потенц_поверх.JPG"/>
          <p:cNvPicPr/>
          <p:nvPr/>
        </p:nvPicPr>
        <p:blipFill>
          <a:blip r:embed="rId1"/>
          <a:stretch/>
        </p:blipFill>
        <p:spPr>
          <a:xfrm>
            <a:off x="228600" y="1295280"/>
            <a:ext cx="8699760" cy="23014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70" name="Object 6"/>
          <p:cNvGraphicFramePr/>
          <p:nvPr/>
        </p:nvGraphicFramePr>
        <p:xfrm>
          <a:off x="552600" y="5943600"/>
          <a:ext cx="3539880" cy="60912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371" name="Object 6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52600" y="5943600"/>
                    <a:ext cx="3539880" cy="609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72" name="Rectangle 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3" name="Object 11"/>
          <p:cNvGraphicFramePr/>
          <p:nvPr/>
        </p:nvGraphicFramePr>
        <p:xfrm>
          <a:off x="6437160" y="5943600"/>
          <a:ext cx="1369800" cy="60912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374" name="Object 11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6437160" y="5943600"/>
                    <a:ext cx="1369800" cy="609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Скругленный прямоугольник 65"/>
          <p:cNvSpPr/>
          <p:nvPr/>
        </p:nvSpPr>
        <p:spPr>
          <a:xfrm>
            <a:off x="304920" y="5486400"/>
            <a:ext cx="2285640" cy="990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76" name="Скругленный прямоугольник 64"/>
          <p:cNvSpPr/>
          <p:nvPr/>
        </p:nvSpPr>
        <p:spPr>
          <a:xfrm>
            <a:off x="533520" y="1828800"/>
            <a:ext cx="4495320" cy="533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377" name="Группа 19"/>
          <p:cNvGrpSpPr/>
          <p:nvPr/>
        </p:nvGrpSpPr>
        <p:grpSpPr>
          <a:xfrm>
            <a:off x="2159280" y="-1354320"/>
            <a:ext cx="9118080" cy="6260760"/>
            <a:chOff x="2159280" y="-1354320"/>
            <a:chExt cx="9118080" cy="6260760"/>
          </a:xfrm>
        </p:grpSpPr>
        <p:sp>
          <p:nvSpPr>
            <p:cNvPr id="378" name="Прямая соединительная линия 8"/>
            <p:cNvSpPr/>
            <p:nvPr/>
          </p:nvSpPr>
          <p:spPr>
            <a:xfrm flipH="1" flipV="1">
              <a:off x="5720040" y="1724040"/>
              <a:ext cx="3420000" cy="144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Rectangle 2"/>
            <p:cNvSpPr/>
            <p:nvPr/>
          </p:nvSpPr>
          <p:spPr>
            <a:xfrm>
              <a:off x="4437720" y="-990720"/>
              <a:ext cx="6839640" cy="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Овал 3"/>
            <p:cNvSpPr/>
            <p:nvPr/>
          </p:nvSpPr>
          <p:spPr>
            <a:xfrm>
              <a:off x="5559840" y="1554480"/>
              <a:ext cx="320400" cy="339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TextBox 4"/>
            <p:cNvSpPr/>
            <p:nvPr/>
          </p:nvSpPr>
          <p:spPr>
            <a:xfrm>
              <a:off x="5622480" y="1050120"/>
              <a:ext cx="92628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r>
                <a:rPr b="0" lang="en-US" sz="40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en-US" sz="4000" spc="-1" strike="noStrike">
                <a:latin typeface="Arial"/>
              </a:endParaRPr>
            </a:p>
          </p:txBody>
        </p:sp>
        <p:graphicFrame>
          <p:nvGraphicFramePr>
            <p:cNvPr id="382" name="Object 6"/>
            <p:cNvGraphicFramePr/>
            <p:nvPr/>
          </p:nvGraphicFramePr>
          <p:xfrm>
            <a:off x="8338680" y="2289960"/>
            <a:ext cx="500760" cy="599040"/>
          </p:xfrm>
          <a:graphic>
            <a:graphicData uri="http://schemas.openxmlformats.org/presentationml/2006/ole">
              <p:oleObj r:id="rId1" spid="">
                <p:embed/>
                <p:pic>
                  <p:nvPicPr>
                    <p:cNvPr id="383" name="Object 6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8338680" y="2289960"/>
                      <a:ext cx="500760" cy="599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84" name="Object 7"/>
            <p:cNvGraphicFramePr/>
            <p:nvPr/>
          </p:nvGraphicFramePr>
          <p:xfrm>
            <a:off x="8701200" y="1123200"/>
            <a:ext cx="591120" cy="532440"/>
          </p:xfrm>
          <a:graphic>
            <a:graphicData uri="http://schemas.openxmlformats.org/presentationml/2006/ole">
              <p:oleObj r:id="rId3" spid="">
                <p:embed/>
                <p:pic>
                  <p:nvPicPr>
                    <p:cNvPr id="385" name="Object 7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8701200" y="1123200"/>
                      <a:ext cx="591120" cy="5324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86" name="Object 8"/>
            <p:cNvGraphicFramePr/>
            <p:nvPr/>
          </p:nvGraphicFramePr>
          <p:xfrm>
            <a:off x="7608600" y="1803240"/>
            <a:ext cx="577800" cy="467280"/>
          </p:xfrm>
          <a:graphic>
            <a:graphicData uri="http://schemas.openxmlformats.org/presentationml/2006/ole">
              <p:oleObj r:id="rId5" spid="">
                <p:embed/>
                <p:pic>
                  <p:nvPicPr>
                    <p:cNvPr id="387" name="Object 8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7608600" y="1803240"/>
                      <a:ext cx="577800" cy="467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88" name="Дуга 10"/>
            <p:cNvSpPr/>
            <p:nvPr/>
          </p:nvSpPr>
          <p:spPr>
            <a:xfrm rot="2670000">
              <a:off x="3124080" y="-486000"/>
              <a:ext cx="4328280" cy="4524480"/>
            </a:xfrm>
            <a:prstGeom prst="arc">
              <a:avLst>
                <a:gd name="adj1" fmla="val 16140842"/>
                <a:gd name="adj2" fmla="val 21599105"/>
              </a:avLst>
            </a:prstGeom>
            <a:noFill/>
            <a:ln w="38100">
              <a:solidFill>
                <a:srgbClr val="002060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Дуга 12"/>
            <p:cNvSpPr/>
            <p:nvPr/>
          </p:nvSpPr>
          <p:spPr>
            <a:xfrm rot="2670000">
              <a:off x="4086000" y="-486000"/>
              <a:ext cx="4328280" cy="4524480"/>
            </a:xfrm>
            <a:prstGeom prst="arc">
              <a:avLst>
                <a:gd name="adj1" fmla="val 16140842"/>
                <a:gd name="adj2" fmla="val 21599105"/>
              </a:avLst>
            </a:prstGeom>
            <a:noFill/>
            <a:ln w="38100">
              <a:solidFill>
                <a:srgbClr val="002060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Дуга 14"/>
            <p:cNvSpPr/>
            <p:nvPr/>
          </p:nvSpPr>
          <p:spPr>
            <a:xfrm rot="2670000">
              <a:off x="3925800" y="-486000"/>
              <a:ext cx="4328280" cy="4524480"/>
            </a:xfrm>
            <a:prstGeom prst="arc">
              <a:avLst>
                <a:gd name="adj1" fmla="val 17795971"/>
                <a:gd name="adj2" fmla="val 19833407"/>
              </a:avLst>
            </a:prstGeom>
            <a:noFill/>
            <a:ln w="38100">
              <a:solidFill>
                <a:srgbClr val="000000"/>
              </a:solidFill>
              <a:round/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391" name="Object 6"/>
            <p:cNvGraphicFramePr/>
            <p:nvPr/>
          </p:nvGraphicFramePr>
          <p:xfrm>
            <a:off x="8289720" y="498960"/>
            <a:ext cx="538920" cy="599040"/>
          </p:xfrm>
          <a:graphic>
            <a:graphicData uri="http://schemas.openxmlformats.org/presentationml/2006/ole">
              <p:oleObj r:id="rId7" spid="">
                <p:embed/>
                <p:pic>
                  <p:nvPicPr>
                    <p:cNvPr id="392" name="Object 6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8289720" y="498960"/>
                      <a:ext cx="538920" cy="599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93" name="Овал 17"/>
            <p:cNvSpPr/>
            <p:nvPr/>
          </p:nvSpPr>
          <p:spPr>
            <a:xfrm>
              <a:off x="8231760" y="2403000"/>
              <a:ext cx="106560" cy="1126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Овал 18"/>
            <p:cNvSpPr/>
            <p:nvPr/>
          </p:nvSpPr>
          <p:spPr>
            <a:xfrm>
              <a:off x="8178120" y="819360"/>
              <a:ext cx="106560" cy="1126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395" name="Object 7"/>
            <p:cNvGraphicFramePr/>
            <p:nvPr/>
          </p:nvGraphicFramePr>
          <p:xfrm>
            <a:off x="8605800" y="1893960"/>
            <a:ext cx="461520" cy="365400"/>
          </p:xfrm>
          <a:graphic>
            <a:graphicData uri="http://schemas.openxmlformats.org/presentationml/2006/ole">
              <p:oleObj r:id="rId9" spid="">
                <p:embed/>
                <p:pic>
                  <p:nvPicPr>
                    <p:cNvPr id="396" name="Object 7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8605800" y="1893960"/>
                      <a:ext cx="461520" cy="365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97" name="Полилиния 20"/>
            <p:cNvSpPr/>
            <p:nvPr/>
          </p:nvSpPr>
          <p:spPr>
            <a:xfrm>
              <a:off x="8408520" y="1724400"/>
              <a:ext cx="295560" cy="301320"/>
            </a:xfrm>
            <a:custGeom>
              <a:avLst/>
              <a:gdLst/>
              <a:ahLst/>
              <a:rect l="l" t="t" r="r" b="b"/>
              <a:pathLst>
                <a:path w="395817" h="381000">
                  <a:moveTo>
                    <a:pt x="393700" y="0"/>
                  </a:moveTo>
                  <a:cubicBezTo>
                    <a:pt x="394758" y="107950"/>
                    <a:pt x="395817" y="215900"/>
                    <a:pt x="330200" y="279400"/>
                  </a:cubicBezTo>
                  <a:cubicBezTo>
                    <a:pt x="264583" y="342900"/>
                    <a:pt x="132291" y="361950"/>
                    <a:pt x="0" y="38100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98" name="Группа 21"/>
          <p:cNvGrpSpPr/>
          <p:nvPr/>
        </p:nvGrpSpPr>
        <p:grpSpPr>
          <a:xfrm>
            <a:off x="2450880" y="2251800"/>
            <a:ext cx="8597520" cy="5776560"/>
            <a:chOff x="2450880" y="2251800"/>
            <a:chExt cx="8597520" cy="5776560"/>
          </a:xfrm>
        </p:grpSpPr>
        <p:sp>
          <p:nvSpPr>
            <p:cNvPr id="399" name="Прямая соединительная линия 22"/>
            <p:cNvSpPr/>
            <p:nvPr/>
          </p:nvSpPr>
          <p:spPr>
            <a:xfrm flipH="1" flipV="1">
              <a:off x="5751000" y="5093640"/>
              <a:ext cx="3056400" cy="144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Rectangle 2"/>
            <p:cNvSpPr/>
            <p:nvPr/>
          </p:nvSpPr>
          <p:spPr>
            <a:xfrm>
              <a:off x="4528440" y="2666880"/>
              <a:ext cx="6519960" cy="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Овал 24"/>
            <p:cNvSpPr/>
            <p:nvPr/>
          </p:nvSpPr>
          <p:spPr>
            <a:xfrm>
              <a:off x="5598360" y="4942440"/>
              <a:ext cx="305280" cy="303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TextBox 25"/>
            <p:cNvSpPr/>
            <p:nvPr/>
          </p:nvSpPr>
          <p:spPr>
            <a:xfrm>
              <a:off x="5587200" y="4518360"/>
              <a:ext cx="92628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r>
                <a:rPr b="0" lang="en-US" sz="40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en-US" sz="4000" spc="-1" strike="noStrike">
                <a:latin typeface="Arial"/>
              </a:endParaRPr>
            </a:p>
          </p:txBody>
        </p:sp>
        <p:graphicFrame>
          <p:nvGraphicFramePr>
            <p:cNvPr id="403" name="Object 6"/>
            <p:cNvGraphicFramePr/>
            <p:nvPr/>
          </p:nvGraphicFramePr>
          <p:xfrm>
            <a:off x="6973920" y="4992840"/>
            <a:ext cx="477360" cy="535680"/>
          </p:xfrm>
          <a:graphic>
            <a:graphicData uri="http://schemas.openxmlformats.org/presentationml/2006/ole">
              <p:oleObj r:id="rId11" spid="">
                <p:embed/>
                <p:pic>
                  <p:nvPicPr>
                    <p:cNvPr id="404" name="Object 6" descr="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6973920" y="4992840"/>
                      <a:ext cx="477360" cy="5356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405" name="Object 7"/>
            <p:cNvGraphicFramePr/>
            <p:nvPr/>
          </p:nvGraphicFramePr>
          <p:xfrm>
            <a:off x="8386200" y="4518360"/>
            <a:ext cx="563400" cy="475920"/>
          </p:xfrm>
          <a:graphic>
            <a:graphicData uri="http://schemas.openxmlformats.org/presentationml/2006/ole">
              <p:oleObj r:id="rId13" spid="">
                <p:embed/>
                <p:pic>
                  <p:nvPicPr>
                    <p:cNvPr id="406" name="Object 7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8386200" y="4518360"/>
                      <a:ext cx="563400" cy="4759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407" name="Object 8"/>
            <p:cNvGraphicFramePr/>
            <p:nvPr/>
          </p:nvGraphicFramePr>
          <p:xfrm>
            <a:off x="7534080" y="5094000"/>
            <a:ext cx="624600" cy="417600"/>
          </p:xfrm>
          <a:graphic>
            <a:graphicData uri="http://schemas.openxmlformats.org/presentationml/2006/ole">
              <p:oleObj r:id="rId15" spid="">
                <p:embed/>
                <p:pic>
                  <p:nvPicPr>
                    <p:cNvPr id="408" name="Object 8" descr=""/>
                    <p:cNvPicPr/>
                    <p:nvPr/>
                  </p:nvPicPr>
                  <p:blipFill>
                    <a:blip r:embed="rId16"/>
                    <a:stretch/>
                  </p:blipFill>
                  <p:spPr>
                    <a:xfrm>
                      <a:off x="7534080" y="5094000"/>
                      <a:ext cx="624600" cy="4176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409" name="Дуга 29"/>
            <p:cNvSpPr/>
            <p:nvPr/>
          </p:nvSpPr>
          <p:spPr>
            <a:xfrm rot="2670000">
              <a:off x="3276720" y="3117600"/>
              <a:ext cx="4125960" cy="4044600"/>
            </a:xfrm>
            <a:prstGeom prst="arc">
              <a:avLst>
                <a:gd name="adj1" fmla="val 16140842"/>
                <a:gd name="adj2" fmla="val 21599105"/>
              </a:avLst>
            </a:prstGeom>
            <a:noFill/>
            <a:ln w="38100">
              <a:solidFill>
                <a:srgbClr val="002060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Дуга 30"/>
            <p:cNvSpPr/>
            <p:nvPr/>
          </p:nvSpPr>
          <p:spPr>
            <a:xfrm rot="2670000">
              <a:off x="4193640" y="3117600"/>
              <a:ext cx="4125960" cy="4044600"/>
            </a:xfrm>
            <a:prstGeom prst="arc">
              <a:avLst>
                <a:gd name="adj1" fmla="val 16140842"/>
                <a:gd name="adj2" fmla="val 21599105"/>
              </a:avLst>
            </a:prstGeom>
            <a:noFill/>
            <a:ln w="38100">
              <a:solidFill>
                <a:srgbClr val="002060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411" name="Object 6"/>
            <p:cNvGraphicFramePr/>
            <p:nvPr/>
          </p:nvGraphicFramePr>
          <p:xfrm>
            <a:off x="8458200" y="5047200"/>
            <a:ext cx="513720" cy="535680"/>
          </p:xfrm>
          <a:graphic>
            <a:graphicData uri="http://schemas.openxmlformats.org/presentationml/2006/ole">
              <p:oleObj r:id="rId17" spid="">
                <p:embed/>
                <p:pic>
                  <p:nvPicPr>
                    <p:cNvPr id="412" name="Object 6" descr=""/>
                    <p:cNvPicPr/>
                    <p:nvPr/>
                  </p:nvPicPr>
                  <p:blipFill>
                    <a:blip r:embed="rId18"/>
                    <a:stretch/>
                  </p:blipFill>
                  <p:spPr>
                    <a:xfrm>
                      <a:off x="8458200" y="5047200"/>
                      <a:ext cx="513720" cy="5356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413" name="Овал 32"/>
            <p:cNvSpPr/>
            <p:nvPr/>
          </p:nvSpPr>
          <p:spPr>
            <a:xfrm>
              <a:off x="8247240" y="5043240"/>
              <a:ext cx="101520" cy="10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Овал 33"/>
            <p:cNvSpPr/>
            <p:nvPr/>
          </p:nvSpPr>
          <p:spPr>
            <a:xfrm>
              <a:off x="7330320" y="5043240"/>
              <a:ext cx="101520" cy="10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Прямая соединительная линия 34"/>
            <p:cNvSpPr/>
            <p:nvPr/>
          </p:nvSpPr>
          <p:spPr>
            <a:xfrm flipH="1" flipV="1">
              <a:off x="6056640" y="5093640"/>
              <a:ext cx="3107520" cy="144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416" name="Object 7"/>
            <p:cNvGraphicFramePr/>
            <p:nvPr/>
          </p:nvGraphicFramePr>
          <p:xfrm>
            <a:off x="8780040" y="4650480"/>
            <a:ext cx="469440" cy="327600"/>
          </p:xfrm>
          <a:graphic>
            <a:graphicData uri="http://schemas.openxmlformats.org/presentationml/2006/ole">
              <p:oleObj r:id="rId19" spid="">
                <p:embed/>
                <p:pic>
                  <p:nvPicPr>
                    <p:cNvPr id="417" name="Object 7" descr=""/>
                    <p:cNvPicPr/>
                    <p:nvPr/>
                  </p:nvPicPr>
                  <p:blipFill>
                    <a:blip r:embed="rId20"/>
                    <a:stretch/>
                  </p:blipFill>
                  <p:spPr>
                    <a:xfrm>
                      <a:off x="8780040" y="4650480"/>
                      <a:ext cx="469440" cy="3276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418" name="Прямая соединительная линия 39"/>
          <p:cNvSpPr/>
          <p:nvPr/>
        </p:nvSpPr>
        <p:spPr>
          <a:xfrm>
            <a:off x="0" y="3429000"/>
            <a:ext cx="9296280" cy="14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Содержимое 2"/>
          <p:cNvSpPr/>
          <p:nvPr/>
        </p:nvSpPr>
        <p:spPr>
          <a:xfrm>
            <a:off x="228600" y="228600"/>
            <a:ext cx="6171840" cy="33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Zaryad ekvipotencial bette </a:t>
            </a:r>
            <a:r>
              <a:rPr b="1" lang="ru-RU" sz="2400" spc="-1" strike="noStrike">
                <a:solidFill>
                  <a:srgbClr val="000000"/>
                </a:solidFill>
                <a:latin typeface="Symbol"/>
              </a:rPr>
              <a:t>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i="1" lang="uz-Cyrl-UZ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aralıqqa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kóshirilgende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Kernewlilik sızıqları ekvipotencial betlerge perpendikulyar.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0" name="Содержимое 2"/>
          <p:cNvSpPr/>
          <p:nvPr/>
        </p:nvSpPr>
        <p:spPr>
          <a:xfrm>
            <a:off x="228600" y="3581280"/>
            <a:ext cx="4800240" cy="30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Zaryad kernewlilik sızıǵı boylap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Symbol"/>
              </a:rPr>
              <a:t>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aralıqqa kóshirilgen bolsın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1" name="Rectangl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2" name="Object 12"/>
          <p:cNvGraphicFramePr/>
          <p:nvPr/>
        </p:nvGraphicFramePr>
        <p:xfrm>
          <a:off x="152280" y="1066680"/>
          <a:ext cx="5257440" cy="577800"/>
        </p:xfrm>
        <a:graphic>
          <a:graphicData uri="http://schemas.openxmlformats.org/presentationml/2006/ole">
            <p:oleObj r:id="rId21" spid="">
              <p:embed/>
              <p:pic>
                <p:nvPicPr>
                  <p:cNvPr id="423" name="Object 12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152280" y="1066680"/>
                    <a:ext cx="5257440" cy="577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24" name="Rectangle 14"/>
          <p:cNvSpPr/>
          <p:nvPr/>
        </p:nvSpPr>
        <p:spPr>
          <a:xfrm>
            <a:off x="0" y="29520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Rectangle 1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6" name="Object 15"/>
          <p:cNvGraphicFramePr/>
          <p:nvPr/>
        </p:nvGraphicFramePr>
        <p:xfrm>
          <a:off x="762120" y="1828800"/>
          <a:ext cx="1752120" cy="657000"/>
        </p:xfrm>
        <a:graphic>
          <a:graphicData uri="http://schemas.openxmlformats.org/presentationml/2006/ole">
            <p:oleObj r:id="rId23" spid="">
              <p:embed/>
              <p:pic>
                <p:nvPicPr>
                  <p:cNvPr id="427" name="Object 15" descr=""/>
                  <p:cNvPicPr/>
                  <p:nvPr/>
                </p:nvPicPr>
                <p:blipFill>
                  <a:blip r:embed="rId24"/>
                  <a:stretch/>
                </p:blipFill>
                <p:spPr>
                  <a:xfrm>
                    <a:off x="762120" y="1828800"/>
                    <a:ext cx="1752120" cy="657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28" name="Rectangle 17"/>
          <p:cNvSpPr/>
          <p:nvPr/>
        </p:nvSpPr>
        <p:spPr>
          <a:xfrm>
            <a:off x="0" y="34308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Rectangle 1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0" name="Object 18"/>
          <p:cNvGraphicFramePr/>
          <p:nvPr/>
        </p:nvGraphicFramePr>
        <p:xfrm>
          <a:off x="3214800" y="1714320"/>
          <a:ext cx="1531440" cy="600120"/>
        </p:xfrm>
        <a:graphic>
          <a:graphicData uri="http://schemas.openxmlformats.org/presentationml/2006/ole">
            <p:oleObj r:id="rId25" spid="">
              <p:embed/>
              <p:pic>
                <p:nvPicPr>
                  <p:cNvPr id="431" name="Object 18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3214800" y="1714320"/>
                    <a:ext cx="1531440" cy="600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32" name="Rectangle 20"/>
          <p:cNvSpPr/>
          <p:nvPr/>
        </p:nvSpPr>
        <p:spPr>
          <a:xfrm>
            <a:off x="0" y="2761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3" name="Object 21"/>
          <p:cNvGraphicFramePr/>
          <p:nvPr/>
        </p:nvGraphicFramePr>
        <p:xfrm>
          <a:off x="2514600" y="457200"/>
          <a:ext cx="1369800" cy="609120"/>
        </p:xfrm>
        <a:graphic>
          <a:graphicData uri="http://schemas.openxmlformats.org/presentationml/2006/ole">
            <p:oleObj r:id="rId27" spid="">
              <p:embed/>
              <p:pic>
                <p:nvPicPr>
                  <p:cNvPr id="434" name="Object 21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2514600" y="457200"/>
                    <a:ext cx="1369800" cy="609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35" name="Rectangle 2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6" name="Object 22"/>
          <p:cNvGraphicFramePr/>
          <p:nvPr/>
        </p:nvGraphicFramePr>
        <p:xfrm>
          <a:off x="609480" y="4419720"/>
          <a:ext cx="1161720" cy="533160"/>
        </p:xfrm>
        <a:graphic>
          <a:graphicData uri="http://schemas.openxmlformats.org/presentationml/2006/ole">
            <p:oleObj r:id="rId29" spid="">
              <p:embed/>
              <p:pic>
                <p:nvPicPr>
                  <p:cNvPr id="437" name="Object 22" descr=""/>
                  <p:cNvPicPr/>
                  <p:nvPr/>
                </p:nvPicPr>
                <p:blipFill>
                  <a:blip r:embed="rId30"/>
                  <a:stretch/>
                </p:blipFill>
                <p:spPr>
                  <a:xfrm>
                    <a:off x="609480" y="4419720"/>
                    <a:ext cx="1161720" cy="533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38" name="Rectangle 24"/>
          <p:cNvSpPr/>
          <p:nvPr/>
        </p:nvSpPr>
        <p:spPr>
          <a:xfrm>
            <a:off x="0" y="2667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Rectangle 2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0" name="Object 25"/>
          <p:cNvGraphicFramePr/>
          <p:nvPr/>
        </p:nvGraphicFramePr>
        <p:xfrm>
          <a:off x="2362320" y="4343400"/>
          <a:ext cx="1752120" cy="685440"/>
        </p:xfrm>
        <a:graphic>
          <a:graphicData uri="http://schemas.openxmlformats.org/presentationml/2006/ole">
            <p:oleObj r:id="rId31" spid="">
              <p:embed/>
              <p:pic>
                <p:nvPicPr>
                  <p:cNvPr id="441" name="Object 25" descr=""/>
                  <p:cNvPicPr/>
                  <p:nvPr/>
                </p:nvPicPr>
                <p:blipFill>
                  <a:blip r:embed="rId32"/>
                  <a:stretch/>
                </p:blipFill>
                <p:spPr>
                  <a:xfrm>
                    <a:off x="2362320" y="4343400"/>
                    <a:ext cx="1752120" cy="685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42" name="Rectangle 27"/>
          <p:cNvSpPr/>
          <p:nvPr/>
        </p:nvSpPr>
        <p:spPr>
          <a:xfrm>
            <a:off x="0" y="34308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Rectangl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Object 28"/>
          <p:cNvGraphicFramePr/>
          <p:nvPr/>
        </p:nvGraphicFramePr>
        <p:xfrm>
          <a:off x="228600" y="4800600"/>
          <a:ext cx="4533480" cy="685440"/>
        </p:xfrm>
        <a:graphic>
          <a:graphicData uri="http://schemas.openxmlformats.org/presentationml/2006/ole">
            <p:oleObj r:id="rId33" spid="">
              <p:embed/>
              <p:pic>
                <p:nvPicPr>
                  <p:cNvPr id="445" name="Object 28" descr=""/>
                  <p:cNvPicPr/>
                  <p:nvPr/>
                </p:nvPicPr>
                <p:blipFill>
                  <a:blip r:embed="rId34"/>
                  <a:stretch/>
                </p:blipFill>
                <p:spPr>
                  <a:xfrm>
                    <a:off x="228600" y="4800600"/>
                    <a:ext cx="4533480" cy="685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46" name="Rectangle 30"/>
          <p:cNvSpPr/>
          <p:nvPr/>
        </p:nvSpPr>
        <p:spPr>
          <a:xfrm>
            <a:off x="0" y="34308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Rectangle 3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8" name="Object 31"/>
          <p:cNvGraphicFramePr/>
          <p:nvPr/>
        </p:nvGraphicFramePr>
        <p:xfrm>
          <a:off x="457200" y="5410080"/>
          <a:ext cx="2214720" cy="1070640"/>
        </p:xfrm>
        <a:graphic>
          <a:graphicData uri="http://schemas.openxmlformats.org/presentationml/2006/ole">
            <p:oleObj r:id="rId35" spid="">
              <p:embed/>
              <p:pic>
                <p:nvPicPr>
                  <p:cNvPr id="449" name="Object 31" descr=""/>
                  <p:cNvPicPr/>
                  <p:nvPr/>
                </p:nvPicPr>
                <p:blipFill>
                  <a:blip r:embed="rId36"/>
                  <a:stretch/>
                </p:blipFill>
                <p:spPr>
                  <a:xfrm>
                    <a:off x="457200" y="5410080"/>
                    <a:ext cx="2214720" cy="1070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50" name="Rectangle 33"/>
          <p:cNvSpPr/>
          <p:nvPr/>
        </p:nvSpPr>
        <p:spPr>
          <a:xfrm>
            <a:off x="0" y="5619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TextBox 66"/>
          <p:cNvSpPr/>
          <p:nvPr/>
        </p:nvSpPr>
        <p:spPr>
          <a:xfrm>
            <a:off x="2590920" y="5562720"/>
            <a:ext cx="4723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kernewlilik hám potenciallar ayırması arasındaǵı baylanıs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Скругленный прямоугольник 15"/>
          <p:cNvSpPr/>
          <p:nvPr/>
        </p:nvSpPr>
        <p:spPr>
          <a:xfrm>
            <a:off x="228600" y="2819520"/>
            <a:ext cx="8686440" cy="990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52280" y="228600"/>
            <a:ext cx="5866920" cy="102024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d0d0d"/>
                </a:solidFill>
                <a:latin typeface="Calibri"/>
              </a:rPr>
              <a:t>Kernewlilik hám potenciallar ayırması arasındaǵı baylanıs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868644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Qálegen baǵıttaǵı berilgen noqatta elektr maydanı kernewliliginiń vektorı qurawshıları sol noqatta potencialdan alınǵan tuwındınıń teris mánisine teń.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elektrostatikalıq maydan kernewliligi birlik aralıqqa minus belgi menen alınǵan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US" sz="2400" spc="-1" strike="noStrike">
                <a:solidFill>
                  <a:srgbClr val="000000"/>
                </a:solidFill>
                <a:latin typeface="Symbol"/>
              </a:rPr>
              <a:t></a:t>
            </a:r>
            <a:r>
              <a:rPr b="1" i="1" lang="uz-Cyrl-UZ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potencialdıń ózgeriwine san jaǵınan teń bolǵan shama 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Е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vektor potencialdıń kemeyiwi taman baǵıtlanǵan.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Скругленный прямоугольник 3"/>
          <p:cNvSpPr/>
          <p:nvPr/>
        </p:nvSpPr>
        <p:spPr>
          <a:xfrm>
            <a:off x="380880" y="5486400"/>
            <a:ext cx="7848360" cy="121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                                                     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ulıwma halda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6" name="Скругленный прямоугольник 4"/>
          <p:cNvSpPr/>
          <p:nvPr/>
        </p:nvSpPr>
        <p:spPr>
          <a:xfrm>
            <a:off x="6477120" y="228600"/>
            <a:ext cx="2285640" cy="990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aphicFrame>
        <p:nvGraphicFramePr>
          <p:cNvPr id="457" name="Object 31"/>
          <p:cNvGraphicFramePr/>
          <p:nvPr/>
        </p:nvGraphicFramePr>
        <p:xfrm>
          <a:off x="6629400" y="152280"/>
          <a:ext cx="2214720" cy="1070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58" name="Object 3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629400" y="152280"/>
                    <a:ext cx="2214720" cy="1070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59" name="Rectangl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Object 2"/>
          <p:cNvGraphicFramePr/>
          <p:nvPr/>
        </p:nvGraphicFramePr>
        <p:xfrm>
          <a:off x="457200" y="2895480"/>
          <a:ext cx="3821400" cy="83772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461" name="Object 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57200" y="2895480"/>
                    <a:ext cx="3821400" cy="837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62" name="Rectangle 4"/>
          <p:cNvSpPr/>
          <p:nvPr/>
        </p:nvSpPr>
        <p:spPr>
          <a:xfrm>
            <a:off x="0" y="5619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4" name="Object 5"/>
          <p:cNvGraphicFramePr/>
          <p:nvPr/>
        </p:nvGraphicFramePr>
        <p:xfrm>
          <a:off x="4648320" y="2895480"/>
          <a:ext cx="3947400" cy="91404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465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648320" y="2895480"/>
                    <a:ext cx="3947400" cy="914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66" name="Rectangle 7"/>
          <p:cNvSpPr/>
          <p:nvPr/>
        </p:nvSpPr>
        <p:spPr>
          <a:xfrm>
            <a:off x="0" y="6001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Rectangl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Object 11"/>
          <p:cNvGraphicFramePr/>
          <p:nvPr/>
        </p:nvGraphicFramePr>
        <p:xfrm>
          <a:off x="806400" y="5486400"/>
          <a:ext cx="5627160" cy="106632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469" name="Object 11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06400" y="5486400"/>
                    <a:ext cx="5627160" cy="1066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70" name="Rectangle 13"/>
          <p:cNvSpPr/>
          <p:nvPr/>
        </p:nvSpPr>
        <p:spPr>
          <a:xfrm>
            <a:off x="0" y="6573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Скругленный прямоугольник 15"/>
          <p:cNvSpPr/>
          <p:nvPr/>
        </p:nvSpPr>
        <p:spPr>
          <a:xfrm>
            <a:off x="304920" y="1600200"/>
            <a:ext cx="327636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72" name="PlaceHolder 1"/>
          <p:cNvSpPr>
            <a:spLocks noGrp="1"/>
          </p:cNvSpPr>
          <p:nvPr>
            <p:ph/>
          </p:nvPr>
        </p:nvSpPr>
        <p:spPr>
          <a:xfrm>
            <a:off x="152280" y="214200"/>
            <a:ext cx="8686440" cy="633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Keńislikte potencial ózgeriwi jedelligin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kórsetiwshi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shamalar 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potencial gradienti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atı menen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ataladı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grad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ru-RU" sz="2400" spc="-1" strike="noStrike">
                <a:solidFill>
                  <a:srgbClr val="000000"/>
                </a:solidFill>
                <a:latin typeface="Symbol"/>
              </a:rPr>
              <a:t>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                                                  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Gamilton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       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operatorı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nablo)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Gradient 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–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bet normalına baǵıtlanǵan vektor. Teńlemedegi minus belgi elektrostatikalıq maydan kernewliligi vektorı san jaǵınan potencial gradientine teń bolıp, potencial túsinigi taman baǵıtlanǵanlıǵın bildiredi.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4" name="Object 1"/>
          <p:cNvGraphicFramePr/>
          <p:nvPr/>
        </p:nvGraphicFramePr>
        <p:xfrm>
          <a:off x="428760" y="1643040"/>
          <a:ext cx="4032000" cy="9140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75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28760" y="1643040"/>
                    <a:ext cx="4032000" cy="914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76" name="Rectangle 3"/>
          <p:cNvSpPr/>
          <p:nvPr/>
        </p:nvSpPr>
        <p:spPr>
          <a:xfrm>
            <a:off x="0" y="6001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Rectangl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8" name="Object 4"/>
          <p:cNvGraphicFramePr/>
          <p:nvPr/>
        </p:nvGraphicFramePr>
        <p:xfrm>
          <a:off x="2133720" y="609480"/>
          <a:ext cx="1836360" cy="6854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479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133720" y="609480"/>
                    <a:ext cx="1836360" cy="685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80" name="Rectangle 6"/>
          <p:cNvSpPr/>
          <p:nvPr/>
        </p:nvSpPr>
        <p:spPr>
          <a:xfrm>
            <a:off x="0" y="6001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Rectangl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Rectangle 9"/>
          <p:cNvSpPr/>
          <p:nvPr/>
        </p:nvSpPr>
        <p:spPr>
          <a:xfrm>
            <a:off x="0" y="29520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Скругленный прямоугольник 14"/>
          <p:cNvSpPr/>
          <p:nvPr/>
        </p:nvSpPr>
        <p:spPr>
          <a:xfrm>
            <a:off x="142920" y="3357720"/>
            <a:ext cx="8686440" cy="121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aphicFrame>
        <p:nvGraphicFramePr>
          <p:cNvPr id="484" name="Object 10"/>
          <p:cNvGraphicFramePr/>
          <p:nvPr/>
        </p:nvGraphicFramePr>
        <p:xfrm>
          <a:off x="285840" y="3429000"/>
          <a:ext cx="8523000" cy="114264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485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85840" y="3429000"/>
                    <a:ext cx="8523000" cy="1142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486" name="Picture 1" descr=""/>
          <p:cNvPicPr/>
          <p:nvPr/>
        </p:nvPicPr>
        <p:blipFill>
          <a:blip r:embed="rId7"/>
          <a:stretch/>
        </p:blipFill>
        <p:spPr>
          <a:xfrm>
            <a:off x="5787360" y="142920"/>
            <a:ext cx="3356280" cy="314280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487" name="Прямоугольник 16"/>
          <p:cNvSpPr/>
          <p:nvPr/>
        </p:nvSpPr>
        <p:spPr>
          <a:xfrm>
            <a:off x="6929280" y="1357200"/>
            <a:ext cx="1071360" cy="537840"/>
          </a:xfrm>
          <a:prstGeom prst="rect">
            <a:avLst/>
          </a:prstGeom>
          <a:solidFill>
            <a:srgbClr val="94b6d2"/>
          </a:solidFill>
          <a:ln>
            <a:solidFill>
              <a:srgbClr val="6d869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Operator “úyi”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Прямоугольник 18"/>
          <p:cNvSpPr/>
          <p:nvPr/>
        </p:nvSpPr>
        <p:spPr>
          <a:xfrm>
            <a:off x="5715000" y="1071720"/>
            <a:ext cx="713880" cy="356760"/>
          </a:xfrm>
          <a:prstGeom prst="rect">
            <a:avLst/>
          </a:prstGeom>
          <a:solidFill>
            <a:srgbClr val="94b6d2"/>
          </a:solidFill>
          <a:ln>
            <a:solidFill>
              <a:srgbClr val="6d869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skalyar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9" name="Прямоугольник 19"/>
          <p:cNvSpPr/>
          <p:nvPr/>
        </p:nvSpPr>
        <p:spPr>
          <a:xfrm>
            <a:off x="8501040" y="928800"/>
            <a:ext cx="785520" cy="356760"/>
          </a:xfrm>
          <a:prstGeom prst="rect">
            <a:avLst/>
          </a:prstGeom>
          <a:solidFill>
            <a:srgbClr val="94b6d2"/>
          </a:solidFill>
          <a:ln>
            <a:solidFill>
              <a:srgbClr val="6d869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vektor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0" name="Прямоугольник 21"/>
          <p:cNvSpPr/>
          <p:nvPr/>
        </p:nvSpPr>
        <p:spPr>
          <a:xfrm>
            <a:off x="4786200" y="3786120"/>
            <a:ext cx="856800" cy="356760"/>
          </a:xfrm>
          <a:prstGeom prst="rect">
            <a:avLst/>
          </a:prstGeom>
          <a:solidFill>
            <a:srgbClr val="94b6d2"/>
          </a:solidFill>
          <a:ln>
            <a:solidFill>
              <a:srgbClr val="6d869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yaki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3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Скругленный прямоугольник 73"/>
          <p:cNvSpPr/>
          <p:nvPr/>
        </p:nvSpPr>
        <p:spPr>
          <a:xfrm>
            <a:off x="304920" y="2362320"/>
            <a:ext cx="4571640" cy="2057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2" name="Скругленный прямоугольник 72"/>
          <p:cNvSpPr/>
          <p:nvPr/>
        </p:nvSpPr>
        <p:spPr>
          <a:xfrm>
            <a:off x="228600" y="1219320"/>
            <a:ext cx="4571640" cy="1066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99036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d0d0d"/>
                </a:solidFill>
                <a:latin typeface="Calibri"/>
              </a:rPr>
              <a:t>Bir tegis zaryadlanǵan sfera potencialı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228600" y="4857840"/>
            <a:ext cx="8610120" cy="1771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Sfera sırtındaǵı 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&gt;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tarawdaǵı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potencial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sfera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ishindegi tarawda potencial barlıq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noqatlarda birdey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95" name="Группа 52"/>
          <p:cNvGrpSpPr/>
          <p:nvPr/>
        </p:nvGrpSpPr>
        <p:grpSpPr>
          <a:xfrm>
            <a:off x="5410080" y="609120"/>
            <a:ext cx="5866920" cy="3681360"/>
            <a:chOff x="5410080" y="609120"/>
            <a:chExt cx="5866920" cy="3681360"/>
          </a:xfrm>
        </p:grpSpPr>
        <p:sp>
          <p:nvSpPr>
            <p:cNvPr id="496" name="Rectangle 14"/>
            <p:cNvSpPr/>
            <p:nvPr/>
          </p:nvSpPr>
          <p:spPr>
            <a:xfrm>
              <a:off x="5410080" y="1150560"/>
              <a:ext cx="5866920" cy="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Овал 54"/>
            <p:cNvSpPr/>
            <p:nvPr/>
          </p:nvSpPr>
          <p:spPr>
            <a:xfrm>
              <a:off x="5593680" y="2656080"/>
              <a:ext cx="1662120" cy="16344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d8496"/>
                </a:gs>
              </a:gsLst>
              <a:path path="rect">
                <a:fillToRect l="50000" t="50000" r="50000" b="50000"/>
              </a:path>
            </a:gradFill>
            <a:ln w="38100">
              <a:solidFill>
                <a:srgbClr val="002060"/>
              </a:solidFill>
              <a:round/>
            </a:ln>
            <a:effectLst>
              <a:outerShdw algn="br" blurRad="50760" dir="135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498" name="Object 8"/>
            <p:cNvGraphicFramePr/>
            <p:nvPr/>
          </p:nvGraphicFramePr>
          <p:xfrm>
            <a:off x="7152120" y="3494520"/>
            <a:ext cx="507960" cy="344160"/>
          </p:xfrm>
          <a:graphic>
            <a:graphicData uri="http://schemas.openxmlformats.org/presentationml/2006/ole">
              <p:oleObj r:id="rId1" spid="">
                <p:embed/>
                <p:pic>
                  <p:nvPicPr>
                    <p:cNvPr id="499" name="Object 8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7152120" y="3494520"/>
                      <a:ext cx="507960" cy="344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500" name="Object 9"/>
            <p:cNvGraphicFramePr/>
            <p:nvPr/>
          </p:nvGraphicFramePr>
          <p:xfrm>
            <a:off x="6073200" y="1595160"/>
            <a:ext cx="465120" cy="345240"/>
          </p:xfrm>
          <a:graphic>
            <a:graphicData uri="http://schemas.openxmlformats.org/presentationml/2006/ole">
              <p:oleObj r:id="rId3" spid="">
                <p:embed/>
                <p:pic>
                  <p:nvPicPr>
                    <p:cNvPr id="501" name="Object 9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6073200" y="1595160"/>
                      <a:ext cx="465120" cy="3452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502" name="Прямая со стрелкой 57"/>
            <p:cNvSpPr/>
            <p:nvPr/>
          </p:nvSpPr>
          <p:spPr>
            <a:xfrm flipH="1" flipV="1" rot="5400000">
              <a:off x="5517360" y="2535120"/>
              <a:ext cx="188100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len="med" type="arrow" w="med"/>
            </a:ln>
            <a:effectLst>
              <a:outerShdw algn="br" blurRad="50760" dir="13500000" dist="37674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Прямая со стрелкой 58"/>
            <p:cNvSpPr/>
            <p:nvPr/>
          </p:nvSpPr>
          <p:spPr>
            <a:xfrm>
              <a:off x="6452280" y="3482640"/>
              <a:ext cx="247500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len="med" type="arrow" w="med"/>
            </a:ln>
            <a:effectLst>
              <a:outerShdw algn="br" blurRad="50760" dir="13500000" dist="37674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Прямая соединительная линия 59"/>
            <p:cNvSpPr/>
            <p:nvPr/>
          </p:nvSpPr>
          <p:spPr>
            <a:xfrm>
              <a:off x="6464160" y="2007000"/>
              <a:ext cx="825120" cy="720"/>
            </a:xfrm>
            <a:prstGeom prst="line">
              <a:avLst/>
            </a:prstGeom>
            <a:ln w="5715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Прямая соединительная линия 60"/>
            <p:cNvSpPr/>
            <p:nvPr/>
          </p:nvSpPr>
          <p:spPr>
            <a:xfrm flipH="1">
              <a:off x="7288920" y="2020320"/>
              <a:ext cx="1080" cy="147456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506" name="Object 24"/>
            <p:cNvGraphicFramePr/>
            <p:nvPr/>
          </p:nvGraphicFramePr>
          <p:xfrm>
            <a:off x="8573040" y="3539880"/>
            <a:ext cx="380520" cy="264960"/>
          </p:xfrm>
          <a:graphic>
            <a:graphicData uri="http://schemas.openxmlformats.org/presentationml/2006/ole">
              <p:oleObj r:id="rId5" spid="">
                <p:embed/>
                <p:pic>
                  <p:nvPicPr>
                    <p:cNvPr id="507" name="Object 24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8573040" y="3539880"/>
                      <a:ext cx="380520" cy="2649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508" name="Rectangle 26"/>
            <p:cNvSpPr/>
            <p:nvPr/>
          </p:nvSpPr>
          <p:spPr>
            <a:xfrm>
              <a:off x="5410080" y="1150560"/>
              <a:ext cx="5866920" cy="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509" name="Object 25"/>
            <p:cNvGraphicFramePr/>
            <p:nvPr/>
          </p:nvGraphicFramePr>
          <p:xfrm>
            <a:off x="7608600" y="1730520"/>
            <a:ext cx="1535040" cy="958320"/>
          </p:xfrm>
          <a:graphic>
            <a:graphicData uri="http://schemas.openxmlformats.org/presentationml/2006/ole">
              <p:oleObj r:id="rId7" spid="">
                <p:embed/>
                <p:pic>
                  <p:nvPicPr>
                    <p:cNvPr id="510" name="Object 25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7608600" y="1730520"/>
                      <a:ext cx="1535040" cy="958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511" name="Дуга 64"/>
            <p:cNvSpPr/>
            <p:nvPr/>
          </p:nvSpPr>
          <p:spPr>
            <a:xfrm flipH="1" flipV="1">
              <a:off x="7289640" y="608760"/>
              <a:ext cx="2429280" cy="2749320"/>
            </a:xfrm>
            <a:prstGeom prst="arc">
              <a:avLst>
                <a:gd name="adj1" fmla="val 15782435"/>
                <a:gd name="adj2" fmla="val 21496559"/>
              </a:avLst>
            </a:prstGeom>
            <a:noFill/>
            <a:ln w="57150">
              <a:solidFill>
                <a:srgbClr val="002060"/>
              </a:solidFill>
              <a:round/>
            </a:ln>
            <a:effectLst>
              <a:outerShdw algn="br" blurRad="50760" dir="13500000" dist="37674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2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Rectangl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14" name="Object 7"/>
          <p:cNvGraphicFramePr/>
          <p:nvPr/>
        </p:nvGraphicFramePr>
        <p:xfrm>
          <a:off x="457200" y="2286000"/>
          <a:ext cx="4495320" cy="2169000"/>
        </p:xfrm>
        <a:graphic>
          <a:graphicData uri="http://schemas.openxmlformats.org/presentationml/2006/ole">
            <p:oleObj r:id="rId9" spid="">
              <p:embed/>
              <p:pic>
                <p:nvPicPr>
                  <p:cNvPr id="515" name="Object 7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457200" y="2286000"/>
                    <a:ext cx="4495320" cy="2169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16" name="Rectangle 9"/>
          <p:cNvSpPr/>
          <p:nvPr/>
        </p:nvSpPr>
        <p:spPr>
          <a:xfrm>
            <a:off x="0" y="13143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17" name="Object 10"/>
          <p:cNvGraphicFramePr/>
          <p:nvPr/>
        </p:nvGraphicFramePr>
        <p:xfrm>
          <a:off x="270000" y="1295280"/>
          <a:ext cx="4673160" cy="983880"/>
        </p:xfrm>
        <a:graphic>
          <a:graphicData uri="http://schemas.openxmlformats.org/presentationml/2006/ole">
            <p:oleObj r:id="rId11" spid="">
              <p:embed/>
              <p:pic>
                <p:nvPicPr>
                  <p:cNvPr id="518" name="Object 1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270000" y="1295280"/>
                    <a:ext cx="4673160" cy="983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19" name="Скругленный прямоугольник 76"/>
          <p:cNvSpPr/>
          <p:nvPr/>
        </p:nvSpPr>
        <p:spPr>
          <a:xfrm>
            <a:off x="7010280" y="5638680"/>
            <a:ext cx="1980720" cy="1066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0" name="Rectangl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21" name="Object 13"/>
          <p:cNvGraphicFramePr/>
          <p:nvPr/>
        </p:nvGraphicFramePr>
        <p:xfrm>
          <a:off x="7162920" y="5638680"/>
          <a:ext cx="1692000" cy="1047240"/>
        </p:xfrm>
        <a:graphic>
          <a:graphicData uri="http://schemas.openxmlformats.org/presentationml/2006/ole">
            <p:oleObj r:id="rId13" spid="">
              <p:embed/>
              <p:pic>
                <p:nvPicPr>
                  <p:cNvPr id="522" name="Object 13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7162920" y="5638680"/>
                    <a:ext cx="1692000" cy="1047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23" name="Скругленный прямоугольник 79"/>
          <p:cNvSpPr/>
          <p:nvPr/>
        </p:nvSpPr>
        <p:spPr>
          <a:xfrm>
            <a:off x="3352680" y="3505320"/>
            <a:ext cx="2107440" cy="1304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aphicFrame>
        <p:nvGraphicFramePr>
          <p:cNvPr id="524" name="Object 25"/>
          <p:cNvGraphicFramePr/>
          <p:nvPr/>
        </p:nvGraphicFramePr>
        <p:xfrm>
          <a:off x="3429000" y="3581280"/>
          <a:ext cx="1793520" cy="1162080"/>
        </p:xfrm>
        <a:graphic>
          <a:graphicData uri="http://schemas.openxmlformats.org/presentationml/2006/ole">
            <p:oleObj r:id="rId15" spid="">
              <p:embed/>
              <p:pic>
                <p:nvPicPr>
                  <p:cNvPr id="525" name="Object 25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3429000" y="3581280"/>
                    <a:ext cx="1793520" cy="1162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26" name="Скругленный прямоугольник 3"/>
          <p:cNvSpPr/>
          <p:nvPr/>
        </p:nvSpPr>
        <p:spPr>
          <a:xfrm>
            <a:off x="7000920" y="4429080"/>
            <a:ext cx="1980720" cy="121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aphicFrame>
        <p:nvGraphicFramePr>
          <p:cNvPr id="527" name="Object 25"/>
          <p:cNvGraphicFramePr/>
          <p:nvPr/>
        </p:nvGraphicFramePr>
        <p:xfrm>
          <a:off x="7072200" y="4500720"/>
          <a:ext cx="1676160" cy="1085760"/>
        </p:xfrm>
        <a:graphic>
          <a:graphicData uri="http://schemas.openxmlformats.org/presentationml/2006/ole">
            <p:oleObj r:id="rId17" spid="">
              <p:embed/>
              <p:pic>
                <p:nvPicPr>
                  <p:cNvPr id="528" name="Object 25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7072200" y="4500720"/>
                    <a:ext cx="1676160" cy="108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838720" cy="990360"/>
          </a:xfrm>
          <a:prstGeom prst="rect">
            <a:avLst/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 w="9360">
            <a:solidFill>
              <a:srgbClr val="8eb1cf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Zaryadlanǵan hár túrli konfigura</a:t>
            </a:r>
            <a:r>
              <a:rPr b="1" lang="ru-RU" sz="2800" spc="-1" strike="noStrike">
                <a:solidFill>
                  <a:srgbClr val="0d0d0d"/>
                </a:solidFill>
                <a:latin typeface="Calibri"/>
              </a:rPr>
              <a:t>с</a:t>
            </a: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iyalı deneler maydanların esaplaw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380880" y="1295280"/>
            <a:ext cx="3962160" cy="914040"/>
          </a:xfrm>
          <a:prstGeom prst="rect">
            <a:avLst/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 w="9360">
            <a:solidFill>
              <a:srgbClr val="8eb1cf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Zaryadlanǵan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sheksiz tegislik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Rectangl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Rectangl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Содержимое 2"/>
          <p:cNvSpPr/>
          <p:nvPr/>
        </p:nvSpPr>
        <p:spPr>
          <a:xfrm>
            <a:off x="4648320" y="1295280"/>
            <a:ext cx="4038120" cy="990360"/>
          </a:xfrm>
          <a:prstGeom prst="rect">
            <a:avLst/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>
            <a:solidFill>
              <a:srgbClr val="8eb1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Eki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parallel tegislikler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35" name="Picture 11" descr="C:\Users\Оксана\Desktop\Снимок.PNG"/>
          <p:cNvPicPr/>
          <p:nvPr/>
        </p:nvPicPr>
        <p:blipFill>
          <a:blip r:embed="rId1"/>
          <a:stretch/>
        </p:blipFill>
        <p:spPr>
          <a:xfrm>
            <a:off x="380880" y="2743200"/>
            <a:ext cx="4038120" cy="37335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536" name="Picture 12" descr="C:\Users\Оксана\Desktop\Снимок.PNG"/>
          <p:cNvPicPr/>
          <p:nvPr/>
        </p:nvPicPr>
        <p:blipFill>
          <a:blip r:embed="rId2"/>
          <a:stretch/>
        </p:blipFill>
        <p:spPr>
          <a:xfrm>
            <a:off x="4648320" y="2743200"/>
            <a:ext cx="4038120" cy="37335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28760" y="142920"/>
            <a:ext cx="8300520" cy="72504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PAYDALAN</a:t>
            </a: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ÍL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ǴAN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ÁDEBIYA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LAR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28760" y="928800"/>
            <a:ext cx="8270640" cy="5593320"/>
          </a:xfrm>
          <a:prstGeom prst="rect">
            <a:avLst/>
          </a:prstGeom>
          <a:noFill/>
          <a:ln w="0">
            <a:solidFill>
              <a:srgbClr val="355d7e"/>
            </a:solidFill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Abduraxmanov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Xamidov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Axmedova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FIZIKA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Darslik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Toshkent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 “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Aloqachi nashriyoti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”. 2018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zR OO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MTV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 2017.24.08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dagi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 “603”-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sonli buyrug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2.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B.A.Ibragimov, G.Q.Atajanova. </a:t>
            </a:r>
            <a:r>
              <a:rPr b="1" lang="uz-Cyrl-UZ" sz="2000" spc="-1" strike="noStrike">
                <a:solidFill>
                  <a:srgbClr val="000000"/>
                </a:solidFill>
                <a:latin typeface="Calibri"/>
              </a:rPr>
              <a:t>“FIZIKA”.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Oqıwlıq</a:t>
            </a:r>
            <a:r>
              <a:rPr b="1" lang="uz-Cyrl-UZ" sz="2000" spc="-1" strike="noStrike">
                <a:solidFill>
                  <a:srgbClr val="000000"/>
                </a:solidFill>
                <a:latin typeface="Calibri"/>
              </a:rPr>
              <a:t>. T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uz-Cyrl-UZ" sz="2000" spc="-1" strike="noStrike">
                <a:solidFill>
                  <a:srgbClr val="000000"/>
                </a:solidFill>
                <a:latin typeface="Calibri"/>
              </a:rPr>
              <a:t>shkent.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2018 j.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uz-Cyrl-UZ" sz="2000" spc="-1" strike="noStrike">
                <a:solidFill>
                  <a:srgbClr val="000000"/>
                </a:solidFill>
                <a:latin typeface="Calibri"/>
              </a:rPr>
              <a:t>3.  Q.P.Abduraxmanov, O’.Egamov. “FIZIKA”. Darslik. Toshkent. O‘quv-ta’lim metodika” bosmaxonasi. 2015 y. O‘zROO‘MTV  2009.26.02. dagi “51”-sonli buyrug‘i.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1" lang="uz-Cyrl-UZ" sz="2000" spc="-1" strike="noStrike">
                <a:solidFill>
                  <a:srgbClr val="000000"/>
                </a:solidFill>
                <a:latin typeface="Calibri"/>
              </a:rPr>
              <a:t>. Douglas C. Giancoli. Physics. Principles with Applicathions. 2004 USA ISBN-13 978-0-321-62592-2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5. 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Physics for Scientists and Engineers, Raymond A. Serway, John W. Jewett. 9th Edition, 2012.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6.</a:t>
            </a: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“Umumiy Fizika fani bo‘yicha taqdimot multimediali ma’ruzalar to‘plami”. Elektron o‘quv qo‘llanma. Toshkent. 2012 y. O‘zR OO‘MTV 2012.15.08 dagi “332/1”-sonli buyrug‘i.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7. “Fizika-1 kursi bo‘yicha taqdimot multimediali ma’ruzalar to‘plami”. Elektron o‘quv qo‘llanma. Toshkent. 2019 y. O‘zR OO‘MTV 2019.04.10 dagi “892”-sonli buyrug‘i.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Picture 2" descr="http://qrcoder.ru/code/?https%3A%2F%2Fphet.colorado.edu%2F&amp;10&amp;0"/>
          <p:cNvPicPr/>
          <p:nvPr/>
        </p:nvPicPr>
        <p:blipFill>
          <a:blip r:embed="rId1"/>
          <a:stretch/>
        </p:blipFill>
        <p:spPr>
          <a:xfrm>
            <a:off x="1676520" y="609480"/>
            <a:ext cx="571464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6019560" cy="144756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 cap="all">
                <a:solidFill>
                  <a:srgbClr val="000000"/>
                </a:solidFill>
                <a:latin typeface="Calibri"/>
              </a:rPr>
              <a:t>ELEKTROSTATIKA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590920" y="5143680"/>
            <a:ext cx="6400440" cy="118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Qaraqalpaq tiline awdarmalaǵan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S.G. Kaypnazarov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1"/>
          <a:stretch/>
        </p:blipFill>
        <p:spPr>
          <a:xfrm>
            <a:off x="304920" y="304920"/>
            <a:ext cx="1904760" cy="1904760"/>
          </a:xfrm>
          <a:prstGeom prst="rect">
            <a:avLst/>
          </a:prstGeom>
          <a:ln w="19050">
            <a:solidFill>
              <a:srgbClr val="94b6d2">
                <a:lumMod val="50000"/>
              </a:srgbClr>
            </a:solidFill>
            <a:round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41" name="Подзаголовок 2"/>
          <p:cNvSpPr/>
          <p:nvPr/>
        </p:nvSpPr>
        <p:spPr>
          <a:xfrm>
            <a:off x="3886200" y="3352680"/>
            <a:ext cx="3733560" cy="837720"/>
          </a:xfrm>
          <a:prstGeom prst="rect">
            <a:avLst/>
          </a:prstGeom>
          <a:solidFill>
            <a:srgbClr val="ffffff"/>
          </a:solidFill>
          <a:ln w="28575">
            <a:solidFill>
              <a:srgbClr val="94b6d2">
                <a:lumMod val="50000"/>
              </a:srgbClr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t">
            <a:norm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lekciya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Прямоугольник 12"/>
          <p:cNvSpPr/>
          <p:nvPr/>
        </p:nvSpPr>
        <p:spPr>
          <a:xfrm>
            <a:off x="304920" y="2286000"/>
            <a:ext cx="1904760" cy="1213920"/>
          </a:xfrm>
          <a:prstGeom prst="rect">
            <a:avLst/>
          </a:prstGeom>
          <a:solidFill>
            <a:srgbClr val="ffffff"/>
          </a:solidFill>
          <a:ln>
            <a:solidFill>
              <a:srgbClr val="94b6d2">
                <a:lumMod val="50000"/>
              </a:srgbClr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uz-Cyrl-UZ" sz="1800" spc="-1" strike="noStrike">
                <a:solidFill>
                  <a:srgbClr val="000000"/>
                </a:solidFill>
                <a:latin typeface="Calibri"/>
              </a:rPr>
              <a:t>TÁBIYIY HÁM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GUMANITAR </a:t>
            </a:r>
            <a:r>
              <a:rPr b="1" lang="uz-Cyrl-UZ" sz="1800" spc="-1" strike="noStrike">
                <a:solidFill>
                  <a:srgbClr val="000000"/>
                </a:solidFill>
                <a:latin typeface="Calibri"/>
              </a:rPr>
              <a:t>PÁNLER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KAFEDRASÍ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Прямая соединительная линия 15"/>
          <p:cNvSpPr/>
          <p:nvPr/>
        </p:nvSpPr>
        <p:spPr>
          <a:xfrm flipH="1">
            <a:off x="2438280" y="229320"/>
            <a:ext cx="720" cy="6400080"/>
          </a:xfrm>
          <a:prstGeom prst="line">
            <a:avLst/>
          </a:prstGeom>
          <a:ln w="76200">
            <a:solidFill>
              <a:srgbClr val="94b6d2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одзаголовок 2"/>
          <p:cNvSpPr/>
          <p:nvPr/>
        </p:nvSpPr>
        <p:spPr>
          <a:xfrm>
            <a:off x="714240" y="5857920"/>
            <a:ext cx="10663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20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5" name="Picture 11" descr="D:\АНИМАЦИИ\My Pictures\17072009.jpg"/>
          <p:cNvPicPr/>
          <p:nvPr/>
        </p:nvPicPr>
        <p:blipFill>
          <a:blip r:embed="rId2"/>
          <a:stretch/>
        </p:blipFill>
        <p:spPr>
          <a:xfrm>
            <a:off x="285840" y="3571920"/>
            <a:ext cx="1904760" cy="1341360"/>
          </a:xfrm>
          <a:prstGeom prst="rect">
            <a:avLst/>
          </a:prstGeom>
          <a:ln w="19050">
            <a:solidFill>
              <a:srgbClr val="94b6d2">
                <a:lumMod val="50000"/>
              </a:srgbClr>
            </a:solidFill>
            <a:round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46" name="Прямоугольник 9"/>
          <p:cNvSpPr/>
          <p:nvPr/>
        </p:nvSpPr>
        <p:spPr>
          <a:xfrm>
            <a:off x="285840" y="5000760"/>
            <a:ext cx="1904760" cy="609120"/>
          </a:xfrm>
          <a:prstGeom prst="rect">
            <a:avLst/>
          </a:prstGeom>
          <a:solidFill>
            <a:srgbClr val="ffffff"/>
          </a:solidFill>
          <a:ln>
            <a:solidFill>
              <a:srgbClr val="94b6d2">
                <a:lumMod val="50000"/>
              </a:srgbClr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Fizika 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94428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PEDAGOGIKAL</a:t>
            </a: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ÍQ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DÁSTÚRIY QURALLAR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https://phet.colorado.edu/en/simulation/legacy/electric-hockey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2" name="Picture 2" descr=""/>
          <p:cNvPicPr/>
          <p:nvPr/>
        </p:nvPicPr>
        <p:blipFill>
          <a:blip r:embed="rId1"/>
          <a:stretch/>
        </p:blipFill>
        <p:spPr>
          <a:xfrm>
            <a:off x="1676520" y="2743200"/>
            <a:ext cx="6781320" cy="31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94428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PEDAGOGIKAL</a:t>
            </a: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ÍQ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DÁSTÚRIY QURALLAR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https://phet.colorado.edu/en/simulation/legacy/efield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5" name="Picture 2" descr=""/>
          <p:cNvPicPr/>
          <p:nvPr/>
        </p:nvPicPr>
        <p:blipFill>
          <a:blip r:embed="rId1"/>
          <a:stretch/>
        </p:blipFill>
        <p:spPr>
          <a:xfrm>
            <a:off x="1719360" y="2666880"/>
            <a:ext cx="6862320" cy="32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ÐÐ°ÑÑÐ¸Ð½ÐºÐ¸ Ð¿Ð¾ Ð·Ð°Ð¿ÑÐ¾ÑÑ ÑÐ¾ÑÐºÐµÐ½Ñ Ð¼Ð¾Ð»Ð½Ñ"/>
          <p:cNvPicPr/>
          <p:nvPr/>
        </p:nvPicPr>
        <p:blipFill>
          <a:blip r:embed="rId1"/>
          <a:stretch/>
        </p:blipFill>
        <p:spPr>
          <a:xfrm>
            <a:off x="4600440" y="0"/>
            <a:ext cx="45432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Lekciya rejesi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80880" y="1219320"/>
            <a:ext cx="8305560" cy="5105160"/>
          </a:xfrm>
          <a:prstGeom prst="rect">
            <a:avLst/>
          </a:prstGeom>
          <a:noFill/>
          <a:ln w="0">
            <a:solidFill>
              <a:srgbClr val="355d7e"/>
            </a:solidFill>
          </a:ln>
        </p:spPr>
        <p:txBody>
          <a:bodyPr anchor="t">
            <a:normAutofit fontScale="89000"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Elektrostatikalıq maydanda zaryadtı kóshiriwde atqarılǵan jumıs.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Elektr maydan kernewlilik vektorı cirkulyaciyası.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Zaryadtıń potencial energiyası.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Elektrostatikalıq maydan potencialı.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Qozǵalmas zaryadlar sistemasınıń energiyası.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Ekvipotencial betler.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Kernewlilik hám potenciallar ayırması arasındaǵı baylanıs.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Скругленный прямоугольник 46"/>
          <p:cNvSpPr/>
          <p:nvPr/>
        </p:nvSpPr>
        <p:spPr>
          <a:xfrm>
            <a:off x="4419720" y="4114800"/>
            <a:ext cx="4419360" cy="1066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1" name="Скругленный прямоугольник 47"/>
          <p:cNvSpPr/>
          <p:nvPr/>
        </p:nvSpPr>
        <p:spPr>
          <a:xfrm>
            <a:off x="5638680" y="1905120"/>
            <a:ext cx="190476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Bir tekli elektrostatikalıq maydanda zaryadtı kóshiriwde atqarılǵan jumıs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228600" y="5715000"/>
            <a:ext cx="876276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Atqarılǵan jumıs traektoriya formasına baylanıslı emes, ol baslanǵısh hám aqırǵı noqatlar menen belgilenedi. Tuyıq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traektoriyada atqarılǵan jumıs nolge teń.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Box 19"/>
          <p:cNvSpPr/>
          <p:nvPr/>
        </p:nvSpPr>
        <p:spPr>
          <a:xfrm>
            <a:off x="3733920" y="1295280"/>
            <a:ext cx="380520" cy="699840"/>
          </a:xfrm>
          <a:prstGeom prst="rect">
            <a:avLst/>
          </a:prstGeom>
          <a:noFill/>
          <a:ln w="0"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_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5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" name="Группа 56"/>
          <p:cNvGrpSpPr/>
          <p:nvPr/>
        </p:nvGrpSpPr>
        <p:grpSpPr>
          <a:xfrm>
            <a:off x="-97920" y="1447920"/>
            <a:ext cx="4445640" cy="4237560"/>
            <a:chOff x="-97920" y="1447920"/>
            <a:chExt cx="4445640" cy="4237560"/>
          </a:xfrm>
        </p:grpSpPr>
        <p:sp>
          <p:nvSpPr>
            <p:cNvPr id="157" name="Прямая соединительная линия 35"/>
            <p:cNvSpPr/>
            <p:nvPr/>
          </p:nvSpPr>
          <p:spPr>
            <a:xfrm flipH="1" flipV="1">
              <a:off x="500760" y="2894040"/>
              <a:ext cx="3058200" cy="1440"/>
            </a:xfrm>
            <a:prstGeom prst="line">
              <a:avLst/>
            </a:prstGeom>
            <a:ln w="57150">
              <a:solidFill>
                <a:srgbClr val="c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Прямая соединительная линия 34"/>
            <p:cNvSpPr/>
            <p:nvPr/>
          </p:nvSpPr>
          <p:spPr>
            <a:xfrm flipH="1" flipV="1">
              <a:off x="500760" y="3708000"/>
              <a:ext cx="3829680" cy="144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Прямоугольник 3"/>
            <p:cNvSpPr/>
            <p:nvPr/>
          </p:nvSpPr>
          <p:spPr>
            <a:xfrm>
              <a:off x="398880" y="1517040"/>
              <a:ext cx="132480" cy="4162680"/>
            </a:xfrm>
            <a:prstGeom prst="rect">
              <a:avLst/>
            </a:prstGeom>
            <a:gradFill rotWithShape="0">
              <a:gsLst>
                <a:gs pos="0">
                  <a:srgbClr val="e6e6e6"/>
                </a:gs>
                <a:gs pos="100000">
                  <a:srgbClr val="7d8496"/>
                </a:gs>
              </a:gsLst>
              <a:lin ang="0"/>
            </a:gradFill>
            <a:ln>
              <a:solidFill>
                <a:srgbClr val="000000">
                  <a:lumMod val="65000"/>
                  <a:lumOff val="35000"/>
                </a:srgbClr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TextBox 4"/>
            <p:cNvSpPr/>
            <p:nvPr/>
          </p:nvSpPr>
          <p:spPr>
            <a:xfrm>
              <a:off x="-97920" y="4292640"/>
              <a:ext cx="60480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4000" spc="-1" strike="noStrike">
                <a:latin typeface="Arial"/>
              </a:endParaRPr>
            </a:p>
          </p:txBody>
        </p:sp>
        <p:graphicFrame>
          <p:nvGraphicFramePr>
            <p:cNvPr id="161" name="Object 7"/>
            <p:cNvGraphicFramePr/>
            <p:nvPr/>
          </p:nvGraphicFramePr>
          <p:xfrm>
            <a:off x="2841120" y="4670280"/>
            <a:ext cx="531360" cy="653400"/>
          </p:xfrm>
          <a:graphic>
            <a:graphicData uri="http://schemas.openxmlformats.org/presentationml/2006/ole">
              <p:oleObj r:id="rId1" spid="">
                <p:embed/>
                <p:pic>
                  <p:nvPicPr>
                    <p:cNvPr id="162" name="Object 7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2841120" y="4670280"/>
                      <a:ext cx="531360" cy="653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163" name="Прямая соединительная линия 6"/>
            <p:cNvSpPr/>
            <p:nvPr/>
          </p:nvSpPr>
          <p:spPr>
            <a:xfrm flipH="1" flipV="1">
              <a:off x="500760" y="5410080"/>
              <a:ext cx="3058200" cy="1440"/>
            </a:xfrm>
            <a:prstGeom prst="line">
              <a:avLst/>
            </a:prstGeom>
            <a:ln w="57150">
              <a:solidFill>
                <a:srgbClr val="c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Прямоугольник 7"/>
            <p:cNvSpPr/>
            <p:nvPr/>
          </p:nvSpPr>
          <p:spPr>
            <a:xfrm>
              <a:off x="3590280" y="1517040"/>
              <a:ext cx="132480" cy="4162680"/>
            </a:xfrm>
            <a:prstGeom prst="rect">
              <a:avLst/>
            </a:prstGeom>
            <a:gradFill rotWithShape="0">
              <a:gsLst>
                <a:gs pos="0">
                  <a:srgbClr val="e6e6e6"/>
                </a:gs>
                <a:gs pos="100000">
                  <a:srgbClr val="7d8496"/>
                </a:gs>
              </a:gsLst>
              <a:lin ang="0"/>
            </a:gradFill>
            <a:ln>
              <a:solidFill>
                <a:srgbClr val="000000">
                  <a:lumMod val="65000"/>
                  <a:lumOff val="35000"/>
                </a:srgbClr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TextBox 9"/>
            <p:cNvSpPr/>
            <p:nvPr/>
          </p:nvSpPr>
          <p:spPr>
            <a:xfrm>
              <a:off x="-97920" y="3598560"/>
              <a:ext cx="60480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66" name="TextBox 10"/>
            <p:cNvSpPr/>
            <p:nvPr/>
          </p:nvSpPr>
          <p:spPr>
            <a:xfrm>
              <a:off x="-97920" y="2904840"/>
              <a:ext cx="60480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67" name="TextBox 11"/>
            <p:cNvSpPr/>
            <p:nvPr/>
          </p:nvSpPr>
          <p:spPr>
            <a:xfrm>
              <a:off x="-97920" y="2141640"/>
              <a:ext cx="60480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68" name="TextBox 12"/>
            <p:cNvSpPr/>
            <p:nvPr/>
          </p:nvSpPr>
          <p:spPr>
            <a:xfrm>
              <a:off x="-97920" y="1447920"/>
              <a:ext cx="60480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69" name="TextBox 13"/>
            <p:cNvSpPr/>
            <p:nvPr/>
          </p:nvSpPr>
          <p:spPr>
            <a:xfrm>
              <a:off x="-97920" y="4986360"/>
              <a:ext cx="60480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0" name="TextBox 14"/>
            <p:cNvSpPr/>
            <p:nvPr/>
          </p:nvSpPr>
          <p:spPr>
            <a:xfrm>
              <a:off x="3710520" y="4847400"/>
              <a:ext cx="43416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ru-RU" sz="4000" spc="-1" strike="noStrike">
                  <a:solidFill>
                    <a:srgbClr val="000000"/>
                  </a:solidFill>
                  <a:latin typeface="Calibri"/>
                </a:rPr>
                <a:t>_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1" name="TextBox 15"/>
            <p:cNvSpPr/>
            <p:nvPr/>
          </p:nvSpPr>
          <p:spPr>
            <a:xfrm>
              <a:off x="3710520" y="1933560"/>
              <a:ext cx="43416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ru-RU" sz="4000" spc="-1" strike="noStrike">
                  <a:solidFill>
                    <a:srgbClr val="000000"/>
                  </a:solidFill>
                  <a:latin typeface="Calibri"/>
                </a:rPr>
                <a:t>_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2" name="TextBox 16"/>
            <p:cNvSpPr/>
            <p:nvPr/>
          </p:nvSpPr>
          <p:spPr>
            <a:xfrm>
              <a:off x="3710520" y="2627280"/>
              <a:ext cx="43416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ru-RU" sz="4000" spc="-1" strike="noStrike">
                  <a:solidFill>
                    <a:srgbClr val="000000"/>
                  </a:solidFill>
                  <a:latin typeface="Calibri"/>
                </a:rPr>
                <a:t>_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3" name="TextBox 17"/>
            <p:cNvSpPr/>
            <p:nvPr/>
          </p:nvSpPr>
          <p:spPr>
            <a:xfrm>
              <a:off x="3710520" y="4084200"/>
              <a:ext cx="43416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ru-RU" sz="4000" spc="-1" strike="noStrike">
                  <a:solidFill>
                    <a:srgbClr val="000000"/>
                  </a:solidFill>
                  <a:latin typeface="Calibri"/>
                </a:rPr>
                <a:t>_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4" name="TextBox 18"/>
            <p:cNvSpPr/>
            <p:nvPr/>
          </p:nvSpPr>
          <p:spPr>
            <a:xfrm>
              <a:off x="3710520" y="3390480"/>
              <a:ext cx="43416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ru-RU" sz="4000" spc="-1" strike="noStrike">
                  <a:solidFill>
                    <a:srgbClr val="000000"/>
                  </a:solidFill>
                  <a:latin typeface="Calibri"/>
                </a:rPr>
                <a:t>_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5" name="Прямая соединительная линия 21"/>
            <p:cNvSpPr/>
            <p:nvPr/>
          </p:nvSpPr>
          <p:spPr>
            <a:xfrm flipH="1">
              <a:off x="997200" y="2597760"/>
              <a:ext cx="1773000" cy="1111680"/>
            </a:xfrm>
            <a:prstGeom prst="line">
              <a:avLst/>
            </a:prstGeom>
            <a:ln w="57150">
              <a:solidFill>
                <a:srgbClr val="00206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Прямая соединительная линия 22"/>
            <p:cNvSpPr/>
            <p:nvPr/>
          </p:nvSpPr>
          <p:spPr>
            <a:xfrm flipH="1" flipV="1">
              <a:off x="500760" y="2153880"/>
              <a:ext cx="3058200" cy="1440"/>
            </a:xfrm>
            <a:prstGeom prst="line">
              <a:avLst/>
            </a:prstGeom>
            <a:ln w="57150">
              <a:solidFill>
                <a:srgbClr val="c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177" name="Object 7"/>
            <p:cNvGraphicFramePr/>
            <p:nvPr/>
          </p:nvGraphicFramePr>
          <p:xfrm>
            <a:off x="500760" y="3412080"/>
            <a:ext cx="309960" cy="529920"/>
          </p:xfrm>
          <a:graphic>
            <a:graphicData uri="http://schemas.openxmlformats.org/presentationml/2006/ole">
              <p:oleObj r:id="rId3" spid="">
                <p:embed/>
                <p:pic>
                  <p:nvPicPr>
                    <p:cNvPr id="178" name="Object 7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500760" y="3412080"/>
                      <a:ext cx="309960" cy="5299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179" name="Овал 26"/>
            <p:cNvSpPr/>
            <p:nvPr/>
          </p:nvSpPr>
          <p:spPr>
            <a:xfrm>
              <a:off x="784440" y="3486240"/>
              <a:ext cx="398520" cy="415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ru-RU" sz="28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0" name="Овал 27"/>
            <p:cNvSpPr/>
            <p:nvPr/>
          </p:nvSpPr>
          <p:spPr>
            <a:xfrm>
              <a:off x="2770200" y="2301840"/>
              <a:ext cx="398520" cy="415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  <a:round/>
            </a:ln>
            <a:effectLst>
              <a:outerShdw algn="tr" blurRad="5076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ru-RU" sz="28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1" name="Прямая соединительная линия 36"/>
            <p:cNvSpPr/>
            <p:nvPr/>
          </p:nvSpPr>
          <p:spPr>
            <a:xfrm flipH="1" flipV="1">
              <a:off x="500760" y="4596120"/>
              <a:ext cx="3058200" cy="1440"/>
            </a:xfrm>
            <a:prstGeom prst="line">
              <a:avLst/>
            </a:prstGeom>
            <a:ln w="57150">
              <a:solidFill>
                <a:srgbClr val="c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Прямая соединительная линия 38"/>
            <p:cNvSpPr/>
            <p:nvPr/>
          </p:nvSpPr>
          <p:spPr>
            <a:xfrm flipH="1">
              <a:off x="1139040" y="3708000"/>
              <a:ext cx="1134720" cy="144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Прямая соединительная линия 43"/>
            <p:cNvSpPr/>
            <p:nvPr/>
          </p:nvSpPr>
          <p:spPr>
            <a:xfrm flipH="1">
              <a:off x="2982960" y="2671920"/>
              <a:ext cx="1440" cy="103608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184" name="Object 7"/>
            <p:cNvGraphicFramePr/>
            <p:nvPr/>
          </p:nvGraphicFramePr>
          <p:xfrm>
            <a:off x="762120" y="2971800"/>
            <a:ext cx="442800" cy="531720"/>
          </p:xfrm>
          <a:graphic>
            <a:graphicData uri="http://schemas.openxmlformats.org/presentationml/2006/ole">
              <p:oleObj r:id="rId5" spid="">
                <p:embed/>
                <p:pic>
                  <p:nvPicPr>
                    <p:cNvPr id="185" name="Object 7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762120" y="2971800"/>
                      <a:ext cx="442800" cy="5317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86" name="Object 8"/>
            <p:cNvGraphicFramePr/>
            <p:nvPr/>
          </p:nvGraphicFramePr>
          <p:xfrm>
            <a:off x="3053880" y="2005920"/>
            <a:ext cx="442800" cy="529920"/>
          </p:xfrm>
          <a:graphic>
            <a:graphicData uri="http://schemas.openxmlformats.org/presentationml/2006/ole">
              <p:oleObj r:id="rId7" spid="">
                <p:embed/>
                <p:pic>
                  <p:nvPicPr>
                    <p:cNvPr id="187" name="Object 8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3053880" y="2005920"/>
                      <a:ext cx="442800" cy="5299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88" name="Object 9"/>
            <p:cNvGraphicFramePr/>
            <p:nvPr/>
          </p:nvGraphicFramePr>
          <p:xfrm>
            <a:off x="713520" y="3708000"/>
            <a:ext cx="531360" cy="733680"/>
          </p:xfrm>
          <a:graphic>
            <a:graphicData uri="http://schemas.openxmlformats.org/presentationml/2006/ole">
              <p:oleObj r:id="rId9" spid="">
                <p:embed/>
                <p:pic>
                  <p:nvPicPr>
                    <p:cNvPr id="189" name="Object 9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713520" y="3708000"/>
                      <a:ext cx="531360" cy="7336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90" name="Object 10"/>
            <p:cNvGraphicFramePr/>
            <p:nvPr/>
          </p:nvGraphicFramePr>
          <p:xfrm>
            <a:off x="2770200" y="3634200"/>
            <a:ext cx="576000" cy="733680"/>
          </p:xfrm>
          <a:graphic>
            <a:graphicData uri="http://schemas.openxmlformats.org/presentationml/2006/ole">
              <p:oleObj r:id="rId11" spid="">
                <p:embed/>
                <p:pic>
                  <p:nvPicPr>
                    <p:cNvPr id="191" name="Object 10" descr="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2770200" y="3634200"/>
                      <a:ext cx="576000" cy="7336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92" name="Object 11"/>
            <p:cNvGraphicFramePr/>
            <p:nvPr/>
          </p:nvGraphicFramePr>
          <p:xfrm>
            <a:off x="3904920" y="3264120"/>
            <a:ext cx="442800" cy="448200"/>
          </p:xfrm>
          <a:graphic>
            <a:graphicData uri="http://schemas.openxmlformats.org/presentationml/2006/ole">
              <p:oleObj r:id="rId13" spid="">
                <p:embed/>
                <p:pic>
                  <p:nvPicPr>
                    <p:cNvPr id="193" name="Object 11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3904920" y="3264120"/>
                      <a:ext cx="442800" cy="4482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94" name="Object 12"/>
            <p:cNvGraphicFramePr/>
            <p:nvPr/>
          </p:nvGraphicFramePr>
          <p:xfrm>
            <a:off x="2131920" y="3042000"/>
            <a:ext cx="576000" cy="651960"/>
          </p:xfrm>
          <a:graphic>
            <a:graphicData uri="http://schemas.openxmlformats.org/presentationml/2006/ole">
              <p:oleObj r:id="rId15" spid="">
                <p:embed/>
                <p:pic>
                  <p:nvPicPr>
                    <p:cNvPr id="195" name="Object 12" descr=""/>
                    <p:cNvPicPr/>
                    <p:nvPr/>
                  </p:nvPicPr>
                  <p:blipFill>
                    <a:blip r:embed="rId16"/>
                    <a:stretch/>
                  </p:blipFill>
                  <p:spPr>
                    <a:xfrm>
                      <a:off x="2131920" y="3042000"/>
                      <a:ext cx="576000" cy="6519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96" name="Object 13"/>
            <p:cNvGraphicFramePr/>
            <p:nvPr/>
          </p:nvGraphicFramePr>
          <p:xfrm>
            <a:off x="1706400" y="2523960"/>
            <a:ext cx="487080" cy="691920"/>
          </p:xfrm>
          <a:graphic>
            <a:graphicData uri="http://schemas.openxmlformats.org/presentationml/2006/ole">
              <p:oleObj r:id="rId17" spid="">
                <p:embed/>
                <p:pic>
                  <p:nvPicPr>
                    <p:cNvPr id="197" name="Object 13" descr=""/>
                    <p:cNvPicPr/>
                    <p:nvPr/>
                  </p:nvPicPr>
                  <p:blipFill>
                    <a:blip r:embed="rId18"/>
                    <a:stretch/>
                  </p:blipFill>
                  <p:spPr>
                    <a:xfrm>
                      <a:off x="1706400" y="2523960"/>
                      <a:ext cx="487080" cy="6919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198" name="Rectangl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9" name="Object 14"/>
          <p:cNvGraphicFramePr/>
          <p:nvPr/>
        </p:nvGraphicFramePr>
        <p:xfrm>
          <a:off x="5867280" y="1981080"/>
          <a:ext cx="1294920" cy="630360"/>
        </p:xfrm>
        <a:graphic>
          <a:graphicData uri="http://schemas.openxmlformats.org/presentationml/2006/ole">
            <p:oleObj r:id="rId19" spid="">
              <p:embed/>
              <p:pic>
                <p:nvPicPr>
                  <p:cNvPr id="200" name="Object 14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5867280" y="1981080"/>
                    <a:ext cx="1294920" cy="630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1" name="Rectangle 1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2" name="Object 16"/>
          <p:cNvGraphicFramePr/>
          <p:nvPr/>
        </p:nvGraphicFramePr>
        <p:xfrm>
          <a:off x="4572000" y="4114800"/>
          <a:ext cx="4095720" cy="1066320"/>
        </p:xfrm>
        <a:graphic>
          <a:graphicData uri="http://schemas.openxmlformats.org/presentationml/2006/ole">
            <p:oleObj r:id="rId21" spid="">
              <p:embed/>
              <p:pic>
                <p:nvPicPr>
                  <p:cNvPr id="203" name="Object 16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4572000" y="4114800"/>
                    <a:ext cx="4095720" cy="1066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4" name="Овал 59"/>
          <p:cNvSpPr/>
          <p:nvPr/>
        </p:nvSpPr>
        <p:spPr>
          <a:xfrm>
            <a:off x="1600200" y="3886200"/>
            <a:ext cx="398520" cy="415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round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" name="Rectangle 1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Содержимое 2"/>
          <p:cNvSpPr/>
          <p:nvPr/>
        </p:nvSpPr>
        <p:spPr>
          <a:xfrm>
            <a:off x="4419720" y="1447920"/>
            <a:ext cx="4495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Zaryadqa tásir etiwshi kúsh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Zaryadtı kóshiriwde elektroststikalıq maydannıń atqarǵan jumısı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Скругленный прямоугольник 49"/>
          <p:cNvSpPr/>
          <p:nvPr/>
        </p:nvSpPr>
        <p:spPr>
          <a:xfrm>
            <a:off x="6477120" y="6019920"/>
            <a:ext cx="198072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8" name="Rectangl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9" name="Object 19"/>
          <p:cNvGraphicFramePr/>
          <p:nvPr/>
        </p:nvGraphicFramePr>
        <p:xfrm>
          <a:off x="6781680" y="6055560"/>
          <a:ext cx="1218960" cy="802080"/>
        </p:xfrm>
        <a:graphic>
          <a:graphicData uri="http://schemas.openxmlformats.org/presentationml/2006/ole">
            <p:oleObj r:id="rId23" spid="">
              <p:embed/>
              <p:pic>
                <p:nvPicPr>
                  <p:cNvPr id="210" name="Object 19" descr=""/>
                  <p:cNvPicPr/>
                  <p:nvPr/>
                </p:nvPicPr>
                <p:blipFill>
                  <a:blip r:embed="rId24"/>
                  <a:stretch/>
                </p:blipFill>
                <p:spPr>
                  <a:xfrm>
                    <a:off x="6781680" y="6055560"/>
                    <a:ext cx="1218960" cy="802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2280" y="0"/>
            <a:ext cx="8838720" cy="92844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Oraylıq elektrostatikalıq maydanda zaryadtı kóshiriwde atqarılǵan jumıs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429000" y="928800"/>
            <a:ext cx="5714640" cy="466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zaryad payda etken maydanda 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1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noqattan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noqatqa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i="1" lang="ru-RU" sz="22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zaryadtı qálegen traektoriya boyınsha kóshiriwde atqarılǵan jumıs 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Sheksiz kishi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dl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kesindide atqarılǵan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elementar jumıs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Группа 3"/>
          <p:cNvGrpSpPr/>
          <p:nvPr/>
        </p:nvGrpSpPr>
        <p:grpSpPr>
          <a:xfrm>
            <a:off x="-95040" y="1000080"/>
            <a:ext cx="3523680" cy="2947680"/>
            <a:chOff x="-95040" y="1000080"/>
            <a:chExt cx="3523680" cy="2947680"/>
          </a:xfrm>
        </p:grpSpPr>
        <p:sp>
          <p:nvSpPr>
            <p:cNvPr id="214" name="Овал 4"/>
            <p:cNvSpPr/>
            <p:nvPr/>
          </p:nvSpPr>
          <p:spPr>
            <a:xfrm>
              <a:off x="457920" y="3149640"/>
              <a:ext cx="269640" cy="19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  <a:round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Прямая соединительная линия 5"/>
            <p:cNvSpPr/>
            <p:nvPr/>
          </p:nvSpPr>
          <p:spPr>
            <a:xfrm>
              <a:off x="1673280" y="1463040"/>
              <a:ext cx="585000" cy="19908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TextBox 6"/>
            <p:cNvSpPr/>
            <p:nvPr/>
          </p:nvSpPr>
          <p:spPr>
            <a:xfrm>
              <a:off x="989280" y="1860120"/>
              <a:ext cx="1113840" cy="782640"/>
            </a:xfrm>
            <a:prstGeom prst="rect">
              <a:avLst/>
            </a:prstGeom>
            <a:noFill/>
            <a:ln w="0">
              <a:noFill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r>
                <a:rPr b="0" lang="en-US" sz="40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r>
                <a:rPr b="0" lang="en-US" sz="4000" spc="-1" strike="noStrike" baseline="-25000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217" name="TextBox 7"/>
            <p:cNvSpPr/>
            <p:nvPr/>
          </p:nvSpPr>
          <p:spPr>
            <a:xfrm>
              <a:off x="-95040" y="3249000"/>
              <a:ext cx="926280" cy="698760"/>
            </a:xfrm>
            <a:prstGeom prst="rect">
              <a:avLst/>
            </a:prstGeom>
            <a:noFill/>
            <a:ln w="0">
              <a:noFill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0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r>
                <a:rPr b="0" lang="en-US" sz="40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218" name="Прямая соединительная линия 8"/>
            <p:cNvSpPr/>
            <p:nvPr/>
          </p:nvSpPr>
          <p:spPr>
            <a:xfrm flipH="1">
              <a:off x="592920" y="1793520"/>
              <a:ext cx="900360" cy="145584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Прямая соединительная линия 9"/>
            <p:cNvSpPr/>
            <p:nvPr/>
          </p:nvSpPr>
          <p:spPr>
            <a:xfrm flipH="1">
              <a:off x="2528640" y="1198440"/>
              <a:ext cx="900000" cy="6282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TextBox 10"/>
            <p:cNvSpPr/>
            <p:nvPr/>
          </p:nvSpPr>
          <p:spPr>
            <a:xfrm>
              <a:off x="1585080" y="1414080"/>
              <a:ext cx="269640" cy="637920"/>
            </a:xfrm>
            <a:prstGeom prst="rect">
              <a:avLst/>
            </a:prstGeom>
            <a:noFill/>
            <a:ln w="0">
              <a:noFill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000000"/>
                  </a:solidFill>
                  <a:latin typeface="Symbol"/>
                </a:rPr>
                <a:t>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21" name="Полилиния 11"/>
            <p:cNvSpPr/>
            <p:nvPr/>
          </p:nvSpPr>
          <p:spPr>
            <a:xfrm rot="20547000">
              <a:off x="285840" y="1664280"/>
              <a:ext cx="3061080" cy="325440"/>
            </a:xfrm>
            <a:custGeom>
              <a:avLst/>
              <a:gdLst/>
              <a:ahLst/>
              <a:rect l="l" t="t" r="r" b="b"/>
              <a:pathLst>
                <a:path w="6277970" h="1119117">
                  <a:moveTo>
                    <a:pt x="0" y="0"/>
                  </a:moveTo>
                  <a:cubicBezTo>
                    <a:pt x="484495" y="141027"/>
                    <a:pt x="968991" y="282054"/>
                    <a:pt x="1637731" y="341194"/>
                  </a:cubicBezTo>
                  <a:cubicBezTo>
                    <a:pt x="2306471" y="400334"/>
                    <a:pt x="3239069" y="225188"/>
                    <a:pt x="4012442" y="354842"/>
                  </a:cubicBezTo>
                  <a:cubicBezTo>
                    <a:pt x="4785815" y="484496"/>
                    <a:pt x="5531892" y="801806"/>
                    <a:pt x="6277970" y="111911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Прямая соединительная линия 12"/>
            <p:cNvSpPr/>
            <p:nvPr/>
          </p:nvSpPr>
          <p:spPr>
            <a:xfrm flipH="1">
              <a:off x="592920" y="1826640"/>
              <a:ext cx="180000" cy="142272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Прямая соединительная линия 13"/>
            <p:cNvSpPr/>
            <p:nvPr/>
          </p:nvSpPr>
          <p:spPr>
            <a:xfrm flipH="1">
              <a:off x="1493280" y="1099080"/>
              <a:ext cx="405000" cy="69444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Прямая соединительная линия 14"/>
            <p:cNvSpPr/>
            <p:nvPr/>
          </p:nvSpPr>
          <p:spPr>
            <a:xfrm flipH="1">
              <a:off x="772920" y="1132200"/>
              <a:ext cx="90000" cy="69444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Овал 15"/>
            <p:cNvSpPr/>
            <p:nvPr/>
          </p:nvSpPr>
          <p:spPr>
            <a:xfrm>
              <a:off x="1403280" y="1760760"/>
              <a:ext cx="179640" cy="1317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  <a:round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Овал 16"/>
            <p:cNvSpPr/>
            <p:nvPr/>
          </p:nvSpPr>
          <p:spPr>
            <a:xfrm>
              <a:off x="711360" y="1950120"/>
              <a:ext cx="89640" cy="65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  <a:round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Овал 17"/>
            <p:cNvSpPr/>
            <p:nvPr/>
          </p:nvSpPr>
          <p:spPr>
            <a:xfrm>
              <a:off x="2775600" y="1595520"/>
              <a:ext cx="89640" cy="65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  <a:round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Прямая соединительная линия 18"/>
            <p:cNvSpPr/>
            <p:nvPr/>
          </p:nvSpPr>
          <p:spPr>
            <a:xfrm flipH="1">
              <a:off x="1583280" y="1661400"/>
              <a:ext cx="720000" cy="132120"/>
            </a:xfrm>
            <a:prstGeom prst="line">
              <a:avLst/>
            </a:prstGeom>
            <a:ln w="57150">
              <a:solidFill>
                <a:srgbClr val="c00000"/>
              </a:solidFill>
              <a:round/>
              <a:head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229" name="Object 5"/>
            <p:cNvGraphicFramePr/>
            <p:nvPr/>
          </p:nvGraphicFramePr>
          <p:xfrm>
            <a:off x="1808280" y="1000080"/>
            <a:ext cx="540000" cy="311400"/>
          </p:xfrm>
          <a:graphic>
            <a:graphicData uri="http://schemas.openxmlformats.org/presentationml/2006/ole">
              <p:oleObj r:id="rId1" spid="">
                <p:embed/>
                <p:pic>
                  <p:nvPicPr>
                    <p:cNvPr id="230" name="Object 5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1808280" y="1000080"/>
                      <a:ext cx="540000" cy="311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31" name="Object 6"/>
            <p:cNvGraphicFramePr/>
            <p:nvPr/>
          </p:nvGraphicFramePr>
          <p:xfrm>
            <a:off x="322920" y="2355840"/>
            <a:ext cx="415800" cy="350280"/>
          </p:xfrm>
          <a:graphic>
            <a:graphicData uri="http://schemas.openxmlformats.org/presentationml/2006/ole">
              <p:oleObj r:id="rId3" spid="">
                <p:embed/>
                <p:pic>
                  <p:nvPicPr>
                    <p:cNvPr id="232" name="Object 6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322920" y="2355840"/>
                      <a:ext cx="415800" cy="350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33" name="Object 7"/>
            <p:cNvGraphicFramePr/>
            <p:nvPr/>
          </p:nvGraphicFramePr>
          <p:xfrm>
            <a:off x="1628280" y="2323080"/>
            <a:ext cx="456840" cy="350280"/>
          </p:xfrm>
          <a:graphic>
            <a:graphicData uri="http://schemas.openxmlformats.org/presentationml/2006/ole">
              <p:oleObj r:id="rId5" spid="">
                <p:embed/>
                <p:pic>
                  <p:nvPicPr>
                    <p:cNvPr id="234" name="Object 7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1628280" y="2323080"/>
                      <a:ext cx="456840" cy="350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35" name="Object 8"/>
            <p:cNvGraphicFramePr/>
            <p:nvPr/>
          </p:nvGraphicFramePr>
          <p:xfrm>
            <a:off x="1043280" y="2388960"/>
            <a:ext cx="373680" cy="194400"/>
          </p:xfrm>
          <a:graphic>
            <a:graphicData uri="http://schemas.openxmlformats.org/presentationml/2006/ole">
              <p:oleObj r:id="rId7" spid="">
                <p:embed/>
                <p:pic>
                  <p:nvPicPr>
                    <p:cNvPr id="236" name="Object 8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1043280" y="2388960"/>
                      <a:ext cx="373680" cy="194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37" name="Object 9"/>
            <p:cNvGraphicFramePr/>
            <p:nvPr/>
          </p:nvGraphicFramePr>
          <p:xfrm>
            <a:off x="1223280" y="1463040"/>
            <a:ext cx="373680" cy="272160"/>
          </p:xfrm>
          <a:graphic>
            <a:graphicData uri="http://schemas.openxmlformats.org/presentationml/2006/ole">
              <p:oleObj r:id="rId9" spid="">
                <p:embed/>
                <p:pic>
                  <p:nvPicPr>
                    <p:cNvPr id="238" name="Object 9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1223280" y="1463040"/>
                      <a:ext cx="373680" cy="272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39" name="Object 10"/>
            <p:cNvGraphicFramePr/>
            <p:nvPr/>
          </p:nvGraphicFramePr>
          <p:xfrm>
            <a:off x="1763280" y="1661400"/>
            <a:ext cx="398880" cy="331200"/>
          </p:xfrm>
          <a:graphic>
            <a:graphicData uri="http://schemas.openxmlformats.org/presentationml/2006/ole">
              <p:oleObj r:id="rId11" spid="">
                <p:embed/>
                <p:pic>
                  <p:nvPicPr>
                    <p:cNvPr id="240" name="Object 10" descr="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1763280" y="1661400"/>
                      <a:ext cx="398880" cy="3312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41" name="Object 11"/>
            <p:cNvGraphicFramePr/>
            <p:nvPr/>
          </p:nvGraphicFramePr>
          <p:xfrm>
            <a:off x="547920" y="1727640"/>
            <a:ext cx="174600" cy="253080"/>
          </p:xfrm>
          <a:graphic>
            <a:graphicData uri="http://schemas.openxmlformats.org/presentationml/2006/ole">
              <p:oleObj r:id="rId13" spid="">
                <p:embed/>
                <p:pic>
                  <p:nvPicPr>
                    <p:cNvPr id="242" name="Object 11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547920" y="1727640"/>
                      <a:ext cx="174600" cy="2530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43" name="Object 12"/>
            <p:cNvGraphicFramePr/>
            <p:nvPr/>
          </p:nvGraphicFramePr>
          <p:xfrm>
            <a:off x="2753640" y="1628280"/>
            <a:ext cx="248760" cy="253080"/>
          </p:xfrm>
          <a:graphic>
            <a:graphicData uri="http://schemas.openxmlformats.org/presentationml/2006/ole">
              <p:oleObj r:id="rId15" spid="">
                <p:embed/>
                <p:pic>
                  <p:nvPicPr>
                    <p:cNvPr id="244" name="Object 12" descr=""/>
                    <p:cNvPicPr/>
                    <p:nvPr/>
                  </p:nvPicPr>
                  <p:blipFill>
                    <a:blip r:embed="rId16"/>
                    <a:stretch/>
                  </p:blipFill>
                  <p:spPr>
                    <a:xfrm>
                      <a:off x="2753640" y="1628280"/>
                      <a:ext cx="248760" cy="2530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245" name="Прямая соединительная линия 27"/>
            <p:cNvSpPr/>
            <p:nvPr/>
          </p:nvSpPr>
          <p:spPr>
            <a:xfrm flipH="1">
              <a:off x="592920" y="1826640"/>
              <a:ext cx="1935720" cy="142272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6" name="Rectangl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" name="Группа 55"/>
          <p:cNvGrpSpPr/>
          <p:nvPr/>
        </p:nvGrpSpPr>
        <p:grpSpPr>
          <a:xfrm>
            <a:off x="6934320" y="2071800"/>
            <a:ext cx="2209320" cy="1137600"/>
            <a:chOff x="6934320" y="2071800"/>
            <a:chExt cx="2209320" cy="1137600"/>
          </a:xfrm>
        </p:grpSpPr>
        <p:sp>
          <p:nvSpPr>
            <p:cNvPr id="248" name="Скругленный прямоугольник 31"/>
            <p:cNvSpPr/>
            <p:nvPr/>
          </p:nvSpPr>
          <p:spPr>
            <a:xfrm>
              <a:off x="6934320" y="2143080"/>
              <a:ext cx="2209320" cy="10663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aedd2"/>
                </a:gs>
                <a:gs pos="100000">
                  <a:srgbClr val="f8f8ed"/>
                </a:gs>
              </a:gsLst>
              <a:lin ang="16200000"/>
            </a:gradFill>
            <a:ln>
              <a:solidFill>
                <a:srgbClr val="a2a87d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graphicFrame>
          <p:nvGraphicFramePr>
            <p:cNvPr id="249" name="Object 9"/>
            <p:cNvGraphicFramePr/>
            <p:nvPr/>
          </p:nvGraphicFramePr>
          <p:xfrm>
            <a:off x="7077240" y="2071800"/>
            <a:ext cx="1904760" cy="1121400"/>
          </p:xfrm>
          <a:graphic>
            <a:graphicData uri="http://schemas.openxmlformats.org/presentationml/2006/ole">
              <p:oleObj r:id="rId17" spid="">
                <p:embed/>
                <p:pic>
                  <p:nvPicPr>
                    <p:cNvPr id="250" name="Object 9" descr=""/>
                    <p:cNvPicPr/>
                    <p:nvPr/>
                  </p:nvPicPr>
                  <p:blipFill>
                    <a:blip r:embed="rId18"/>
                    <a:stretch/>
                  </p:blipFill>
                  <p:spPr>
                    <a:xfrm>
                      <a:off x="7077240" y="2071800"/>
                      <a:ext cx="1904760" cy="11214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251" name="Скругленный прямоугольник 30"/>
          <p:cNvSpPr/>
          <p:nvPr/>
        </p:nvSpPr>
        <p:spPr>
          <a:xfrm>
            <a:off x="3714840" y="3286080"/>
            <a:ext cx="5428800" cy="856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2" name="Rectangl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53" name="Object 11"/>
          <p:cNvGraphicFramePr/>
          <p:nvPr/>
        </p:nvGraphicFramePr>
        <p:xfrm>
          <a:off x="3886200" y="3286080"/>
          <a:ext cx="5257440" cy="889560"/>
        </p:xfrm>
        <a:graphic>
          <a:graphicData uri="http://schemas.openxmlformats.org/presentationml/2006/ole">
            <p:oleObj r:id="rId19" spid="">
              <p:embed/>
              <p:pic>
                <p:nvPicPr>
                  <p:cNvPr id="254" name="Object 11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3886200" y="3286080"/>
                    <a:ext cx="5257440" cy="889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55" name="Прямая со стрелкой 35"/>
          <p:cNvSpPr/>
          <p:nvPr/>
        </p:nvSpPr>
        <p:spPr>
          <a:xfrm rot="10800000">
            <a:off x="4000680" y="2571840"/>
            <a:ext cx="4000320" cy="9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Rectangl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" name="Группа 53"/>
          <p:cNvGrpSpPr/>
          <p:nvPr/>
        </p:nvGrpSpPr>
        <p:grpSpPr>
          <a:xfrm>
            <a:off x="2357280" y="2214720"/>
            <a:ext cx="1676160" cy="990360"/>
            <a:chOff x="2357280" y="2214720"/>
            <a:chExt cx="1676160" cy="990360"/>
          </a:xfrm>
        </p:grpSpPr>
        <p:sp>
          <p:nvSpPr>
            <p:cNvPr id="258" name="Скругленный прямоугольник 40"/>
            <p:cNvSpPr/>
            <p:nvPr/>
          </p:nvSpPr>
          <p:spPr>
            <a:xfrm>
              <a:off x="2357280" y="2214720"/>
              <a:ext cx="1676160" cy="9903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aedd2"/>
                </a:gs>
                <a:gs pos="100000">
                  <a:srgbClr val="f8f8ed"/>
                </a:gs>
              </a:gsLst>
              <a:lin ang="16200000"/>
            </a:gradFill>
            <a:ln>
              <a:solidFill>
                <a:srgbClr val="a2a87d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graphicFrame>
          <p:nvGraphicFramePr>
            <p:cNvPr id="259" name="Object 13"/>
            <p:cNvGraphicFramePr/>
            <p:nvPr/>
          </p:nvGraphicFramePr>
          <p:xfrm>
            <a:off x="2433600" y="2214720"/>
            <a:ext cx="1599840" cy="929160"/>
          </p:xfrm>
          <a:graphic>
            <a:graphicData uri="http://schemas.openxmlformats.org/presentationml/2006/ole">
              <p:oleObj r:id="rId21" spid="">
                <p:embed/>
                <p:pic>
                  <p:nvPicPr>
                    <p:cNvPr id="260" name="Object 13" descr=""/>
                    <p:cNvPicPr/>
                    <p:nvPr/>
                  </p:nvPicPr>
                  <p:blipFill>
                    <a:blip r:embed="rId22"/>
                    <a:stretch/>
                  </p:blipFill>
                  <p:spPr>
                    <a:xfrm>
                      <a:off x="2433600" y="2214720"/>
                      <a:ext cx="1599840" cy="929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261" name="Rectangle 1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Группа 54"/>
          <p:cNvGrpSpPr/>
          <p:nvPr/>
        </p:nvGrpSpPr>
        <p:grpSpPr>
          <a:xfrm>
            <a:off x="1357200" y="3214800"/>
            <a:ext cx="2084400" cy="685440"/>
            <a:chOff x="1357200" y="3214800"/>
            <a:chExt cx="2084400" cy="685440"/>
          </a:xfrm>
        </p:grpSpPr>
        <p:sp>
          <p:nvSpPr>
            <p:cNvPr id="263" name="Скругленный прямоугольник 39"/>
            <p:cNvSpPr/>
            <p:nvPr/>
          </p:nvSpPr>
          <p:spPr>
            <a:xfrm>
              <a:off x="1357200" y="3214800"/>
              <a:ext cx="2057040" cy="6854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aedd2"/>
                </a:gs>
                <a:gs pos="100000">
                  <a:srgbClr val="f8f8ed"/>
                </a:gs>
              </a:gsLst>
              <a:lin ang="16200000"/>
            </a:gradFill>
            <a:ln>
              <a:solidFill>
                <a:srgbClr val="a2a87d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coolSlant" w="165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graphicFrame>
          <p:nvGraphicFramePr>
            <p:cNvPr id="264" name="Object 15"/>
            <p:cNvGraphicFramePr/>
            <p:nvPr/>
          </p:nvGraphicFramePr>
          <p:xfrm>
            <a:off x="1357200" y="3214800"/>
            <a:ext cx="2084400" cy="456840"/>
          </p:xfrm>
          <a:graphic>
            <a:graphicData uri="http://schemas.openxmlformats.org/presentationml/2006/ole">
              <p:oleObj r:id="rId23" spid="">
                <p:embed/>
                <p:pic>
                  <p:nvPicPr>
                    <p:cNvPr id="265" name="Object 15" descr=""/>
                    <p:cNvPicPr/>
                    <p:nvPr/>
                  </p:nvPicPr>
                  <p:blipFill>
                    <a:blip r:embed="rId24"/>
                    <a:stretch/>
                  </p:blipFill>
                  <p:spPr>
                    <a:xfrm>
                      <a:off x="1357200" y="3214800"/>
                      <a:ext cx="2084400" cy="4568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266" name="Прямая со стрелкой 44"/>
          <p:cNvSpPr/>
          <p:nvPr/>
        </p:nvSpPr>
        <p:spPr>
          <a:xfrm rot="10800000">
            <a:off x="3429360" y="3501000"/>
            <a:ext cx="535752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Скругленный прямоугольник 50"/>
          <p:cNvSpPr/>
          <p:nvPr/>
        </p:nvSpPr>
        <p:spPr>
          <a:xfrm>
            <a:off x="1214280" y="4071960"/>
            <a:ext cx="739116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8" name="Rectangle 1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9" name="Object 17"/>
          <p:cNvGraphicFramePr/>
          <p:nvPr/>
        </p:nvGraphicFramePr>
        <p:xfrm>
          <a:off x="1285920" y="4143240"/>
          <a:ext cx="7243560" cy="1066320"/>
        </p:xfrm>
        <a:graphic>
          <a:graphicData uri="http://schemas.openxmlformats.org/presentationml/2006/ole">
            <p:oleObj r:id="rId25" spid="">
              <p:embed/>
              <p:pic>
                <p:nvPicPr>
                  <p:cNvPr id="270" name="Object 1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285920" y="4143240"/>
                    <a:ext cx="7243560" cy="1066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1" name="Скругленный прямоугольник 56"/>
          <p:cNvSpPr/>
          <p:nvPr/>
        </p:nvSpPr>
        <p:spPr>
          <a:xfrm>
            <a:off x="0" y="5286240"/>
            <a:ext cx="9143640" cy="157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>
            <a:solidFill>
              <a:srgbClr val="8eb1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Elektr maydan kúshi tásirinde zaryadtı kóshiriwde atqarılǵan jumıs ótiw jolına baylanıslı emes, ol maydan payda etiwshi zaryad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hám onda kóshirilip atırǵan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i="1" lang="ru-RU" sz="2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zaryadlar arasındaǵı aralıqtıń baslanǵısh </a:t>
            </a:r>
            <a:r>
              <a:rPr b="1" i="1" lang="ru-RU" sz="2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ru-RU" sz="2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1" i="1" lang="ru-RU" sz="22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hám aqırǵı </a:t>
            </a:r>
            <a:r>
              <a:rPr b="1" lang="ru-RU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ru-RU" sz="2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ru-RU" sz="2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1" i="1" lang="ru-RU" sz="22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halatları funkciyası.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Скругленный прямоугольник 8"/>
          <p:cNvSpPr/>
          <p:nvPr/>
        </p:nvSpPr>
        <p:spPr>
          <a:xfrm>
            <a:off x="4800600" y="2057400"/>
            <a:ext cx="236196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73" name="Скругленный прямоугольник 7"/>
          <p:cNvSpPr/>
          <p:nvPr/>
        </p:nvSpPr>
        <p:spPr>
          <a:xfrm>
            <a:off x="1447920" y="2057400"/>
            <a:ext cx="236196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ru-RU" sz="36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1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vektor cirkulyaciyası tuwralı teorema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067040"/>
            <a:ext cx="8229240" cy="556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Tuyıq traektoriyada konservativ kúshler atqarǵan jumıs nolge teń, yaǵnıy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                                     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       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yaki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Bul integral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maydan vektorı cirkulyaciyası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dep ataladı.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elektrostatikalıq maydan kernewliligi vektorınıń qálegen tuyıq kontur boyınsha cirkulyaciyası nolge teń. Bul gáptiń fizikalıq mánisi tómendegishe: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Е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vektor sızıqları tuyıq bolmaydı, olar elektr zaryadlarında baslanadı hám elektr zaryadlarında tamamlanadı, sol sebepli, elektrostatikalıq maydan iyirimli bolmaydı.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Rectangl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7" name="Object 1"/>
          <p:cNvGraphicFramePr/>
          <p:nvPr/>
        </p:nvGraphicFramePr>
        <p:xfrm>
          <a:off x="5105880" y="2514600"/>
          <a:ext cx="1752120" cy="685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78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105880" y="2514600"/>
                    <a:ext cx="1752120" cy="685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9" name="Rectangl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0" name="Object 3"/>
          <p:cNvGraphicFramePr/>
          <p:nvPr/>
        </p:nvGraphicFramePr>
        <p:xfrm>
          <a:off x="1676520" y="2133720"/>
          <a:ext cx="1904760" cy="9903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81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676520" y="2133720"/>
                    <a:ext cx="1904760" cy="990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Скругленный прямоугольник 13"/>
          <p:cNvSpPr/>
          <p:nvPr/>
        </p:nvSpPr>
        <p:spPr>
          <a:xfrm>
            <a:off x="228600" y="4572000"/>
            <a:ext cx="3047760" cy="1066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3" name="Скругленный прямоугольник 11"/>
          <p:cNvSpPr/>
          <p:nvPr/>
        </p:nvSpPr>
        <p:spPr>
          <a:xfrm>
            <a:off x="5257800" y="1600200"/>
            <a:ext cx="3428640" cy="25142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4" name="Скругленный прямоугольник 12"/>
          <p:cNvSpPr/>
          <p:nvPr/>
        </p:nvSpPr>
        <p:spPr>
          <a:xfrm>
            <a:off x="228600" y="1523880"/>
            <a:ext cx="3733560" cy="837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Zaryadtıń potencial energiyası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800600" y="1066680"/>
            <a:ext cx="4114440" cy="304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Ekinshi tárepten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Содержимое 2"/>
          <p:cNvSpPr/>
          <p:nvPr/>
        </p:nvSpPr>
        <p:spPr>
          <a:xfrm>
            <a:off x="228600" y="1066680"/>
            <a:ext cx="4114440" cy="29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Bir tárepten </a:t>
            </a:r>
            <a:endParaRPr b="0" lang="en-US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Atqarılǵan jumıs potencial energiyanıń minus belgige ózgeriwine teń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8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9" name="Object 1"/>
          <p:cNvGraphicFramePr/>
          <p:nvPr/>
        </p:nvGraphicFramePr>
        <p:xfrm>
          <a:off x="304920" y="1676520"/>
          <a:ext cx="3580920" cy="610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90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04920" y="1676520"/>
                    <a:ext cx="3580920" cy="610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1" name="Содержимое 2"/>
          <p:cNvSpPr/>
          <p:nvPr/>
        </p:nvSpPr>
        <p:spPr>
          <a:xfrm>
            <a:off x="4114800" y="4267080"/>
            <a:ext cx="487656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3000"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Egerde, noqatlıq zaryadlar sisteması arqalı maydan payda etilgen halda, sol maydanda turǵan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i="1" lang="ru-RU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sınawshı zaryadtıń potencial energiyası bólek zaryadlardıń ol menen payda etken potencial energiyalarınıń jıyındısına teń boladı.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3" name="Object 3"/>
          <p:cNvGraphicFramePr/>
          <p:nvPr/>
        </p:nvGraphicFramePr>
        <p:xfrm>
          <a:off x="5334120" y="1738080"/>
          <a:ext cx="3276360" cy="222408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94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334120" y="1738080"/>
                    <a:ext cx="3276360" cy="2224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5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6" name="Object 5"/>
          <p:cNvGraphicFramePr/>
          <p:nvPr/>
        </p:nvGraphicFramePr>
        <p:xfrm>
          <a:off x="380880" y="4648320"/>
          <a:ext cx="2742840" cy="97164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297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80880" y="4648320"/>
                    <a:ext cx="2742840" cy="971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8" name="Двойная стрелка влево/вправо 14"/>
          <p:cNvSpPr/>
          <p:nvPr/>
        </p:nvSpPr>
        <p:spPr>
          <a:xfrm rot="2625000">
            <a:off x="3649320" y="2257200"/>
            <a:ext cx="2273400" cy="722880"/>
          </a:xfrm>
          <a:prstGeom prst="leftRightArrow">
            <a:avLst>
              <a:gd name="adj1" fmla="val 65584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8822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salıstıramız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9" name="Прямоугольник 15"/>
          <p:cNvSpPr/>
          <p:nvPr/>
        </p:nvSpPr>
        <p:spPr>
          <a:xfrm>
            <a:off x="228600" y="3657600"/>
            <a:ext cx="3733560" cy="700200"/>
          </a:xfrm>
          <a:prstGeom prst="rect">
            <a:avLst/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>
            <a:solidFill>
              <a:srgbClr val="8eb1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Sınawshı zaryadtıń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potencial energiyası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Скругленный прямоугольник 16"/>
          <p:cNvSpPr/>
          <p:nvPr/>
        </p:nvSpPr>
        <p:spPr>
          <a:xfrm>
            <a:off x="3214800" y="6072120"/>
            <a:ext cx="2514240" cy="685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1" name="Стрелка влево 19"/>
          <p:cNvSpPr/>
          <p:nvPr/>
        </p:nvSpPr>
        <p:spPr>
          <a:xfrm rot="19127400">
            <a:off x="2912040" y="3460320"/>
            <a:ext cx="2361960" cy="8377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3722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iye bolamız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2" name="Rectangl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3" name="Object 8"/>
          <p:cNvGraphicFramePr/>
          <p:nvPr/>
        </p:nvGraphicFramePr>
        <p:xfrm>
          <a:off x="3571920" y="6143760"/>
          <a:ext cx="1908720" cy="53316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304" name="Object 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571920" y="6143760"/>
                    <a:ext cx="1908720" cy="533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9"/>
          <p:cNvSpPr/>
          <p:nvPr/>
        </p:nvSpPr>
        <p:spPr>
          <a:xfrm>
            <a:off x="6019920" y="4038480"/>
            <a:ext cx="281916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6" name="Скругленный прямоугольник 10"/>
          <p:cNvSpPr/>
          <p:nvPr/>
        </p:nvSpPr>
        <p:spPr>
          <a:xfrm>
            <a:off x="3505320" y="2438280"/>
            <a:ext cx="2209320" cy="1142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639360"/>
          </a:xfrm>
          <a:prstGeom prst="rect">
            <a:avLst/>
          </a:prstGeom>
          <a:gradFill rotWithShape="0">
            <a:gsLst>
              <a:gs pos="0">
                <a:srgbClr val="6788a3"/>
              </a:gs>
              <a:gs pos="100000">
                <a:srgbClr val="86b1d4"/>
              </a:gs>
            </a:gsLst>
            <a:lin ang="16200000"/>
          </a:gradFill>
          <a:ln w="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d0d0d"/>
                </a:solidFill>
                <a:latin typeface="Calibri"/>
              </a:rPr>
              <a:t>Elektrostatikalıq maydan potencialı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686440" cy="1294920"/>
          </a:xfrm>
          <a:prstGeom prst="rect">
            <a:avLst/>
          </a:prstGeom>
          <a:gradFill rotWithShape="0">
            <a:gsLst>
              <a:gs pos="0">
                <a:srgbClr val="cfe7ff"/>
              </a:gs>
              <a:gs pos="100000">
                <a:srgbClr val="ebf5ff"/>
              </a:gs>
            </a:gsLst>
            <a:lin ang="16200000"/>
          </a:gradFill>
          <a:ln w="9360">
            <a:solidFill>
              <a:srgbClr val="8eb1cf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anchor="t">
            <a:normAutofit fontScale="83000"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Elektrostatikalıq maydannıń qálegen noqatındaǵı </a:t>
            </a:r>
            <a:r>
              <a:rPr b="1" i="1" lang="ru-RU" sz="2400" spc="-1" strike="noStrike">
                <a:solidFill>
                  <a:srgbClr val="000000"/>
                </a:solidFill>
                <a:latin typeface="Symbol"/>
              </a:rPr>
              <a:t>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potencialı sol noqatqa jaylastırılǵan birlik oń zaryadtıń potencial  energiyası menen anıqlanatuǵın fizikalıq shama.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Скругленный прямоугольник 3"/>
          <p:cNvSpPr/>
          <p:nvPr/>
        </p:nvSpPr>
        <p:spPr>
          <a:xfrm>
            <a:off x="6286680" y="5500800"/>
            <a:ext cx="2209320" cy="1066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0" name="Rectangl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1" name="Object 1"/>
          <p:cNvGraphicFramePr/>
          <p:nvPr/>
        </p:nvGraphicFramePr>
        <p:xfrm>
          <a:off x="3809880" y="2362320"/>
          <a:ext cx="1447560" cy="12207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12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09880" y="2362320"/>
                    <a:ext cx="1447560" cy="1220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3" name="Содержимое 2"/>
          <p:cNvSpPr/>
          <p:nvPr/>
        </p:nvSpPr>
        <p:spPr>
          <a:xfrm>
            <a:off x="304920" y="5334120"/>
            <a:ext cx="868644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Rectangl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5" name="Object 3"/>
          <p:cNvGraphicFramePr/>
          <p:nvPr/>
        </p:nvGraphicFramePr>
        <p:xfrm>
          <a:off x="6248520" y="4038480"/>
          <a:ext cx="2133360" cy="11246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16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248520" y="4038480"/>
                    <a:ext cx="2133360" cy="1124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7" name="Скругленный прямоугольник 11"/>
          <p:cNvSpPr/>
          <p:nvPr/>
        </p:nvSpPr>
        <p:spPr>
          <a:xfrm>
            <a:off x="152280" y="4038480"/>
            <a:ext cx="3504960" cy="121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dd2"/>
              </a:gs>
              <a:gs pos="100000">
                <a:srgbClr val="f8f8ed"/>
              </a:gs>
            </a:gsLst>
            <a:lin ang="16200000"/>
          </a:gradFill>
          <a:ln>
            <a:solidFill>
              <a:srgbClr val="a2a87d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8" name="Содержимое 2"/>
          <p:cNvSpPr/>
          <p:nvPr/>
        </p:nvSpPr>
        <p:spPr>
          <a:xfrm>
            <a:off x="304920" y="3581280"/>
            <a:ext cx="86864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7000"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noqatlıq zaryad payda etken maydan potencialın anıqlaymız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0" name="Object 5"/>
          <p:cNvGraphicFramePr/>
          <p:nvPr/>
        </p:nvGraphicFramePr>
        <p:xfrm>
          <a:off x="380880" y="4114800"/>
          <a:ext cx="3010680" cy="106632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321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80880" y="4114800"/>
                    <a:ext cx="3010680" cy="1066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22" name="Стрелка вправо 21"/>
          <p:cNvSpPr/>
          <p:nvPr/>
        </p:nvSpPr>
        <p:spPr>
          <a:xfrm rot="19570200">
            <a:off x="1635120" y="3138480"/>
            <a:ext cx="2175120" cy="6854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4166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ornına qoysaq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Стрелка вправо 22"/>
          <p:cNvSpPr/>
          <p:nvPr/>
        </p:nvSpPr>
        <p:spPr>
          <a:xfrm rot="1835400">
            <a:off x="5498280" y="3121920"/>
            <a:ext cx="2331360" cy="6854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5b23"/>
              </a:gs>
              <a:gs pos="100000">
                <a:srgbClr val="ec772e"/>
              </a:gs>
            </a:gsLst>
            <a:lin ang="1803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iye bolamız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4" name="Содержимое 2"/>
          <p:cNvSpPr/>
          <p:nvPr/>
        </p:nvSpPr>
        <p:spPr>
          <a:xfrm>
            <a:off x="304920" y="5410080"/>
            <a:ext cx="86864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Potencial skalyar shama XBT sistemasında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potencial birligi </a:t>
            </a:r>
            <a:r>
              <a:rPr b="1" i="1" lang="ru-RU" sz="2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voltqa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teń.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Rectangl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6" name="Object 7"/>
          <p:cNvGraphicFramePr/>
          <p:nvPr/>
        </p:nvGraphicFramePr>
        <p:xfrm>
          <a:off x="6715080" y="5572080"/>
          <a:ext cx="1395000" cy="100296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327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6715080" y="5572080"/>
                    <a:ext cx="1395000" cy="1002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Application>LibreOffice/7.3.2.2$Linux_X86_64 LibreOffice_project/30$Build-2</Application>
  <AppVersion>15.0000</AppVersion>
  <Words>857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Оксана</dc:creator>
  <dc:description/>
  <dc:language>en-US</dc:language>
  <cp:lastModifiedBy/>
  <dcterms:modified xsi:type="dcterms:W3CDTF">2022-05-19T14:32:18Z</dcterms:modified>
  <cp:revision>410</cp:revision>
  <dc:subject/>
  <dc:title>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Экран (4:3)</vt:lpwstr>
  </property>
  <property fmtid="{D5CDD505-2E9C-101B-9397-08002B2CF9AE}" pid="4" name="Slides">
    <vt:i4>21</vt:i4>
  </property>
</Properties>
</file>