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activeX/activeX1.bin" ContentType="application/vnd.ms-office.activeX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activeX/activeX1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4"/>
  </p:notesMasterIdLst>
  <p:sldIdLst>
    <p:sldId id="372" r:id="rId6"/>
    <p:sldId id="373" r:id="rId7"/>
    <p:sldId id="323" r:id="rId8"/>
    <p:sldId id="33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50" r:id="rId20"/>
    <p:sldId id="351" r:id="rId21"/>
    <p:sldId id="352" r:id="rId22"/>
    <p:sldId id="355" r:id="rId23"/>
    <p:sldId id="353" r:id="rId24"/>
    <p:sldId id="354" r:id="rId25"/>
    <p:sldId id="357" r:id="rId26"/>
    <p:sldId id="358" r:id="rId27"/>
    <p:sldId id="301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32" r:id="rId36"/>
    <p:sldId id="311" r:id="rId37"/>
    <p:sldId id="333" r:id="rId38"/>
    <p:sldId id="334" r:id="rId39"/>
    <p:sldId id="374" r:id="rId40"/>
    <p:sldId id="369" r:id="rId41"/>
    <p:sldId id="370" r:id="rId42"/>
    <p:sldId id="371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0058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36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4E91-6506-4AD5-B427-651710112C35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D1E1-8F14-4905-85EF-93438F6EFC1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66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410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848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79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8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49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A9824-B859-4F45-A3E9-92EC13E8173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67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94931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31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0294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95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3539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3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49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810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4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0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4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44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058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1647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53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31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51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002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992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064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767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18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078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576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343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716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7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407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3063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586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3974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3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8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4751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130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4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13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80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9845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053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5274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>
                <a:solidFill>
                  <a:prstClr val="black"/>
                </a:solidFill>
              </a:rPr>
              <a:pPr/>
              <a:t>12/29/2005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5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2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4.png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Relationship Id="rId9" Type="http://schemas.openxmlformats.org/officeDocument/2006/relationships/oleObject" Target="../embeddings/oleObject7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jpeg"/><Relationship Id="rId5" Type="http://schemas.openxmlformats.org/officeDocument/2006/relationships/image" Target="../media/image98.jpeg"/><Relationship Id="rId4" Type="http://schemas.openxmlformats.org/officeDocument/2006/relationships/oleObject" Target="../embeddings/oleObject9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2.v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s://phet.colorado.edu/en/simulation/capacitor-lab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s://phet.colorado.edu/en/simulation/legacy/capacitor-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ELEKTROMAGNETIZM </a:t>
            </a:r>
            <a:endParaRPr lang="ru-RU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40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562600"/>
            <a:ext cx="1066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990600"/>
          </a:xfrm>
        </p:spPr>
        <p:txBody>
          <a:bodyPr>
            <a:noAutofit/>
          </a:bodyPr>
          <a:lstStyle/>
          <a:p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А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V.S.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Xamidov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Куб 13"/>
          <p:cNvSpPr/>
          <p:nvPr/>
        </p:nvSpPr>
        <p:spPr>
          <a:xfrm>
            <a:off x="1524000" y="2590800"/>
            <a:ext cx="3581400" cy="3429000"/>
          </a:xfrm>
          <a:prstGeom prst="cub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18288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i="1" dirty="0" err="1" smtClean="0"/>
              <a:t>Dielektriktiń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ionlı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polyarlanıwı</a:t>
            </a:r>
            <a:r>
              <a:rPr lang="en-US" sz="2400" b="1" i="1" dirty="0" smtClean="0"/>
              <a:t> </a:t>
            </a:r>
            <a:r>
              <a:rPr lang="ru-RU" sz="2400" dirty="0" smtClean="0"/>
              <a:t>– </a:t>
            </a:r>
            <a:r>
              <a:rPr lang="en-US" sz="2400" b="1" dirty="0" err="1" smtClean="0"/>
              <a:t>ionlı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kristall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pánjerelerinde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pánjeresiniń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maydanǵa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ionlar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pánjeresiniń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jıljıwı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momentlerdiń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bolıwına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keledi</a:t>
            </a:r>
            <a:r>
              <a:rPr lang="en-US" sz="2400" b="1" dirty="0" smtClean="0"/>
              <a:t>. </a:t>
            </a:r>
            <a:endParaRPr lang="ru-RU" sz="2400" b="1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295400" y="56388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Овал 20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371600" y="44958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Овал 21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2590800" y="44196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Овал 57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4038600" y="56388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Овал 60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295400" y="31242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4" name="Овал 63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048000" y="25908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2" name="Овал 71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4419600" y="39624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Овал 74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2209800" y="22860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Овал 77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4800600" y="22860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1" name="Овал 80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4876800" y="48768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Овал 83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3962400" y="3124200"/>
            <a:ext cx="457200" cy="646331"/>
            <a:chOff x="1295400" y="5638800"/>
            <a:chExt cx="457200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7" name="Овал 86"/>
            <p:cNvSpPr/>
            <p:nvPr/>
          </p:nvSpPr>
          <p:spPr>
            <a:xfrm>
              <a:off x="1295400" y="5791200"/>
              <a:ext cx="457200" cy="457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95400" y="56388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 smtClean="0">
                  <a:solidFill>
                    <a:prstClr val="black"/>
                  </a:solidFill>
                </a:rPr>
                <a:t>+</a:t>
              </a:r>
              <a:endParaRPr lang="ru-RU" sz="3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2743200" y="31242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0" name="Овал 89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3581400" y="23622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3" name="Овал 92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1828800" y="27432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6" name="Овал 95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Группа 97"/>
          <p:cNvGrpSpPr/>
          <p:nvPr/>
        </p:nvGrpSpPr>
        <p:grpSpPr>
          <a:xfrm>
            <a:off x="2590800" y="56388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9" name="Овал 98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4495800" y="28194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2" name="Овал 101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4038600" y="44958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Овал 104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Группа 106"/>
          <p:cNvGrpSpPr/>
          <p:nvPr/>
        </p:nvGrpSpPr>
        <p:grpSpPr>
          <a:xfrm>
            <a:off x="4953000" y="37338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8" name="Овал 107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4495800" y="5257800"/>
            <a:ext cx="341760" cy="707886"/>
            <a:chOff x="1371600" y="4495800"/>
            <a:chExt cx="341760" cy="7078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1" name="Овал 110"/>
            <p:cNvSpPr/>
            <p:nvPr/>
          </p:nvSpPr>
          <p:spPr>
            <a:xfrm>
              <a:off x="1371600" y="4648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flipV="1">
              <a:off x="1371600" y="4495800"/>
              <a:ext cx="341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>
                  <a:solidFill>
                    <a:prstClr val="black"/>
                  </a:solidFill>
                </a:rPr>
                <a:t>-</a:t>
              </a:r>
              <a:endParaRPr lang="ru-RU" sz="40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14" name="Прямая со стрелкой 113"/>
          <p:cNvCxnSpPr/>
          <p:nvPr/>
        </p:nvCxnSpPr>
        <p:spPr>
          <a:xfrm>
            <a:off x="609600" y="6477000"/>
            <a:ext cx="48768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486400" y="6157913"/>
          <a:ext cx="515937" cy="700087"/>
        </p:xfrm>
        <a:graphic>
          <a:graphicData uri="http://schemas.openxmlformats.org/presentationml/2006/ole">
            <p:oleObj spid="_x0000_s116838" name="Equation" r:id="rId4" imgW="190417" imgH="253890" progId="">
              <p:embed/>
            </p:oleObj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715000" y="2133602"/>
            <a:ext cx="3124200" cy="163121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Dielektriktiń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oń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zaryadları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maydan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baǵıtı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boylap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teris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zaryadları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maydanǵa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keri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baǵıtta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jıljıydı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. </a:t>
            </a:r>
            <a:endParaRPr lang="ru-RU" sz="2000" b="1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4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00400"/>
            <a:ext cx="19050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9970" y="4876800"/>
            <a:ext cx="1905000" cy="609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14600" y="1676400"/>
            <a:ext cx="20574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876800" cy="563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Polyarlanǵanlıq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876300"/>
            <a:ext cx="8686800" cy="563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maydanda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V  </a:t>
            </a:r>
            <a:r>
              <a:rPr lang="en-US" sz="2400" b="1" dirty="0" err="1" smtClean="0"/>
              <a:t>kólemli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polyarlanǵanda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juwmaqlawshı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endParaRPr lang="ru-RU" sz="2400" dirty="0" smtClean="0"/>
          </a:p>
          <a:p>
            <a:pPr marL="0" indent="0">
              <a:buNone/>
            </a:pPr>
            <a:endParaRPr lang="ru-RU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 algn="ctr">
              <a:buNone/>
            </a:pP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</a:t>
            </a:r>
            <a:r>
              <a:rPr lang="ru-RU" sz="2400" b="1" dirty="0" smtClean="0"/>
              <a:t>         -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molekulanıń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                            </a:t>
            </a:r>
            <a:r>
              <a:rPr lang="en-US" sz="2400" b="1" dirty="0" err="1" smtClean="0"/>
              <a:t>Birlik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kólemdegi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polyarlanǵanlıǵı</a:t>
            </a:r>
            <a:r>
              <a:rPr lang="en-US" sz="2400" b="1" dirty="0" smtClean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                              </a:t>
            </a:r>
            <a:r>
              <a:rPr lang="ru-RU" sz="2400" b="1" dirty="0" smtClean="0"/>
              <a:t>- </a:t>
            </a:r>
            <a:r>
              <a:rPr lang="en-US" sz="2400" b="1" dirty="0" err="1" smtClean="0"/>
              <a:t>polyarlanıw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ańlatıladı</a:t>
            </a:r>
            <a:r>
              <a:rPr lang="en-US" sz="2400" b="1" dirty="0" smtClean="0"/>
              <a:t>. 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b="1" dirty="0" smtClean="0"/>
              <a:t>                           </a:t>
            </a:r>
            <a:r>
              <a:rPr lang="en-US" sz="2400" b="1" dirty="0" err="1" smtClean="0"/>
              <a:t>Izotrop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polyarlanǵanlıq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baylanısqan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 algn="ctr">
              <a:buNone/>
            </a:pPr>
            <a:endParaRPr lang="en-US" sz="2200" b="1" dirty="0" smtClean="0"/>
          </a:p>
          <a:p>
            <a:pPr marL="0" indent="0" algn="ctr">
              <a:buNone/>
            </a:pPr>
            <a:r>
              <a:rPr lang="ru-RU" sz="2200" b="1" dirty="0" err="1" smtClean="0"/>
              <a:t>χ</a:t>
            </a:r>
            <a:r>
              <a:rPr lang="en-US" sz="2200" b="1" dirty="0" smtClean="0"/>
              <a:t> </a:t>
            </a:r>
            <a:r>
              <a:rPr lang="ru-RU" sz="2200" b="1" dirty="0" smtClean="0"/>
              <a:t>– </a:t>
            </a:r>
            <a:r>
              <a:rPr lang="en-US" sz="2200" b="1" dirty="0" err="1" smtClean="0"/>
              <a:t>zattıń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dielektrik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sińiriwshiligi</a:t>
            </a:r>
            <a:r>
              <a:rPr lang="en-US" sz="2200" b="1" dirty="0" smtClean="0"/>
              <a:t> – </a:t>
            </a:r>
            <a:r>
              <a:rPr lang="en-US" sz="2200" b="1" dirty="0" err="1" smtClean="0"/>
              <a:t>dielektriktiń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qásiyetin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xarakterleydi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ólshemsiz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shama</a:t>
            </a:r>
            <a:r>
              <a:rPr lang="en-US" sz="2200" b="1" dirty="0" smtClean="0"/>
              <a:t>). </a:t>
            </a:r>
            <a:endParaRPr lang="ru-RU" sz="22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2012590"/>
              </p:ext>
            </p:extLst>
          </p:nvPr>
        </p:nvGraphicFramePr>
        <p:xfrm>
          <a:off x="2743200" y="1676400"/>
          <a:ext cx="1600200" cy="816769"/>
        </p:xfrm>
        <a:graphic>
          <a:graphicData uri="http://schemas.openxmlformats.org/presentationml/2006/ole">
            <p:oleObj spid="_x0000_s118166" name="Equation" r:id="rId4" imgW="914400" imgH="469900" progId="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3431709"/>
              </p:ext>
            </p:extLst>
          </p:nvPr>
        </p:nvGraphicFramePr>
        <p:xfrm>
          <a:off x="304800" y="3276600"/>
          <a:ext cx="1905000" cy="776111"/>
        </p:xfrm>
        <a:graphic>
          <a:graphicData uri="http://schemas.openxmlformats.org/presentationml/2006/ole">
            <p:oleObj spid="_x0000_s118167" name="Equation" r:id="rId5" imgW="1282700" imgH="520700" progId="">
              <p:embed/>
            </p:oleObj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8535371"/>
              </p:ext>
            </p:extLst>
          </p:nvPr>
        </p:nvGraphicFramePr>
        <p:xfrm>
          <a:off x="3420470" y="4842473"/>
          <a:ext cx="1524000" cy="623455"/>
        </p:xfrm>
        <a:graphic>
          <a:graphicData uri="http://schemas.openxmlformats.org/presentationml/2006/ole">
            <p:oleObj spid="_x0000_s118168" name="Equation" r:id="rId6" imgW="939392" imgH="393529" progId="">
              <p:embed/>
            </p:oleObj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928926" y="2500306"/>
          <a:ext cx="376356" cy="571504"/>
        </p:xfrm>
        <a:graphic>
          <a:graphicData uri="http://schemas.openxmlformats.org/presentationml/2006/ole">
            <p:oleObj spid="_x0000_s118169" name="Equation" r:id="rId7" imgW="253890" imgH="3935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02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:\МКЛ_11\ЛЕКЦИЯ 7\{C859DED6-FDD9-4A62-ABB2-8C93B5A84405}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8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505200" y="5791200"/>
            <a:ext cx="51816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Elektr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maydanda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dielektrikler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57600" y="914400"/>
            <a:ext cx="5410200" cy="4983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b="1" i="1" dirty="0" smtClean="0"/>
              <a:t>Е</a:t>
            </a:r>
            <a:r>
              <a:rPr lang="ru-RU" sz="2400" b="1" i="1" baseline="-25000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orientaciyalanadı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l-GR" sz="2400" b="1" dirty="0" smtClean="0"/>
              <a:t>σ</a:t>
            </a:r>
            <a:r>
              <a:rPr lang="en-US" sz="2400" b="1" dirty="0" smtClean="0"/>
              <a:t>΄ </a:t>
            </a:r>
            <a:r>
              <a:rPr lang="en-US" sz="2400" b="1" dirty="0" err="1" smtClean="0"/>
              <a:t>baylanısqan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kompensaciyalanbaǵan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qarama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qarsı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jaylasadı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 err="1" smtClean="0"/>
              <a:t>Baylanısqan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ishindegi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baǵıtlanǵan</a:t>
            </a:r>
            <a:r>
              <a:rPr lang="en-US" sz="2400" b="1" dirty="0" smtClean="0"/>
              <a:t>. </a:t>
            </a:r>
          </a:p>
          <a:p>
            <a:pPr marL="0" indent="0" algn="ctr">
              <a:buNone/>
            </a:pPr>
            <a:r>
              <a:rPr lang="en-US" sz="2400" b="1" dirty="0" err="1" smtClean="0"/>
              <a:t>Dielektriktiń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ishindegi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juwmaqlawshı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vakuumda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kishi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6200" y="1219200"/>
            <a:ext cx="3657600" cy="4267200"/>
            <a:chOff x="785786" y="214290"/>
            <a:chExt cx="4795834" cy="570011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00166" y="857232"/>
              <a:ext cx="214314" cy="4357718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400000" scaled="0"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572000" y="857232"/>
              <a:ext cx="214314" cy="4357718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400000" scaled="0"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357422" y="1071546"/>
              <a:ext cx="1500198" cy="38576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1785918" y="5143512"/>
              <a:ext cx="278608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1785918" y="3786190"/>
              <a:ext cx="278608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1785918" y="2357430"/>
              <a:ext cx="278608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10800000">
              <a:off x="2357422" y="1643050"/>
              <a:ext cx="1428760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2357422" y="3071810"/>
              <a:ext cx="1428760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10800000">
              <a:off x="2357422" y="4429132"/>
              <a:ext cx="1428760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Object 1"/>
            <p:cNvGraphicFramePr>
              <a:graphicFrameLocks noChangeAspect="1"/>
            </p:cNvGraphicFramePr>
            <p:nvPr/>
          </p:nvGraphicFramePr>
          <p:xfrm>
            <a:off x="2928926" y="5214950"/>
            <a:ext cx="515912" cy="699456"/>
          </p:xfrm>
          <a:graphic>
            <a:graphicData uri="http://schemas.openxmlformats.org/presentationml/2006/ole">
              <p:oleObj spid="_x0000_s119594" name="Equation" r:id="rId4" imgW="190417" imgH="253890" progId="">
                <p:embed/>
              </p:oleObj>
            </a:graphicData>
          </a:graphic>
        </p:graphicFrame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2857488" y="3143248"/>
            <a:ext cx="515937" cy="560388"/>
          </p:xfrm>
          <a:graphic>
            <a:graphicData uri="http://schemas.openxmlformats.org/presentationml/2006/ole">
              <p:oleObj spid="_x0000_s119595" name="Equation" r:id="rId5" imgW="190417" imgH="203112" progId="">
                <p:embed/>
              </p:oleObj>
            </a:graphicData>
          </a:graphic>
        </p:graphicFrame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857488" y="1714488"/>
            <a:ext cx="515937" cy="560388"/>
          </p:xfrm>
          <a:graphic>
            <a:graphicData uri="http://schemas.openxmlformats.org/presentationml/2006/ole">
              <p:oleObj spid="_x0000_s119596" name="Equation" r:id="rId6" imgW="190417" imgH="203112" progId="">
                <p:embed/>
              </p:oleObj>
            </a:graphicData>
          </a:graphic>
        </p:graphicFrame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785786" y="357166"/>
            <a:ext cx="822306" cy="938106"/>
          </p:xfrm>
          <a:graphic>
            <a:graphicData uri="http://schemas.openxmlformats.org/presentationml/2006/ole">
              <p:oleObj spid="_x0000_s119597" name="Equation" r:id="rId7" imgW="317225" imgH="355292" progId="">
                <p:embed/>
              </p:oleObj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4714876" y="285728"/>
            <a:ext cx="866744" cy="988995"/>
          </p:xfrm>
          <a:graphic>
            <a:graphicData uri="http://schemas.openxmlformats.org/presentationml/2006/ole">
              <p:oleObj spid="_x0000_s119598" name="Equation" r:id="rId8" imgW="317225" imgH="355292" progId="">
                <p:embed/>
              </p:oleObj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2000232" y="214290"/>
            <a:ext cx="727075" cy="882650"/>
          </p:xfrm>
          <a:graphic>
            <a:graphicData uri="http://schemas.openxmlformats.org/presentationml/2006/ole">
              <p:oleObj spid="_x0000_s119599" name="Equation" r:id="rId9" imgW="266353" imgH="317087" progId="">
                <p:embed/>
              </p:oleObj>
            </a:graphicData>
          </a:graphic>
        </p:graphicFrame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3500430" y="214290"/>
            <a:ext cx="723900" cy="838200"/>
          </p:xfrm>
          <a:graphic>
            <a:graphicData uri="http://schemas.openxmlformats.org/presentationml/2006/ole">
              <p:oleObj spid="_x0000_s119600" name="Equation" r:id="rId10" imgW="279279" imgH="317362" progId="">
                <p:embed/>
              </p:oleObj>
            </a:graphicData>
          </a:graphic>
        </p:graphicFrame>
      </p:grp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886200" y="5867400"/>
          <a:ext cx="4223084" cy="685800"/>
        </p:xfrm>
        <a:graphic>
          <a:graphicData uri="http://schemas.openxmlformats.org/presentationml/2006/ole">
            <p:oleObj spid="_x0000_s119601" name="Equation" r:id="rId11" imgW="2590800" imgH="393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86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4953000" y="3408703"/>
            <a:ext cx="3352800" cy="1295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5105400" y="3408702"/>
          <a:ext cx="3124200" cy="1201615"/>
        </p:xfrm>
        <a:graphic>
          <a:graphicData uri="http://schemas.openxmlformats.org/presentationml/2006/ole">
            <p:oleObj spid="_x0000_s120310" name="Equation" r:id="rId4" imgW="1155700" imgH="431800" progId="">
              <p:embed/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Elektr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maydanda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dielektrikler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66800" y="3394797"/>
            <a:ext cx="2819400" cy="123310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219200" y="3394798"/>
          <a:ext cx="2438400" cy="1156905"/>
        </p:xfrm>
        <a:graphic>
          <a:graphicData uri="http://schemas.openxmlformats.org/presentationml/2006/ole">
            <p:oleObj spid="_x0000_s120311" name="Equation" r:id="rId5" imgW="926698" imgH="444307" progId="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81400" y="1447800"/>
            <a:ext cx="1828800" cy="685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914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prstClr val="black"/>
                </a:solidFill>
              </a:rPr>
              <a:t>Polyarlanǵanlıq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betlik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tıǵızlıǵına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teń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3810000" y="1524000"/>
          <a:ext cx="1333500" cy="533400"/>
        </p:xfrm>
        <a:graphic>
          <a:graphicData uri="http://schemas.openxmlformats.org/presentationml/2006/ole">
            <p:oleObj spid="_x0000_s120312" name="Equation" r:id="rId6" imgW="444114" imgH="177646" progId="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62000" y="2286001"/>
            <a:ext cx="7543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esapqa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alınǵan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haldaǵı</a:t>
            </a:r>
            <a:r>
              <a:rPr lang="en-US" sz="2400" b="1" dirty="0" smtClean="0">
                <a:solidFill>
                  <a:prstClr val="black"/>
                </a:solidFill>
              </a:rPr>
              <a:t> Gauss </a:t>
            </a:r>
            <a:r>
              <a:rPr lang="en-US" sz="2400" b="1" dirty="0" err="1" smtClean="0">
                <a:solidFill>
                  <a:prstClr val="black"/>
                </a:solidFill>
              </a:rPr>
              <a:t>teoreması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9221331"/>
              </p:ext>
            </p:extLst>
          </p:nvPr>
        </p:nvGraphicFramePr>
        <p:xfrm>
          <a:off x="752475" y="4905701"/>
          <a:ext cx="3371850" cy="960437"/>
        </p:xfrm>
        <a:graphic>
          <a:graphicData uri="http://schemas.openxmlformats.org/presentationml/2006/ole">
            <p:oleObj spid="_x0000_s120313" name="Equation" r:id="rId7" imgW="1422400" imgH="393700" progId="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5257101"/>
              </p:ext>
            </p:extLst>
          </p:nvPr>
        </p:nvGraphicFramePr>
        <p:xfrm>
          <a:off x="4953000" y="4949660"/>
          <a:ext cx="3403600" cy="952500"/>
        </p:xfrm>
        <a:graphic>
          <a:graphicData uri="http://schemas.openxmlformats.org/presentationml/2006/ole">
            <p:oleObj spid="_x0000_s120314" name="Equation" r:id="rId8" imgW="1435100" imgH="393700" progId="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5857892"/>
            <a:ext cx="457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Erkin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kólemlik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h</a:t>
            </a:r>
            <a:r>
              <a:rPr lang="en-US" sz="2400" b="1" dirty="0" err="1" smtClean="0"/>
              <a:t>ám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betlik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tıǵızlıqları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7686" y="5857892"/>
            <a:ext cx="457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/>
              <a:t>kólemlik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</a:t>
            </a:r>
            <a:r>
              <a:rPr lang="en-US" sz="2400" b="1" dirty="0" err="1" smtClean="0"/>
              <a:t>ám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betlik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tıǵızlıqları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2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5181600" y="2743200"/>
            <a:ext cx="3810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81600" y="1219200"/>
            <a:ext cx="3733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Qálegen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tuyıq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en-US" sz="2400" b="1" dirty="0" smtClean="0"/>
              <a:t>S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betten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</a:t>
            </a:r>
            <a:endParaRPr lang="uz-Cyrl-UZ" sz="2400" dirty="0" smtClean="0"/>
          </a:p>
          <a:p>
            <a:pPr marL="0" indent="0" algn="ctr">
              <a:buNone/>
            </a:pPr>
            <a:r>
              <a:rPr lang="uz-Cyrl-UZ" sz="2400" b="1" dirty="0" smtClean="0"/>
              <a:t>       </a:t>
            </a:r>
            <a:r>
              <a:rPr lang="ru-RU" sz="2400" b="1" dirty="0" smtClean="0"/>
              <a:t>-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indukciya</a:t>
            </a:r>
            <a:r>
              <a:rPr lang="en-US" sz="2400" b="1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err="1" smtClean="0"/>
              <a:t>vektorı</a:t>
            </a:r>
            <a:r>
              <a:rPr lang="en-US" sz="2400" b="1" dirty="0" smtClean="0"/>
              <a:t>          </a:t>
            </a:r>
            <a:r>
              <a:rPr lang="en-US" sz="2400" b="1" dirty="0" err="1" smtClean="0"/>
              <a:t>maydannıń</a:t>
            </a:r>
            <a:r>
              <a:rPr lang="en-US" sz="2400" b="1" dirty="0" smtClean="0"/>
              <a:t>                          </a:t>
            </a:r>
            <a:r>
              <a:rPr lang="en-US" sz="2400" b="1" dirty="0" err="1" smtClean="0"/>
              <a:t>normalına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proekciyası</a:t>
            </a:r>
            <a:r>
              <a:rPr lang="en-US" sz="2400" b="1" dirty="0" smtClean="0"/>
              <a:t>. </a:t>
            </a:r>
            <a:r>
              <a:rPr lang="ru-RU" sz="2400" b="1" dirty="0" smtClean="0"/>
              <a:t>            </a:t>
            </a:r>
            <a:endParaRPr lang="ru-RU" sz="2400" b="1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524001"/>
            <a:ext cx="3924300" cy="4571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>
            <a:off x="457200" y="2133600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57200" y="3352800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57200" y="4724400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7200" y="5943600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810000" y="2667000"/>
          <a:ext cx="533400" cy="648357"/>
        </p:xfrm>
        <a:graphic>
          <a:graphicData uri="http://schemas.openxmlformats.org/presentationml/2006/ole">
            <p:oleObj spid="_x0000_s121634" name="Equation" r:id="rId5" imgW="164957" imgH="203024" progId="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810000" y="5257800"/>
          <a:ext cx="533400" cy="647700"/>
        </p:xfrm>
        <a:graphic>
          <a:graphicData uri="http://schemas.openxmlformats.org/presentationml/2006/ole">
            <p:oleObj spid="_x0000_s121635" name="Equation" r:id="rId6" imgW="164957" imgH="203024" progId="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810000" y="4038600"/>
          <a:ext cx="533400" cy="647700"/>
        </p:xfrm>
        <a:graphic>
          <a:graphicData uri="http://schemas.openxmlformats.org/presentationml/2006/ole">
            <p:oleObj spid="_x0000_s121636" name="Equation" r:id="rId7" imgW="164957" imgH="203024" progId="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886200" y="1447800"/>
          <a:ext cx="533400" cy="647700"/>
        </p:xfrm>
        <a:graphic>
          <a:graphicData uri="http://schemas.openxmlformats.org/presentationml/2006/ole">
            <p:oleObj spid="_x0000_s121637" name="Equation" r:id="rId8" imgW="164957" imgH="203024" progId="">
              <p:embed/>
            </p:oleObj>
          </a:graphicData>
        </a:graphic>
      </p:graphicFrame>
      <p:sp>
        <p:nvSpPr>
          <p:cNvPr id="15" name="Содержимое 2"/>
          <p:cNvSpPr txBox="1">
            <a:spLocks/>
          </p:cNvSpPr>
          <p:nvPr/>
        </p:nvSpPr>
        <p:spPr>
          <a:xfrm>
            <a:off x="228600" y="228601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uz-Cyrl-UZ" sz="2400" b="1" i="1" dirty="0" smtClean="0">
                <a:solidFill>
                  <a:prstClr val="black"/>
                </a:solidFill>
              </a:rPr>
              <a:t>	</a:t>
            </a:r>
            <a:r>
              <a:rPr lang="en-US" sz="2400" b="1" dirty="0" err="1" smtClean="0">
                <a:solidFill>
                  <a:prstClr val="black"/>
                </a:solidFill>
              </a:rPr>
              <a:t>Elektr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indukciya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D </a:t>
            </a:r>
            <a:r>
              <a:rPr lang="en-US" sz="2400" b="1" dirty="0" err="1" smtClean="0">
                <a:solidFill>
                  <a:prstClr val="black"/>
                </a:solidFill>
              </a:rPr>
              <a:t>vektor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sızıqları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</a:t>
            </a:r>
            <a:r>
              <a:rPr lang="en-US" sz="2400" b="1" dirty="0" smtClean="0">
                <a:solidFill>
                  <a:prstClr val="black"/>
                </a:solidFill>
              </a:rPr>
              <a:t> bar </a:t>
            </a:r>
            <a:r>
              <a:rPr lang="en-US" sz="2400" b="1" dirty="0" err="1" smtClean="0">
                <a:solidFill>
                  <a:prstClr val="black"/>
                </a:solidFill>
              </a:rPr>
              <a:t>bolǵan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maydan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tarawları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arqalı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bólinbesten</a:t>
            </a:r>
            <a:r>
              <a:rPr lang="en-US" sz="2400" b="1" i="1" dirty="0" smtClean="0">
                <a:solidFill>
                  <a:prstClr val="black"/>
                </a:solidFill>
              </a:rPr>
              <a:t> – </a:t>
            </a:r>
            <a:r>
              <a:rPr lang="en-US" sz="2400" b="1" i="1" dirty="0" err="1" smtClean="0">
                <a:solidFill>
                  <a:prstClr val="black"/>
                </a:solidFill>
              </a:rPr>
              <a:t>úzliksiz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ótedi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257800" y="2819400"/>
          <a:ext cx="3581400" cy="762000"/>
        </p:xfrm>
        <a:graphic>
          <a:graphicData uri="http://schemas.openxmlformats.org/presentationml/2006/ole">
            <p:oleObj spid="_x0000_s121638" name="Equation" r:id="rId9" imgW="1397000" imgH="381000" progId="">
              <p:embed/>
            </p:oleObj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643570" y="3714752"/>
          <a:ext cx="533400" cy="590550"/>
        </p:xfrm>
        <a:graphic>
          <a:graphicData uri="http://schemas.openxmlformats.org/presentationml/2006/ole">
            <p:oleObj spid="_x0000_s121639" name="Equation" r:id="rId10" imgW="203112" imgH="228501" progId="">
              <p:embed/>
            </p:oleObj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3933844"/>
              </p:ext>
            </p:extLst>
          </p:nvPr>
        </p:nvGraphicFramePr>
        <p:xfrm>
          <a:off x="8572528" y="4286256"/>
          <a:ext cx="333375" cy="360363"/>
        </p:xfrm>
        <a:graphic>
          <a:graphicData uri="http://schemas.openxmlformats.org/presentationml/2006/ole">
            <p:oleObj spid="_x0000_s121640" name="Equation" r:id="rId11" imgW="126835" imgH="139518" progId="">
              <p:embed/>
            </p:oleObj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255512"/>
              </p:ext>
            </p:extLst>
          </p:nvPr>
        </p:nvGraphicFramePr>
        <p:xfrm>
          <a:off x="6500826" y="4214818"/>
          <a:ext cx="566738" cy="460375"/>
        </p:xfrm>
        <a:graphic>
          <a:graphicData uri="http://schemas.openxmlformats.org/presentationml/2006/ole">
            <p:oleObj spid="_x0000_s121641" name="Equation" r:id="rId12" imgW="215619" imgH="17756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20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5715000" y="5486400"/>
            <a:ext cx="19812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172200" y="304800"/>
            <a:ext cx="19050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9720"/>
            <a:ext cx="5105400" cy="5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04801"/>
            <a:ext cx="8686800" cy="10667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600" b="1" dirty="0" err="1" smtClean="0"/>
              <a:t>Dielektrik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bolmaǵanda</a:t>
            </a:r>
            <a:r>
              <a:rPr lang="en-US" sz="2600" b="1" dirty="0" smtClean="0"/>
              <a:t> </a:t>
            </a:r>
            <a:r>
              <a:rPr lang="ru-RU" sz="2600" b="1" i="1" dirty="0" smtClean="0"/>
              <a:t> </a:t>
            </a:r>
            <a:r>
              <a:rPr lang="ru-RU" sz="2600" b="1" i="1" dirty="0" smtClean="0">
                <a:sym typeface="Symbol"/>
              </a:rPr>
              <a:t> </a:t>
            </a:r>
            <a:r>
              <a:rPr lang="ru-RU" sz="2600" b="1" dirty="0" smtClean="0">
                <a:sym typeface="Symbol"/>
              </a:rPr>
              <a:t>= 1</a:t>
            </a:r>
            <a:r>
              <a:rPr lang="en-US" sz="2600" b="1" dirty="0" smtClean="0">
                <a:sym typeface="Symbol"/>
              </a:rPr>
              <a:t>.</a:t>
            </a:r>
            <a:endParaRPr lang="ru-RU" sz="2600" b="1" dirty="0" smtClean="0"/>
          </a:p>
          <a:p>
            <a:pPr marL="514350" indent="-514350">
              <a:buNone/>
            </a:pPr>
            <a:r>
              <a:rPr lang="en-US" sz="2600" b="1" dirty="0" err="1" smtClean="0"/>
              <a:t>vakuumda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maydan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kernewliligi</a:t>
            </a:r>
            <a:r>
              <a:rPr lang="en-US" sz="2600" b="1" dirty="0" smtClean="0"/>
              <a:t> :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43600" y="3048000"/>
            <a:ext cx="19812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6400800" y="304800"/>
          <a:ext cx="1371600" cy="1164921"/>
        </p:xfrm>
        <a:graphic>
          <a:graphicData uri="http://schemas.openxmlformats.org/presentationml/2006/ole">
            <p:oleObj spid="_x0000_s122551" name="Equation" r:id="rId5" imgW="508000" imgH="431800" progId="">
              <p:embed/>
            </p:oleObj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943600" y="5547610"/>
          <a:ext cx="1524000" cy="624590"/>
        </p:xfrm>
        <a:graphic>
          <a:graphicData uri="http://schemas.openxmlformats.org/presentationml/2006/ole">
            <p:oleObj spid="_x0000_s122552" name="Equation" r:id="rId6" imgW="418918" imgH="177723" progId="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122988" y="3124200"/>
          <a:ext cx="1736725" cy="657225"/>
        </p:xfrm>
        <a:graphic>
          <a:graphicData uri="http://schemas.openxmlformats.org/presentationml/2006/ole">
            <p:oleObj spid="_x0000_s122553" name="Equation" r:id="rId7" imgW="660113" imgH="253890" progId="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810000" y="4070815"/>
          <a:ext cx="533400" cy="647700"/>
        </p:xfrm>
        <a:graphic>
          <a:graphicData uri="http://schemas.openxmlformats.org/presentationml/2006/ole">
            <p:oleObj spid="_x0000_s122554" name="Equation" r:id="rId8" imgW="164957" imgH="203024" progId="">
              <p:embed/>
            </p:oleObj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3767138" y="2617788"/>
          <a:ext cx="617537" cy="811212"/>
        </p:xfrm>
        <a:graphic>
          <a:graphicData uri="http://schemas.openxmlformats.org/presentationml/2006/ole">
            <p:oleObj spid="_x0000_s122555" name="Equation" r:id="rId9" imgW="190417" imgH="253890" progId="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767138" y="5208588"/>
          <a:ext cx="617537" cy="809625"/>
        </p:xfrm>
        <a:graphic>
          <a:graphicData uri="http://schemas.openxmlformats.org/presentationml/2006/ole">
            <p:oleObj spid="_x0000_s122556" name="Equation" r:id="rId10" imgW="190417" imgH="253890" progId="">
              <p:embed/>
            </p:oleObj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3886200" y="1480015"/>
          <a:ext cx="533400" cy="647700"/>
        </p:xfrm>
        <a:graphic>
          <a:graphicData uri="http://schemas.openxmlformats.org/presentationml/2006/ole">
            <p:oleObj spid="_x0000_s122557" name="Equation" r:id="rId11" imgW="164957" imgH="203024" progId="">
              <p:embed/>
            </p:oleObj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457200" y="2165815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200" y="3385015"/>
            <a:ext cx="41148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57200" y="4756615"/>
            <a:ext cx="411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57200" y="5975815"/>
            <a:ext cx="41148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одержимое 2"/>
          <p:cNvSpPr txBox="1">
            <a:spLocks/>
          </p:cNvSpPr>
          <p:nvPr/>
        </p:nvSpPr>
        <p:spPr>
          <a:xfrm>
            <a:off x="5181600" y="1752600"/>
            <a:ext cx="3733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ru-RU" sz="2400" b="1" i="1" dirty="0" smtClean="0">
                <a:solidFill>
                  <a:prstClr val="black"/>
                </a:solidFill>
              </a:rPr>
              <a:t>Е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D</a:t>
            </a:r>
            <a:r>
              <a:rPr lang="uz-Cyrl-UZ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arasındaǵı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6" name="Стрелка влево 35"/>
          <p:cNvSpPr/>
          <p:nvPr/>
        </p:nvSpPr>
        <p:spPr>
          <a:xfrm rot="18758022">
            <a:off x="6916965" y="1902246"/>
            <a:ext cx="2017254" cy="83795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onına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qoysaq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7" name="Стрелка влево 36"/>
          <p:cNvSpPr/>
          <p:nvPr/>
        </p:nvSpPr>
        <p:spPr>
          <a:xfrm rot="18724605">
            <a:off x="6098136" y="4304137"/>
            <a:ext cx="1877509" cy="840169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iye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bolamız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657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VAKUUM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3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одержимое 2"/>
          <p:cNvSpPr txBox="1">
            <a:spLocks/>
          </p:cNvSpPr>
          <p:nvPr/>
        </p:nvSpPr>
        <p:spPr>
          <a:xfrm>
            <a:off x="5181600" y="1752600"/>
            <a:ext cx="3810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2400" b="1" i="1" dirty="0" smtClean="0">
                <a:solidFill>
                  <a:prstClr val="black"/>
                </a:solidFill>
              </a:rPr>
              <a:t>Е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mánisi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tómendegishe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</a:rPr>
              <a:t>ўзгаради</a:t>
            </a:r>
            <a:endParaRPr lang="ru-RU" sz="2400" b="1" dirty="0" smtClean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ru-RU" sz="3200" dirty="0" smtClean="0">
              <a:solidFill>
                <a:prstClr val="black"/>
              </a:solidFill>
            </a:endParaRPr>
          </a:p>
          <a:p>
            <a:pPr algn="ctr"/>
            <a:endParaRPr lang="ru-RU" sz="2400" b="1" dirty="0" smtClean="0">
              <a:solidFill>
                <a:prstClr val="black"/>
              </a:solidFill>
            </a:endParaRPr>
          </a:p>
          <a:p>
            <a:pPr algn="ctr"/>
            <a:endParaRPr lang="ru-RU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121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Qaplamalar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jaylasqan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indukciya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mánisi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anıqlanǵanlıǵı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ózgermeydi</a:t>
            </a:r>
            <a:r>
              <a:rPr lang="en-US" sz="2400" b="1" dirty="0" smtClean="0"/>
              <a:t>. 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181600" y="2133600"/>
            <a:ext cx="3657600" cy="1219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215"/>
            <a:ext cx="5029200" cy="530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>
            <a:off x="457200" y="2133600"/>
            <a:ext cx="4114800" cy="158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57200" y="3352800"/>
            <a:ext cx="1143000" cy="1588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57200" y="4724400"/>
            <a:ext cx="4114800" cy="158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7200" y="5943600"/>
            <a:ext cx="1143000" cy="1588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949325" y="2586038"/>
          <a:ext cx="615950" cy="809625"/>
        </p:xfrm>
        <a:graphic>
          <a:graphicData uri="http://schemas.openxmlformats.org/presentationml/2006/ole">
            <p:oleObj spid="_x0000_s123872" name="Equation" r:id="rId5" imgW="190417" imgH="253890" progId="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25525" y="5176838"/>
          <a:ext cx="615950" cy="809625"/>
        </p:xfrm>
        <a:graphic>
          <a:graphicData uri="http://schemas.openxmlformats.org/presentationml/2006/ole">
            <p:oleObj spid="_x0000_s123873" name="Equation" r:id="rId6" imgW="190417" imgH="253890" progId="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810000" y="4038600"/>
          <a:ext cx="533400" cy="647700"/>
        </p:xfrm>
        <a:graphic>
          <a:graphicData uri="http://schemas.openxmlformats.org/presentationml/2006/ole">
            <p:oleObj spid="_x0000_s123874" name="Equation" r:id="rId7" imgW="164957" imgH="203024" progId="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886200" y="1447800"/>
          <a:ext cx="533400" cy="647700"/>
        </p:xfrm>
        <a:graphic>
          <a:graphicData uri="http://schemas.openxmlformats.org/presentationml/2006/ole">
            <p:oleObj spid="_x0000_s123875" name="Equation" r:id="rId8" imgW="164957" imgH="203024" progId="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1676400" y="3352800"/>
            <a:ext cx="1752600" cy="1588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257800" y="2133600"/>
          <a:ext cx="3352800" cy="1123641"/>
        </p:xfrm>
        <a:graphic>
          <a:graphicData uri="http://schemas.openxmlformats.org/presentationml/2006/ole">
            <p:oleObj spid="_x0000_s123876" name="Equation" r:id="rId9" imgW="1282700" imgH="431800" progId="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0" y="36576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black"/>
                </a:solidFill>
              </a:rPr>
              <a:t>VAKUUM</a:t>
            </a:r>
            <a:endParaRPr lang="ru-RU" sz="22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36576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black"/>
                </a:solidFill>
              </a:rPr>
              <a:t>VAKUUM</a:t>
            </a:r>
            <a:endParaRPr lang="ru-RU" sz="2200" b="1" dirty="0">
              <a:solidFill>
                <a:prstClr val="black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600200" y="5943600"/>
            <a:ext cx="1828800" cy="1588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505200" y="3352800"/>
            <a:ext cx="1143000" cy="1588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505200" y="5943600"/>
            <a:ext cx="1143000" cy="1588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3997325" y="2586038"/>
          <a:ext cx="615950" cy="809625"/>
        </p:xfrm>
        <a:graphic>
          <a:graphicData uri="http://schemas.openxmlformats.org/presentationml/2006/ole">
            <p:oleObj spid="_x0000_s123877" name="Equation" r:id="rId10" imgW="190417" imgH="253890" progId="">
              <p:embed/>
            </p:oleObj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073525" y="5176838"/>
          <a:ext cx="615950" cy="809625"/>
        </p:xfrm>
        <a:graphic>
          <a:graphicData uri="http://schemas.openxmlformats.org/presentationml/2006/ole">
            <p:oleObj spid="_x0000_s123878" name="Equation" r:id="rId11" imgW="190417" imgH="253890" progId="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895600" y="5105400"/>
          <a:ext cx="519112" cy="688218"/>
        </p:xfrm>
        <a:graphic>
          <a:graphicData uri="http://schemas.openxmlformats.org/presentationml/2006/ole">
            <p:oleObj spid="_x0000_s123879" name="Equation" r:id="rId12" imgW="152268" imgH="203024" progId="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895600" y="2514600"/>
          <a:ext cx="519112" cy="688975"/>
        </p:xfrm>
        <a:graphic>
          <a:graphicData uri="http://schemas.openxmlformats.org/presentationml/2006/ole">
            <p:oleObj spid="_x0000_s123880" name="Equation" r:id="rId13" imgW="152268" imgH="203024" progId="">
              <p:embed/>
            </p:oleObj>
          </a:graphicData>
        </a:graphic>
      </p:graphicFrame>
      <p:sp>
        <p:nvSpPr>
          <p:cNvPr id="32" name="Скругленный прямоугольник 31"/>
          <p:cNvSpPr/>
          <p:nvPr/>
        </p:nvSpPr>
        <p:spPr>
          <a:xfrm>
            <a:off x="5886734" y="1186985"/>
            <a:ext cx="1751463" cy="56561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5277238"/>
              </p:ext>
            </p:extLst>
          </p:nvPr>
        </p:nvGraphicFramePr>
        <p:xfrm>
          <a:off x="6000465" y="1128010"/>
          <a:ext cx="1524000" cy="624590"/>
        </p:xfrm>
        <a:graphic>
          <a:graphicData uri="http://schemas.openxmlformats.org/presentationml/2006/ole">
            <p:oleObj spid="_x0000_s123881" name="Equation" r:id="rId14" imgW="418918" imgH="177723" progId="">
              <p:embed/>
            </p:oleObj>
          </a:graphicData>
        </a:graphic>
      </p:graphicFrame>
      <p:sp>
        <p:nvSpPr>
          <p:cNvPr id="34" name="Содержимое 2"/>
          <p:cNvSpPr txBox="1">
            <a:spLocks/>
          </p:cNvSpPr>
          <p:nvPr/>
        </p:nvSpPr>
        <p:spPr>
          <a:xfrm>
            <a:off x="5181600" y="3657600"/>
            <a:ext cx="3733800" cy="304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</a:rPr>
              <a:t>ε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dielektrik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sińiriwshilik</a:t>
            </a:r>
            <a:r>
              <a:rPr lang="en-US" sz="2400" b="1" dirty="0" smtClean="0">
                <a:solidFill>
                  <a:prstClr val="black"/>
                </a:solidFill>
              </a:rPr>
              <a:t> – </a:t>
            </a:r>
            <a:r>
              <a:rPr lang="en-US" sz="2400" b="1" dirty="0" err="1" smtClean="0">
                <a:solidFill>
                  <a:prstClr val="black"/>
                </a:solidFill>
              </a:rPr>
              <a:t>vakuumǵa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salıstırǵanda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dielektrikte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maydan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kernewliligi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neshe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márte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kemeygenligin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kórsetiwshi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shama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4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6400800" y="5791200"/>
            <a:ext cx="2209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05000" y="3657600"/>
            <a:ext cx="53340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Elektr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kóshiw</a:t>
            </a:r>
            <a:r>
              <a:rPr lang="en-US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err="1" smtClean="0">
                <a:solidFill>
                  <a:schemeClr val="tx1"/>
                </a:solidFill>
              </a:rPr>
              <a:t>elektr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indukciya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vektorı</a:t>
            </a:r>
            <a:r>
              <a:rPr lang="en-US" sz="3200" b="1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Dielektrikler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shegarasınan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sekiriwge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uqsas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ózgeredi</a:t>
            </a:r>
            <a:r>
              <a:rPr lang="en-US" sz="2400" b="1" dirty="0" smtClean="0"/>
              <a:t>. Sol </a:t>
            </a:r>
            <a:r>
              <a:rPr lang="en-US" sz="2400" b="1" dirty="0" err="1" smtClean="0"/>
              <a:t>sebepli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dielektriklerdiń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polyarlanıw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qásiyetlerin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inabatqa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sistemasınıń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úzliksiz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ańlatıw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elektr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kóshiwdiń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vektorı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túsinigi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kiritiledi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izotrop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ortalıqta</a:t>
            </a:r>
            <a:endParaRPr lang="ru-RU" sz="24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vakuumda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dielektrik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barlıǵındaǵı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keńislikte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bólistirilgen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elektrostatikalıq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ańlatadı</a:t>
            </a:r>
            <a:r>
              <a:rPr lang="ru-RU" sz="2400" b="1" dirty="0" smtClean="0"/>
              <a:t>.  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endParaRPr lang="ru-RU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057400" y="3733800"/>
          <a:ext cx="4959178" cy="609600"/>
        </p:xfrm>
        <a:graphic>
          <a:graphicData uri="http://schemas.openxmlformats.org/presentationml/2006/ole">
            <p:oleObj spid="_x0000_s127176" name="Equation" r:id="rId4" imgW="2032000" imgH="254000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159199"/>
              </p:ext>
            </p:extLst>
          </p:nvPr>
        </p:nvGraphicFramePr>
        <p:xfrm>
          <a:off x="6667500" y="5791200"/>
          <a:ext cx="1676400" cy="951470"/>
        </p:xfrm>
        <a:graphic>
          <a:graphicData uri="http://schemas.openxmlformats.org/presentationml/2006/ole">
            <p:oleObj spid="_x0000_s127177" name="Equation" r:id="rId5" imgW="748975" imgH="43161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2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Dielektriktegi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elektrostatikalıq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maydan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ushın</a:t>
            </a:r>
            <a:r>
              <a:rPr lang="en-US" sz="3200" b="1" dirty="0" smtClean="0">
                <a:solidFill>
                  <a:schemeClr val="tx1"/>
                </a:solidFill>
              </a:rPr>
              <a:t> Gauss </a:t>
            </a:r>
            <a:r>
              <a:rPr lang="en-US" sz="3200" b="1" dirty="0" err="1" smtClean="0">
                <a:solidFill>
                  <a:schemeClr val="tx1"/>
                </a:solidFill>
              </a:rPr>
              <a:t>teoreması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1524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Qálegen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tuyıq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elektrostatikalıq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en-US" sz="2400" b="1" dirty="0" smtClean="0"/>
              <a:t> bet </a:t>
            </a:r>
            <a:r>
              <a:rPr lang="en-US" sz="2400" b="1" dirty="0" err="1" smtClean="0"/>
              <a:t>ishindegi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algebralıq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62200" y="2895600"/>
            <a:ext cx="42672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04800" y="4114800"/>
            <a:ext cx="8610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en-US" sz="2400" b="1" dirty="0" err="1" smtClean="0">
                <a:solidFill>
                  <a:prstClr val="black"/>
                </a:solidFill>
              </a:rPr>
              <a:t>Keńislikte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úzliksiz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bólistiriliwi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ushın</a:t>
            </a:r>
            <a:r>
              <a:rPr lang="en-US" sz="2400" b="1" dirty="0" smtClean="0">
                <a:solidFill>
                  <a:prstClr val="black"/>
                </a:solidFill>
              </a:rPr>
              <a:t> Gauss </a:t>
            </a:r>
            <a:r>
              <a:rPr lang="en-US" sz="2400" b="1" dirty="0" err="1" smtClean="0">
                <a:solidFill>
                  <a:prstClr val="black"/>
                </a:solidFill>
              </a:rPr>
              <a:t>teoreması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</a:pPr>
            <a:endParaRPr lang="ru-RU" sz="24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</a:pPr>
            <a:endParaRPr lang="ru-RU" sz="24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</a:pPr>
            <a:endParaRPr lang="ru-RU" sz="24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ru-RU" sz="2400" b="1" dirty="0" smtClean="0">
                <a:solidFill>
                  <a:prstClr val="black"/>
                </a:solidFill>
              </a:rPr>
              <a:t>-  </a:t>
            </a:r>
            <a:r>
              <a:rPr lang="en-US" sz="2400" b="1" dirty="0" err="1" smtClean="0">
                <a:solidFill>
                  <a:prstClr val="black"/>
                </a:solidFill>
              </a:rPr>
              <a:t>kólemlik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tıǵızlıq</a:t>
            </a:r>
            <a:endParaRPr lang="ru-RU" sz="2400" b="1" dirty="0" smtClean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62200" y="4953000"/>
            <a:ext cx="42672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2819400" y="2971800"/>
          <a:ext cx="3276600" cy="997949"/>
        </p:xfrm>
        <a:graphic>
          <a:graphicData uri="http://schemas.openxmlformats.org/presentationml/2006/ole">
            <p:oleObj spid="_x0000_s124203" name="Equation" r:id="rId4" imgW="1511300" imgH="457200" progId="">
              <p:embed/>
            </p:oleObj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276600" y="4952999"/>
          <a:ext cx="2438400" cy="925525"/>
        </p:xfrm>
        <a:graphic>
          <a:graphicData uri="http://schemas.openxmlformats.org/presentationml/2006/ole">
            <p:oleObj spid="_x0000_s124204" name="Equation" r:id="rId5" imgW="990170" imgH="380835" progId="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43108" y="5857892"/>
          <a:ext cx="1219200" cy="914400"/>
        </p:xfrm>
        <a:graphic>
          <a:graphicData uri="http://schemas.openxmlformats.org/presentationml/2006/ole">
            <p:oleObj spid="_x0000_s124205" name="Equation" r:id="rId6" imgW="520474" imgH="3935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66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ELEKTROMAGNETIZM</a:t>
            </a:r>
            <a:endParaRPr lang="ru-RU" sz="4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Скругленный прямоугольник 56"/>
          <p:cNvSpPr/>
          <p:nvPr/>
        </p:nvSpPr>
        <p:spPr>
          <a:xfrm>
            <a:off x="838200" y="5638800"/>
            <a:ext cx="2667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334000" y="4648200"/>
            <a:ext cx="26670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38200" y="4572000"/>
            <a:ext cx="26670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334000" y="3505200"/>
            <a:ext cx="26670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228600" y="1600200"/>
            <a:ext cx="3857652" cy="2857520"/>
            <a:chOff x="533400" y="1543040"/>
            <a:chExt cx="3857652" cy="285752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33400" y="1543040"/>
              <a:ext cx="3500462" cy="1428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533400" y="2971800"/>
              <a:ext cx="3500462" cy="14287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390656" y="2757486"/>
              <a:ext cx="1857388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1390656" y="3257552"/>
              <a:ext cx="1857388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5400000" flipH="1" flipV="1">
              <a:off x="855665" y="22923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390656" y="2043106"/>
              <a:ext cx="1857388" cy="15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33400" y="2971800"/>
              <a:ext cx="3857652" cy="15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>
              <a:off x="2998805" y="3006725"/>
              <a:ext cx="500066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1141417" y="3006725"/>
              <a:ext cx="500066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 flipH="1" flipV="1">
              <a:off x="2713053" y="22923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5400000" flipH="1" flipV="1">
              <a:off x="855665" y="2220907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962028" y="2328858"/>
            <a:ext cx="412750" cy="447681"/>
          </p:xfrm>
          <a:graphic>
            <a:graphicData uri="http://schemas.openxmlformats.org/presentationml/2006/ole">
              <p:oleObj spid="_x0000_s136655" name="Equation" r:id="rId4" imgW="152268" imgH="164957" progId="">
                <p:embed/>
              </p:oleObj>
            </a:graphicData>
          </a:graphic>
        </p:graphicFrame>
        <p:graphicFrame>
          <p:nvGraphicFramePr>
            <p:cNvPr id="5123" name="Object 4"/>
            <p:cNvGraphicFramePr>
              <a:graphicFrameLocks noChangeAspect="1"/>
            </p:cNvGraphicFramePr>
            <p:nvPr/>
          </p:nvGraphicFramePr>
          <p:xfrm>
            <a:off x="3248044" y="2400296"/>
            <a:ext cx="412750" cy="447675"/>
          </p:xfrm>
          <a:graphic>
            <a:graphicData uri="http://schemas.openxmlformats.org/presentationml/2006/ole">
              <p:oleObj spid="_x0000_s136656" name="Equation" r:id="rId5" imgW="152268" imgH="164957" progId="">
                <p:embed/>
              </p:oleObj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3248044" y="3114676"/>
            <a:ext cx="412750" cy="482600"/>
          </p:xfrm>
          <a:graphic>
            <a:graphicData uri="http://schemas.openxmlformats.org/presentationml/2006/ole">
              <p:oleObj spid="_x0000_s136657" name="Equation" r:id="rId6" imgW="152202" imgH="177569" progId="">
                <p:embed/>
              </p:oleObj>
            </a:graphicData>
          </a:graphic>
        </p:graphicFrame>
        <p:graphicFrame>
          <p:nvGraphicFramePr>
            <p:cNvPr id="5125" name="Object 4"/>
            <p:cNvGraphicFramePr>
              <a:graphicFrameLocks noChangeAspect="1"/>
            </p:cNvGraphicFramePr>
            <p:nvPr/>
          </p:nvGraphicFramePr>
          <p:xfrm>
            <a:off x="962028" y="3043238"/>
            <a:ext cx="446088" cy="449263"/>
          </p:xfrm>
          <a:graphic>
            <a:graphicData uri="http://schemas.openxmlformats.org/presentationml/2006/ole">
              <p:oleObj spid="_x0000_s136658" name="Equation" r:id="rId7" imgW="164885" imgH="164885" progId="">
                <p:embed/>
              </p:oleObj>
            </a:graphicData>
          </a:graphic>
        </p:graphicFrame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2176474" y="1543040"/>
            <a:ext cx="241300" cy="484187"/>
          </p:xfrm>
          <a:graphic>
            <a:graphicData uri="http://schemas.openxmlformats.org/presentationml/2006/ole">
              <p:oleObj spid="_x0000_s136659" name="Equation" r:id="rId8" imgW="88669" imgH="177338" progId="">
                <p:embed/>
              </p:oleObj>
            </a:graphicData>
          </a:graphic>
        </p:graphicFrame>
        <p:graphicFrame>
          <p:nvGraphicFramePr>
            <p:cNvPr id="5128" name="Object 4"/>
            <p:cNvGraphicFramePr>
              <a:graphicFrameLocks noChangeAspect="1"/>
            </p:cNvGraphicFramePr>
            <p:nvPr/>
          </p:nvGraphicFramePr>
          <p:xfrm>
            <a:off x="533400" y="2328858"/>
            <a:ext cx="412750" cy="622300"/>
          </p:xfrm>
          <a:graphic>
            <a:graphicData uri="http://schemas.openxmlformats.org/presentationml/2006/ole">
              <p:oleObj spid="_x0000_s136660" name="Equation" r:id="rId9" imgW="152334" imgH="228501" progId="">
                <p:embed/>
              </p:oleObj>
            </a:graphicData>
          </a:graphic>
        </p:graphicFrame>
        <p:graphicFrame>
          <p:nvGraphicFramePr>
            <p:cNvPr id="5129" name="Object 4"/>
            <p:cNvGraphicFramePr>
              <a:graphicFrameLocks noChangeAspect="1"/>
            </p:cNvGraphicFramePr>
            <p:nvPr/>
          </p:nvGraphicFramePr>
          <p:xfrm>
            <a:off x="4033862" y="2614610"/>
            <a:ext cx="342900" cy="381000"/>
          </p:xfrm>
          <a:graphic>
            <a:graphicData uri="http://schemas.openxmlformats.org/presentationml/2006/ole">
              <p:oleObj spid="_x0000_s136661" name="Equation" r:id="rId10" imgW="126835" imgH="139518" progId="">
                <p:embed/>
              </p:oleObj>
            </a:graphicData>
          </a:graphic>
        </p:graphicFrame>
        <p:graphicFrame>
          <p:nvGraphicFramePr>
            <p:cNvPr id="5130" name="Object 4"/>
            <p:cNvGraphicFramePr>
              <a:graphicFrameLocks noChangeAspect="1"/>
            </p:cNvGraphicFramePr>
            <p:nvPr/>
          </p:nvGraphicFramePr>
          <p:xfrm>
            <a:off x="3676672" y="2971800"/>
            <a:ext cx="342900" cy="449262"/>
          </p:xfrm>
          <a:graphic>
            <a:graphicData uri="http://schemas.openxmlformats.org/presentationml/2006/ole">
              <p:oleObj spid="_x0000_s136662" name="Equation" r:id="rId11" imgW="126780" imgH="164814" progId="">
                <p:embed/>
              </p:oleObj>
            </a:graphicData>
          </a:graphic>
        </p:graphicFrame>
        <p:graphicFrame>
          <p:nvGraphicFramePr>
            <p:cNvPr id="5131" name="Object 4"/>
            <p:cNvGraphicFramePr>
              <a:graphicFrameLocks noChangeAspect="1"/>
            </p:cNvGraphicFramePr>
            <p:nvPr/>
          </p:nvGraphicFramePr>
          <p:xfrm>
            <a:off x="3748110" y="2543172"/>
            <a:ext cx="241300" cy="449262"/>
          </p:xfrm>
          <a:graphic>
            <a:graphicData uri="http://schemas.openxmlformats.org/presentationml/2006/ole">
              <p:oleObj spid="_x0000_s136663" name="Equation" r:id="rId12" imgW="88707" imgH="164742" progId="">
                <p:embed/>
              </p:oleObj>
            </a:graphicData>
          </a:graphic>
        </p:graphicFrame>
        <p:graphicFrame>
          <p:nvGraphicFramePr>
            <p:cNvPr id="5132" name="Object 4"/>
            <p:cNvGraphicFramePr>
              <a:graphicFrameLocks noChangeAspect="1"/>
            </p:cNvGraphicFramePr>
            <p:nvPr/>
          </p:nvGraphicFramePr>
          <p:xfrm>
            <a:off x="533400" y="2971800"/>
            <a:ext cx="446088" cy="622300"/>
          </p:xfrm>
          <a:graphic>
            <a:graphicData uri="http://schemas.openxmlformats.org/presentationml/2006/ole">
              <p:oleObj spid="_x0000_s136664" name="Equation" r:id="rId13" imgW="165028" imgH="228501" progId="">
                <p:embed/>
              </p:oleObj>
            </a:graphicData>
          </a:graphic>
        </p:graphicFrame>
      </p:grpSp>
      <p:sp>
        <p:nvSpPr>
          <p:cNvPr id="38" name="Скругленный прямоугольник 37"/>
          <p:cNvSpPr/>
          <p:nvPr/>
        </p:nvSpPr>
        <p:spPr>
          <a:xfrm>
            <a:off x="5334000" y="5486400"/>
            <a:ext cx="2667000" cy="1219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 err="1" smtClean="0">
                <a:solidFill>
                  <a:prstClr val="black"/>
                </a:solidFill>
              </a:rPr>
              <a:t>Eki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dielektrik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ortalıqları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shegarasındaǵı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shegaralıq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shártler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41" name="Содержимое 2"/>
          <p:cNvSpPr txBox="1">
            <a:spLocks/>
          </p:cNvSpPr>
          <p:nvPr/>
        </p:nvSpPr>
        <p:spPr>
          <a:xfrm>
            <a:off x="4267200" y="1600200"/>
            <a:ext cx="4648200" cy="452596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ru-RU" sz="2000" b="1" i="1" dirty="0" smtClean="0">
                <a:solidFill>
                  <a:prstClr val="black"/>
                </a:solidFill>
              </a:rPr>
              <a:t>Е</a:t>
            </a:r>
            <a:r>
              <a:rPr lang="ru-RU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vektor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cirkulyaciyası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tuwralı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teoremaǵa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tiykarlanıp</a:t>
            </a:r>
            <a:r>
              <a:rPr lang="en-US" sz="2000" b="1" dirty="0" smtClean="0">
                <a:solidFill>
                  <a:prstClr val="black"/>
                </a:solidFill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</a:rPr>
              <a:t>eki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dielektrik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shegarasına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erkin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zaryadlardıń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joqlıǵında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kontur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boyınsha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vektor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cirkulyaciyası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tómendegige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teń</a:t>
            </a:r>
            <a:r>
              <a:rPr lang="en-US" sz="2000" b="1" dirty="0" smtClean="0">
                <a:solidFill>
                  <a:prstClr val="black"/>
                </a:solidFill>
              </a:rPr>
              <a:t>: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5486400" y="3505200"/>
          <a:ext cx="2286000" cy="1040780"/>
        </p:xfrm>
        <a:graphic>
          <a:graphicData uri="http://schemas.openxmlformats.org/presentationml/2006/ole">
            <p:oleObj spid="_x0000_s136665" name="Equation" r:id="rId14" imgW="838200" imgH="381000" progId="">
              <p:embed/>
            </p:oleObj>
          </a:graphicData>
        </a:graphic>
      </p:graphicFrame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914400" y="4724400"/>
          <a:ext cx="2514600" cy="533400"/>
        </p:xfrm>
        <a:graphic>
          <a:graphicData uri="http://schemas.openxmlformats.org/presentationml/2006/ole">
            <p:oleObj spid="_x0000_s136666" name="Equation" r:id="rId15" imgW="1524000" imgH="330200" progId="">
              <p:embed/>
            </p:oleObj>
          </a:graphicData>
        </a:graphic>
      </p:graphicFrame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5867400" y="4648200"/>
          <a:ext cx="1905000" cy="613833"/>
        </p:xfrm>
        <a:graphic>
          <a:graphicData uri="http://schemas.openxmlformats.org/presentationml/2006/ole">
            <p:oleObj spid="_x0000_s136667" name="Equation" r:id="rId16" imgW="1016000" imgH="330200" progId="">
              <p:embed/>
            </p:oleObj>
          </a:graphicData>
        </a:graphic>
      </p:graphicFrame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1143000" y="5715000"/>
          <a:ext cx="1676400" cy="628650"/>
        </p:xfrm>
        <a:graphic>
          <a:graphicData uri="http://schemas.openxmlformats.org/presentationml/2006/ole">
            <p:oleObj spid="_x0000_s136668" name="Equation" r:id="rId17" imgW="622030" imgH="228501" progId="">
              <p:embed/>
            </p:oleObj>
          </a:graphicData>
        </a:graphic>
      </p:graphicFrame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5943600" y="5562600"/>
          <a:ext cx="1524000" cy="1077951"/>
        </p:xfrm>
        <a:graphic>
          <a:graphicData uri="http://schemas.openxmlformats.org/presentationml/2006/ole">
            <p:oleObj spid="_x0000_s136669" name="Equation" r:id="rId18" imgW="965200" imgH="673100" progId="">
              <p:embed/>
            </p:oleObj>
          </a:graphicData>
        </a:graphic>
      </p:graphicFrame>
      <p:sp>
        <p:nvSpPr>
          <p:cNvPr id="58" name="Стрелка вправо 57"/>
          <p:cNvSpPr/>
          <p:nvPr/>
        </p:nvSpPr>
        <p:spPr>
          <a:xfrm>
            <a:off x="8229600" y="3810000"/>
            <a:ext cx="6096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9" name="Стрелка вправо 58"/>
          <p:cNvSpPr/>
          <p:nvPr/>
        </p:nvSpPr>
        <p:spPr>
          <a:xfrm>
            <a:off x="3581400" y="4876800"/>
            <a:ext cx="16002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0" name="Стрелка вправо 59"/>
          <p:cNvSpPr/>
          <p:nvPr/>
        </p:nvSpPr>
        <p:spPr>
          <a:xfrm>
            <a:off x="228600" y="4876800"/>
            <a:ext cx="6096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1" name="Стрелка вправо 60"/>
          <p:cNvSpPr/>
          <p:nvPr/>
        </p:nvSpPr>
        <p:spPr>
          <a:xfrm>
            <a:off x="152400" y="5867400"/>
            <a:ext cx="6096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2" name="Стрелка вправо 61"/>
          <p:cNvSpPr/>
          <p:nvPr/>
        </p:nvSpPr>
        <p:spPr>
          <a:xfrm>
            <a:off x="8077200" y="4800600"/>
            <a:ext cx="6096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>
            <a:off x="3505200" y="5867400"/>
            <a:ext cx="17526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Elektrostatikalıq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maydanda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ótkizgishler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720" y="5072074"/>
            <a:ext cx="5105400" cy="1371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28600" y="1219200"/>
            <a:ext cx="5200656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Ótkizgishlerde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ru-RU" sz="2400" b="1" i="1" dirty="0" smtClean="0"/>
              <a:t>Е</a:t>
            </a:r>
            <a:r>
              <a:rPr lang="ru-RU" sz="2400" b="1" i="1" baseline="-25000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waqıt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E </a:t>
            </a:r>
            <a:r>
              <a:rPr lang="en-US" sz="2400" b="1" dirty="0" err="1" smtClean="0"/>
              <a:t>kompensaciyalaytuǵın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qıladı</a:t>
            </a:r>
            <a:r>
              <a:rPr lang="en-US" sz="2400" b="1" dirty="0" smtClean="0"/>
              <a:t>. Sol </a:t>
            </a:r>
            <a:r>
              <a:rPr lang="en-US" sz="2400" b="1" dirty="0" err="1" smtClean="0"/>
              <a:t>sebepli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ótkizgishler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ishinde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nolge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Yaǵnıy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ótkizgishtiń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pútkil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kólemi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ekvipotencial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tarawdan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5429256" y="1071546"/>
            <a:ext cx="3467128" cy="4419600"/>
            <a:chOff x="571472" y="0"/>
            <a:chExt cx="4440072" cy="5413375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571472" y="0"/>
              <a:ext cx="4440072" cy="4857760"/>
              <a:chOff x="571472" y="0"/>
              <a:chExt cx="4440072" cy="485776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000100" y="571480"/>
                <a:ext cx="142876" cy="428628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1472" y="3429000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 rot="10800000">
                <a:off x="1142976" y="4572008"/>
                <a:ext cx="3286148" cy="1588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arrow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4429124" y="571480"/>
                <a:ext cx="142876" cy="428628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1643042" y="1214422"/>
                <a:ext cx="2286016" cy="3000396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1620000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1472" y="2714620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1472" y="2000240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1472" y="1214422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472" y="500042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472" y="4143380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prstClr val="black"/>
                    </a:solidFill>
                  </a:rPr>
                  <a:t>+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72000" y="4000504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0" y="1000108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2000" y="1714488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72000" y="3214686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72000" y="2500306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72000" y="357166"/>
                <a:ext cx="439544" cy="70788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>
                    <a:solidFill>
                      <a:prstClr val="black"/>
                    </a:solidFill>
                  </a:rPr>
                  <a:t>_</a:t>
                </a:r>
                <a:endParaRPr lang="ru-RU" sz="4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3428992" y="1428736"/>
                <a:ext cx="428628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+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" name="Прямая соединительная линия 23"/>
              <p:cNvCxnSpPr>
                <a:endCxn id="11" idx="3"/>
              </p:cNvCxnSpPr>
              <p:nvPr/>
            </p:nvCxnSpPr>
            <p:spPr>
              <a:xfrm>
                <a:off x="1643042" y="2714620"/>
                <a:ext cx="2286016" cy="1588"/>
              </a:xfrm>
              <a:prstGeom prst="line">
                <a:avLst/>
              </a:prstGeom>
              <a:ln w="57150">
                <a:solidFill>
                  <a:srgbClr val="002060"/>
                </a:solidFill>
                <a:headEnd type="arrow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rot="10800000">
                <a:off x="1142976" y="857232"/>
                <a:ext cx="3286148" cy="1588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arrow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Object 7"/>
              <p:cNvGraphicFramePr>
                <a:graphicFrameLocks noChangeAspect="1"/>
              </p:cNvGraphicFramePr>
              <p:nvPr/>
            </p:nvGraphicFramePr>
            <p:xfrm>
              <a:off x="2357422" y="0"/>
              <a:ext cx="714375" cy="841375"/>
            </p:xfrm>
            <a:graphic>
              <a:graphicData uri="http://schemas.openxmlformats.org/presentationml/2006/ole">
                <p:oleObj spid="_x0000_s128497" name="Equation" r:id="rId4" imgW="190417" imgH="253890" progId="">
                  <p:embed/>
                </p:oleObj>
              </a:graphicData>
            </a:graphic>
          </p:graphicFrame>
          <p:sp>
            <p:nvSpPr>
              <p:cNvPr id="27" name="Овал 26"/>
              <p:cNvSpPr/>
              <p:nvPr/>
            </p:nvSpPr>
            <p:spPr>
              <a:xfrm>
                <a:off x="1714480" y="1357298"/>
                <a:ext cx="285752" cy="28575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-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428992" y="2071678"/>
                <a:ext cx="428628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+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428992" y="3000372"/>
                <a:ext cx="428628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+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3428992" y="3643314"/>
                <a:ext cx="428628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+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14480" y="3786190"/>
                <a:ext cx="285752" cy="28575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-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1714480" y="3071810"/>
                <a:ext cx="285752" cy="28575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-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714480" y="2071678"/>
                <a:ext cx="285752" cy="28575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 smtClean="0">
                    <a:solidFill>
                      <a:prstClr val="black"/>
                    </a:solidFill>
                  </a:rPr>
                  <a:t>-</a:t>
                </a:r>
                <a:endParaRPr lang="ru-RU" sz="2800" b="1" dirty="0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34" name="Object 8"/>
              <p:cNvGraphicFramePr>
                <a:graphicFrameLocks noChangeAspect="1"/>
              </p:cNvGraphicFramePr>
              <p:nvPr/>
            </p:nvGraphicFramePr>
            <p:xfrm>
              <a:off x="2428860" y="2714620"/>
              <a:ext cx="714375" cy="673100"/>
            </p:xfrm>
            <a:graphic>
              <a:graphicData uri="http://schemas.openxmlformats.org/presentationml/2006/ole">
                <p:oleObj spid="_x0000_s128498" name="Equation" r:id="rId5" imgW="190417" imgH="203112" progId="">
                  <p:embed/>
                </p:oleObj>
              </a:graphicData>
            </a:graphic>
          </p:graphicFrame>
        </p:grpSp>
        <p:graphicFrame>
          <p:nvGraphicFramePr>
            <p:cNvPr id="36" name="Object 7"/>
            <p:cNvGraphicFramePr>
              <a:graphicFrameLocks noChangeAspect="1"/>
            </p:cNvGraphicFramePr>
            <p:nvPr/>
          </p:nvGraphicFramePr>
          <p:xfrm>
            <a:off x="2438400" y="4572000"/>
            <a:ext cx="714375" cy="841375"/>
          </p:xfrm>
          <a:graphic>
            <a:graphicData uri="http://schemas.openxmlformats.org/presentationml/2006/ole">
              <p:oleObj spid="_x0000_s128499" name="Equation" r:id="rId6" imgW="190417" imgH="253890" progId="">
                <p:embed/>
              </p:oleObj>
            </a:graphicData>
          </a:graphic>
        </p:graphicFrame>
      </p:grp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3536866"/>
              </p:ext>
            </p:extLst>
          </p:nvPr>
        </p:nvGraphicFramePr>
        <p:xfrm>
          <a:off x="1357290" y="5143512"/>
          <a:ext cx="2684417" cy="685800"/>
        </p:xfrm>
        <a:graphic>
          <a:graphicData uri="http://schemas.openxmlformats.org/presentationml/2006/ole">
            <p:oleObj spid="_x0000_s128500" name="Equation" r:id="rId7" imgW="1002865" imgH="253890" progId="">
              <p:embed/>
            </p:oleObj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57158" y="5715016"/>
          <a:ext cx="4916052" cy="633711"/>
        </p:xfrm>
        <a:graphic>
          <a:graphicData uri="http://schemas.openxmlformats.org/presentationml/2006/ole">
            <p:oleObj spid="_x0000_s128501" name="Equation" r:id="rId8" imgW="1866900" imgH="241300" progId="">
              <p:embed/>
            </p:oleObj>
          </a:graphicData>
        </a:graphic>
      </p:graphicFrame>
      <p:sp>
        <p:nvSpPr>
          <p:cNvPr id="41" name="Полилиния 40"/>
          <p:cNvSpPr/>
          <p:nvPr/>
        </p:nvSpPr>
        <p:spPr>
          <a:xfrm>
            <a:off x="6691184" y="2510481"/>
            <a:ext cx="904102" cy="1375719"/>
          </a:xfrm>
          <a:custGeom>
            <a:avLst/>
            <a:gdLst>
              <a:gd name="connsiteX0" fmla="*/ 129746 w 904102"/>
              <a:gd name="connsiteY0" fmla="*/ 35011 h 1375719"/>
              <a:gd name="connsiteX1" fmla="*/ 636373 w 904102"/>
              <a:gd name="connsiteY1" fmla="*/ 59724 h 1375719"/>
              <a:gd name="connsiteX2" fmla="*/ 821724 w 904102"/>
              <a:gd name="connsiteY2" fmla="*/ 393357 h 1375719"/>
              <a:gd name="connsiteX3" fmla="*/ 871151 w 904102"/>
              <a:gd name="connsiteY3" fmla="*/ 862914 h 1375719"/>
              <a:gd name="connsiteX4" fmla="*/ 624016 w 904102"/>
              <a:gd name="connsiteY4" fmla="*/ 1011195 h 1375719"/>
              <a:gd name="connsiteX5" fmla="*/ 413951 w 904102"/>
              <a:gd name="connsiteY5" fmla="*/ 1344827 h 1375719"/>
              <a:gd name="connsiteX6" fmla="*/ 129746 w 904102"/>
              <a:gd name="connsiteY6" fmla="*/ 1196546 h 1375719"/>
              <a:gd name="connsiteX7" fmla="*/ 142102 w 904102"/>
              <a:gd name="connsiteY7" fmla="*/ 825843 h 1375719"/>
              <a:gd name="connsiteX8" fmla="*/ 18535 w 904102"/>
              <a:gd name="connsiteY8" fmla="*/ 640492 h 1375719"/>
              <a:gd name="connsiteX9" fmla="*/ 30892 w 904102"/>
              <a:gd name="connsiteY9" fmla="*/ 442784 h 1375719"/>
              <a:gd name="connsiteX10" fmla="*/ 43248 w 904102"/>
              <a:gd name="connsiteY10" fmla="*/ 158578 h 1375719"/>
              <a:gd name="connsiteX11" fmla="*/ 129746 w 904102"/>
              <a:gd name="connsiteY11" fmla="*/ 35011 h 137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4102" h="1375719">
                <a:moveTo>
                  <a:pt x="129746" y="35011"/>
                </a:moveTo>
                <a:cubicBezTo>
                  <a:pt x="228600" y="18535"/>
                  <a:pt x="521043" y="0"/>
                  <a:pt x="636373" y="59724"/>
                </a:cubicBezTo>
                <a:cubicBezTo>
                  <a:pt x="751703" y="119448"/>
                  <a:pt x="782594" y="259492"/>
                  <a:pt x="821724" y="393357"/>
                </a:cubicBezTo>
                <a:cubicBezTo>
                  <a:pt x="860854" y="527222"/>
                  <a:pt x="904102" y="759941"/>
                  <a:pt x="871151" y="862914"/>
                </a:cubicBezTo>
                <a:cubicBezTo>
                  <a:pt x="838200" y="965887"/>
                  <a:pt x="700216" y="930876"/>
                  <a:pt x="624016" y="1011195"/>
                </a:cubicBezTo>
                <a:cubicBezTo>
                  <a:pt x="547816" y="1091514"/>
                  <a:pt x="496329" y="1313935"/>
                  <a:pt x="413951" y="1344827"/>
                </a:cubicBezTo>
                <a:cubicBezTo>
                  <a:pt x="331573" y="1375719"/>
                  <a:pt x="175054" y="1283043"/>
                  <a:pt x="129746" y="1196546"/>
                </a:cubicBezTo>
                <a:cubicBezTo>
                  <a:pt x="84438" y="1110049"/>
                  <a:pt x="160637" y="918519"/>
                  <a:pt x="142102" y="825843"/>
                </a:cubicBezTo>
                <a:cubicBezTo>
                  <a:pt x="123567" y="733167"/>
                  <a:pt x="37070" y="704335"/>
                  <a:pt x="18535" y="640492"/>
                </a:cubicBezTo>
                <a:cubicBezTo>
                  <a:pt x="0" y="576649"/>
                  <a:pt x="26773" y="523103"/>
                  <a:pt x="30892" y="442784"/>
                </a:cubicBezTo>
                <a:cubicBezTo>
                  <a:pt x="35011" y="362465"/>
                  <a:pt x="24713" y="226540"/>
                  <a:pt x="43248" y="158578"/>
                </a:cubicBezTo>
                <a:cubicBezTo>
                  <a:pt x="61783" y="90616"/>
                  <a:pt x="30892" y="51487"/>
                  <a:pt x="129746" y="3501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70C0"/>
            </a:solidFill>
          </a:ln>
          <a:scene3d>
            <a:camera prst="perspectiveContrastingLeftFacing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10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 descr="D:\МКЛ_11\ЛЕКЦИЯ 6\{7B059715-EC22-475B-90A0-24A272726521}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"/>
            <a:ext cx="8001000" cy="6594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60500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81000" y="1142984"/>
            <a:ext cx="830580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72264" y="5857892"/>
            <a:ext cx="2286000" cy="64294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Ótkizgishlerde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elektr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</a:t>
            </a:r>
            <a:r>
              <a:rPr lang="en-US" sz="3600" b="1" i="1" dirty="0" err="1" smtClean="0">
                <a:solidFill>
                  <a:schemeClr val="tx1"/>
                </a:solidFill>
              </a:rPr>
              <a:t>ıyımlılıǵı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142984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i="1" dirty="0" err="1" smtClean="0"/>
              <a:t>Ótkizgishtiń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elektr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sıyımlılıǵı</a:t>
            </a:r>
            <a:r>
              <a:rPr lang="en-US" sz="2600" b="1" i="1" dirty="0" smtClean="0"/>
              <a:t> C </a:t>
            </a:r>
            <a:r>
              <a:rPr lang="en-US" sz="2600" b="1" dirty="0" err="1" smtClean="0"/>
              <a:t>dep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birlik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potencialǵa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tuwrı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keliwshi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ótkizgishtiń</a:t>
            </a:r>
            <a:r>
              <a:rPr lang="en-US" sz="2600" b="1" dirty="0" smtClean="0"/>
              <a:t> </a:t>
            </a:r>
            <a:r>
              <a:rPr lang="uz-Cyrl-UZ" sz="2600" b="1" i="1" dirty="0" smtClean="0"/>
              <a:t> </a:t>
            </a:r>
            <a:r>
              <a:rPr lang="en-US" sz="2600" b="1" i="1" dirty="0" smtClean="0"/>
              <a:t>q </a:t>
            </a:r>
            <a:r>
              <a:rPr lang="en-US" sz="2600" b="1" i="1" dirty="0" err="1" smtClean="0"/>
              <a:t>zaryadın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kórsetiwshi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shamaǵa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aytıladı</a:t>
            </a:r>
            <a:r>
              <a:rPr lang="uz-Cyrl-UZ" sz="2600" b="1" dirty="0" smtClean="0"/>
              <a:t>.</a:t>
            </a:r>
            <a:endParaRPr lang="en-US" sz="2600" b="1" dirty="0" smtClean="0"/>
          </a:p>
          <a:p>
            <a:pPr marL="0" indent="0" algn="ctr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uz-Cyrl-UZ" sz="2400" dirty="0" smtClean="0"/>
              <a:t>	</a:t>
            </a:r>
            <a:endParaRPr lang="en-US" sz="24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200" b="1" dirty="0" err="1" smtClean="0"/>
              <a:t>Jekkelengen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ótkizgishtiń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elektr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sıyımlılıǵı</a:t>
            </a:r>
            <a:r>
              <a:rPr lang="en-US" sz="2200" b="1" i="1" dirty="0" smtClean="0"/>
              <a:t> </a:t>
            </a:r>
            <a:r>
              <a:rPr lang="en-US" sz="2200" b="1" dirty="0" err="1" smtClean="0"/>
              <a:t>dep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onıń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potencialın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birlikke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ózgertiw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ushın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zárúr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bolǵan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zaryadqa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muǵdar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jaǵınan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fizikalıq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shamaǵa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aytıladı</a:t>
            </a:r>
            <a:r>
              <a:rPr lang="en-US" sz="2200" b="1" dirty="0" smtClean="0"/>
              <a:t>. </a:t>
            </a:r>
          </a:p>
          <a:p>
            <a:pPr marL="0" indent="0" algn="just"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Elektr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sıyımlılıǵı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birligi</a:t>
            </a:r>
            <a:r>
              <a:rPr lang="en-US" sz="2200" b="1" dirty="0" smtClean="0"/>
              <a:t> </a:t>
            </a:r>
            <a:r>
              <a:rPr lang="ru-RU" sz="2200" b="1" dirty="0" smtClean="0"/>
              <a:t>– </a:t>
            </a:r>
            <a:r>
              <a:rPr lang="en-US" sz="2200" b="1" dirty="0" err="1" smtClean="0"/>
              <a:t>Farada</a:t>
            </a:r>
            <a:r>
              <a:rPr lang="en-US" sz="2200" b="1" dirty="0" smtClean="0"/>
              <a:t> (</a:t>
            </a:r>
            <a:r>
              <a:rPr lang="en-US" sz="2200" b="1" i="1" dirty="0" smtClean="0"/>
              <a:t>F</a:t>
            </a:r>
            <a:r>
              <a:rPr lang="ru-RU" sz="2200" b="1" dirty="0" smtClean="0"/>
              <a:t>): </a:t>
            </a:r>
            <a:r>
              <a:rPr lang="ru-RU" sz="2200" b="1" i="1" dirty="0" smtClean="0"/>
              <a:t>1</a:t>
            </a:r>
            <a:r>
              <a:rPr lang="en-US" sz="2200" b="1" i="1" dirty="0" smtClean="0"/>
              <a:t>F</a:t>
            </a:r>
            <a:r>
              <a:rPr lang="ru-RU" sz="2200" b="1" i="1" dirty="0" smtClean="0"/>
              <a:t> </a:t>
            </a:r>
            <a:r>
              <a:rPr lang="ru-RU" sz="2200" b="1" dirty="0" smtClean="0"/>
              <a:t>– </a:t>
            </a:r>
            <a:r>
              <a:rPr lang="en-US" sz="2200" b="1" dirty="0" err="1" smtClean="0"/>
              <a:t>jekkelengen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ótkizgishke</a:t>
            </a:r>
            <a:r>
              <a:rPr lang="en-US" sz="2200" b="1" dirty="0" smtClean="0"/>
              <a:t> </a:t>
            </a:r>
            <a:r>
              <a:rPr lang="ru-RU" sz="2200" b="1" i="1" dirty="0" smtClean="0"/>
              <a:t>1</a:t>
            </a:r>
            <a:r>
              <a:rPr lang="en-US" sz="2200" b="1" i="1" dirty="0" smtClean="0"/>
              <a:t>C</a:t>
            </a:r>
            <a:r>
              <a:rPr lang="ru-RU" sz="2200" b="1" i="1" dirty="0" smtClean="0"/>
              <a:t> </a:t>
            </a:r>
            <a:r>
              <a:rPr lang="en-US" sz="2200" b="1" dirty="0" err="1" smtClean="0"/>
              <a:t>zaryad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berilgende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onıń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potencialı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1V </a:t>
            </a:r>
            <a:r>
              <a:rPr lang="en-US" sz="2200" b="1" i="1" dirty="0" err="1" smtClean="0"/>
              <a:t>q</a:t>
            </a:r>
            <a:r>
              <a:rPr lang="en-US" sz="2200" b="1" dirty="0" err="1" smtClean="0"/>
              <a:t>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ózgeretuǵın</a:t>
            </a:r>
            <a:r>
              <a:rPr lang="en-US" sz="2200" b="1" dirty="0" smtClean="0"/>
              <a:t> </a:t>
            </a:r>
          </a:p>
          <a:p>
            <a:pPr marL="0" indent="0" algn="just">
              <a:buNone/>
            </a:pPr>
            <a:r>
              <a:rPr lang="en-US" sz="2200" b="1" dirty="0" err="1" smtClean="0"/>
              <a:t>sıyımlılıq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Jekkelengen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shardıń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elektr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sıyımlılıǵı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28992" y="2071678"/>
            <a:ext cx="16002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6100634"/>
              </p:ext>
            </p:extLst>
          </p:nvPr>
        </p:nvGraphicFramePr>
        <p:xfrm>
          <a:off x="3643306" y="2000240"/>
          <a:ext cx="1233714" cy="914400"/>
        </p:xfrm>
        <a:graphic>
          <a:graphicData uri="http://schemas.openxmlformats.org/presentationml/2006/ole">
            <p:oleObj spid="_x0000_s35082" name="Equation" r:id="rId4" imgW="660113" imgH="660113" progId="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643702" y="5857892"/>
          <a:ext cx="2126316" cy="628650"/>
        </p:xfrm>
        <a:graphic>
          <a:graphicData uri="http://schemas.openxmlformats.org/presentationml/2006/ole">
            <p:oleObj spid="_x0000_s35083" name="Equation" r:id="rId5" imgW="761669" imgH="228501" progId="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3000373"/>
            <a:ext cx="8429684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С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ótkizgishler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elektr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</a:rPr>
              <a:t>ıyımlılıǵı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tómendegilerge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baylanıslı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508000" algn="l"/>
              </a:tabLst>
            </a:pP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ótkizgishlerdiń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ólshemi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hám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formasına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;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508000" algn="l"/>
              </a:tabLst>
            </a:pP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elektr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sıyımlılıǵı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jaylasqan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ortalıqtıń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dielektrik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Arial" pitchFamily="34" charset="0"/>
              </a:rPr>
              <a:t>qásiyetine</a:t>
            </a:r>
            <a:r>
              <a:rPr lang="en-US" sz="2400" b="1" dirty="0" smtClean="0">
                <a:solidFill>
                  <a:schemeClr val="tx1"/>
                </a:solidFill>
                <a:cs typeface="Arial" pitchFamily="34" charset="0"/>
              </a:rPr>
              <a:t>.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08000" algn="l"/>
              </a:tabLst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143000" y="990600"/>
            <a:ext cx="25908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pic>
        <p:nvPicPr>
          <p:cNvPr id="52226" name="Picture 2" descr="D:\МКЛ_11\ЛЕКЦИЯ 6\01_03_14_02_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962400"/>
            <a:ext cx="3657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227" name="Picture 3" descr="D:\МКЛ_11\ЛЕКЦИЯ 6\01_03_14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057400"/>
            <a:ext cx="358140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228" name="Picture 4" descr="D:\МКЛ_11\ЛЕКЦИЯ 6\воздушный_конденсато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52400"/>
            <a:ext cx="3560425" cy="2743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219200" y="958574"/>
          <a:ext cx="2286000" cy="960783"/>
        </p:xfrm>
        <a:graphic>
          <a:graphicData uri="http://schemas.openxmlformats.org/presentationml/2006/ole">
            <p:oleObj spid="_x0000_s129323" name="Equation" r:id="rId7" imgW="1002865" imgH="418918" progId="">
              <p:embed/>
            </p:oleObj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Пятиугольник 12"/>
          <p:cNvSpPr/>
          <p:nvPr/>
        </p:nvSpPr>
        <p:spPr>
          <a:xfrm>
            <a:off x="228600" y="152400"/>
            <a:ext cx="4876800" cy="7620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Tegis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sıyımlılıǵı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" name="Пятиугольник 17"/>
          <p:cNvSpPr/>
          <p:nvPr/>
        </p:nvSpPr>
        <p:spPr>
          <a:xfrm flipH="1">
            <a:off x="4343400" y="2971800"/>
            <a:ext cx="4800600" cy="9144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Sferalıq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sıyımlılıǵı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9" name="Пятиугольник 18"/>
          <p:cNvSpPr/>
          <p:nvPr/>
        </p:nvSpPr>
        <p:spPr>
          <a:xfrm>
            <a:off x="152400" y="5334000"/>
            <a:ext cx="5105400" cy="914400"/>
          </a:xfrm>
          <a:prstGeom prst="homePlat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Silindrik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sıyımlılıǵı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15200" y="4191000"/>
            <a:ext cx="1828800" cy="1371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391400" y="4267200"/>
          <a:ext cx="1524000" cy="1312752"/>
        </p:xfrm>
        <a:graphic>
          <a:graphicData uri="http://schemas.openxmlformats.org/presentationml/2006/ole">
            <p:oleObj spid="_x0000_s129324" name="Equation" r:id="rId8" imgW="736600" imgH="622300" progId="">
              <p:embed/>
            </p:oleObj>
          </a:graphicData>
        </a:graphic>
      </p:graphicFrame>
      <p:sp>
        <p:nvSpPr>
          <p:cNvPr id="20" name="Скругленный прямоугольник 19"/>
          <p:cNvSpPr/>
          <p:nvPr/>
        </p:nvSpPr>
        <p:spPr>
          <a:xfrm>
            <a:off x="2286000" y="2057400"/>
            <a:ext cx="2071686" cy="10144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286000" y="2133600"/>
          <a:ext cx="1987345" cy="838200"/>
        </p:xfrm>
        <a:graphic>
          <a:graphicData uri="http://schemas.openxmlformats.org/presentationml/2006/ole">
            <p:oleObj spid="_x0000_s129325" name="Equation" r:id="rId9" imgW="1040948" imgH="431613" progId="">
              <p:embed/>
            </p:oleObj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2400" y="4343400"/>
            <a:ext cx="3352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62600" y="6363730"/>
            <a:ext cx="3352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95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276600" y="4038600"/>
            <a:ext cx="26670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Tegis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kondensatordıń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sıyımlılıǵı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14282" y="1000108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prstClr val="black"/>
                </a:solidFill>
                <a:cs typeface="Arial" pitchFamily="34" charset="0"/>
              </a:rPr>
              <a:t>Tegis</a:t>
            </a:r>
            <a:r>
              <a:rPr lang="en-US" sz="2400" b="1" i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cs typeface="Arial" pitchFamily="34" charset="0"/>
              </a:rPr>
              <a:t>kondensator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maydanları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cs typeface="Arial" pitchFamily="34" charset="0"/>
              </a:rPr>
              <a:t>S</a:t>
            </a:r>
            <a:r>
              <a:rPr lang="uz-Cyrl-UZ" sz="2400" b="1" i="1" dirty="0" smtClean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uz-Cyrl-UZ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aralarındaǵı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aralıq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z-Cyrl-UZ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cs typeface="Arial" pitchFamily="34" charset="0"/>
              </a:rPr>
              <a:t>d </a:t>
            </a:r>
            <a:r>
              <a:rPr lang="uz-Cyrl-UZ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bolǵan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vakuumdaǵı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eki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parallel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qaplamalardan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quralǵan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. 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Qaplamalar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arasındaǵı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maydan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Arial" pitchFamily="34" charset="0"/>
              </a:rPr>
              <a:t>birtekli</a:t>
            </a: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. </a:t>
            </a:r>
            <a:endParaRPr lang="ru-RU" sz="24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971799" y="2057400"/>
          <a:ext cx="3379693" cy="990600"/>
        </p:xfrm>
        <a:graphic>
          <a:graphicData uri="http://schemas.openxmlformats.org/presentationml/2006/ole">
            <p:oleObj spid="_x0000_s130347" name="Equation" r:id="rId4" imgW="1473200" imgH="431800" progId="">
              <p:embed/>
            </p:oleObj>
          </a:graphicData>
        </a:graphic>
      </p:graphicFrame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81000" y="2895600"/>
          <a:ext cx="8382000" cy="1138500"/>
        </p:xfrm>
        <a:graphic>
          <a:graphicData uri="http://schemas.openxmlformats.org/presentationml/2006/ole">
            <p:oleObj spid="_x0000_s130348" name="Equation" r:id="rId5" imgW="3670300" imgH="520700" progId="">
              <p:embed/>
            </p:oleObj>
          </a:graphicData>
        </a:graphic>
      </p:graphicFrame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3429000" y="4038600"/>
          <a:ext cx="2286000" cy="944880"/>
        </p:xfrm>
        <a:graphic>
          <a:graphicData uri="http://schemas.openxmlformats.org/presentationml/2006/ole">
            <p:oleObj spid="_x0000_s130349" name="Equation" r:id="rId6" imgW="1002865" imgH="418918" progId="">
              <p:embed/>
            </p:oleObj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5075366"/>
            <a:ext cx="868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200" dirty="0" smtClean="0">
                <a:solidFill>
                  <a:prstClr val="black"/>
                </a:solidFill>
              </a:rPr>
              <a:t> </a:t>
            </a: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ru-RU" sz="2400" b="1" dirty="0" smtClean="0">
                <a:solidFill>
                  <a:prstClr val="black"/>
                </a:solidFill>
              </a:rPr>
              <a:t>1) </a:t>
            </a:r>
            <a:r>
              <a:rPr lang="en-US" sz="2400" b="1" dirty="0" err="1" smtClean="0">
                <a:solidFill>
                  <a:prstClr val="black"/>
                </a:solidFill>
              </a:rPr>
              <a:t>qaplamalar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arasındaǵı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aralıq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yaǵnıy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maydanı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kemeygende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sıyımlılıǵı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artadı</a:t>
            </a:r>
            <a:r>
              <a:rPr lang="en-US" sz="2400" b="1" dirty="0" smtClean="0">
                <a:solidFill>
                  <a:prstClr val="black"/>
                </a:solidFill>
              </a:rPr>
              <a:t>;</a:t>
            </a:r>
            <a:endParaRPr lang="ru-RU" sz="2400" b="1" dirty="0" smtClean="0">
              <a:solidFill>
                <a:prstClr val="black"/>
              </a:solidFill>
            </a:endParaRPr>
          </a:p>
          <a:p>
            <a:pPr algn="just"/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	</a:t>
            </a:r>
            <a:r>
              <a:rPr lang="ru-RU" sz="2400" b="1" dirty="0" smtClean="0">
                <a:solidFill>
                  <a:prstClr val="black"/>
                </a:solidFill>
              </a:rPr>
              <a:t>2) </a:t>
            </a:r>
            <a:r>
              <a:rPr lang="en-US" sz="2400" b="1" dirty="0" err="1" smtClean="0">
                <a:solidFill>
                  <a:prstClr val="black"/>
                </a:solidFill>
              </a:rPr>
              <a:t>qaplamalar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arasına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kúshli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sińiriwshilikke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iye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dielektrik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jaylastırılsa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sıyımlılıǵı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artadı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860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4" cstate="print">
            <a:biLevel thresh="50000"/>
          </a:blip>
          <a:srcRect/>
          <a:stretch>
            <a:fillRect/>
          </a:stretch>
        </p:blipFill>
        <p:spPr bwMode="auto">
          <a:xfrm>
            <a:off x="228600" y="1295400"/>
            <a:ext cx="28194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Jekkelengen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shardıń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sıyımlılıǵın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esaplaw</a:t>
            </a:r>
            <a:endParaRPr lang="ru-RU" sz="2800" u="sng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1400" y="12954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Shardıń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beti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Calibri" pitchFamily="34" charset="0"/>
              </a:rPr>
              <a:t>q</a:t>
            </a:r>
            <a:r>
              <a:rPr lang="uz-Cyrl-UZ" sz="2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 pitchFamily="34" charset="0"/>
              </a:rPr>
              <a:t>zaryad</a:t>
            </a: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penen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bir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tegis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zaryadlanǵan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Shar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betinen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latin typeface="Calibri" pitchFamily="34" charset="0"/>
              </a:rPr>
              <a:t>r 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aralıqta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jaylasqan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noqattaǵı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maydan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kernewliligi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:</a:t>
            </a:r>
            <a:r>
              <a:rPr 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9867918"/>
              </p:ext>
            </p:extLst>
          </p:nvPr>
        </p:nvGraphicFramePr>
        <p:xfrm>
          <a:off x="5334000" y="2618839"/>
          <a:ext cx="1752600" cy="932234"/>
        </p:xfrm>
        <a:graphic>
          <a:graphicData uri="http://schemas.openxmlformats.org/presentationml/2006/ole">
            <p:oleObj spid="_x0000_s131274" name="Equation" r:id="rId5" imgW="812447" imgH="431613" progId="">
              <p:embed/>
            </p:oleObj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7074294"/>
              </p:ext>
            </p:extLst>
          </p:nvPr>
        </p:nvGraphicFramePr>
        <p:xfrm>
          <a:off x="304800" y="3276600"/>
          <a:ext cx="8575431" cy="2133600"/>
        </p:xfrm>
        <a:graphic>
          <a:graphicData uri="http://schemas.openxmlformats.org/presentationml/2006/ole">
            <p:oleObj spid="_x0000_s131275" name="Equation" r:id="rId6" imgW="3987800" imgH="990600" progId="">
              <p:embed/>
            </p:oleObj>
          </a:graphicData>
        </a:graphic>
      </p:graphicFrame>
      <p:sp>
        <p:nvSpPr>
          <p:cNvPr id="16" name="Загнутый угол 15"/>
          <p:cNvSpPr/>
          <p:nvPr/>
        </p:nvSpPr>
        <p:spPr>
          <a:xfrm>
            <a:off x="1219200" y="5649884"/>
            <a:ext cx="7772400" cy="7080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Sıyımlılıǵı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1</a:t>
            </a:r>
            <a:r>
              <a:rPr lang="en-US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F </a:t>
            </a:r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bolǵan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shardıń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radiusı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R = </a:t>
            </a:r>
            <a:r>
              <a:rPr lang="ru-RU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9·10</a:t>
            </a:r>
            <a:r>
              <a:rPr lang="ru-RU" b="1" i="1" baseline="30000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6</a:t>
            </a:r>
            <a:r>
              <a:rPr lang="ru-RU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km</a:t>
            </a:r>
            <a:r>
              <a:rPr lang="ru-RU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!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</a:p>
          <a:p>
            <a:pPr algn="ctr"/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Jerdiń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sıyımlılıǵı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 </a:t>
            </a:r>
            <a:r>
              <a:rPr lang="ru-RU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0,7 </a:t>
            </a:r>
            <a:r>
              <a:rPr lang="en-US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mF</a:t>
            </a:r>
            <a:r>
              <a:rPr lang="ru-RU" b="1" i="1" dirty="0" smtClean="0">
                <a:solidFill>
                  <a:srgbClr val="000000"/>
                </a:solidFill>
                <a:latin typeface="Calibri" pitchFamily="34" charset="0"/>
                <a:ea typeface="Cambria"/>
                <a:cs typeface="Times New Roman"/>
              </a:rPr>
              <a:t>!!!!!!!</a:t>
            </a:r>
            <a:endParaRPr lang="ru-RU" b="1" i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29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  <a:latin typeface="Calibri" pitchFamily="34" charset="0"/>
              </a:rPr>
              <a:t>Silindrik</a:t>
            </a:r>
            <a:r>
              <a:rPr lang="en-US" sz="2800" dirty="0" smtClean="0">
                <a:effectLst/>
                <a:latin typeface="Calibri" pitchFamily="34" charset="0"/>
              </a:rPr>
              <a:t> </a:t>
            </a:r>
            <a:r>
              <a:rPr lang="en-US" sz="2800" dirty="0" err="1" smtClean="0">
                <a:effectLst/>
                <a:latin typeface="Calibri" pitchFamily="34" charset="0"/>
              </a:rPr>
              <a:t>kondensatordıń</a:t>
            </a:r>
            <a:r>
              <a:rPr lang="en-US" sz="2800" dirty="0" smtClean="0">
                <a:effectLst/>
                <a:latin typeface="Calibri" pitchFamily="34" charset="0"/>
              </a:rPr>
              <a:t> </a:t>
            </a:r>
            <a:r>
              <a:rPr lang="en-US" sz="2800" dirty="0" err="1" smtClean="0">
                <a:effectLst/>
                <a:latin typeface="Calibri" pitchFamily="34" charset="0"/>
              </a:rPr>
              <a:t>sıyımlılıǵın</a:t>
            </a:r>
            <a:r>
              <a:rPr lang="en-US" sz="2800" dirty="0" smtClean="0">
                <a:effectLst/>
                <a:latin typeface="Calibri" pitchFamily="34" charset="0"/>
              </a:rPr>
              <a:t> </a:t>
            </a:r>
            <a:r>
              <a:rPr lang="en-US" sz="2800" dirty="0" err="1" smtClean="0">
                <a:effectLst/>
                <a:latin typeface="Calibri" pitchFamily="34" charset="0"/>
              </a:rPr>
              <a:t>esaplaw</a:t>
            </a:r>
            <a:endParaRPr lang="ru-RU" sz="2800" dirty="0">
              <a:effectLst/>
              <a:latin typeface="Calibri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19200"/>
            <a:ext cx="4038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572000" y="1371600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   Gauss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</a:rPr>
              <a:t>teoremasınan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</a:rPr>
              <a:t>: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</a:rPr>
              <a:t>  </a:t>
            </a:r>
            <a:endParaRPr lang="ru-RU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6257964"/>
              </p:ext>
            </p:extLst>
          </p:nvPr>
        </p:nvGraphicFramePr>
        <p:xfrm>
          <a:off x="4277051" y="1740932"/>
          <a:ext cx="4800600" cy="1006008"/>
        </p:xfrm>
        <a:graphic>
          <a:graphicData uri="http://schemas.openxmlformats.org/presentationml/2006/ole">
            <p:oleObj spid="_x0000_s132398" name="Equation" r:id="rId5" imgW="2400300" imgH="457200" progId="">
              <p:embed/>
            </p:oleObj>
          </a:graphicData>
        </a:graphic>
      </p:graphicFrame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5638800" y="2667000"/>
          <a:ext cx="2133600" cy="1047750"/>
        </p:xfrm>
        <a:graphic>
          <a:graphicData uri="http://schemas.openxmlformats.org/presentationml/2006/ole">
            <p:oleObj spid="_x0000_s132399" name="Equation" r:id="rId6" imgW="863225" imgH="431613" progId="">
              <p:embed/>
            </p:oleObj>
          </a:graphicData>
        </a:graphic>
      </p:graphicFrame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533400" y="4038600"/>
          <a:ext cx="8399473" cy="2590800"/>
        </p:xfrm>
        <a:graphic>
          <a:graphicData uri="http://schemas.openxmlformats.org/presentationml/2006/ole">
            <p:oleObj spid="_x0000_s132400" name="Equation" r:id="rId7" imgW="4140200" imgH="1320800" progId="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096000" y="2209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458200" y="2057400"/>
            <a:ext cx="685800" cy="1379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2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Zaryadlanǵan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kondensatordıń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energiyası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Teris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qaplamadan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qaplamaǵa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kóshirilgende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elektrostatikalıq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qarsılıǵına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atqarıladı</a:t>
            </a:r>
            <a:r>
              <a:rPr lang="en-US" sz="2400" b="1" dirty="0" smtClean="0"/>
              <a:t> 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en-US" sz="2400" b="1" dirty="0" err="1" smtClean="0"/>
              <a:t>Kondensator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zaryadı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0</a:t>
            </a:r>
            <a:r>
              <a:rPr lang="ru-RU" sz="2400" b="1" dirty="0" smtClean="0"/>
              <a:t> </a:t>
            </a:r>
            <a:r>
              <a:rPr lang="en-US" sz="2400" b="1" dirty="0" smtClean="0"/>
              <a:t> den </a:t>
            </a:r>
            <a:r>
              <a:rPr lang="en-US" sz="2400" b="1" i="1" dirty="0" smtClean="0"/>
              <a:t>q</a:t>
            </a:r>
            <a:r>
              <a:rPr lang="uz-Cyrl-UZ" sz="2400" b="1" i="1" dirty="0" smtClean="0"/>
              <a:t> 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shekem</a:t>
            </a:r>
            <a:r>
              <a:rPr lang="en-US" sz="2400" b="1" dirty="0" smtClean="0"/>
              <a:t> </a:t>
            </a:r>
            <a:endParaRPr lang="uz-Cyrl-UZ" sz="2400" b="1" dirty="0" smtClean="0"/>
          </a:p>
          <a:p>
            <a:pPr marL="0" indent="0">
              <a:buNone/>
            </a:pPr>
            <a:r>
              <a:rPr lang="uz-Cyrl-UZ" sz="2400" b="1" dirty="0" smtClean="0"/>
              <a:t> </a:t>
            </a:r>
            <a:r>
              <a:rPr lang="en-US" sz="2400" b="1" dirty="0" err="1" smtClean="0"/>
              <a:t>artqanda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atqarǵan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</a:t>
            </a:r>
            <a:r>
              <a:rPr lang="en-US" sz="2400" b="1" dirty="0" smtClean="0"/>
              <a:t> </a:t>
            </a:r>
            <a:endParaRPr lang="ru-RU" sz="2400" b="1" i="1" dirty="0" smtClean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kondensatordıń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energiyası</a:t>
            </a: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 algn="ctr">
              <a:buNone/>
            </a:pPr>
            <a:endParaRPr lang="ru-RU" sz="2400" b="1" dirty="0" smtClean="0"/>
          </a:p>
          <a:p>
            <a:pPr algn="ctr">
              <a:buNone/>
            </a:pPr>
            <a:endParaRPr lang="ru-RU" sz="2400" b="1" dirty="0" smtClean="0"/>
          </a:p>
          <a:p>
            <a:pPr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819399" y="2133600"/>
          <a:ext cx="3087565" cy="877341"/>
        </p:xfrm>
        <a:graphic>
          <a:graphicData uri="http://schemas.openxmlformats.org/presentationml/2006/ole">
            <p:oleObj spid="_x0000_s133425" name="Equation" r:id="rId4" imgW="1816100" imgH="609600" progId="">
              <p:embed/>
            </p:oleObj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381000" y="5029200"/>
            <a:ext cx="4495800" cy="1219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33400" y="5105400"/>
          <a:ext cx="4229102" cy="914400"/>
        </p:xfrm>
        <a:graphic>
          <a:graphicData uri="http://schemas.openxmlformats.org/presentationml/2006/ole">
            <p:oleObj spid="_x0000_s133426" name="Equation" r:id="rId5" imgW="3098800" imgH="6731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53000" y="50292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prstClr val="black"/>
                </a:solidFill>
              </a:rPr>
              <a:t>- </a:t>
            </a:r>
            <a:r>
              <a:rPr lang="en-US" sz="2400" b="1" i="1" dirty="0" err="1" smtClean="0">
                <a:solidFill>
                  <a:prstClr val="black"/>
                </a:solidFill>
              </a:rPr>
              <a:t>Kondensator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energiyası</a:t>
            </a:r>
            <a:r>
              <a:rPr lang="en-US" sz="2400" b="1" i="1" dirty="0" smtClean="0">
                <a:solidFill>
                  <a:prstClr val="black"/>
                </a:solidFill>
              </a:rPr>
              <a:t> – </a:t>
            </a:r>
            <a:r>
              <a:rPr lang="en-US" sz="2400" b="1" dirty="0" err="1" smtClean="0">
                <a:solidFill>
                  <a:prstClr val="black"/>
                </a:solidFill>
              </a:rPr>
              <a:t>elektr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maydannıń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kondensatorda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jıynalǵan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energiyası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1826838"/>
              </p:ext>
            </p:extLst>
          </p:nvPr>
        </p:nvGraphicFramePr>
        <p:xfrm>
          <a:off x="5715000" y="2819400"/>
          <a:ext cx="2286000" cy="1045029"/>
        </p:xfrm>
        <a:graphic>
          <a:graphicData uri="http://schemas.openxmlformats.org/presentationml/2006/ole">
            <p:oleObj spid="_x0000_s133427" name="Equation" r:id="rId6" imgW="1600200" imgH="736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553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914400" y="3581400"/>
            <a:ext cx="73152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Zaryadlanǵan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kondensatordıń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energiyası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z-Cyrl-UZ" sz="2400" b="1" dirty="0" smtClean="0"/>
              <a:t>   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tegis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kondensator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energiyasın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ańlatamız</a:t>
            </a:r>
            <a:r>
              <a:rPr lang="en-US" sz="2400" b="1" dirty="0" smtClean="0"/>
              <a:t>. </a:t>
            </a:r>
          </a:p>
          <a:p>
            <a:pPr algn="ctr">
              <a:buNone/>
            </a:pPr>
            <a:r>
              <a:rPr lang="en-US" sz="2400" b="1" dirty="0" err="1" smtClean="0"/>
              <a:t>Sıyımlılıq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ańlatıladı</a:t>
            </a:r>
            <a:r>
              <a:rPr lang="en-US" sz="2400" b="1" dirty="0" smtClean="0"/>
              <a:t>:</a:t>
            </a:r>
            <a:endParaRPr lang="uz-Cyrl-UZ" sz="2400" b="1" dirty="0" smtClean="0"/>
          </a:p>
          <a:p>
            <a:pPr>
              <a:buNone/>
            </a:pPr>
            <a:r>
              <a:rPr lang="uz-Cyrl-UZ" sz="2400" dirty="0" smtClean="0"/>
              <a:t>      </a:t>
            </a:r>
            <a:r>
              <a:rPr lang="ru-RU" sz="2400" dirty="0" smtClean="0"/>
              <a:t>  </a:t>
            </a:r>
          </a:p>
          <a:p>
            <a:pPr algn="ctr">
              <a:buNone/>
            </a:pPr>
            <a:endParaRPr lang="uz-Cyrl-UZ" sz="2400" dirty="0" smtClean="0"/>
          </a:p>
          <a:p>
            <a:pPr algn="ctr">
              <a:buNone/>
            </a:pPr>
            <a:r>
              <a:rPr lang="en-US" sz="2400" b="1" dirty="0" err="1" smtClean="0"/>
              <a:t>Nátiyjede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bolamız</a:t>
            </a:r>
            <a:r>
              <a:rPr lang="en-US" sz="2400" b="1" dirty="0" smtClean="0"/>
              <a:t>: </a:t>
            </a:r>
            <a:endParaRPr lang="ru-RU" sz="24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/>
              <a:t>     </a:t>
            </a:r>
          </a:p>
          <a:p>
            <a:pPr algn="ctr">
              <a:buNone/>
            </a:pPr>
            <a:r>
              <a:rPr lang="ru-RU" sz="2400" b="1" dirty="0" smtClean="0"/>
              <a:t>     </a:t>
            </a:r>
            <a:r>
              <a:rPr lang="en-US" sz="2400" b="1" dirty="0" err="1" smtClean="0"/>
              <a:t>Elektrostatikalıq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energiyası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 algn="ctr">
              <a:buNone/>
            </a:pPr>
            <a:endParaRPr lang="ru-RU" sz="2400" b="1" dirty="0" smtClean="0"/>
          </a:p>
          <a:p>
            <a:pPr algn="ctr">
              <a:buNone/>
            </a:pPr>
            <a:endParaRPr lang="ru-RU" sz="2400" b="1" dirty="0" smtClean="0"/>
          </a:p>
          <a:p>
            <a:pPr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43600" y="5486400"/>
            <a:ext cx="22098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38200" y="5486400"/>
            <a:ext cx="46482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90600" y="5562600"/>
          <a:ext cx="4343400" cy="842058"/>
        </p:xfrm>
        <a:graphic>
          <a:graphicData uri="http://schemas.openxmlformats.org/presentationml/2006/ole">
            <p:oleObj spid="_x0000_s134651" name="Equation" r:id="rId4" imgW="2590800" imgH="609600" progId="">
              <p:embed/>
            </p:oleObj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4621693"/>
              </p:ext>
            </p:extLst>
          </p:nvPr>
        </p:nvGraphicFramePr>
        <p:xfrm>
          <a:off x="6334125" y="5638800"/>
          <a:ext cx="1427163" cy="838200"/>
        </p:xfrm>
        <a:graphic>
          <a:graphicData uri="http://schemas.openxmlformats.org/presentationml/2006/ole">
            <p:oleObj spid="_x0000_s134652" name="Equation" r:id="rId5" imgW="736600" imgH="431800" progId="">
              <p:embed/>
            </p:oleObj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990600" y="2209800"/>
          <a:ext cx="1490134" cy="914401"/>
        </p:xfrm>
        <a:graphic>
          <a:graphicData uri="http://schemas.openxmlformats.org/presentationml/2006/ole">
            <p:oleObj spid="_x0000_s134653" name="Equation" r:id="rId6" imgW="647419" imgH="393529" progId="">
              <p:embed/>
            </p:oleObj>
          </a:graphicData>
        </a:graphic>
      </p:graphicFrame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962400" y="2209800"/>
          <a:ext cx="4114800" cy="990600"/>
        </p:xfrm>
        <a:graphic>
          <a:graphicData uri="http://schemas.openxmlformats.org/presentationml/2006/ole">
            <p:oleObj spid="_x0000_s134654" name="Equation" r:id="rId7" imgW="1638300" imgH="469900" progId="">
              <p:embed/>
            </p:oleObj>
          </a:graphicData>
        </a:graphic>
      </p:graphicFrame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1074738" y="3657600"/>
          <a:ext cx="7081837" cy="914400"/>
        </p:xfrm>
        <a:graphic>
          <a:graphicData uri="http://schemas.openxmlformats.org/presentationml/2006/ole">
            <p:oleObj spid="_x0000_s134655" name="Equation" r:id="rId8" imgW="3162300" imgH="4191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004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7575" y="1295400"/>
            <a:ext cx="591466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864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Elektrostatikalıq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maydan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energiyası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 err="1" smtClean="0"/>
              <a:t>Qálegen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zaryadlanǵan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qozǵalmas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deneler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sistemasınıń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energiyası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tómendegishe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ańlatıladı</a:t>
            </a:r>
            <a:r>
              <a:rPr lang="en-US" sz="2800" b="1" i="1" dirty="0" smtClean="0"/>
              <a:t>:</a:t>
            </a:r>
            <a:endParaRPr lang="ru-RU" sz="2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57400" y="2133600"/>
            <a:ext cx="43434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286000" y="2209800"/>
          <a:ext cx="4038600" cy="939210"/>
        </p:xfrm>
        <a:graphic>
          <a:graphicData uri="http://schemas.openxmlformats.org/presentationml/2006/ole">
            <p:oleObj spid="_x0000_s135372" name="Equation" r:id="rId4" imgW="2527300" imgH="673100" progId="">
              <p:embed/>
            </p:oleObj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04800" y="3733800"/>
            <a:ext cx="27432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33399" y="3733800"/>
          <a:ext cx="2324669" cy="1031475"/>
        </p:xfrm>
        <a:graphic>
          <a:graphicData uri="http://schemas.openxmlformats.org/presentationml/2006/ole">
            <p:oleObj spid="_x0000_s135373" name="Equation" r:id="rId5" imgW="901309" imgH="393529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28926" y="400050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ru-RU" sz="2400" b="1" dirty="0" smtClean="0">
                <a:solidFill>
                  <a:prstClr val="black"/>
                </a:solidFill>
              </a:rPr>
              <a:t>   </a:t>
            </a:r>
            <a:r>
              <a:rPr lang="en-US" sz="2400" b="1" dirty="0" err="1" smtClean="0">
                <a:solidFill>
                  <a:prstClr val="black"/>
                </a:solidFill>
              </a:rPr>
              <a:t>erkin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betlik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kólemlik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tıǵızlıqları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105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prstClr val="black"/>
                </a:solidFill>
              </a:rPr>
              <a:t> </a:t>
            </a:r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</a:t>
            </a:r>
            <a:r>
              <a:rPr lang="ru-RU" sz="2400" b="1" i="1" dirty="0" smtClean="0">
                <a:solidFill>
                  <a:prstClr val="black"/>
                </a:solidFill>
              </a:rPr>
              <a:t>  </a:t>
            </a:r>
            <a:r>
              <a:rPr lang="ru-RU" sz="2400" i="1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b="1" dirty="0" err="1" smtClean="0">
                <a:solidFill>
                  <a:prstClr val="black"/>
                </a:solidFill>
              </a:rPr>
              <a:t>sistemanıń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dS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bet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dV</a:t>
            </a:r>
            <a:r>
              <a:rPr lang="uz-Cyrl-UZ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kólemleri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elementlerindegi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bárshe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erkin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zaryadlarınıń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juwmaqlawshı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maydan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potencialı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20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28600" y="914400"/>
            <a:ext cx="8610600" cy="2590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Kondensatorlar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 err="1" smtClean="0"/>
              <a:t>Kondensator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eki</a:t>
            </a:r>
            <a:r>
              <a:rPr lang="en-US" sz="2400" b="1" dirty="0" smtClean="0"/>
              <a:t> parallel </a:t>
            </a:r>
            <a:r>
              <a:rPr lang="en-US" sz="2400" b="1" dirty="0" err="1" smtClean="0"/>
              <a:t>qaplamalardan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qarama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qarsı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belgidegi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toplanadı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Qaplamalar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en-US" sz="2400" b="1" i="1" dirty="0" err="1" smtClean="0"/>
              <a:t>Kondensator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sıyımlılıǵı</a:t>
            </a:r>
            <a:r>
              <a:rPr lang="en-US" sz="2400" b="1" i="1" dirty="0" smtClean="0"/>
              <a:t> – </a:t>
            </a:r>
            <a:r>
              <a:rPr lang="en-US" sz="2400" b="1" dirty="0" err="1" smtClean="0"/>
              <a:t>kondensatorda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jıynalǵan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q </a:t>
            </a:r>
            <a:r>
              <a:rPr lang="en-US" sz="2400" b="1" dirty="0" err="1" smtClean="0"/>
              <a:t>zaryadtıń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qaplamalar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potenciallar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ayırmasına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qatnasına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: </a:t>
            </a:r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62600" y="3429000"/>
            <a:ext cx="1981200" cy="1219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5715000" y="3352799"/>
          <a:ext cx="1524000" cy="1210235"/>
        </p:xfrm>
        <a:graphic>
          <a:graphicData uri="http://schemas.openxmlformats.org/presentationml/2006/ole">
            <p:oleObj spid="_x0000_s108664" name="Equation" r:id="rId4" imgW="838200" imgH="660400" progId="">
              <p:embed/>
            </p:oleObj>
          </a:graphicData>
        </a:graphic>
      </p:graphicFrame>
      <p:pic>
        <p:nvPicPr>
          <p:cNvPr id="49156" name="Picture 4" descr="D:\МКЛ_11\ЛЕКЦИЯ 6\01_03_15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9" y="3733800"/>
            <a:ext cx="452536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157" name="Picture 5" descr="D:\МКЛ_11\ЛЕКЦИЯ 6\01_03_16_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4495800"/>
            <a:ext cx="3733800" cy="280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155" name="Picture 3" descr="D:\МКЛ_11\ЛЕКЦИЯ 6\01_03_17_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903422"/>
            <a:ext cx="2362200" cy="295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8677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51255" name="ShockwaveFlash1" r:id="rId2" imgW="1828571" imgH="1828571"/>
    </p:controls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4343400" cy="1219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Kondensatorlardı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izbe-iz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jalǵaw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8006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 smtClean="0"/>
              <a:t>Qaplamalardaǵı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birine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 </a:t>
            </a:r>
            <a:r>
              <a:rPr lang="ru-RU" sz="2400" b="1" dirty="0" smtClean="0"/>
              <a:t>         </a:t>
            </a:r>
          </a:p>
          <a:p>
            <a:pPr lvl="0"/>
            <a:endParaRPr lang="ru-RU" sz="2400" b="1" i="1" dirty="0" smtClean="0"/>
          </a:p>
          <a:p>
            <a:pPr lvl="0">
              <a:buNone/>
            </a:pPr>
            <a:r>
              <a:rPr lang="ru-RU" sz="2400" b="1" i="1" dirty="0" smtClean="0"/>
              <a:t>          </a:t>
            </a:r>
            <a:r>
              <a:rPr lang="ru-RU" sz="2400" b="1" dirty="0" smtClean="0"/>
              <a:t> </a:t>
            </a:r>
          </a:p>
          <a:p>
            <a:pPr lvl="0"/>
            <a:r>
              <a:rPr lang="en-US" sz="2400" b="1" dirty="0" err="1" smtClean="0"/>
              <a:t>Sistemaǵa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túsirilgen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U</a:t>
            </a: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kondensatorlarda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bólistiriledi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 lvl="0"/>
            <a:endParaRPr lang="ru-RU" sz="2400" b="1" dirty="0" smtClean="0"/>
          </a:p>
          <a:p>
            <a:pPr lvl="0"/>
            <a:endParaRPr lang="ru-RU" sz="2400" b="1" dirty="0" smtClean="0"/>
          </a:p>
          <a:p>
            <a:r>
              <a:rPr lang="en-US" sz="2400" b="1" dirty="0" err="1" smtClean="0"/>
              <a:t>Juwmaqlawshı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sıyımlılıq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5800" y="5638800"/>
            <a:ext cx="78486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4648200" y="0"/>
          <a:ext cx="4495800" cy="1676400"/>
        </p:xfrm>
        <a:graphic>
          <a:graphicData uri="http://schemas.openxmlformats.org/presentationml/2006/ole">
            <p:oleObj spid="_x0000_s110150" r:id="rId4" imgW="4309939" imgH="1804056" progId="">
              <p:embed/>
            </p:oleObj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1428728" y="4286256"/>
            <a:ext cx="59436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71600" y="2514600"/>
            <a:ext cx="59436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447800" y="2514600"/>
          <a:ext cx="5546912" cy="685800"/>
        </p:xfrm>
        <a:graphic>
          <a:graphicData uri="http://schemas.openxmlformats.org/presentationml/2006/ole">
            <p:oleObj spid="_x0000_s110151" name="Equation" r:id="rId5" imgW="1841500" imgH="228600" progId="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857356" y="4286256"/>
          <a:ext cx="5191124" cy="809625"/>
        </p:xfrm>
        <a:graphic>
          <a:graphicData uri="http://schemas.openxmlformats.org/presentationml/2006/ole">
            <p:oleObj spid="_x0000_s110152" name="Equation" r:id="rId6" imgW="1460500" imgH="228600" progId="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14400" y="5715000"/>
          <a:ext cx="4160520" cy="838200"/>
        </p:xfrm>
        <a:graphic>
          <a:graphicData uri="http://schemas.openxmlformats.org/presentationml/2006/ole">
            <p:oleObj spid="_x0000_s110153" name="Equation" r:id="rId7" imgW="1397000" imgH="431800" progId="">
              <p:embed/>
            </p:oleObj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943600" y="5715000"/>
          <a:ext cx="2133600" cy="762000"/>
        </p:xfrm>
        <a:graphic>
          <a:graphicData uri="http://schemas.openxmlformats.org/presentationml/2006/ole">
            <p:oleObj spid="_x0000_s110154" name="Equation" r:id="rId8" imgW="698197" imgH="44430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9331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981200" y="4800600"/>
            <a:ext cx="3886200" cy="685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5626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Kondensatorlardı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jalǵaw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/>
          </a:bodyPr>
          <a:lstStyle/>
          <a:p>
            <a:pPr marL="0" indent="0"/>
            <a:r>
              <a:rPr lang="ru-RU" sz="2400" dirty="0" smtClean="0"/>
              <a:t> </a:t>
            </a:r>
            <a:r>
              <a:rPr lang="en-US" sz="2400" b="1" dirty="0" err="1" smtClean="0"/>
              <a:t>Kondensator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qaplamaları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kernew</a:t>
            </a:r>
            <a:r>
              <a:rPr lang="en-US" sz="2400" b="1" dirty="0" smtClean="0"/>
              <a:t> </a:t>
            </a:r>
            <a:r>
              <a:rPr lang="ru-RU" sz="2400" b="1" i="1" dirty="0" smtClean="0"/>
              <a:t>А </a:t>
            </a:r>
            <a:r>
              <a:rPr lang="en-US" sz="2400" b="1" i="1" dirty="0" err="1" smtClean="0"/>
              <a:t>hám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В </a:t>
            </a:r>
            <a:r>
              <a:rPr lang="en-US" sz="2400" b="1" dirty="0" err="1" smtClean="0"/>
              <a:t>noqatlar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potenciallar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ayırmasına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, sol </a:t>
            </a:r>
            <a:r>
              <a:rPr lang="en-US" sz="2400" b="1" dirty="0" err="1" smtClean="0"/>
              <a:t>sebepli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 smtClean="0"/>
          </a:p>
          <a:p>
            <a:pPr marL="0" indent="0" algn="just"/>
            <a:r>
              <a:rPr lang="en-US" sz="2400" b="1" dirty="0" smtClean="0"/>
              <a:t> Parallel </a:t>
            </a:r>
            <a:r>
              <a:rPr lang="en-US" sz="2400" b="1" dirty="0" err="1" smtClean="0"/>
              <a:t>jalǵanǵan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kondensatorlar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kondensatorlar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           </a:t>
            </a:r>
          </a:p>
          <a:p>
            <a:pPr marL="0" lvl="0" indent="0">
              <a:buNone/>
            </a:pPr>
            <a:endParaRPr lang="ru-RU" sz="2400" b="1" dirty="0" smtClean="0"/>
          </a:p>
          <a:p>
            <a:pPr marL="0" lvl="0" indent="0"/>
            <a:endParaRPr lang="en-US" sz="2400" b="1" dirty="0" smtClean="0"/>
          </a:p>
          <a:p>
            <a:pPr marL="0" lvl="0" indent="0"/>
            <a:r>
              <a:rPr lang="en-US" sz="2400" b="1" dirty="0" smtClean="0"/>
              <a:t> Parallel </a:t>
            </a:r>
            <a:r>
              <a:rPr lang="en-US" sz="2400" b="1" dirty="0" err="1" smtClean="0"/>
              <a:t>jalǵanǵanda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sıyımlılıqlar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qosıladı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6096000" y="0"/>
          <a:ext cx="2895600" cy="3213964"/>
        </p:xfrm>
        <a:graphic>
          <a:graphicData uri="http://schemas.openxmlformats.org/presentationml/2006/ole">
            <p:oleObj spid="_x0000_s111054" r:id="rId4" imgW="2476641" imgH="2746574" progId="">
              <p:embed/>
            </p:oleObj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04800" y="2743200"/>
            <a:ext cx="5624522" cy="838200"/>
            <a:chOff x="914400" y="3124200"/>
            <a:chExt cx="5656237" cy="838200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914400" y="3124200"/>
              <a:ext cx="5656237" cy="8382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966758" y="3167058"/>
            <a:ext cx="5507182" cy="685800"/>
          </p:xfrm>
          <a:graphic>
            <a:graphicData uri="http://schemas.openxmlformats.org/presentationml/2006/ole">
              <p:oleObj spid="_x0000_s111055" name="Equation" r:id="rId5" imgW="1816100" imgH="228600" progId="">
                <p:embed/>
              </p:oleObj>
            </a:graphicData>
          </a:graphic>
        </p:graphicFrame>
      </p:grp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1589137"/>
              </p:ext>
            </p:extLst>
          </p:nvPr>
        </p:nvGraphicFramePr>
        <p:xfrm>
          <a:off x="1968842" y="4800600"/>
          <a:ext cx="3898557" cy="644122"/>
        </p:xfrm>
        <a:graphic>
          <a:graphicData uri="http://schemas.openxmlformats.org/presentationml/2006/ole">
            <p:oleObj spid="_x0000_s111056" name="Equation" r:id="rId6" imgW="1219200" imgH="228600" progId="">
              <p:embed/>
            </p:oleObj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1905000" y="6096000"/>
            <a:ext cx="4419600" cy="5477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4137607"/>
              </p:ext>
            </p:extLst>
          </p:nvPr>
        </p:nvGraphicFramePr>
        <p:xfrm>
          <a:off x="2133600" y="6096000"/>
          <a:ext cx="3893128" cy="533400"/>
        </p:xfrm>
        <a:graphic>
          <a:graphicData uri="http://schemas.openxmlformats.org/presentationml/2006/ole">
            <p:oleObj spid="_x0000_s111057" name="Equation" r:id="rId7" imgW="130810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212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71164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16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https://phet.colorado.edu/en/simulation/capacitor-lab-basics</a:t>
            </a:r>
            <a:endParaRPr lang="en-US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13" y="4876800"/>
            <a:ext cx="1491217" cy="1936718"/>
          </a:xfrm>
          <a:prstGeom prst="rect">
            <a:avLst/>
          </a:prstGeom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650067"/>
            <a:ext cx="715739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54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https://phet.colorado.edu/en/simulation/legacy/capacitor-lab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13" y="4876800"/>
            <a:ext cx="1491217" cy="1936718"/>
          </a:xfrm>
          <a:prstGeom prst="rect">
            <a:avLst/>
          </a:prstGeom>
        </p:spPr>
      </p:pic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714620"/>
            <a:ext cx="701121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75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Lekciya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rejesi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953000"/>
          </a:xfrm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sz="2800" b="1" dirty="0" err="1" smtClean="0"/>
              <a:t>Dielektrikler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túrleri</a:t>
            </a:r>
            <a:r>
              <a:rPr lang="ru-RU" sz="2800" b="1" dirty="0" smtClean="0"/>
              <a:t>. </a:t>
            </a:r>
          </a:p>
          <a:p>
            <a:pPr lvl="0"/>
            <a:r>
              <a:rPr lang="en-US" sz="2800" b="1" dirty="0" err="1" smtClean="0"/>
              <a:t>Dielektriktiń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polyarlanıwı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polyarlanǵanlıq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</a:p>
          <a:p>
            <a:pPr lvl="0"/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dielektrikler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</a:p>
          <a:p>
            <a:pPr lvl="0"/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kóshiw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Dielektriktegi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elektrostatikalıq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ushın</a:t>
            </a:r>
            <a:r>
              <a:rPr lang="en-US" sz="2800" b="1" dirty="0" smtClean="0"/>
              <a:t> Gauss </a:t>
            </a:r>
            <a:r>
              <a:rPr lang="en-US" sz="2800" b="1" dirty="0" err="1" smtClean="0"/>
              <a:t>teoreması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lvl="0"/>
            <a:r>
              <a:rPr lang="en-US" sz="2800" b="1" dirty="0" err="1" smtClean="0"/>
              <a:t>Elektrostatikalıq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ótkizgishler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lvl="0"/>
            <a:r>
              <a:rPr lang="en-US" sz="2800" b="1" dirty="0" err="1" smtClean="0"/>
              <a:t>Ótkizgishlerde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sıyımlılıǵı</a:t>
            </a:r>
            <a:r>
              <a:rPr lang="en-US" sz="2800" b="1" dirty="0" smtClean="0"/>
              <a:t>. </a:t>
            </a:r>
            <a:r>
              <a:rPr lang="ru-RU" sz="2800" b="1" dirty="0" smtClean="0"/>
              <a:t> </a:t>
            </a:r>
          </a:p>
          <a:p>
            <a:pPr lvl="0"/>
            <a:r>
              <a:rPr lang="en-US" sz="2800" b="1" dirty="0" err="1" smtClean="0"/>
              <a:t>Hár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qıylı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geometriyalıq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formalardaǵı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kondensatorlardıń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sıyımlılıǵı</a:t>
            </a:r>
            <a:r>
              <a:rPr lang="en-US" sz="2800" b="1" dirty="0" smtClean="0"/>
              <a:t>. </a:t>
            </a:r>
            <a:r>
              <a:rPr lang="ru-RU" sz="2800" b="1" dirty="0" smtClean="0"/>
              <a:t> </a:t>
            </a:r>
          </a:p>
          <a:p>
            <a:pPr lvl="0"/>
            <a:r>
              <a:rPr lang="en-US" sz="2800" b="1" dirty="0" err="1" smtClean="0"/>
              <a:t>Zaryadlanǵan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kondensatorlardıń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energiyası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482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4770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DIELEKTRIKLER TÚRLERI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990600"/>
            <a:ext cx="86868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/>
              <a:t>Dielektrikler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ádettegi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shárayatlarda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tasıwshı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bolmaǵan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derlik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tokı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ótkizbeytuǵın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zatlarǵa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aytıladı</a:t>
            </a:r>
            <a:r>
              <a:rPr lang="en-US" sz="2400" b="1" dirty="0" smtClean="0"/>
              <a:t>. </a:t>
            </a:r>
            <a:endParaRPr lang="ru-RU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2357430"/>
            <a:ext cx="4800600" cy="4388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00298" y="2357430"/>
            <a:ext cx="2071702" cy="285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err="1" smtClean="0">
                <a:solidFill>
                  <a:schemeClr val="tx1"/>
                </a:solidFill>
              </a:rPr>
              <a:t>Salıstırmalı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qarsılıq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786050" y="6215082"/>
            <a:ext cx="4286280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</a:rPr>
              <a:t>Metall</a:t>
            </a:r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</a:rPr>
              <a:t>Yarımótkizgish</a:t>
            </a:r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</a:rPr>
              <a:t>Dielektik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7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14400"/>
            <a:ext cx="6400800" cy="16764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b="1" dirty="0" smtClean="0"/>
              <a:t>1. </a:t>
            </a:r>
            <a:r>
              <a:rPr lang="en-US" sz="2200" b="1" i="1" dirty="0" err="1" smtClean="0"/>
              <a:t>Polyarsız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molekulalı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dielektrikler</a:t>
            </a:r>
            <a:r>
              <a:rPr lang="en-US" sz="2200" b="1" i="1" dirty="0" smtClean="0"/>
              <a:t> </a:t>
            </a:r>
            <a:r>
              <a:rPr lang="ru-RU" sz="2200" b="1" dirty="0" smtClean="0"/>
              <a:t>- </a:t>
            </a:r>
            <a:r>
              <a:rPr lang="en-US" sz="2200" b="1" i="1" dirty="0" smtClean="0"/>
              <a:t>N</a:t>
            </a:r>
            <a:r>
              <a:rPr lang="ru-RU" sz="2200" b="1" i="1" baseline="-25000" dirty="0" smtClean="0"/>
              <a:t>2</a:t>
            </a:r>
            <a:r>
              <a:rPr lang="ru-RU" sz="2200" b="1" i="1" dirty="0" smtClean="0"/>
              <a:t>,</a:t>
            </a:r>
            <a:r>
              <a:rPr lang="en-US" sz="2200" b="1" i="1" dirty="0" smtClean="0"/>
              <a:t>H</a:t>
            </a:r>
            <a:r>
              <a:rPr lang="ru-RU" sz="2200" b="1" i="1" baseline="-25000" dirty="0" smtClean="0"/>
              <a:t>2</a:t>
            </a:r>
            <a:r>
              <a:rPr lang="ru-RU" sz="2200" b="1" i="1" dirty="0" smtClean="0"/>
              <a:t>,</a:t>
            </a:r>
            <a:r>
              <a:rPr lang="en-US" sz="2200" b="1" i="1" dirty="0" smtClean="0"/>
              <a:t>O</a:t>
            </a:r>
            <a:r>
              <a:rPr lang="ru-RU" sz="2200" b="1" i="1" baseline="-25000" dirty="0" smtClean="0"/>
              <a:t>2</a:t>
            </a:r>
            <a:r>
              <a:rPr lang="ru-RU" sz="2200" b="1" i="1" dirty="0" smtClean="0"/>
              <a:t>,</a:t>
            </a:r>
            <a:r>
              <a:rPr lang="en-US" sz="2200" b="1" i="1" dirty="0" smtClean="0"/>
              <a:t>CO</a:t>
            </a:r>
            <a:r>
              <a:rPr lang="ru-RU" sz="2200" b="1" i="1" baseline="-25000" dirty="0" smtClean="0"/>
              <a:t>2</a:t>
            </a:r>
            <a:r>
              <a:rPr lang="ru-RU" sz="2200" b="1" i="1" dirty="0" smtClean="0"/>
              <a:t> </a:t>
            </a:r>
            <a:r>
              <a:rPr lang="en-US" sz="2200" b="1" dirty="0" err="1" smtClean="0"/>
              <a:t>simmetriyalıq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molekulalı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zatlarda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sırtqı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joqlıǵında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dipol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momenti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nolge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boladı</a:t>
            </a:r>
            <a:r>
              <a:rPr lang="en-US" sz="2200" b="1" dirty="0" smtClean="0"/>
              <a:t>. </a:t>
            </a:r>
            <a:endParaRPr lang="ru-RU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651990" y="0"/>
            <a:ext cx="2492010" cy="3087365"/>
            <a:chOff x="1214414" y="428604"/>
            <a:chExt cx="2492010" cy="3087365"/>
          </a:xfrm>
        </p:grpSpPr>
        <p:sp>
          <p:nvSpPr>
            <p:cNvPr id="5" name="Овал 4"/>
            <p:cNvSpPr/>
            <p:nvPr/>
          </p:nvSpPr>
          <p:spPr>
            <a:xfrm>
              <a:off x="2071670" y="1643050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1214414" y="857232"/>
              <a:ext cx="2357454" cy="2357454"/>
            </a:xfrm>
            <a:prstGeom prst="ellipse">
              <a:avLst/>
            </a:prstGeom>
            <a:noFill/>
            <a:ln w="6350"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1476000" y="1116000"/>
              <a:ext cx="1847864" cy="1847864"/>
            </a:xfrm>
            <a:prstGeom prst="ellipse">
              <a:avLst/>
            </a:prstGeom>
            <a:noFill/>
            <a:ln w="6350"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714480" y="1357298"/>
              <a:ext cx="1357322" cy="1347798"/>
            </a:xfrm>
            <a:prstGeom prst="ellipse">
              <a:avLst/>
            </a:prstGeom>
            <a:noFill/>
            <a:ln w="6350"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1428736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+</a:t>
              </a:r>
              <a:endParaRPr lang="ru-RU" sz="6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6116" y="1428736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500306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428604"/>
              <a:ext cx="357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414" y="1428736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8926" y="714356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8728" y="714356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8926" y="2214554"/>
              <a:ext cx="4203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flipV="1">
              <a:off x="1571604" y="2357430"/>
              <a:ext cx="2762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b="1" dirty="0" smtClean="0"/>
                <a:t>-</a:t>
              </a:r>
              <a:endParaRPr lang="ru-RU" sz="6000" b="1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786578" y="3143248"/>
            <a:ext cx="2238380" cy="1500198"/>
            <a:chOff x="5029200" y="4648200"/>
            <a:chExt cx="2857520" cy="1576398"/>
          </a:xfrm>
        </p:grpSpPr>
        <p:sp>
          <p:nvSpPr>
            <p:cNvPr id="19" name="Овал 18"/>
            <p:cNvSpPr/>
            <p:nvPr/>
          </p:nvSpPr>
          <p:spPr>
            <a:xfrm>
              <a:off x="5029200" y="4724400"/>
              <a:ext cx="2857520" cy="1500198"/>
            </a:xfrm>
            <a:prstGeom prst="ellipse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49530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+</a:t>
              </a:r>
              <a:endParaRPr lang="ru-RU" sz="6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34200" y="46482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b="1" dirty="0" smtClean="0"/>
                <a:t>_</a:t>
              </a:r>
              <a:endParaRPr lang="ru-RU" sz="6000" b="1" dirty="0"/>
            </a:p>
          </p:txBody>
        </p:sp>
      </p:grpSp>
      <p:sp>
        <p:nvSpPr>
          <p:cNvPr id="22" name="Заголовок 1"/>
          <p:cNvSpPr txBox="1">
            <a:spLocks/>
          </p:cNvSpPr>
          <p:nvPr/>
        </p:nvSpPr>
        <p:spPr>
          <a:xfrm>
            <a:off x="228600" y="228600"/>
            <a:ext cx="5334000" cy="6397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solidFill>
                  <a:schemeClr val="tx1"/>
                </a:solidFill>
              </a:rPr>
              <a:t>Dielektrikler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túrleri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Содержимое 2"/>
          <p:cNvSpPr txBox="1">
            <a:spLocks/>
          </p:cNvSpPr>
          <p:nvPr/>
        </p:nvSpPr>
        <p:spPr>
          <a:xfrm>
            <a:off x="228600" y="2667000"/>
            <a:ext cx="6248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200" b="1" i="1" dirty="0" smtClean="0"/>
              <a:t>2.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Polyarlı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molekulalı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dielektrikler</a:t>
            </a:r>
            <a:r>
              <a:rPr lang="en-US" sz="2200" b="1" i="1" dirty="0" smtClean="0"/>
              <a:t> </a:t>
            </a:r>
            <a:r>
              <a:rPr lang="ru-RU" sz="2200" b="1" dirty="0" smtClean="0"/>
              <a:t>- </a:t>
            </a:r>
            <a:r>
              <a:rPr lang="ru-RU" sz="2200" b="1" i="1" dirty="0" smtClean="0"/>
              <a:t> </a:t>
            </a:r>
            <a:r>
              <a:rPr lang="en-US" sz="2200" b="1" i="1" dirty="0" smtClean="0"/>
              <a:t>H</a:t>
            </a:r>
            <a:r>
              <a:rPr lang="ru-RU" sz="2200" b="1" i="1" baseline="-25000" dirty="0" smtClean="0"/>
              <a:t>2</a:t>
            </a:r>
            <a:r>
              <a:rPr lang="en-US" sz="2200" b="1" i="1" dirty="0" smtClean="0"/>
              <a:t>O</a:t>
            </a:r>
            <a:r>
              <a:rPr lang="ru-RU" sz="2200" b="1" i="1" dirty="0" smtClean="0"/>
              <a:t>, </a:t>
            </a:r>
            <a:r>
              <a:rPr lang="en-US" sz="2200" b="1" i="1" dirty="0" smtClean="0"/>
              <a:t>NH</a:t>
            </a:r>
            <a:r>
              <a:rPr lang="ru-RU" sz="2200" b="1" i="1" baseline="-25000" dirty="0" smtClean="0"/>
              <a:t>3</a:t>
            </a:r>
            <a:r>
              <a:rPr lang="ru-RU" sz="2200" b="1" i="1" dirty="0" smtClean="0"/>
              <a:t>, </a:t>
            </a:r>
            <a:r>
              <a:rPr lang="en-US" sz="2200" b="1" i="1" dirty="0" smtClean="0"/>
              <a:t>SO</a:t>
            </a:r>
            <a:r>
              <a:rPr lang="ru-RU" sz="2200" b="1" i="1" baseline="-25000" dirty="0" smtClean="0"/>
              <a:t>2</a:t>
            </a:r>
            <a:r>
              <a:rPr lang="ru-RU" sz="2200" b="1" i="1" dirty="0" smtClean="0"/>
              <a:t>, </a:t>
            </a:r>
            <a:r>
              <a:rPr lang="en-US" sz="2200" b="1" i="1" dirty="0" smtClean="0"/>
              <a:t>CO</a:t>
            </a:r>
            <a:r>
              <a:rPr lang="ru-RU" sz="2200" b="1" i="1" dirty="0" smtClean="0"/>
              <a:t> </a:t>
            </a:r>
            <a:r>
              <a:rPr lang="en-US" sz="2200" b="1" dirty="0" err="1" smtClean="0"/>
              <a:t>zatlar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molekulaları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asimmetriyalıq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bolǵanı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ushın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nolden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parıqlı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dipol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momentine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iye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boladı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Bul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halda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molekula</a:t>
            </a:r>
            <a:r>
              <a:rPr lang="en-US" sz="2200" b="1" dirty="0" smtClean="0"/>
              <a:t> </a:t>
            </a:r>
            <a:r>
              <a:rPr lang="ru-RU" sz="2200" b="1" dirty="0" smtClean="0"/>
              <a:t>  </a:t>
            </a:r>
            <a:r>
              <a:rPr lang="ru-RU" sz="2200" b="1" i="1" dirty="0" smtClean="0"/>
              <a:t>Р</a:t>
            </a:r>
            <a:r>
              <a:rPr lang="en-US" sz="2200" b="1" i="1" baseline="-25000" dirty="0" err="1" smtClean="0"/>
              <a:t>i</a:t>
            </a:r>
            <a:r>
              <a:rPr lang="ru-RU" sz="2200" b="1" i="1" dirty="0" smtClean="0"/>
              <a:t> = </a:t>
            </a:r>
            <a:r>
              <a:rPr lang="en-US" sz="2200" b="1" i="1" dirty="0" smtClean="0"/>
              <a:t>q </a:t>
            </a:r>
            <a:r>
              <a:rPr lang="en-US" sz="2200" b="1" i="1" dirty="0" err="1" smtClean="0"/>
              <a:t>l</a:t>
            </a:r>
            <a:r>
              <a:rPr lang="en-US" sz="2200" b="1" i="1" baseline="-25000" dirty="0" err="1" smtClean="0"/>
              <a:t>i</a:t>
            </a:r>
            <a:r>
              <a:rPr lang="ru-RU" sz="2200" b="1" i="1" baseline="-25000" dirty="0" smtClean="0"/>
              <a:t> </a:t>
            </a:r>
            <a:r>
              <a:rPr lang="ru-RU" sz="2200" b="1" i="1" dirty="0" smtClean="0"/>
              <a:t> 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dipol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momentine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iye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bolǵan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elektr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dipolı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esaplanadı</a:t>
            </a:r>
            <a:r>
              <a:rPr lang="en-US" sz="2200" b="1" dirty="0" smtClean="0"/>
              <a:t>.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304800" y="4953000"/>
            <a:ext cx="6196026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200" b="1" dirty="0" smtClean="0"/>
              <a:t>3</a:t>
            </a:r>
            <a:r>
              <a:rPr lang="ru-RU" sz="2200" b="1" i="1" dirty="0" smtClean="0"/>
              <a:t>. </a:t>
            </a:r>
            <a:r>
              <a:rPr lang="en-US" sz="2200" b="1" i="1" dirty="0" err="1" smtClean="0"/>
              <a:t>Ionlı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dielektrikler</a:t>
            </a:r>
            <a:r>
              <a:rPr lang="en-US" sz="2200" b="1" i="1" dirty="0" smtClean="0"/>
              <a:t> </a:t>
            </a:r>
            <a:r>
              <a:rPr lang="ru-RU" sz="2200" b="1" i="1" dirty="0" smtClean="0"/>
              <a:t> </a:t>
            </a:r>
            <a:r>
              <a:rPr lang="ru-RU" sz="2200" b="1" dirty="0" smtClean="0"/>
              <a:t>-  </a:t>
            </a:r>
            <a:r>
              <a:rPr lang="en-US" sz="2200" b="1" i="1" dirty="0" err="1" smtClean="0"/>
              <a:t>NaCl</a:t>
            </a:r>
            <a:r>
              <a:rPr lang="ru-RU" sz="2200" b="1" i="1" dirty="0" smtClean="0"/>
              <a:t>, </a:t>
            </a:r>
            <a:r>
              <a:rPr lang="en-US" sz="2200" b="1" i="1" dirty="0" err="1" smtClean="0"/>
              <a:t>KCl</a:t>
            </a:r>
            <a:r>
              <a:rPr lang="ru-RU" sz="2200" b="1" i="1" dirty="0" smtClean="0"/>
              <a:t> </a:t>
            </a:r>
            <a:r>
              <a:rPr lang="en-US" sz="2200" b="1" dirty="0" err="1" smtClean="0"/>
              <a:t>ǵa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uqsas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zatlar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kristall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pánjereli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tártipli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jaylasqan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hár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qıylı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belgidegi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ionlardan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quralǵan</a:t>
            </a:r>
            <a:r>
              <a:rPr lang="en-US" sz="2200" b="1" dirty="0" smtClean="0"/>
              <a:t>. </a:t>
            </a:r>
            <a:r>
              <a:rPr lang="ru-RU" sz="2200" b="1" dirty="0" smtClean="0"/>
              <a:t> </a:t>
            </a:r>
            <a:endParaRPr lang="ru-RU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76800"/>
            <a:ext cx="2438400" cy="177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295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533400" y="3657600"/>
            <a:ext cx="1905000" cy="1219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57600" y="3124200"/>
            <a:ext cx="19050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2571745"/>
            <a:ext cx="84582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Polyarlanıw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nátiyjesinde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dipol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momentleriniń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vektor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jıyındısı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nolden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parıqlı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boladı</a:t>
            </a:r>
            <a:endParaRPr lang="ru-RU" sz="2400" b="1" dirty="0" smtClean="0">
              <a:solidFill>
                <a:prstClr val="black"/>
              </a:solidFill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 smtClean="0">
              <a:solidFill>
                <a:prstClr val="black"/>
              </a:solidFill>
              <a:ea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i="1" dirty="0" smtClean="0">
              <a:solidFill>
                <a:prstClr val="black"/>
              </a:solidFill>
              <a:ea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prstClr val="black"/>
                </a:solidFill>
                <a:ea typeface="Times New Roman" pitchFamily="18" charset="0"/>
              </a:rPr>
              <a:t>                            </a:t>
            </a:r>
            <a:r>
              <a:rPr lang="ru-RU" sz="2400" b="1" dirty="0" smtClean="0">
                <a:solidFill>
                  <a:prstClr val="black"/>
                </a:solidFill>
                <a:ea typeface="Times New Roman" pitchFamily="18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polyarlanıw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vektorı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yaki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 pitchFamily="18" charset="0"/>
              </a:rPr>
              <a:t>polyarlanǵanlıq</a:t>
            </a:r>
            <a:r>
              <a:rPr lang="en-US" sz="24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ru-RU" sz="22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i="1" dirty="0" smtClean="0">
                <a:solidFill>
                  <a:prstClr val="black"/>
                </a:solidFill>
                <a:ea typeface="Times New Roman" pitchFamily="18" charset="0"/>
              </a:rPr>
              <a:t>                                   </a:t>
            </a:r>
            <a:r>
              <a:rPr lang="en-US" sz="2200" b="1" i="1" dirty="0" smtClean="0">
                <a:solidFill>
                  <a:prstClr val="black"/>
                </a:solidFill>
                <a:ea typeface="Times New Roman" pitchFamily="18" charset="0"/>
              </a:rPr>
              <a:t>N </a:t>
            </a:r>
            <a:r>
              <a:rPr lang="ru-RU" sz="2200" b="1" i="1" dirty="0" smtClean="0">
                <a:solidFill>
                  <a:prstClr val="black"/>
                </a:solidFill>
                <a:ea typeface="Times New Roman" pitchFamily="18" charset="0"/>
              </a:rPr>
              <a:t> -  </a:t>
            </a:r>
            <a:r>
              <a:rPr lang="en-US" sz="2200" b="1" i="1" dirty="0" smtClean="0">
                <a:solidFill>
                  <a:prstClr val="black"/>
                </a:solidFill>
                <a:ea typeface="Times New Roman" pitchFamily="18" charset="0"/>
              </a:rPr>
              <a:t>V</a:t>
            </a:r>
            <a:r>
              <a:rPr lang="uz-Cyrl-UZ" sz="2200" b="1" i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ea typeface="Times New Roman" pitchFamily="18" charset="0"/>
              </a:rPr>
              <a:t>kólemdegi</a:t>
            </a:r>
            <a:r>
              <a:rPr lang="en-US" sz="22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ea typeface="Times New Roman" pitchFamily="18" charset="0"/>
              </a:rPr>
              <a:t>molekulalar</a:t>
            </a:r>
            <a:r>
              <a:rPr lang="en-US" sz="2200" b="1" dirty="0" smtClean="0">
                <a:solidFill>
                  <a:prstClr val="black"/>
                </a:solidFill>
                <a:ea typeface="Times New Roman" pitchFamily="18" charset="0"/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  <a:ea typeface="Times New Roman" pitchFamily="18" charset="0"/>
              </a:rPr>
              <a:t>sanı</a:t>
            </a:r>
            <a:r>
              <a:rPr lang="en-US" sz="2200" b="1" dirty="0" smtClean="0">
                <a:solidFill>
                  <a:prstClr val="black"/>
                </a:solidFill>
                <a:ea typeface="Times New Roman" pitchFamily="18" charset="0"/>
              </a:rPr>
              <a:t>. </a:t>
            </a:r>
            <a:endParaRPr lang="ru-RU" sz="2200" b="1" dirty="0" smtClean="0">
              <a:solidFill>
                <a:prstClr val="black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Dielektriktiń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polyarlanıwı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12192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1" dirty="0" smtClean="0"/>
              <a:t>	</a:t>
            </a:r>
            <a:r>
              <a:rPr lang="en-US" sz="2800" b="1" i="1" dirty="0" err="1" smtClean="0"/>
              <a:t>Dielektriktiń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polyarlanıwı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dipollardıń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orientacıyalanıwı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procesine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tásirinde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orientaciyalanǵan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dipollar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payda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bolıwına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aytıladı</a:t>
            </a:r>
            <a:r>
              <a:rPr lang="en-US" sz="2800" b="1" dirty="0" smtClean="0"/>
              <a:t>. </a:t>
            </a:r>
            <a:endParaRPr lang="ru-RU" sz="2800" b="1" dirty="0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4351448"/>
              </p:ext>
            </p:extLst>
          </p:nvPr>
        </p:nvGraphicFramePr>
        <p:xfrm>
          <a:off x="3848100" y="3143250"/>
          <a:ext cx="1524000" cy="723900"/>
        </p:xfrm>
        <a:graphic>
          <a:graphicData uri="http://schemas.openxmlformats.org/presentationml/2006/ole">
            <p:oleObj spid="_x0000_s114890" name="Equation" r:id="rId4" imgW="533169" imgH="253890" progId="">
              <p:embed/>
            </p:oleObj>
          </a:graphicData>
        </a:graphic>
      </p:graphicFrame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654050" y="3641725"/>
          <a:ext cx="1589088" cy="1125538"/>
        </p:xfrm>
        <a:graphic>
          <a:graphicData uri="http://schemas.openxmlformats.org/presentationml/2006/ole">
            <p:oleObj spid="_x0000_s114891" name="Equation" r:id="rId5" imgW="622030" imgH="444307" progId="">
              <p:embed/>
            </p:oleObj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304800" y="4953000"/>
            <a:ext cx="8458200" cy="1676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400" b="1" u="sng" dirty="0" err="1" smtClean="0">
                <a:solidFill>
                  <a:prstClr val="black"/>
                </a:solidFill>
              </a:rPr>
              <a:t>Polyarlanıw</a:t>
            </a:r>
            <a:r>
              <a:rPr lang="en-US" sz="2400" b="1" u="sng" dirty="0" smtClean="0">
                <a:solidFill>
                  <a:prstClr val="black"/>
                </a:solidFill>
              </a:rPr>
              <a:t> </a:t>
            </a:r>
            <a:r>
              <a:rPr lang="en-US" sz="2400" b="1" u="sng" dirty="0" err="1" smtClean="0">
                <a:solidFill>
                  <a:prstClr val="black"/>
                </a:solidFill>
              </a:rPr>
              <a:t>túrleri</a:t>
            </a:r>
            <a:endParaRPr lang="ru-RU" sz="2400" b="1" u="sng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b="1" dirty="0" err="1" smtClean="0">
                <a:solidFill>
                  <a:prstClr val="black"/>
                </a:solidFill>
              </a:rPr>
              <a:t>Elektronlı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yaki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deformaciyalı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polyarlanıw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b="1" dirty="0" err="1" smtClean="0">
                <a:solidFill>
                  <a:prstClr val="black"/>
                </a:solidFill>
              </a:rPr>
              <a:t>Orientaciyalı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yaki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dipollı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polyarlanıw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b="1" dirty="0" err="1" smtClean="0">
                <a:solidFill>
                  <a:prstClr val="black"/>
                </a:solidFill>
              </a:rPr>
              <a:t>Ionlı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polyarlanıw</a:t>
            </a:r>
            <a:endParaRPr lang="ru-RU" sz="2200" b="1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3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16002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i="1" dirty="0" err="1" smtClean="0"/>
              <a:t>Elektronlı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yaki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deformaciyalıq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polyarlanıw</a:t>
            </a:r>
            <a:r>
              <a:rPr lang="en-US" sz="2400" b="1" i="1" dirty="0" smtClean="0"/>
              <a:t> </a:t>
            </a:r>
            <a:r>
              <a:rPr lang="ru-RU" sz="2400" b="1" dirty="0" smtClean="0"/>
              <a:t>– </a:t>
            </a:r>
            <a:r>
              <a:rPr lang="en-US" sz="2400" b="1" dirty="0" err="1" smtClean="0"/>
              <a:t>polyarsız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molekulalı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deformaciyası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nátiyjesinde</a:t>
            </a:r>
            <a:r>
              <a:rPr lang="en-US" sz="2400" b="1" dirty="0" smtClean="0"/>
              <a:t> atom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molekulalardıń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indukciyalanǵan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endParaRPr lang="ru-RU" sz="2400" b="1" dirty="0" smtClean="0"/>
          </a:p>
        </p:txBody>
      </p:sp>
      <p:pic>
        <p:nvPicPr>
          <p:cNvPr id="11265" name="Picture 1" descr="D:\МКЛ_11\ЛЕКЦИЯ 7\{1F4D07AD-4506-43CD-B58C-D0BB6CD43C89}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28800"/>
            <a:ext cx="6477000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086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18288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i="1" dirty="0" err="1" smtClean="0"/>
              <a:t>Orientaciyalıq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yaki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dipollı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polyarlanıw</a:t>
            </a:r>
            <a:r>
              <a:rPr lang="en-US" sz="2400" b="1" i="1" dirty="0" smtClean="0"/>
              <a:t> </a:t>
            </a:r>
            <a:r>
              <a:rPr lang="ru-RU" sz="2400" dirty="0" smtClean="0"/>
              <a:t>– </a:t>
            </a:r>
            <a:r>
              <a:rPr lang="en-US" sz="2400" b="1" dirty="0" err="1" smtClean="0"/>
              <a:t>polyarlı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molekulalı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dielektrikte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molekulalardıń</a:t>
            </a:r>
            <a:r>
              <a:rPr lang="en-US" sz="2400" b="1" dirty="0" smtClean="0"/>
              <a:t> bar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orientacıyalanıwı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ósiwi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temperatura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páseyiwi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polyarlanıw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procesi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kúsheyedi</a:t>
            </a:r>
            <a:r>
              <a:rPr lang="en-US" sz="2400" b="1" dirty="0" smtClean="0"/>
              <a:t>). </a:t>
            </a:r>
            <a:endParaRPr lang="ru-RU" sz="2400" b="1" dirty="0"/>
          </a:p>
        </p:txBody>
      </p:sp>
      <p:pic>
        <p:nvPicPr>
          <p:cNvPr id="28674" name="Picture 2" descr="D:\МКЛ_11\ЛЕКЦИЯ 7\polarizaci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8335926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078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1"/>
  <p:tag name="GENSWF_MOVIE_LOOPED_PLAYBACK" val="1"/>
  <p:tag name="ISPRING_SCORM_RATE_QUIZZES" val="0"/>
  <p:tag name="ISPRING_RESOURCE_PATHS_HASH" val="a13a1cea625e35eb595b22bd03d01ed654e59"/>
  <p:tag name="ISPRING_SCORM_RATE_SLIDES" val="0"/>
  <p:tag name="ISPRING_SCORM_PASSING_SCORE" val="0.0000000000"/>
  <p:tag name="ISPRING_RESOURCE_PATHS_HASH_2" val="3455c7779015e85a19c42ae35a2f5389315fa9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1263</Words>
  <Application>Microsoft Office PowerPoint</Application>
  <PresentationFormat>Экран (4:3)</PresentationFormat>
  <Paragraphs>286</Paragraphs>
  <Slides>38</Slides>
  <Notes>35</Notes>
  <HiddenSlides>0</HiddenSlides>
  <MMClips>0</MMClips>
  <ScaleCrop>false</ScaleCrop>
  <HeadingPairs>
    <vt:vector size="6" baseType="variant"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Office Theme</vt:lpstr>
      <vt:lpstr>Открытая</vt:lpstr>
      <vt:lpstr>1_Office Theme</vt:lpstr>
      <vt:lpstr>2_Office Theme</vt:lpstr>
      <vt:lpstr>3_Office Theme</vt:lpstr>
      <vt:lpstr>Equation</vt:lpstr>
      <vt:lpstr>ELEKTROMAGNETIZM </vt:lpstr>
      <vt:lpstr>ELEKTROMAGNETIZM</vt:lpstr>
      <vt:lpstr>Слайд 3</vt:lpstr>
      <vt:lpstr>Lekciya rejesi </vt:lpstr>
      <vt:lpstr>DIELEKTRIKLER TÚRLERI</vt:lpstr>
      <vt:lpstr>Слайд 6</vt:lpstr>
      <vt:lpstr>Dielektriktiń polyarlanıwı </vt:lpstr>
      <vt:lpstr>Слайд 8</vt:lpstr>
      <vt:lpstr>Слайд 9</vt:lpstr>
      <vt:lpstr>Слайд 10</vt:lpstr>
      <vt:lpstr>Polyarlanǵanlıq </vt:lpstr>
      <vt:lpstr>Слайд 12</vt:lpstr>
      <vt:lpstr>Elektr maydanda dielektrikler</vt:lpstr>
      <vt:lpstr>Elektr maydanda dielektrikler </vt:lpstr>
      <vt:lpstr>Слайд 15</vt:lpstr>
      <vt:lpstr>Слайд 16</vt:lpstr>
      <vt:lpstr>Слайд 17</vt:lpstr>
      <vt:lpstr>Elektr kóshiw (elektr indukciya vektorı)</vt:lpstr>
      <vt:lpstr>Dielektriktegi elektrostatikalıq maydan ushın Gauss teoreması</vt:lpstr>
      <vt:lpstr>Слайд 20</vt:lpstr>
      <vt:lpstr> Elektrostatikalıq maydanda ótkizgishler  </vt:lpstr>
      <vt:lpstr>Слайд 22</vt:lpstr>
      <vt:lpstr>Ótkizgishlerde elektr sıyımlılıǵı</vt:lpstr>
      <vt:lpstr>Слайд 24</vt:lpstr>
      <vt:lpstr>Tegis kondensatordıń sıyımlılıǵı</vt:lpstr>
      <vt:lpstr>Jekkelengen shardıń sıyımlılıǵın esaplaw</vt:lpstr>
      <vt:lpstr>Silindrik kondensatordıń sıyımlılıǵın esaplaw</vt:lpstr>
      <vt:lpstr>Zaryadlanǵan kondensatordıń energiyası</vt:lpstr>
      <vt:lpstr>Zaryadlanǵan kondensatordıń energiyası</vt:lpstr>
      <vt:lpstr>Elektrostatikalıq maydan energiyası</vt:lpstr>
      <vt:lpstr>Kondensatorlar</vt:lpstr>
      <vt:lpstr>Слайд 32</vt:lpstr>
      <vt:lpstr>Kondensatorlardı  izbe-iz jalǵaw</vt:lpstr>
      <vt:lpstr>Kondensatorlardı  parallel jalǵaw</vt:lpstr>
      <vt:lpstr>PAYDALANÍLǴAN ÁDEBIYAТLAR</vt:lpstr>
      <vt:lpstr>Слайд 36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USER</dc:creator>
  <cp:lastModifiedBy>User</cp:lastModifiedBy>
  <cp:revision>479</cp:revision>
  <dcterms:modified xsi:type="dcterms:W3CDTF">2005-12-28T20:52:07Z</dcterms:modified>
</cp:coreProperties>
</file>