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40" r:id="rId2"/>
    <p:sldId id="348" r:id="rId3"/>
    <p:sldId id="342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5" r:id="rId14"/>
    <p:sldId id="336" r:id="rId15"/>
    <p:sldId id="337" r:id="rId16"/>
    <p:sldId id="349" r:id="rId17"/>
    <p:sldId id="343" r:id="rId18"/>
    <p:sldId id="344" r:id="rId19"/>
    <p:sldId id="345" r:id="rId20"/>
    <p:sldId id="346" r:id="rId21"/>
    <p:sldId id="34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0058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660" autoAdjust="0"/>
  </p:normalViewPr>
  <p:slideViewPr>
    <p:cSldViewPr>
      <p:cViewPr>
        <p:scale>
          <a:sx n="100" d="100"/>
          <a:sy n="100" d="100"/>
        </p:scale>
        <p:origin x="-29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4.wmf"/><Relationship Id="rId11" Type="http://schemas.openxmlformats.org/officeDocument/2006/relationships/image" Target="../media/image26.wmf"/><Relationship Id="rId5" Type="http://schemas.openxmlformats.org/officeDocument/2006/relationships/image" Target="../media/image21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3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16.wmf"/><Relationship Id="rId7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Relationship Id="rId6" Type="http://schemas.openxmlformats.org/officeDocument/2006/relationships/image" Target="../media/image27.wmf"/><Relationship Id="rId5" Type="http://schemas.openxmlformats.org/officeDocument/2006/relationships/image" Target="../media/image31.wmf"/><Relationship Id="rId10" Type="http://schemas.openxmlformats.org/officeDocument/2006/relationships/image" Target="../media/image35.wmf"/><Relationship Id="rId4" Type="http://schemas.openxmlformats.org/officeDocument/2006/relationships/image" Target="../media/image24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48794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fld id="{A7F2DB25-21A6-4C82-94C5-0DE77EC960FE}" type="datetimeFigureOut">
              <a:rPr lang="ru-RU"/>
              <a:pPr/>
              <a:t>29.12.2005</a:t>
            </a:fld>
            <a:endParaRPr lang="ru-RU"/>
          </a:p>
        </p:txBody>
      </p:sp>
      <p:sp>
        <p:nvSpPr>
          <p:cNvPr id="1048795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1048796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48797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48798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fld id="{2F5B8F35-55F3-49D0-A868-7CDE3809C22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24787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6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6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154A0C-81A4-4FB8-8217-72E83E09DD5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9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9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B986FE-DD6C-4A54-8C01-3761D4D391C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1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71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A17CC8-0D0E-40AA-BECE-C377EAAD9AF1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2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72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77E295-F4A2-4E32-AD53-6AA6BBED1037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3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73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6DF45A-ED17-4577-BD9C-CF1970755CF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490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0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380566-D4D2-48E5-A16D-92DE62CE047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455FD3-25CC-4B4D-A195-D5164E7C9A9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2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2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8B5046-E164-4F25-BC45-95C48D201CF5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7D4DA9-C197-469A-9E6A-024F0D96D40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3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70A94F-6E1F-49CA-8E92-58B4A19208B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3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192412-F603-48DE-BE50-D35E5B6CE6ED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4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04865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6E982F-DB63-4618-9D2E-1B30960C49AD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BF8C-A92E-4B80-9CA6-F29DDA18B73D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F76B-6A1A-4051-AAB6-01D751BFC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16B4-315F-4E8D-BE50-53650793F80B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49B6-3FA8-498F-83CF-0476B2B37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104876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5B0E-567E-4B82-BCCA-A2DE6598AC8B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BD74-09F3-4E77-BBA0-BF60B13AD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C730-DD6F-415F-AE14-FBC29EB96225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E14-F670-4C32-9C65-3E8999FA79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548E-B94D-4F35-B5EB-6F050BFD98BF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2EB9-1777-4BA2-BBD2-DF24116C4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22F3-DF42-48B7-9687-523BF0CEC33A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39A29-14D1-47C7-BB44-479769102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D6FA-E720-46BD-A166-963D91B820FC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1E1-6622-4A00-93B5-BD4F99DBD1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36-695E-43BB-ABAA-5938F60AE1CC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8E2-4F3E-41C8-BE92-BAA5C2D7A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7E1B-9ABB-4FBF-BCB4-8393A988EF15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B22-F4AC-4893-AD8D-367BC7213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7D49-F285-4ADD-8947-106D029379CF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96BE0-DFFA-42C3-AC3F-28E0E1848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77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AD19-A7E3-48D7-969B-75EEF4EA36A3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9BB9-C14F-4952-B509-579F9795C7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tint val="44500"/>
                <a:satMod val="160000"/>
              </a:schemeClr>
            </a:gs>
            <a:gs pos="90000">
              <a:schemeClr val="accent1">
                <a:tint val="660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D039F6-4B45-409F-A8C6-802E88E82882}" type="datetimeFigureOut">
              <a:rPr lang="en-US"/>
              <a:pPr/>
              <a:t>12/29/2005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A3E94F-D3C2-486D-B623-DD0B87B5B9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9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phet.colorado.edu/en/simulation/legacy/magnet-and-compa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phet.colorado.edu/en/simulation/legacy/magnet-and-comp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ELEKTROMAGNETIZM</a:t>
            </a:r>
            <a:endParaRPr lang="ru-RU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562600"/>
            <a:ext cx="6400800" cy="8382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K.P.Abduraxmanov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endParaRPr lang="ru-RU" sz="28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13 – </a:t>
            </a:r>
            <a:r>
              <a:rPr kumimoji="0" lang="en-US" sz="4000" b="1" i="0" u="none" strike="noStrike" kern="1200" cap="none" spc="0" normalizeH="0" baseline="0" noProof="0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ma’ruza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FIZIKA KAFEDRASI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562600"/>
            <a:ext cx="1066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201</a:t>
            </a:r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Содержимое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4192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600" b="1" dirty="0" err="1" smtClean="0">
                <a:solidFill>
                  <a:srgbClr val="000000"/>
                </a:solidFill>
              </a:rPr>
              <a:t>Toklı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ótkizgishtiń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qálegen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noqatındaǵı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i="1" dirty="0" smtClean="0">
                <a:solidFill>
                  <a:srgbClr val="000000"/>
                </a:solidFill>
              </a:rPr>
              <a:t>B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magnit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indukciyası</a:t>
            </a:r>
            <a:r>
              <a:rPr lang="en-US" sz="2600" b="1" dirty="0" smtClean="0">
                <a:solidFill>
                  <a:srgbClr val="000000"/>
                </a:solidFill>
              </a:rPr>
              <a:t> sol </a:t>
            </a:r>
            <a:r>
              <a:rPr lang="en-US" sz="2600" b="1" dirty="0" err="1" smtClean="0">
                <a:solidFill>
                  <a:srgbClr val="000000"/>
                </a:solidFill>
              </a:rPr>
              <a:t>ótkizgishtiń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hámme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bólek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elementleri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payda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etken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elementar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magnit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maydanları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indukciyalarınıń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vektor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jıyındısına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r>
              <a:rPr lang="en-US" sz="2600" b="1" dirty="0" err="1" smtClean="0">
                <a:solidFill>
                  <a:srgbClr val="000000"/>
                </a:solidFill>
              </a:rPr>
              <a:t>teń</a:t>
            </a:r>
            <a:r>
              <a:rPr lang="en-US" sz="2600" b="1" dirty="0" smtClean="0">
                <a:solidFill>
                  <a:srgbClr val="000000"/>
                </a:solidFill>
              </a:rPr>
              <a:t>.</a:t>
            </a:r>
            <a:endParaRPr lang="ru-RU" sz="2600" b="1" dirty="0" smtClean="0">
              <a:solidFill>
                <a:srgbClr val="000000"/>
              </a:solidFill>
            </a:endParaRPr>
          </a:p>
        </p:txBody>
      </p:sp>
      <p:sp>
        <p:nvSpPr>
          <p:cNvPr id="1048642" name="Заголовок 1"/>
          <p:cNvSpPr txBox="1"/>
          <p:nvPr/>
        </p:nvSpPr>
        <p:spPr>
          <a:xfrm>
            <a:off x="457200" y="274638"/>
            <a:ext cx="8229600" cy="7254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ctr">
              <a:lnSpc>
                <a:spcPct val="80000"/>
              </a:lnSpc>
            </a:pPr>
            <a:endParaRPr lang="en-US" sz="3300" b="1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3300" b="1" dirty="0" err="1" smtClean="0">
                <a:solidFill>
                  <a:schemeClr val="tx1"/>
                </a:solidFill>
              </a:rPr>
              <a:t>Magnit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maydanlarınıń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superpoziciya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principi</a:t>
            </a:r>
            <a:endParaRPr lang="ru-RU" sz="3300" b="1" dirty="0">
              <a:solidFill>
                <a:schemeClr val="tx1"/>
              </a:solidFill>
            </a:endParaRPr>
          </a:p>
        </p:txBody>
      </p:sp>
      <p:sp>
        <p:nvSpPr>
          <p:cNvPr id="1048643" name="Скругленный прямоугольник 5"/>
          <p:cNvSpPr/>
          <p:nvPr/>
        </p:nvSpPr>
        <p:spPr>
          <a:xfrm>
            <a:off x="3214678" y="3000372"/>
            <a:ext cx="2514600" cy="838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6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07" name="Object 26"/>
          <p:cNvGraphicFramePr>
            <a:graphicFrameLocks noChangeAspect="1"/>
          </p:cNvGraphicFramePr>
          <p:nvPr/>
        </p:nvGraphicFramePr>
        <p:xfrm>
          <a:off x="3500430" y="3071810"/>
          <a:ext cx="2014538" cy="647700"/>
        </p:xfrm>
        <a:graphic>
          <a:graphicData uri="http://schemas.openxmlformats.org/presentationml/2006/ole">
            <p:oleObj spid="_x0000_s25664" name="Equation" r:id="rId4" imgW="698197" imgH="266584" progId="">
              <p:embed/>
            </p:oleObj>
          </a:graphicData>
        </a:graphic>
      </p:graphicFrame>
      <p:sp>
        <p:nvSpPr>
          <p:cNvPr id="10486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46" name="Содержимое 2"/>
          <p:cNvSpPr txBox="1"/>
          <p:nvPr/>
        </p:nvSpPr>
        <p:spPr>
          <a:xfrm>
            <a:off x="228600" y="4038600"/>
            <a:ext cx="8686800" cy="1319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</a:rPr>
              <a:t>Tok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elementleri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shegaralanbaǵan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muǵdarda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bolǵan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hallarda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indukciya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vektorları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jıyındısın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ótkizgishtiń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pútkil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uzınlıǵı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boyınsha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integrallaw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menen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almastırıw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múmkin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endParaRPr lang="ru-RU" sz="2400" b="1" dirty="0">
              <a:solidFill>
                <a:srgbClr val="000000"/>
              </a:solidFill>
            </a:endParaRPr>
          </a:p>
        </p:txBody>
      </p:sp>
      <p:sp>
        <p:nvSpPr>
          <p:cNvPr id="1048647" name="Скругленный прямоугольник 11"/>
          <p:cNvSpPr/>
          <p:nvPr/>
        </p:nvSpPr>
        <p:spPr>
          <a:xfrm>
            <a:off x="3143240" y="5572140"/>
            <a:ext cx="25146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graphicFrame>
        <p:nvGraphicFramePr>
          <p:cNvPr id="4194308" name="Object 27"/>
          <p:cNvGraphicFramePr>
            <a:graphicFrameLocks noChangeAspect="1"/>
          </p:cNvGraphicFramePr>
          <p:nvPr/>
        </p:nvGraphicFramePr>
        <p:xfrm>
          <a:off x="3357554" y="5715016"/>
          <a:ext cx="2120900" cy="838200"/>
        </p:xfrm>
        <a:graphic>
          <a:graphicData uri="http://schemas.openxmlformats.org/presentationml/2006/ole">
            <p:oleObj spid="_x0000_s25665" name="Equation" r:id="rId5" imgW="634725" imgH="3681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33"/>
          <p:cNvGrpSpPr/>
          <p:nvPr/>
        </p:nvGrpSpPr>
        <p:grpSpPr>
          <a:xfrm>
            <a:off x="5715000" y="228600"/>
            <a:ext cx="3429000" cy="3498850"/>
            <a:chOff x="2357422" y="507039"/>
            <a:chExt cx="3429033" cy="349822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654" name="Овал 2"/>
            <p:cNvSpPr/>
            <p:nvPr/>
          </p:nvSpPr>
          <p:spPr>
            <a:xfrm>
              <a:off x="2357422" y="2429157"/>
              <a:ext cx="3000404" cy="9285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sp>
          <p:nvSpPr>
            <p:cNvPr id="1048655" name="Полилиния 8"/>
            <p:cNvSpPr/>
            <p:nvPr/>
          </p:nvSpPr>
          <p:spPr>
            <a:xfrm rot="577963">
              <a:off x="2492361" y="507039"/>
              <a:ext cx="1225562" cy="3420450"/>
            </a:xfrm>
            <a:custGeom>
              <a:avLst/>
              <a:gdLst>
                <a:gd name="connsiteX0" fmla="*/ 1502980 w 1821793"/>
                <a:gd name="connsiteY0" fmla="*/ 0 h 4435365"/>
                <a:gd name="connsiteX1" fmla="*/ 1744717 w 1821793"/>
                <a:gd name="connsiteY1" fmla="*/ 662151 h 4435365"/>
                <a:gd name="connsiteX2" fmla="*/ 1618593 w 1821793"/>
                <a:gd name="connsiteY2" fmla="*/ 1671144 h 4435365"/>
                <a:gd name="connsiteX3" fmla="*/ 525517 w 1821793"/>
                <a:gd name="connsiteY3" fmla="*/ 3090041 h 4435365"/>
                <a:gd name="connsiteX4" fmla="*/ 0 w 1821793"/>
                <a:gd name="connsiteY4" fmla="*/ 4435365 h 44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93" h="4435365">
                  <a:moveTo>
                    <a:pt x="1502980" y="0"/>
                  </a:moveTo>
                  <a:cubicBezTo>
                    <a:pt x="1614214" y="191813"/>
                    <a:pt x="1725448" y="383627"/>
                    <a:pt x="1744717" y="662151"/>
                  </a:cubicBezTo>
                  <a:cubicBezTo>
                    <a:pt x="1763986" y="940675"/>
                    <a:pt x="1821793" y="1266496"/>
                    <a:pt x="1618593" y="1671144"/>
                  </a:cubicBezTo>
                  <a:cubicBezTo>
                    <a:pt x="1415393" y="2075792"/>
                    <a:pt x="795283" y="2629338"/>
                    <a:pt x="525517" y="3090041"/>
                  </a:cubicBezTo>
                  <a:cubicBezTo>
                    <a:pt x="255752" y="3550745"/>
                    <a:pt x="0" y="4435365"/>
                    <a:pt x="0" y="4435365"/>
                  </a:cubicBezTo>
                </a:path>
              </a:pathLst>
            </a:cu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cxnSp>
          <p:nvCxnSpPr>
            <p:cNvPr id="3145729" name="Прямая со стрелкой 10"/>
            <p:cNvCxnSpPr>
              <a:cxnSpLocks/>
            </p:cNvCxnSpPr>
            <p:nvPr/>
          </p:nvCxnSpPr>
          <p:spPr>
            <a:xfrm rot="10800000">
              <a:off x="3643309" y="3357678"/>
              <a:ext cx="285753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Прямая со стрелкой 12"/>
            <p:cNvCxnSpPr>
              <a:cxnSpLocks/>
            </p:cNvCxnSpPr>
            <p:nvPr/>
          </p:nvCxnSpPr>
          <p:spPr>
            <a:xfrm rot="5400000">
              <a:off x="3071844" y="1857719"/>
              <a:ext cx="428548" cy="4286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56" name="Прямоугольный треугольник 3"/>
            <p:cNvSpPr/>
            <p:nvPr/>
          </p:nvSpPr>
          <p:spPr>
            <a:xfrm>
              <a:off x="3857624" y="1072088"/>
              <a:ext cx="1500201" cy="1857042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cxnSp>
          <p:nvCxnSpPr>
            <p:cNvPr id="3145731" name="Прямая соединительная линия 16"/>
            <p:cNvCxnSpPr>
              <a:cxnSpLocks/>
            </p:cNvCxnSpPr>
            <p:nvPr/>
          </p:nvCxnSpPr>
          <p:spPr>
            <a:xfrm rot="5400000">
              <a:off x="3857638" y="1286349"/>
              <a:ext cx="142849" cy="142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Прямая соединительная линия 19"/>
            <p:cNvCxnSpPr>
              <a:cxnSpLocks/>
            </p:cNvCxnSpPr>
            <p:nvPr/>
          </p:nvCxnSpPr>
          <p:spPr>
            <a:xfrm rot="5400000">
              <a:off x="3857645" y="1429191"/>
              <a:ext cx="214274" cy="214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Прямая соединительная линия 20"/>
            <p:cNvCxnSpPr>
              <a:cxnSpLocks/>
            </p:cNvCxnSpPr>
            <p:nvPr/>
          </p:nvCxnSpPr>
          <p:spPr>
            <a:xfrm rot="5400000">
              <a:off x="3857658" y="1500602"/>
              <a:ext cx="357124" cy="357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Прямая соединительная линия 21"/>
            <p:cNvCxnSpPr>
              <a:cxnSpLocks/>
            </p:cNvCxnSpPr>
            <p:nvPr/>
          </p:nvCxnSpPr>
          <p:spPr>
            <a:xfrm rot="5400000">
              <a:off x="3857665" y="1643445"/>
              <a:ext cx="428548" cy="428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Прямая соединительная линия 25"/>
            <p:cNvCxnSpPr>
              <a:cxnSpLocks/>
            </p:cNvCxnSpPr>
            <p:nvPr/>
          </p:nvCxnSpPr>
          <p:spPr>
            <a:xfrm rot="5400000">
              <a:off x="3857671" y="1786288"/>
              <a:ext cx="499973" cy="500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Прямая соединительная линия 26"/>
            <p:cNvCxnSpPr>
              <a:cxnSpLocks/>
            </p:cNvCxnSpPr>
            <p:nvPr/>
          </p:nvCxnSpPr>
          <p:spPr>
            <a:xfrm rot="5400000">
              <a:off x="3857685" y="1857699"/>
              <a:ext cx="642822" cy="642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Прямая соединительная линия 27"/>
            <p:cNvCxnSpPr>
              <a:cxnSpLocks/>
            </p:cNvCxnSpPr>
            <p:nvPr/>
          </p:nvCxnSpPr>
          <p:spPr>
            <a:xfrm rot="5400000">
              <a:off x="4500608" y="2500541"/>
              <a:ext cx="428548" cy="428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Прямая соединительная линия 29"/>
            <p:cNvCxnSpPr>
              <a:cxnSpLocks/>
              <a:stCxn id="1048656" idx="5"/>
            </p:cNvCxnSpPr>
            <p:nvPr/>
          </p:nvCxnSpPr>
          <p:spPr>
            <a:xfrm flipH="1">
              <a:off x="3857624" y="2000609"/>
              <a:ext cx="749307" cy="714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Прямая соединительная линия 30"/>
            <p:cNvCxnSpPr>
              <a:cxnSpLocks/>
            </p:cNvCxnSpPr>
            <p:nvPr/>
          </p:nvCxnSpPr>
          <p:spPr>
            <a:xfrm rot="5400000">
              <a:off x="3857699" y="2143385"/>
              <a:ext cx="785671" cy="785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Прямая соединительная линия 34"/>
            <p:cNvCxnSpPr>
              <a:cxnSpLocks/>
            </p:cNvCxnSpPr>
            <p:nvPr/>
          </p:nvCxnSpPr>
          <p:spPr>
            <a:xfrm rot="5400000">
              <a:off x="4072006" y="2214815"/>
              <a:ext cx="714247" cy="714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Прямая соединительная линия 35"/>
            <p:cNvCxnSpPr>
              <a:cxnSpLocks/>
            </p:cNvCxnSpPr>
            <p:nvPr/>
          </p:nvCxnSpPr>
          <p:spPr>
            <a:xfrm rot="5400000">
              <a:off x="4286308" y="2357678"/>
              <a:ext cx="571398" cy="571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Прямая соединительная линия 36"/>
            <p:cNvCxnSpPr>
              <a:cxnSpLocks/>
            </p:cNvCxnSpPr>
            <p:nvPr/>
          </p:nvCxnSpPr>
          <p:spPr>
            <a:xfrm rot="5400000">
              <a:off x="4714910" y="2643404"/>
              <a:ext cx="285699" cy="285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Прямая соединительная линия 37"/>
            <p:cNvCxnSpPr>
              <a:cxnSpLocks/>
            </p:cNvCxnSpPr>
            <p:nvPr/>
          </p:nvCxnSpPr>
          <p:spPr>
            <a:xfrm rot="5400000">
              <a:off x="4929218" y="2714835"/>
              <a:ext cx="214274" cy="214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57" name="Полилиния 63"/>
            <p:cNvSpPr/>
            <p:nvPr/>
          </p:nvSpPr>
          <p:spPr>
            <a:xfrm>
              <a:off x="3894137" y="1516508"/>
              <a:ext cx="279403" cy="158722"/>
            </a:xfrm>
            <a:custGeom>
              <a:avLst/>
              <a:gdLst>
                <a:gd name="connsiteX0" fmla="*/ 0 w 279699"/>
                <a:gd name="connsiteY0" fmla="*/ 107577 h 157779"/>
                <a:gd name="connsiteX1" fmla="*/ 161365 w 279699"/>
                <a:gd name="connsiteY1" fmla="*/ 139850 h 157779"/>
                <a:gd name="connsiteX2" fmla="*/ 279699 w 279699"/>
                <a:gd name="connsiteY2" fmla="*/ 0 h 15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699" h="157779">
                  <a:moveTo>
                    <a:pt x="0" y="107577"/>
                  </a:moveTo>
                  <a:cubicBezTo>
                    <a:pt x="57374" y="132678"/>
                    <a:pt x="114749" y="157779"/>
                    <a:pt x="161365" y="139850"/>
                  </a:cubicBezTo>
                  <a:cubicBezTo>
                    <a:pt x="207981" y="121921"/>
                    <a:pt x="243840" y="60960"/>
                    <a:pt x="279699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graphicFrame>
          <p:nvGraphicFramePr>
            <p:cNvPr id="4194309" name="Object 99"/>
            <p:cNvGraphicFramePr>
              <a:graphicFrameLocks noChangeAspect="1"/>
            </p:cNvGraphicFramePr>
            <p:nvPr/>
          </p:nvGraphicFramePr>
          <p:xfrm>
            <a:off x="3929058" y="1643050"/>
            <a:ext cx="357187" cy="331788"/>
          </p:xfrm>
          <a:graphic>
            <a:graphicData uri="http://schemas.openxmlformats.org/presentationml/2006/ole">
              <p:oleObj spid="_x0000_s3355" name="Equation" r:id="rId4" imgW="152334" imgH="139639" progId="">
                <p:embed/>
              </p:oleObj>
            </a:graphicData>
          </a:graphic>
        </p:graphicFrame>
        <p:graphicFrame>
          <p:nvGraphicFramePr>
            <p:cNvPr id="4194310" name="Object 100"/>
            <p:cNvGraphicFramePr>
              <a:graphicFrameLocks noChangeAspect="1"/>
            </p:cNvGraphicFramePr>
            <p:nvPr/>
          </p:nvGraphicFramePr>
          <p:xfrm>
            <a:off x="5286380" y="2357430"/>
            <a:ext cx="500075" cy="548970"/>
          </p:xfrm>
          <a:graphic>
            <a:graphicData uri="http://schemas.openxmlformats.org/presentationml/2006/ole">
              <p:oleObj spid="_x0000_s3356" name="Equation" r:id="rId5" imgW="152268" imgH="164957" progId="">
                <p:embed/>
              </p:oleObj>
            </a:graphicData>
          </a:graphic>
        </p:graphicFrame>
        <p:sp>
          <p:nvSpPr>
            <p:cNvPr id="1048658" name="Овал 66"/>
            <p:cNvSpPr/>
            <p:nvPr/>
          </p:nvSpPr>
          <p:spPr>
            <a:xfrm>
              <a:off x="5286388" y="2857706"/>
              <a:ext cx="142876" cy="1428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cxnSp>
          <p:nvCxnSpPr>
            <p:cNvPr id="3145744" name="Прямая со стрелкой 67"/>
            <p:cNvCxnSpPr>
              <a:cxnSpLocks/>
            </p:cNvCxnSpPr>
            <p:nvPr/>
          </p:nvCxnSpPr>
          <p:spPr>
            <a:xfrm rot="5400000">
              <a:off x="4536368" y="3036193"/>
              <a:ext cx="857096" cy="7858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94311" name="Object 101"/>
            <p:cNvGraphicFramePr>
              <a:graphicFrameLocks noChangeAspect="1"/>
            </p:cNvGraphicFramePr>
            <p:nvPr/>
          </p:nvGraphicFramePr>
          <p:xfrm>
            <a:off x="4643438" y="3357562"/>
            <a:ext cx="639120" cy="647700"/>
          </p:xfrm>
          <a:graphic>
            <a:graphicData uri="http://schemas.openxmlformats.org/presentationml/2006/ole">
              <p:oleObj spid="_x0000_s3357" name="Equation" r:id="rId6" imgW="215619" imgH="215619" progId="">
                <p:embed/>
              </p:oleObj>
            </a:graphicData>
          </a:graphic>
        </p:graphicFrame>
        <p:graphicFrame>
          <p:nvGraphicFramePr>
            <p:cNvPr id="4194312" name="Object 102"/>
            <p:cNvGraphicFramePr>
              <a:graphicFrameLocks noChangeAspect="1"/>
            </p:cNvGraphicFramePr>
            <p:nvPr/>
          </p:nvGraphicFramePr>
          <p:xfrm>
            <a:off x="3214678" y="714356"/>
            <a:ext cx="601662" cy="647700"/>
          </p:xfrm>
          <a:graphic>
            <a:graphicData uri="http://schemas.openxmlformats.org/presentationml/2006/ole">
              <p:oleObj spid="_x0000_s3358" name="Equation" r:id="rId7" imgW="203024" imgH="215713" progId="">
                <p:embed/>
              </p:oleObj>
            </a:graphicData>
          </a:graphic>
        </p:graphicFrame>
        <p:graphicFrame>
          <p:nvGraphicFramePr>
            <p:cNvPr id="4194313" name="Object 103"/>
            <p:cNvGraphicFramePr>
              <a:graphicFrameLocks noChangeAspect="1"/>
            </p:cNvGraphicFramePr>
            <p:nvPr/>
          </p:nvGraphicFramePr>
          <p:xfrm>
            <a:off x="4572000" y="1500174"/>
            <a:ext cx="376238" cy="495300"/>
          </p:xfrm>
          <a:graphic>
            <a:graphicData uri="http://schemas.openxmlformats.org/presentationml/2006/ole">
              <p:oleObj spid="_x0000_s3359" name="Equation" r:id="rId8" imgW="126780" imgH="164814" progId="">
                <p:embed/>
              </p:oleObj>
            </a:graphicData>
          </a:graphic>
        </p:graphicFrame>
        <p:cxnSp>
          <p:nvCxnSpPr>
            <p:cNvPr id="3145745" name="Прямая со стрелкой 28"/>
            <p:cNvCxnSpPr>
              <a:cxnSpLocks/>
            </p:cNvCxnSpPr>
            <p:nvPr/>
          </p:nvCxnSpPr>
          <p:spPr>
            <a:xfrm rot="5400000">
              <a:off x="3608431" y="1321281"/>
              <a:ext cx="499973" cy="158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94314" name="Object 104"/>
            <p:cNvGraphicFramePr>
              <a:graphicFrameLocks noChangeAspect="1"/>
            </p:cNvGraphicFramePr>
            <p:nvPr/>
          </p:nvGraphicFramePr>
          <p:xfrm>
            <a:off x="3000364" y="1571612"/>
            <a:ext cx="376238" cy="495300"/>
          </p:xfrm>
          <a:graphic>
            <a:graphicData uri="http://schemas.openxmlformats.org/presentationml/2006/ole">
              <p:oleObj spid="_x0000_s3360" name="Equation" r:id="rId9" imgW="126780" imgH="164814" progId="">
                <p:embed/>
              </p:oleObj>
            </a:graphicData>
          </a:graphic>
        </p:graphicFrame>
      </p:grpSp>
      <p:sp>
        <p:nvSpPr>
          <p:cNvPr id="1048659" name="Заголовок 1"/>
          <p:cNvSpPr txBox="1"/>
          <p:nvPr/>
        </p:nvSpPr>
        <p:spPr>
          <a:xfrm>
            <a:off x="152400" y="152400"/>
            <a:ext cx="59436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Bio-</a:t>
            </a:r>
            <a:r>
              <a:rPr lang="en-US" sz="3600" b="1" dirty="0" err="1">
                <a:solidFill>
                  <a:schemeClr val="tx1"/>
                </a:solidFill>
              </a:rPr>
              <a:t>Savar</a:t>
            </a:r>
            <a:r>
              <a:rPr lang="en-US" sz="3600" b="1" dirty="0">
                <a:solidFill>
                  <a:schemeClr val="tx1"/>
                </a:solidFill>
              </a:rPr>
              <a:t>-</a:t>
            </a:r>
            <a:r>
              <a:rPr lang="en-US" sz="3600" b="1" dirty="0" err="1">
                <a:solidFill>
                  <a:schemeClr val="tx1"/>
                </a:solidFill>
              </a:rPr>
              <a:t>Laplas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nızamı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048660" name="Содержимое 2"/>
          <p:cNvSpPr txBox="1"/>
          <p:nvPr/>
        </p:nvSpPr>
        <p:spPr>
          <a:xfrm>
            <a:off x="228600" y="857232"/>
            <a:ext cx="5181600" cy="1928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Bio-</a:t>
            </a:r>
            <a:r>
              <a:rPr lang="en-US" sz="2400" b="1" dirty="0" err="1" smtClean="0">
                <a:solidFill>
                  <a:srgbClr val="000000"/>
                </a:solidFill>
              </a:rPr>
              <a:t>Savar</a:t>
            </a:r>
            <a:r>
              <a:rPr lang="en-US" sz="2400" b="1" dirty="0" smtClean="0">
                <a:solidFill>
                  <a:srgbClr val="000000"/>
                </a:solidFill>
              </a:rPr>
              <a:t>-</a:t>
            </a:r>
            <a:r>
              <a:rPr lang="en-US" sz="2400" b="1" dirty="0" err="1" smtClean="0">
                <a:solidFill>
                  <a:srgbClr val="000000"/>
                </a:solidFill>
              </a:rPr>
              <a:t>Laplas</a:t>
            </a:r>
            <a:r>
              <a:rPr lang="uz-Latn-UZ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nızamı</a:t>
            </a:r>
            <a:r>
              <a:rPr lang="en-US" sz="2400" b="1" dirty="0" smtClean="0">
                <a:solidFill>
                  <a:srgbClr val="000000"/>
                </a:solidFill>
              </a:rPr>
              <a:t>:</a:t>
            </a:r>
            <a:endParaRPr lang="en-US" sz="2400" b="1" dirty="0">
              <a:solidFill>
                <a:srgbClr val="000000"/>
              </a:solidFill>
            </a:endParaRPr>
          </a:p>
          <a:p>
            <a:pPr algn="ctr"/>
            <a:r>
              <a:rPr lang="en-US" sz="2400" b="1" i="1" dirty="0" smtClean="0">
                <a:solidFill>
                  <a:srgbClr val="000000"/>
                </a:solidFill>
              </a:rPr>
              <a:t>I </a:t>
            </a:r>
            <a:r>
              <a:rPr lang="en-US" sz="2400" b="1" dirty="0" err="1" smtClean="0">
                <a:solidFill>
                  <a:srgbClr val="000000"/>
                </a:solidFill>
              </a:rPr>
              <a:t>tok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aǵıp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atırǵan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i="1" dirty="0">
                <a:solidFill>
                  <a:srgbClr val="000000"/>
                </a:solidFill>
              </a:rPr>
              <a:t>dl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tok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elementi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vakuumdaǵı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qálegen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tańlanǵan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b="1" i="1" dirty="0" smtClean="0">
                <a:solidFill>
                  <a:srgbClr val="000000"/>
                </a:solidFill>
              </a:rPr>
              <a:t>A </a:t>
            </a:r>
            <a:r>
              <a:rPr lang="en-US" sz="2400" b="1" dirty="0" err="1" smtClean="0">
                <a:solidFill>
                  <a:srgbClr val="000000"/>
                </a:solidFill>
              </a:rPr>
              <a:t>noqatta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indukciyası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i="1" dirty="0">
                <a:solidFill>
                  <a:srgbClr val="000000"/>
                </a:solidFill>
              </a:rPr>
              <a:t>dB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bolǵan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magnit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maydanın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payda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etedi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endParaRPr lang="ru-RU" sz="2400" b="1" dirty="0">
              <a:solidFill>
                <a:srgbClr val="000000"/>
              </a:solidFill>
            </a:endParaRPr>
          </a:p>
        </p:txBody>
      </p:sp>
      <p:sp>
        <p:nvSpPr>
          <p:cNvPr id="10486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6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pSp>
        <p:nvGrpSpPr>
          <p:cNvPr id="62" name="Группа 41"/>
          <p:cNvGrpSpPr/>
          <p:nvPr/>
        </p:nvGrpSpPr>
        <p:grpSpPr bwMode="auto">
          <a:xfrm>
            <a:off x="1676400" y="2819400"/>
            <a:ext cx="3200400" cy="1981200"/>
            <a:chOff x="1752600" y="3124200"/>
            <a:chExt cx="3657600" cy="2362200"/>
          </a:xfrm>
        </p:grpSpPr>
        <p:sp>
          <p:nvSpPr>
            <p:cNvPr id="1048663" name="Скругленный прямоугольник 40"/>
            <p:cNvSpPr/>
            <p:nvPr/>
          </p:nvSpPr>
          <p:spPr>
            <a:xfrm>
              <a:off x="1752600" y="4343400"/>
              <a:ext cx="3657600" cy="1143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graphicFrame>
          <p:nvGraphicFramePr>
            <p:cNvPr id="4194315" name="Object 105"/>
            <p:cNvGraphicFramePr>
              <a:graphicFrameLocks noChangeAspect="1"/>
            </p:cNvGraphicFramePr>
            <p:nvPr/>
          </p:nvGraphicFramePr>
          <p:xfrm>
            <a:off x="1828800" y="4319649"/>
            <a:ext cx="3429000" cy="1068779"/>
          </p:xfrm>
          <a:graphic>
            <a:graphicData uri="http://schemas.openxmlformats.org/presentationml/2006/ole">
              <p:oleObj spid="_x0000_s3361" name="Equation" r:id="rId10" imgW="1167893" imgH="482391" progId="">
                <p:embed/>
              </p:oleObj>
            </a:graphicData>
          </a:graphic>
        </p:graphicFrame>
        <p:sp>
          <p:nvSpPr>
            <p:cNvPr id="1048664" name="Скругленный прямоугольник 31"/>
            <p:cNvSpPr/>
            <p:nvPr/>
          </p:nvSpPr>
          <p:spPr>
            <a:xfrm>
              <a:off x="1752600" y="3124200"/>
              <a:ext cx="3657600" cy="1143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graphicFrame>
          <p:nvGraphicFramePr>
            <p:cNvPr id="4194316" name="Object 106"/>
            <p:cNvGraphicFramePr>
              <a:graphicFrameLocks noChangeAspect="1"/>
            </p:cNvGraphicFramePr>
            <p:nvPr/>
          </p:nvGraphicFramePr>
          <p:xfrm>
            <a:off x="2071914" y="3169627"/>
            <a:ext cx="2913743" cy="1027785"/>
          </p:xfrm>
          <a:graphic>
            <a:graphicData uri="http://schemas.openxmlformats.org/presentationml/2006/ole">
              <p:oleObj spid="_x0000_s3362" name="Equation" r:id="rId11" imgW="1180588" imgH="418918" progId="">
                <p:embed/>
              </p:oleObj>
            </a:graphicData>
          </a:graphic>
        </p:graphicFrame>
      </p:grpSp>
      <p:sp>
        <p:nvSpPr>
          <p:cNvPr id="1048665" name="Содержимое 2"/>
          <p:cNvSpPr txBox="1"/>
          <p:nvPr/>
        </p:nvSpPr>
        <p:spPr>
          <a:xfrm>
            <a:off x="152400" y="4953000"/>
            <a:ext cx="50292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1" dirty="0">
                <a:solidFill>
                  <a:srgbClr val="000000"/>
                </a:solidFill>
                <a:cs typeface="Times New Roman" pitchFamily="18" charset="0"/>
              </a:rPr>
              <a:t>dB</a:t>
            </a:r>
            <a:r>
              <a:rPr lang="ru-RU" sz="24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baǵıtı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burǵı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qádesi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cs typeface="Times New Roman" pitchFamily="18" charset="0"/>
              </a:rPr>
              <a:t>menen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anıqlanadı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  <a:r>
              <a:rPr lang="uz-Latn-UZ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burǵı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ushınıń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ilgerilemeli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háreketi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cs typeface="Times New Roman" pitchFamily="18" charset="0"/>
              </a:rPr>
              <a:t>dl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elementtegi</a:t>
            </a:r>
            <a:r>
              <a:rPr lang="uz-Latn-UZ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tok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baǵıtına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sáykes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bolǵanda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burǵınıń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aylanıw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baǵıtı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cs typeface="Times New Roman" pitchFamily="18" charset="0"/>
              </a:rPr>
              <a:t>dB</a:t>
            </a:r>
            <a:r>
              <a:rPr lang="uz-Cyrl-UZ" sz="2400" b="1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uz-Latn-UZ" sz="2400" b="1" dirty="0" smtClean="0">
                <a:solidFill>
                  <a:srgbClr val="000000"/>
                </a:solidFill>
                <a:cs typeface="Times New Roman" pitchFamily="18" charset="0"/>
              </a:rPr>
              <a:t>aǵıt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ın </a:t>
            </a:r>
            <a:r>
              <a:rPr lang="en-US" sz="2400" b="1" dirty="0" err="1" smtClean="0">
                <a:solidFill>
                  <a:srgbClr val="000000"/>
                </a:solidFill>
                <a:cs typeface="Times New Roman" pitchFamily="18" charset="0"/>
              </a:rPr>
              <a:t>kórsetedi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ru-RU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48666" name="Rectangle 11"/>
          <p:cNvSpPr>
            <a:spLocks noChangeArrowheads="1"/>
          </p:cNvSpPr>
          <p:nvPr/>
        </p:nvSpPr>
        <p:spPr bwMode="auto">
          <a:xfrm>
            <a:off x="5486400" y="4029075"/>
            <a:ext cx="3505200" cy="20313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r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– </a:t>
            </a:r>
            <a:r>
              <a: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dl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tok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elementinen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А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noqatqa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shekem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bolǵan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aralıq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. </a:t>
            </a:r>
            <a:endParaRPr lang="ru-RU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 algn="just" eaLnBrk="0" hangingPunct="0"/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α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– </a:t>
            </a:r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А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noqatqa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j</a:t>
            </a:r>
            <a:r>
              <a:rPr lang="en-US" b="1" dirty="0" err="1" smtClean="0">
                <a:solidFill>
                  <a:srgbClr val="000000"/>
                </a:solidFill>
                <a:latin typeface="+mn-lt"/>
              </a:rPr>
              <a:t>ú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rgizilgen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r</a:t>
            </a:r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radius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vektorınıń</a:t>
            </a:r>
            <a:r>
              <a:rPr lang="en-US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dl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elementi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menen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payda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etken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múyeshi</a:t>
            </a:r>
            <a:r>
              <a:rPr lang="uz-Cyrl-UZ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.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endParaRPr lang="ru-RU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 algn="just" eaLnBrk="0" hangingPunct="0"/>
            <a:r>
              <a: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μ</a:t>
            </a:r>
            <a:r>
              <a:rPr lang="ru-RU" b="1" i="1" baseline="-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0 </a:t>
            </a:r>
            <a:r>
              <a:rPr lang="ru-RU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= 4π · 10</a:t>
            </a:r>
            <a:r>
              <a:rPr lang="ru-RU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-7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H/m</a:t>
            </a:r>
            <a:r>
              <a:rPr lang="ru-R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–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magnit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Times New Roman" pitchFamily="18" charset="0"/>
              </a:rPr>
              <a:t>turaqlısı</a:t>
            </a:r>
            <a:endParaRPr lang="ru-RU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Скругленный прямоугольник 50"/>
          <p:cNvSpPr/>
          <p:nvPr/>
        </p:nvSpPr>
        <p:spPr>
          <a:xfrm>
            <a:off x="228600" y="5715000"/>
            <a:ext cx="4724400" cy="9586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671" name="Скругленный прямоугольник 43"/>
          <p:cNvSpPr/>
          <p:nvPr/>
        </p:nvSpPr>
        <p:spPr>
          <a:xfrm>
            <a:off x="3352800" y="1143000"/>
            <a:ext cx="56388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cxnSp>
        <p:nvCxnSpPr>
          <p:cNvPr id="3145746" name="Прямая со стрелкой 2"/>
          <p:cNvCxnSpPr>
            <a:cxnSpLocks/>
          </p:cNvCxnSpPr>
          <p:nvPr/>
        </p:nvCxnSpPr>
        <p:spPr>
          <a:xfrm rot="5400000">
            <a:off x="48419" y="3766344"/>
            <a:ext cx="7143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Прямая со стрелкой 3"/>
          <p:cNvCxnSpPr>
            <a:cxnSpLocks/>
          </p:cNvCxnSpPr>
          <p:nvPr/>
        </p:nvCxnSpPr>
        <p:spPr>
          <a:xfrm rot="5400000">
            <a:off x="2083594" y="4088607"/>
            <a:ext cx="857250" cy="7858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4317" name="Object 201"/>
          <p:cNvGraphicFramePr>
            <a:graphicFrameLocks noChangeAspect="1"/>
          </p:cNvGraphicFramePr>
          <p:nvPr/>
        </p:nvGraphicFramePr>
        <p:xfrm>
          <a:off x="2119313" y="4552950"/>
          <a:ext cx="638175" cy="647700"/>
        </p:xfrm>
        <a:graphic>
          <a:graphicData uri="http://schemas.openxmlformats.org/presentationml/2006/ole">
            <p:oleObj spid="_x0000_s4505" name="Equation" r:id="rId4" imgW="215619" imgH="215619" progId="">
              <p:embed/>
            </p:oleObj>
          </a:graphicData>
        </a:graphic>
      </p:graphicFrame>
      <p:cxnSp>
        <p:nvCxnSpPr>
          <p:cNvPr id="3145748" name="Прямая соединительная линия 6"/>
          <p:cNvCxnSpPr>
            <a:cxnSpLocks/>
          </p:cNvCxnSpPr>
          <p:nvPr/>
        </p:nvCxnSpPr>
        <p:spPr>
          <a:xfrm rot="5400000">
            <a:off x="-1489075" y="2873375"/>
            <a:ext cx="4071938" cy="158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Прямая соединительная линия 8"/>
          <p:cNvCxnSpPr>
            <a:cxnSpLocks/>
          </p:cNvCxnSpPr>
          <p:nvPr/>
        </p:nvCxnSpPr>
        <p:spPr>
          <a:xfrm>
            <a:off x="404813" y="1552575"/>
            <a:ext cx="21431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Прямая соединительная линия 9"/>
          <p:cNvCxnSpPr>
            <a:cxnSpLocks/>
          </p:cNvCxnSpPr>
          <p:nvPr/>
        </p:nvCxnSpPr>
        <p:spPr>
          <a:xfrm>
            <a:off x="404813" y="2409825"/>
            <a:ext cx="21431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2" name="Овал 10"/>
          <p:cNvSpPr/>
          <p:nvPr/>
        </p:nvSpPr>
        <p:spPr>
          <a:xfrm>
            <a:off x="2833688" y="3981450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cxnSp>
        <p:nvCxnSpPr>
          <p:cNvPr id="3145751" name="Прямая соединительная линия 12"/>
          <p:cNvCxnSpPr>
            <a:cxnSpLocks/>
          </p:cNvCxnSpPr>
          <p:nvPr/>
        </p:nvCxnSpPr>
        <p:spPr>
          <a:xfrm rot="16200000" flipH="1">
            <a:off x="476250" y="1624013"/>
            <a:ext cx="2500313" cy="2357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Прямая соединительная линия 14"/>
          <p:cNvCxnSpPr>
            <a:cxnSpLocks/>
          </p:cNvCxnSpPr>
          <p:nvPr/>
        </p:nvCxnSpPr>
        <p:spPr>
          <a:xfrm>
            <a:off x="547688" y="2409825"/>
            <a:ext cx="2357437" cy="1643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Прямая соединительная линия 19"/>
          <p:cNvCxnSpPr>
            <a:cxnSpLocks/>
          </p:cNvCxnSpPr>
          <p:nvPr/>
        </p:nvCxnSpPr>
        <p:spPr>
          <a:xfrm>
            <a:off x="547688" y="4052888"/>
            <a:ext cx="235743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Прямая соединительная линия 22"/>
          <p:cNvCxnSpPr>
            <a:cxnSpLocks/>
          </p:cNvCxnSpPr>
          <p:nvPr/>
        </p:nvCxnSpPr>
        <p:spPr>
          <a:xfrm rot="5400000">
            <a:off x="547688" y="1981200"/>
            <a:ext cx="428625" cy="42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Прямая соединительная линия 23"/>
          <p:cNvCxnSpPr>
            <a:cxnSpLocks/>
          </p:cNvCxnSpPr>
          <p:nvPr/>
        </p:nvCxnSpPr>
        <p:spPr>
          <a:xfrm rot="5400000">
            <a:off x="1439863" y="3444875"/>
            <a:ext cx="2928938" cy="158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4318" name="Object 202"/>
          <p:cNvGraphicFramePr>
            <a:graphicFrameLocks noChangeAspect="1"/>
          </p:cNvGraphicFramePr>
          <p:nvPr/>
        </p:nvGraphicFramePr>
        <p:xfrm>
          <a:off x="47625" y="1695450"/>
          <a:ext cx="601663" cy="647700"/>
        </p:xfrm>
        <a:graphic>
          <a:graphicData uri="http://schemas.openxmlformats.org/presentationml/2006/ole">
            <p:oleObj spid="_x0000_s4506" name="Equation" r:id="rId5" imgW="203024" imgH="215713" progId="">
              <p:embed/>
            </p:oleObj>
          </a:graphicData>
        </a:graphic>
      </p:graphicFrame>
      <p:graphicFrame>
        <p:nvGraphicFramePr>
          <p:cNvPr id="4194319" name="Object 203"/>
          <p:cNvGraphicFramePr>
            <a:graphicFrameLocks noChangeAspect="1"/>
          </p:cNvGraphicFramePr>
          <p:nvPr/>
        </p:nvGraphicFramePr>
        <p:xfrm>
          <a:off x="190500" y="2909888"/>
          <a:ext cx="376238" cy="495300"/>
        </p:xfrm>
        <a:graphic>
          <a:graphicData uri="http://schemas.openxmlformats.org/presentationml/2006/ole">
            <p:oleObj spid="_x0000_s4507" name="Equation" r:id="rId6" imgW="126780" imgH="164814" progId="">
              <p:embed/>
            </p:oleObj>
          </a:graphicData>
        </a:graphic>
      </p:graphicFrame>
      <p:graphicFrame>
        <p:nvGraphicFramePr>
          <p:cNvPr id="4194320" name="Object 204"/>
          <p:cNvGraphicFramePr>
            <a:graphicFrameLocks noChangeAspect="1"/>
          </p:cNvGraphicFramePr>
          <p:nvPr/>
        </p:nvGraphicFramePr>
        <p:xfrm>
          <a:off x="2547938" y="3338513"/>
          <a:ext cx="357187" cy="331787"/>
        </p:xfrm>
        <a:graphic>
          <a:graphicData uri="http://schemas.openxmlformats.org/presentationml/2006/ole">
            <p:oleObj spid="_x0000_s4508" name="Equation" r:id="rId7" imgW="152334" imgH="139639" progId="">
              <p:embed/>
            </p:oleObj>
          </a:graphicData>
        </a:graphic>
      </p:graphicFrame>
      <p:graphicFrame>
        <p:nvGraphicFramePr>
          <p:cNvPr id="4194321" name="Object 205"/>
          <p:cNvGraphicFramePr>
            <a:graphicFrameLocks noChangeAspect="1"/>
          </p:cNvGraphicFramePr>
          <p:nvPr/>
        </p:nvGraphicFramePr>
        <p:xfrm>
          <a:off x="1762125" y="2481263"/>
          <a:ext cx="338138" cy="381000"/>
        </p:xfrm>
        <a:graphic>
          <a:graphicData uri="http://schemas.openxmlformats.org/presentationml/2006/ole">
            <p:oleObj spid="_x0000_s4509" name="Equation" r:id="rId8" imgW="114102" imgH="126780" progId="">
              <p:embed/>
            </p:oleObj>
          </a:graphicData>
        </a:graphic>
      </p:graphicFrame>
      <p:graphicFrame>
        <p:nvGraphicFramePr>
          <p:cNvPr id="4194322" name="Object 206"/>
          <p:cNvGraphicFramePr>
            <a:graphicFrameLocks noChangeAspect="1"/>
          </p:cNvGraphicFramePr>
          <p:nvPr/>
        </p:nvGraphicFramePr>
        <p:xfrm>
          <a:off x="2905125" y="3767138"/>
          <a:ext cx="500063" cy="549275"/>
        </p:xfrm>
        <a:graphic>
          <a:graphicData uri="http://schemas.openxmlformats.org/presentationml/2006/ole">
            <p:oleObj spid="_x0000_s4510" name="Equation" r:id="rId9" imgW="152268" imgH="164957" progId="">
              <p:embed/>
            </p:oleObj>
          </a:graphicData>
        </a:graphic>
      </p:graphicFrame>
      <p:sp>
        <p:nvSpPr>
          <p:cNvPr id="1048673" name="Дуга 37"/>
          <p:cNvSpPr/>
          <p:nvPr/>
        </p:nvSpPr>
        <p:spPr>
          <a:xfrm rot="17520055">
            <a:off x="2328863" y="3189288"/>
            <a:ext cx="914400" cy="914400"/>
          </a:xfrm>
          <a:prstGeom prst="arc">
            <a:avLst>
              <a:gd name="adj1" fmla="val 16200000"/>
              <a:gd name="adj2" fmla="val 211380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674" name="Дуга 38"/>
          <p:cNvSpPr/>
          <p:nvPr/>
        </p:nvSpPr>
        <p:spPr>
          <a:xfrm rot="16200000">
            <a:off x="1976438" y="3195638"/>
            <a:ext cx="914400" cy="914400"/>
          </a:xfrm>
          <a:prstGeom prst="arc">
            <a:avLst>
              <a:gd name="adj1" fmla="val 17869330"/>
              <a:gd name="adj2" fmla="val 196010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cxnSp>
        <p:nvCxnSpPr>
          <p:cNvPr id="3145756" name="Прямая со стрелкой 39"/>
          <p:cNvCxnSpPr>
            <a:cxnSpLocks/>
            <a:endCxn id="1048674" idx="2"/>
          </p:cNvCxnSpPr>
          <p:nvPr/>
        </p:nvCxnSpPr>
        <p:spPr>
          <a:xfrm rot="10800000" flipV="1">
            <a:off x="2182813" y="3052763"/>
            <a:ext cx="293687" cy="2174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Прямая со стрелкой 41"/>
          <p:cNvCxnSpPr>
            <a:cxnSpLocks/>
          </p:cNvCxnSpPr>
          <p:nvPr/>
        </p:nvCxnSpPr>
        <p:spPr>
          <a:xfrm rot="5400000" flipH="1" flipV="1">
            <a:off x="1834356" y="3480594"/>
            <a:ext cx="284163" cy="142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4323" name="Object 207"/>
          <p:cNvGraphicFramePr>
            <a:graphicFrameLocks noChangeAspect="1"/>
          </p:cNvGraphicFramePr>
          <p:nvPr/>
        </p:nvGraphicFramePr>
        <p:xfrm>
          <a:off x="2262188" y="2624138"/>
          <a:ext cx="565150" cy="422275"/>
        </p:xfrm>
        <a:graphic>
          <a:graphicData uri="http://schemas.openxmlformats.org/presentationml/2006/ole">
            <p:oleObj spid="_x0000_s4511" name="Equation" r:id="rId10" imgW="241091" imgH="177646" progId="">
              <p:embed/>
            </p:oleObj>
          </a:graphicData>
        </a:graphic>
      </p:graphicFrame>
      <p:graphicFrame>
        <p:nvGraphicFramePr>
          <p:cNvPr id="4194324" name="Object 208"/>
          <p:cNvGraphicFramePr>
            <a:graphicFrameLocks noChangeAspect="1"/>
          </p:cNvGraphicFramePr>
          <p:nvPr/>
        </p:nvGraphicFramePr>
        <p:xfrm>
          <a:off x="1547813" y="1409700"/>
          <a:ext cx="901700" cy="533400"/>
        </p:xfrm>
        <a:graphic>
          <a:graphicData uri="http://schemas.openxmlformats.org/presentationml/2006/ole">
            <p:oleObj spid="_x0000_s4512" name="Equation" r:id="rId11" imgW="304404" imgH="177569" progId="">
              <p:embed/>
            </p:oleObj>
          </a:graphicData>
        </a:graphic>
      </p:graphicFrame>
      <p:cxnSp>
        <p:nvCxnSpPr>
          <p:cNvPr id="3145758" name="Прямая соединительная линия 62"/>
          <p:cNvCxnSpPr>
            <a:cxnSpLocks/>
          </p:cNvCxnSpPr>
          <p:nvPr/>
        </p:nvCxnSpPr>
        <p:spPr>
          <a:xfrm rot="10800000" flipV="1">
            <a:off x="762000" y="1838325"/>
            <a:ext cx="928688" cy="357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5" name="Дуга 66"/>
          <p:cNvSpPr/>
          <p:nvPr/>
        </p:nvSpPr>
        <p:spPr>
          <a:xfrm rot="6226723">
            <a:off x="0" y="1076325"/>
            <a:ext cx="914400" cy="914400"/>
          </a:xfrm>
          <a:prstGeom prst="arc">
            <a:avLst>
              <a:gd name="adj1" fmla="val 17552613"/>
              <a:gd name="adj2" fmla="val 2013967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graphicFrame>
        <p:nvGraphicFramePr>
          <p:cNvPr id="4194325" name="Object 209"/>
          <p:cNvGraphicFramePr>
            <a:graphicFrameLocks noChangeAspect="1"/>
          </p:cNvGraphicFramePr>
          <p:nvPr/>
        </p:nvGraphicFramePr>
        <p:xfrm>
          <a:off x="762000" y="1195388"/>
          <a:ext cx="357188" cy="331787"/>
        </p:xfrm>
        <a:graphic>
          <a:graphicData uri="http://schemas.openxmlformats.org/presentationml/2006/ole">
            <p:oleObj spid="_x0000_s4513" name="Equation" r:id="rId12" imgW="152334" imgH="139639" progId="">
              <p:embed/>
            </p:oleObj>
          </a:graphicData>
        </a:graphic>
      </p:graphicFrame>
      <p:cxnSp>
        <p:nvCxnSpPr>
          <p:cNvPr id="3145759" name="Прямая соединительная линия 68"/>
          <p:cNvCxnSpPr>
            <a:cxnSpLocks/>
          </p:cNvCxnSpPr>
          <p:nvPr/>
        </p:nvCxnSpPr>
        <p:spPr>
          <a:xfrm rot="5400000">
            <a:off x="583406" y="1516857"/>
            <a:ext cx="357187" cy="285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4326" name="Object 210"/>
          <p:cNvGraphicFramePr>
            <a:graphicFrameLocks noChangeAspect="1"/>
          </p:cNvGraphicFramePr>
          <p:nvPr/>
        </p:nvGraphicFramePr>
        <p:xfrm>
          <a:off x="1190625" y="3552825"/>
          <a:ext cx="450850" cy="495300"/>
        </p:xfrm>
        <a:graphic>
          <a:graphicData uri="http://schemas.openxmlformats.org/presentationml/2006/ole">
            <p:oleObj spid="_x0000_s4514" name="Equation" r:id="rId13" imgW="152268" imgH="164957" progId="">
              <p:embed/>
            </p:oleObj>
          </a:graphicData>
        </a:graphic>
      </p:graphicFrame>
      <p:sp>
        <p:nvSpPr>
          <p:cNvPr id="1048676" name="Заголовок 1"/>
          <p:cNvSpPr txBox="1"/>
          <p:nvPr/>
        </p:nvSpPr>
        <p:spPr>
          <a:xfrm>
            <a:off x="228600" y="152400"/>
            <a:ext cx="8610600" cy="868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</a:pPr>
            <a:r>
              <a:rPr lang="en-US" sz="3300" b="1" dirty="0">
                <a:solidFill>
                  <a:schemeClr val="tx1"/>
                </a:solidFill>
              </a:rPr>
              <a:t>Bio-</a:t>
            </a:r>
            <a:r>
              <a:rPr lang="en-US" sz="3300" b="1" dirty="0" err="1">
                <a:solidFill>
                  <a:schemeClr val="tx1"/>
                </a:solidFill>
              </a:rPr>
              <a:t>Savar</a:t>
            </a:r>
            <a:r>
              <a:rPr lang="en-US" sz="3300" b="1" dirty="0">
                <a:solidFill>
                  <a:schemeClr val="tx1"/>
                </a:solidFill>
              </a:rPr>
              <a:t>-</a:t>
            </a:r>
            <a:r>
              <a:rPr lang="en-US" sz="3300" b="1" dirty="0" err="1">
                <a:solidFill>
                  <a:schemeClr val="tx1"/>
                </a:solidFill>
              </a:rPr>
              <a:t>Laplas</a:t>
            </a:r>
            <a:r>
              <a:rPr lang="en-US" sz="3300" b="1" dirty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nızamın</a:t>
            </a:r>
            <a:r>
              <a:rPr lang="uz-Latn-UZ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magnit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maydanların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>
                <a:solidFill>
                  <a:schemeClr val="tx1"/>
                </a:solidFill>
              </a:rPr>
              <a:t>esaplawda</a:t>
            </a:r>
            <a:r>
              <a:rPr lang="en-US" sz="3300" b="1" dirty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qollanıw</a:t>
            </a:r>
            <a:r>
              <a:rPr lang="en-US" sz="3300" b="1" dirty="0" smtClean="0">
                <a:solidFill>
                  <a:schemeClr val="tx1"/>
                </a:solidFill>
              </a:rPr>
              <a:t>.</a:t>
            </a:r>
            <a:endParaRPr lang="ru-RU" sz="3300" b="1" dirty="0">
              <a:solidFill>
                <a:schemeClr val="tx1"/>
              </a:solidFill>
            </a:endParaRPr>
          </a:p>
        </p:txBody>
      </p:sp>
      <p:sp>
        <p:nvSpPr>
          <p:cNvPr id="1048677" name="TextBox 31"/>
          <p:cNvSpPr txBox="1">
            <a:spLocks noChangeArrowheads="1"/>
          </p:cNvSpPr>
          <p:nvPr/>
        </p:nvSpPr>
        <p:spPr bwMode="auto">
          <a:xfrm>
            <a:off x="990600" y="4419600"/>
            <a:ext cx="1143000" cy="4619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Bizden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104867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27" name="Object 211"/>
          <p:cNvGraphicFramePr>
            <a:graphicFrameLocks noChangeAspect="1"/>
          </p:cNvGraphicFramePr>
          <p:nvPr/>
        </p:nvGraphicFramePr>
        <p:xfrm>
          <a:off x="3886200" y="1143000"/>
          <a:ext cx="4267200" cy="769938"/>
        </p:xfrm>
        <a:graphic>
          <a:graphicData uri="http://schemas.openxmlformats.org/presentationml/2006/ole">
            <p:oleObj spid="_x0000_s4515" name="Equation" r:id="rId14" imgW="1651000" imgH="393700" progId="">
              <p:embed/>
            </p:oleObj>
          </a:graphicData>
        </a:graphic>
      </p:graphicFrame>
      <p:sp>
        <p:nvSpPr>
          <p:cNvPr id="1048679" name="Rectangle 14"/>
          <p:cNvSpPr>
            <a:spLocks noChangeArrowheads="1"/>
          </p:cNvSpPr>
          <p:nvPr/>
        </p:nvSpPr>
        <p:spPr bwMode="auto">
          <a:xfrm>
            <a:off x="0" y="561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8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82" name="Rectangle 1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8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28" name="Object 212"/>
          <p:cNvGraphicFramePr>
            <a:graphicFrameLocks noChangeAspect="1"/>
          </p:cNvGraphicFramePr>
          <p:nvPr/>
        </p:nvGraphicFramePr>
        <p:xfrm>
          <a:off x="381000" y="5715000"/>
          <a:ext cx="4343400" cy="895350"/>
        </p:xfrm>
        <a:graphic>
          <a:graphicData uri="http://schemas.openxmlformats.org/presentationml/2006/ole">
            <p:oleObj spid="_x0000_s4516" name="Equation" r:id="rId15" imgW="1637589" imgH="393529" progId="">
              <p:embed/>
            </p:oleObj>
          </a:graphicData>
        </a:graphic>
      </p:graphicFrame>
      <p:sp>
        <p:nvSpPr>
          <p:cNvPr id="1048684" name="Rectangle 22"/>
          <p:cNvSpPr>
            <a:spLocks noChangeArrowheads="1"/>
          </p:cNvSpPr>
          <p:nvPr/>
        </p:nvSpPr>
        <p:spPr bwMode="auto">
          <a:xfrm>
            <a:off x="0" y="561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85" name="Скругленный прямоугольник 44"/>
          <p:cNvSpPr/>
          <p:nvPr/>
        </p:nvSpPr>
        <p:spPr>
          <a:xfrm>
            <a:off x="4876800" y="2133600"/>
            <a:ext cx="2819400" cy="9586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graphicFrame>
        <p:nvGraphicFramePr>
          <p:cNvPr id="4194329" name="Object 213"/>
          <p:cNvGraphicFramePr>
            <a:graphicFrameLocks noChangeAspect="1"/>
          </p:cNvGraphicFramePr>
          <p:nvPr/>
        </p:nvGraphicFramePr>
        <p:xfrm>
          <a:off x="4953000" y="2209800"/>
          <a:ext cx="2576513" cy="808038"/>
        </p:xfrm>
        <a:graphic>
          <a:graphicData uri="http://schemas.openxmlformats.org/presentationml/2006/ole">
            <p:oleObj spid="_x0000_s4517" name="Equation" r:id="rId16" imgW="1193800" imgH="393700" progId="">
              <p:embed/>
            </p:oleObj>
          </a:graphicData>
        </a:graphic>
      </p:graphicFrame>
      <p:sp>
        <p:nvSpPr>
          <p:cNvPr id="1048686" name="Скругленный прямоугольник 46"/>
          <p:cNvSpPr/>
          <p:nvPr/>
        </p:nvSpPr>
        <p:spPr>
          <a:xfrm>
            <a:off x="5410200" y="5715000"/>
            <a:ext cx="2819400" cy="9586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687" name="Скругленный прямоугольник 47"/>
          <p:cNvSpPr/>
          <p:nvPr/>
        </p:nvSpPr>
        <p:spPr>
          <a:xfrm>
            <a:off x="3352800" y="4267200"/>
            <a:ext cx="57912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688" name="Скругленный прямоугольник 48"/>
          <p:cNvSpPr/>
          <p:nvPr/>
        </p:nvSpPr>
        <p:spPr>
          <a:xfrm>
            <a:off x="4572000" y="3200400"/>
            <a:ext cx="35814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graphicFrame>
        <p:nvGraphicFramePr>
          <p:cNvPr id="4194330" name="Object 214"/>
          <p:cNvGraphicFramePr>
            <a:graphicFrameLocks noChangeAspect="1"/>
          </p:cNvGraphicFramePr>
          <p:nvPr/>
        </p:nvGraphicFramePr>
        <p:xfrm>
          <a:off x="4648200" y="3200400"/>
          <a:ext cx="3352800" cy="866775"/>
        </p:xfrm>
        <a:graphic>
          <a:graphicData uri="http://schemas.openxmlformats.org/presentationml/2006/ole">
            <p:oleObj spid="_x0000_s4518" name="Equation" r:id="rId17" imgW="1269449" imgH="393529" progId="">
              <p:embed/>
            </p:oleObj>
          </a:graphicData>
        </a:graphic>
      </p:graphicFrame>
      <p:graphicFrame>
        <p:nvGraphicFramePr>
          <p:cNvPr id="4194331" name="Object 215"/>
          <p:cNvGraphicFramePr>
            <a:graphicFrameLocks noChangeAspect="1"/>
          </p:cNvGraphicFramePr>
          <p:nvPr/>
        </p:nvGraphicFramePr>
        <p:xfrm>
          <a:off x="3336925" y="4267200"/>
          <a:ext cx="5807075" cy="914400"/>
        </p:xfrm>
        <a:graphic>
          <a:graphicData uri="http://schemas.openxmlformats.org/presentationml/2006/ole">
            <p:oleObj spid="_x0000_s4519" name="Equation" r:id="rId18" imgW="2247900" imgH="469900" progId="">
              <p:embed/>
            </p:oleObj>
          </a:graphicData>
        </a:graphic>
      </p:graphicFrame>
      <p:graphicFrame>
        <p:nvGraphicFramePr>
          <p:cNvPr id="4194332" name="Object 216"/>
          <p:cNvGraphicFramePr>
            <a:graphicFrameLocks noChangeAspect="1"/>
          </p:cNvGraphicFramePr>
          <p:nvPr/>
        </p:nvGraphicFramePr>
        <p:xfrm>
          <a:off x="5638800" y="5715000"/>
          <a:ext cx="2286000" cy="950913"/>
        </p:xfrm>
        <a:graphic>
          <a:graphicData uri="http://schemas.openxmlformats.org/presentationml/2006/ole">
            <p:oleObj spid="_x0000_s4520" name="Equation" r:id="rId19" imgW="710891" imgH="393529" progId="">
              <p:embed/>
            </p:oleObj>
          </a:graphicData>
        </a:graphic>
      </p:graphicFrame>
      <p:sp>
        <p:nvSpPr>
          <p:cNvPr id="1048689" name="TextBox 51"/>
          <p:cNvSpPr txBox="1">
            <a:spLocks noChangeArrowheads="1"/>
          </p:cNvSpPr>
          <p:nvPr/>
        </p:nvSpPr>
        <p:spPr bwMode="auto">
          <a:xfrm>
            <a:off x="214282" y="5286388"/>
            <a:ext cx="4057648" cy="46166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Calibri" pitchFamily="34" charset="0"/>
              </a:rPr>
              <a:t>Ótkizgishtiń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bir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bólimi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ushın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1048690" name="TextBox 52"/>
          <p:cNvSpPr txBox="1">
            <a:spLocks noChangeArrowheads="1"/>
          </p:cNvSpPr>
          <p:nvPr/>
        </p:nvSpPr>
        <p:spPr bwMode="auto">
          <a:xfrm>
            <a:off x="4286248" y="5286388"/>
            <a:ext cx="4857752" cy="46166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Ótkizgish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uzınlıǵı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sheksiz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bolǵanda</a:t>
            </a:r>
            <a:endParaRPr lang="ru-RU" sz="2400" b="1" dirty="0">
              <a:latin typeface="Calibri" pitchFamily="34" charset="0"/>
            </a:endParaRPr>
          </a:p>
        </p:txBody>
      </p:sp>
      <p:cxnSp>
        <p:nvCxnSpPr>
          <p:cNvPr id="3145760" name="Прямая со стрелкой 54"/>
          <p:cNvCxnSpPr>
            <a:cxnSpLocks/>
          </p:cNvCxnSpPr>
          <p:nvPr/>
        </p:nvCxnSpPr>
        <p:spPr>
          <a:xfrm rot="10800000" flipV="1">
            <a:off x="6781800" y="1828800"/>
            <a:ext cx="6858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1" name="Прямая со стрелкой 55"/>
          <p:cNvCxnSpPr>
            <a:cxnSpLocks/>
          </p:cNvCxnSpPr>
          <p:nvPr/>
        </p:nvCxnSpPr>
        <p:spPr>
          <a:xfrm>
            <a:off x="4572000" y="1905000"/>
            <a:ext cx="20574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1" name="Стрелка вниз 64"/>
          <p:cNvSpPr/>
          <p:nvPr/>
        </p:nvSpPr>
        <p:spPr>
          <a:xfrm>
            <a:off x="5943600" y="2971800"/>
            <a:ext cx="685800" cy="3048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Скругленный прямоугольник 31"/>
          <p:cNvSpPr/>
          <p:nvPr/>
        </p:nvSpPr>
        <p:spPr>
          <a:xfrm>
            <a:off x="5638800" y="5562600"/>
            <a:ext cx="3124200" cy="1143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696" name="Скругленный прямоугольник 30"/>
          <p:cNvSpPr/>
          <p:nvPr/>
        </p:nvSpPr>
        <p:spPr>
          <a:xfrm>
            <a:off x="6324600" y="4495800"/>
            <a:ext cx="24384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697" name="Скругленный прямоугольник 29"/>
          <p:cNvSpPr/>
          <p:nvPr/>
        </p:nvSpPr>
        <p:spPr>
          <a:xfrm>
            <a:off x="6248400" y="2133600"/>
            <a:ext cx="26670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grpSp>
        <p:nvGrpSpPr>
          <p:cNvPr id="69" name="Группа 17"/>
          <p:cNvGrpSpPr/>
          <p:nvPr/>
        </p:nvGrpSpPr>
        <p:grpSpPr>
          <a:xfrm>
            <a:off x="0" y="1219200"/>
            <a:ext cx="2711450" cy="2857500"/>
            <a:chOff x="142844" y="571480"/>
            <a:chExt cx="2710822" cy="285752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8698" name="Овал 2"/>
            <p:cNvSpPr/>
            <p:nvPr/>
          </p:nvSpPr>
          <p:spPr>
            <a:xfrm>
              <a:off x="571370" y="571480"/>
              <a:ext cx="1356999" cy="2857520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ru-RU"/>
            </a:p>
          </p:txBody>
        </p:sp>
        <p:cxnSp>
          <p:nvCxnSpPr>
            <p:cNvPr id="3145762" name="Прямая со стрелкой 3"/>
            <p:cNvCxnSpPr>
              <a:cxnSpLocks/>
            </p:cNvCxnSpPr>
            <p:nvPr/>
          </p:nvCxnSpPr>
          <p:spPr>
            <a:xfrm>
              <a:off x="1357001" y="2000240"/>
              <a:ext cx="1356998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94333" name="Object 127"/>
            <p:cNvGraphicFramePr>
              <a:graphicFrameLocks noChangeAspect="1"/>
            </p:cNvGraphicFramePr>
            <p:nvPr/>
          </p:nvGraphicFramePr>
          <p:xfrm>
            <a:off x="2214546" y="1285860"/>
            <a:ext cx="639120" cy="647700"/>
          </p:xfrm>
          <a:graphic>
            <a:graphicData uri="http://schemas.openxmlformats.org/presentationml/2006/ole">
              <p:oleObj spid="_x0000_s5347" name="Equation" r:id="rId4" imgW="215619" imgH="215619" progId="">
                <p:embed/>
              </p:oleObj>
            </a:graphicData>
          </a:graphic>
        </p:graphicFrame>
        <p:cxnSp>
          <p:nvCxnSpPr>
            <p:cNvPr id="3145763" name="Прямая соединительная линия 5"/>
            <p:cNvCxnSpPr>
              <a:cxnSpLocks/>
            </p:cNvCxnSpPr>
            <p:nvPr/>
          </p:nvCxnSpPr>
          <p:spPr>
            <a:xfrm rot="16200000" flipH="1">
              <a:off x="642706" y="1285945"/>
              <a:ext cx="714380" cy="714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4" name="Прямая со стрелкой 6"/>
            <p:cNvCxnSpPr>
              <a:cxnSpLocks/>
            </p:cNvCxnSpPr>
            <p:nvPr/>
          </p:nvCxnSpPr>
          <p:spPr>
            <a:xfrm rot="5400000">
              <a:off x="357056" y="2000240"/>
              <a:ext cx="430215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94334" name="Object 128"/>
            <p:cNvGraphicFramePr>
              <a:graphicFrameLocks noChangeAspect="1"/>
            </p:cNvGraphicFramePr>
            <p:nvPr/>
          </p:nvGraphicFramePr>
          <p:xfrm>
            <a:off x="142844" y="1643050"/>
            <a:ext cx="376238" cy="495300"/>
          </p:xfrm>
          <a:graphic>
            <a:graphicData uri="http://schemas.openxmlformats.org/presentationml/2006/ole">
              <p:oleObj spid="_x0000_s5348" name="Equation" r:id="rId5" imgW="126780" imgH="164814" progId="">
                <p:embed/>
              </p:oleObj>
            </a:graphicData>
          </a:graphic>
        </p:graphicFrame>
        <p:cxnSp>
          <p:nvCxnSpPr>
            <p:cNvPr id="3145765" name="Прямая соединительная линия 11"/>
            <p:cNvCxnSpPr>
              <a:cxnSpLocks/>
            </p:cNvCxnSpPr>
            <p:nvPr/>
          </p:nvCxnSpPr>
          <p:spPr>
            <a:xfrm>
              <a:off x="571370" y="1285860"/>
              <a:ext cx="2142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94335" name="Object 129"/>
            <p:cNvGraphicFramePr>
              <a:graphicFrameLocks noChangeAspect="1"/>
            </p:cNvGraphicFramePr>
            <p:nvPr/>
          </p:nvGraphicFramePr>
          <p:xfrm>
            <a:off x="285720" y="642918"/>
            <a:ext cx="601663" cy="647700"/>
          </p:xfrm>
          <a:graphic>
            <a:graphicData uri="http://schemas.openxmlformats.org/presentationml/2006/ole">
              <p:oleObj spid="_x0000_s5349" name="Equation" r:id="rId6" imgW="203024" imgH="215713" progId="">
                <p:embed/>
              </p:oleObj>
            </a:graphicData>
          </a:graphic>
        </p:graphicFrame>
        <p:graphicFrame>
          <p:nvGraphicFramePr>
            <p:cNvPr id="4194336" name="Object 130"/>
            <p:cNvGraphicFramePr>
              <a:graphicFrameLocks noChangeAspect="1"/>
            </p:cNvGraphicFramePr>
            <p:nvPr/>
          </p:nvGraphicFramePr>
          <p:xfrm>
            <a:off x="714348" y="1643050"/>
            <a:ext cx="450850" cy="495300"/>
          </p:xfrm>
          <a:graphic>
            <a:graphicData uri="http://schemas.openxmlformats.org/presentationml/2006/ole">
              <p:oleObj spid="_x0000_s5350" name="Equation" r:id="rId7" imgW="152268" imgH="164957" progId="">
                <p:embed/>
              </p:oleObj>
            </a:graphicData>
          </a:graphic>
        </p:graphicFrame>
        <p:cxnSp>
          <p:nvCxnSpPr>
            <p:cNvPr id="3145766" name="Прямая соединительная линия 20"/>
            <p:cNvCxnSpPr>
              <a:cxnSpLocks/>
            </p:cNvCxnSpPr>
            <p:nvPr/>
          </p:nvCxnSpPr>
          <p:spPr>
            <a:xfrm>
              <a:off x="785633" y="785795"/>
              <a:ext cx="2142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99" name="Скругленный прямоугольник 13"/>
          <p:cNvSpPr/>
          <p:nvPr/>
        </p:nvSpPr>
        <p:spPr>
          <a:xfrm>
            <a:off x="4114800" y="1143000"/>
            <a:ext cx="3352800" cy="914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700" name="Заголовок 1"/>
          <p:cNvSpPr txBox="1"/>
          <p:nvPr/>
        </p:nvSpPr>
        <p:spPr>
          <a:xfrm>
            <a:off x="228600" y="152400"/>
            <a:ext cx="8610600" cy="868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chemeClr val="tx1"/>
                </a:solidFill>
              </a:rPr>
              <a:t>Bio-</a:t>
            </a:r>
            <a:r>
              <a:rPr lang="en-US" sz="2800" b="1" dirty="0" err="1">
                <a:solidFill>
                  <a:schemeClr val="tx1"/>
                </a:solidFill>
              </a:rPr>
              <a:t>Savar</a:t>
            </a:r>
            <a:r>
              <a:rPr lang="en-US" sz="2800" b="1" dirty="0">
                <a:solidFill>
                  <a:schemeClr val="tx1"/>
                </a:solidFill>
              </a:rPr>
              <a:t>-</a:t>
            </a:r>
            <a:r>
              <a:rPr lang="en-US" sz="2800" b="1" dirty="0" err="1">
                <a:solidFill>
                  <a:schemeClr val="tx1"/>
                </a:solidFill>
              </a:rPr>
              <a:t>Laplas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nızamın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magnit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maydanların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esaplawda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qollanıw</a:t>
            </a:r>
            <a:r>
              <a:rPr lang="en-US" sz="2800" b="1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tok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048701" name="Скругленный прямоугольник 15"/>
          <p:cNvSpPr/>
          <p:nvPr/>
        </p:nvSpPr>
        <p:spPr>
          <a:xfrm>
            <a:off x="3048000" y="2209800"/>
            <a:ext cx="2819400" cy="95864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702" name="Скругленный прямоугольник 16"/>
          <p:cNvSpPr/>
          <p:nvPr/>
        </p:nvSpPr>
        <p:spPr>
          <a:xfrm>
            <a:off x="2209800" y="3352800"/>
            <a:ext cx="6629400" cy="990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70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37" name="Object 131"/>
          <p:cNvGraphicFramePr>
            <a:graphicFrameLocks noChangeAspect="1"/>
          </p:cNvGraphicFramePr>
          <p:nvPr/>
        </p:nvGraphicFramePr>
        <p:xfrm>
          <a:off x="4343400" y="1219200"/>
          <a:ext cx="2952750" cy="762000"/>
        </p:xfrm>
        <a:graphic>
          <a:graphicData uri="http://schemas.openxmlformats.org/presentationml/2006/ole">
            <p:oleObj spid="_x0000_s5351" name="Equation" r:id="rId8" imgW="1524000" imgH="393700" progId="">
              <p:embed/>
            </p:oleObj>
          </a:graphicData>
        </a:graphic>
      </p:graphicFrame>
      <p:sp>
        <p:nvSpPr>
          <p:cNvPr id="104870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38" name="Object 132"/>
          <p:cNvGraphicFramePr>
            <a:graphicFrameLocks noChangeAspect="1"/>
          </p:cNvGraphicFramePr>
          <p:nvPr/>
        </p:nvGraphicFramePr>
        <p:xfrm>
          <a:off x="3124200" y="2209800"/>
          <a:ext cx="2792413" cy="914400"/>
        </p:xfrm>
        <a:graphic>
          <a:graphicData uri="http://schemas.openxmlformats.org/presentationml/2006/ole">
            <p:oleObj spid="_x0000_s5352" name="Equation" r:id="rId9" imgW="1193800" imgH="393700" progId="">
              <p:embed/>
            </p:oleObj>
          </a:graphicData>
        </a:graphic>
      </p:graphicFrame>
      <p:sp>
        <p:nvSpPr>
          <p:cNvPr id="10487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39" name="Object 133"/>
          <p:cNvGraphicFramePr>
            <a:graphicFrameLocks noChangeAspect="1"/>
          </p:cNvGraphicFramePr>
          <p:nvPr/>
        </p:nvGraphicFramePr>
        <p:xfrm>
          <a:off x="6553200" y="2133600"/>
          <a:ext cx="2133600" cy="941388"/>
        </p:xfrm>
        <a:graphic>
          <a:graphicData uri="http://schemas.openxmlformats.org/presentationml/2006/ole">
            <p:oleObj spid="_x0000_s5353" name="Equation" r:id="rId10" imgW="888614" imgH="393529" progId="">
              <p:embed/>
            </p:oleObj>
          </a:graphicData>
        </a:graphic>
      </p:graphicFrame>
      <p:sp>
        <p:nvSpPr>
          <p:cNvPr id="104870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40" name="Object 134"/>
          <p:cNvGraphicFramePr>
            <a:graphicFrameLocks noChangeAspect="1"/>
          </p:cNvGraphicFramePr>
          <p:nvPr/>
        </p:nvGraphicFramePr>
        <p:xfrm>
          <a:off x="2514600" y="3429000"/>
          <a:ext cx="5715000" cy="854075"/>
        </p:xfrm>
        <a:graphic>
          <a:graphicData uri="http://schemas.openxmlformats.org/presentationml/2006/ole">
            <p:oleObj spid="_x0000_s5354" name="Equation" r:id="rId11" imgW="2616200" imgH="393700" progId="">
              <p:embed/>
            </p:oleObj>
          </a:graphicData>
        </a:graphic>
      </p:graphicFrame>
      <p:sp>
        <p:nvSpPr>
          <p:cNvPr id="10487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41" name="Object 135"/>
          <p:cNvGraphicFramePr>
            <a:graphicFrameLocks noChangeAspect="1"/>
          </p:cNvGraphicFramePr>
          <p:nvPr/>
        </p:nvGraphicFramePr>
        <p:xfrm>
          <a:off x="6705600" y="4495800"/>
          <a:ext cx="1524000" cy="944563"/>
        </p:xfrm>
        <a:graphic>
          <a:graphicData uri="http://schemas.openxmlformats.org/presentationml/2006/ole">
            <p:oleObj spid="_x0000_s5355" name="Equation" r:id="rId12" imgW="634725" imgH="393529" progId="">
              <p:embed/>
            </p:oleObj>
          </a:graphicData>
        </a:graphic>
      </p:graphicFrame>
      <p:sp>
        <p:nvSpPr>
          <p:cNvPr id="1048708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42" name="Object 136"/>
          <p:cNvGraphicFramePr>
            <a:graphicFrameLocks noChangeAspect="1"/>
          </p:cNvGraphicFramePr>
          <p:nvPr/>
        </p:nvGraphicFramePr>
        <p:xfrm>
          <a:off x="5867400" y="5486400"/>
          <a:ext cx="2608263" cy="1171575"/>
        </p:xfrm>
        <a:graphic>
          <a:graphicData uri="http://schemas.openxmlformats.org/presentationml/2006/ole">
            <p:oleObj spid="_x0000_s5356" name="Equation" r:id="rId13" imgW="1333500" imgH="596900" progId="">
              <p:embed/>
            </p:oleObj>
          </a:graphicData>
        </a:graphic>
      </p:graphicFrame>
      <p:sp>
        <p:nvSpPr>
          <p:cNvPr id="1048709" name="TextBox 32"/>
          <p:cNvSpPr txBox="1">
            <a:spLocks noChangeArrowheads="1"/>
          </p:cNvSpPr>
          <p:nvPr/>
        </p:nvSpPr>
        <p:spPr bwMode="auto">
          <a:xfrm>
            <a:off x="2438400" y="4724400"/>
            <a:ext cx="3581400" cy="46166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latin typeface="Calibri" pitchFamily="34" charset="0"/>
              </a:rPr>
              <a:t>Aylanbalı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tok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orayında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1048710" name="TextBox 33"/>
          <p:cNvSpPr txBox="1">
            <a:spLocks noChangeArrowheads="1"/>
          </p:cNvSpPr>
          <p:nvPr/>
        </p:nvSpPr>
        <p:spPr bwMode="auto">
          <a:xfrm>
            <a:off x="533400" y="5638800"/>
            <a:ext cx="4800600" cy="83099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latin typeface="Calibri" pitchFamily="34" charset="0"/>
              </a:rPr>
              <a:t>Aylanba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kórinistegi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toklı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ótkizgishtiń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orayında</a:t>
            </a:r>
            <a:endParaRPr lang="ru-RU" sz="2400" dirty="0">
              <a:latin typeface="Calibri" pitchFamily="34" charset="0"/>
            </a:endParaRPr>
          </a:p>
        </p:txBody>
      </p:sp>
      <p:cxnSp>
        <p:nvCxnSpPr>
          <p:cNvPr id="3145767" name="Прямая со стрелкой 34"/>
          <p:cNvCxnSpPr>
            <a:cxnSpLocks/>
          </p:cNvCxnSpPr>
          <p:nvPr/>
        </p:nvCxnSpPr>
        <p:spPr>
          <a:xfrm rot="10800000" flipV="1">
            <a:off x="4267200" y="1828800"/>
            <a:ext cx="1524000" cy="3810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1" name="Стрелка вниз 39"/>
          <p:cNvSpPr/>
          <p:nvPr/>
        </p:nvSpPr>
        <p:spPr>
          <a:xfrm rot="16200000">
            <a:off x="5791200" y="2438400"/>
            <a:ext cx="685800" cy="5334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Заголовок 1"/>
          <p:cNvSpPr txBox="1"/>
          <p:nvPr/>
        </p:nvSpPr>
        <p:spPr>
          <a:xfrm>
            <a:off x="228600" y="152400"/>
            <a:ext cx="8610600" cy="868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400" b="1" i="1" dirty="0">
                <a:solidFill>
                  <a:srgbClr val="0D0D0D"/>
                </a:solidFill>
              </a:rPr>
              <a:t>R </a:t>
            </a:r>
            <a:r>
              <a:rPr lang="en-US" sz="2400" b="1" dirty="0" err="1" smtClean="0">
                <a:solidFill>
                  <a:srgbClr val="0D0D0D"/>
                </a:solidFill>
              </a:rPr>
              <a:t>radiuslı</a:t>
            </a:r>
            <a:r>
              <a:rPr lang="en-US" sz="2400" b="1" dirty="0" smtClean="0">
                <a:solidFill>
                  <a:srgbClr val="0D0D0D"/>
                </a:solidFill>
              </a:rPr>
              <a:t> </a:t>
            </a:r>
            <a:r>
              <a:rPr lang="en-US" sz="2400" b="1" dirty="0" err="1" smtClean="0">
                <a:solidFill>
                  <a:srgbClr val="0D0D0D"/>
                </a:solidFill>
              </a:rPr>
              <a:t>aylanbalı</a:t>
            </a:r>
            <a:r>
              <a:rPr lang="en-US" sz="2400" b="1" dirty="0" smtClean="0">
                <a:solidFill>
                  <a:srgbClr val="0D0D0D"/>
                </a:solidFill>
              </a:rPr>
              <a:t> </a:t>
            </a:r>
            <a:r>
              <a:rPr lang="en-US" sz="2400" b="1" dirty="0" err="1">
                <a:solidFill>
                  <a:srgbClr val="0D0D0D"/>
                </a:solidFill>
              </a:rPr>
              <a:t>tok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b="1" dirty="0" err="1" smtClean="0">
                <a:solidFill>
                  <a:srgbClr val="0D0D0D"/>
                </a:solidFill>
              </a:rPr>
              <a:t>k</a:t>
            </a:r>
            <a:r>
              <a:rPr lang="en-US" sz="2400" b="1" dirty="0" err="1" smtClean="0">
                <a:solidFill>
                  <a:schemeClr val="tx1"/>
                </a:solidFill>
                <a:latin typeface="Calibri" pitchFamily="34" charset="0"/>
              </a:rPr>
              <a:t>ósherine</a:t>
            </a:r>
            <a:r>
              <a:rPr lang="en-US" sz="2400" b="1" dirty="0" err="1" smtClean="0">
                <a:solidFill>
                  <a:srgbClr val="0D0D0D"/>
                </a:solidFill>
              </a:rPr>
              <a:t>n</a:t>
            </a:r>
            <a:r>
              <a:rPr lang="en-US" sz="2400" b="1" dirty="0" smtClean="0">
                <a:solidFill>
                  <a:srgbClr val="0D0D0D"/>
                </a:solidFill>
              </a:rPr>
              <a:t> </a:t>
            </a:r>
            <a:r>
              <a:rPr lang="en-US" sz="2400" b="1" dirty="0">
                <a:solidFill>
                  <a:srgbClr val="0D0D0D"/>
                </a:solidFill>
              </a:rPr>
              <a:t>x </a:t>
            </a:r>
            <a:r>
              <a:rPr lang="en-US" sz="2400" b="1" dirty="0" err="1" smtClean="0">
                <a:solidFill>
                  <a:srgbClr val="0D0D0D"/>
                </a:solidFill>
              </a:rPr>
              <a:t>aralıqta</a:t>
            </a:r>
            <a:r>
              <a:rPr lang="en-US" sz="2400" b="1" dirty="0" smtClean="0">
                <a:solidFill>
                  <a:srgbClr val="0D0D0D"/>
                </a:solidFill>
              </a:rPr>
              <a:t> </a:t>
            </a:r>
            <a:r>
              <a:rPr lang="en-US" sz="2400" b="1" dirty="0" err="1">
                <a:solidFill>
                  <a:srgbClr val="0D0D0D"/>
                </a:solidFill>
              </a:rPr>
              <a:t>jaylasqan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b="1" dirty="0" err="1" smtClean="0">
                <a:solidFill>
                  <a:srgbClr val="0D0D0D"/>
                </a:solidFill>
              </a:rPr>
              <a:t>noqatta</a:t>
            </a:r>
            <a:r>
              <a:rPr lang="en-US" sz="2400" b="1" dirty="0" smtClean="0">
                <a:solidFill>
                  <a:srgbClr val="0D0D0D"/>
                </a:solidFill>
              </a:rPr>
              <a:t> </a:t>
            </a:r>
            <a:r>
              <a:rPr lang="en-US" sz="2400" b="1" dirty="0" err="1">
                <a:solidFill>
                  <a:srgbClr val="0D0D0D"/>
                </a:solidFill>
              </a:rPr>
              <a:t>magnit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b="1" dirty="0" err="1">
                <a:solidFill>
                  <a:srgbClr val="0D0D0D"/>
                </a:solidFill>
              </a:rPr>
              <a:t>maydan</a:t>
            </a:r>
            <a:r>
              <a:rPr lang="en-US" sz="2400" b="1" dirty="0">
                <a:solidFill>
                  <a:srgbClr val="0D0D0D"/>
                </a:solidFill>
              </a:rPr>
              <a:t> </a:t>
            </a:r>
            <a:r>
              <a:rPr lang="en-US" sz="2400" b="1" dirty="0" err="1" smtClean="0">
                <a:solidFill>
                  <a:srgbClr val="0D0D0D"/>
                </a:solidFill>
              </a:rPr>
              <a:t>indukciyasın</a:t>
            </a:r>
            <a:r>
              <a:rPr lang="en-US" sz="2400" b="1" dirty="0" smtClean="0">
                <a:solidFill>
                  <a:srgbClr val="0D0D0D"/>
                </a:solidFill>
              </a:rPr>
              <a:t> </a:t>
            </a:r>
            <a:r>
              <a:rPr lang="en-US" sz="2400" b="1" dirty="0" err="1">
                <a:solidFill>
                  <a:srgbClr val="0D0D0D"/>
                </a:solidFill>
              </a:rPr>
              <a:t>esaplaw</a:t>
            </a:r>
            <a:r>
              <a:rPr lang="en-US" sz="2400" b="1" dirty="0">
                <a:solidFill>
                  <a:srgbClr val="0D0D0D"/>
                </a:solidFill>
              </a:rPr>
              <a:t>.</a:t>
            </a:r>
            <a:endParaRPr lang="ru-RU" sz="2400" b="1" dirty="0">
              <a:solidFill>
                <a:srgbClr val="0D0D0D"/>
              </a:solidFill>
            </a:endParaRPr>
          </a:p>
        </p:txBody>
      </p:sp>
      <p:sp>
        <p:nvSpPr>
          <p:cNvPr id="104871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7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71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71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720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72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97199" name="Рисунок 3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19200"/>
            <a:ext cx="4953000" cy="3170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9720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495800"/>
            <a:ext cx="74009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1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1143000"/>
            <a:ext cx="1981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2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1828800"/>
            <a:ext cx="186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720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5103813"/>
            <a:ext cx="3200400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7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723" name="Rectangle 25"/>
          <p:cNvSpPr>
            <a:spLocks noChangeArrowheads="1"/>
          </p:cNvSpPr>
          <p:nvPr/>
        </p:nvSpPr>
        <p:spPr bwMode="auto">
          <a:xfrm>
            <a:off x="0" y="3171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43" name="Object 38"/>
          <p:cNvGraphicFramePr>
            <a:graphicFrameLocks noChangeAspect="1"/>
          </p:cNvGraphicFramePr>
          <p:nvPr/>
        </p:nvGraphicFramePr>
        <p:xfrm>
          <a:off x="5562600" y="2382838"/>
          <a:ext cx="3124200" cy="2035175"/>
        </p:xfrm>
        <a:graphic>
          <a:graphicData uri="http://schemas.openxmlformats.org/presentationml/2006/ole">
            <p:oleObj spid="_x0000_s70703" name="Equation" r:id="rId9" imgW="1358900" imgH="889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97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9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97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97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19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9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Скругленный прямоугольник 15"/>
          <p:cNvSpPr/>
          <p:nvPr/>
        </p:nvSpPr>
        <p:spPr>
          <a:xfrm>
            <a:off x="762000" y="3124200"/>
            <a:ext cx="7239000" cy="1143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72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tx1"/>
                </a:solidFill>
              </a:rPr>
              <a:t>Háreketlenip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atırǵan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zaryadtıń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magnit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maydanı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1048729" name="Содержимое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30480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uz-Latn-UZ" sz="2400" b="1" dirty="0" smtClean="0"/>
              <a:t>E</a:t>
            </a:r>
            <a:r>
              <a:rPr lang="en-US" sz="2400" b="1" dirty="0" err="1" smtClean="0"/>
              <a:t>ksperimentallıq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maǵlıwmatlarǵa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tiykarlanıp</a:t>
            </a:r>
            <a:r>
              <a:rPr lang="en-US" sz="2400" b="1" i="1" dirty="0" smtClean="0"/>
              <a:t> v</a:t>
            </a:r>
            <a:r>
              <a:rPr lang="ru-RU" sz="2400" b="1" dirty="0" smtClean="0"/>
              <a:t> </a:t>
            </a:r>
            <a:r>
              <a:rPr lang="en-US" sz="2400" b="1" dirty="0" smtClean="0"/>
              <a:t>               </a:t>
            </a:r>
            <a:r>
              <a:rPr lang="ru-RU" sz="2400" b="1" dirty="0" smtClean="0"/>
              <a:t>(</a:t>
            </a:r>
            <a:r>
              <a:rPr lang="en-US" sz="2400" b="1" i="1" dirty="0" smtClean="0"/>
              <a:t>v</a:t>
            </a:r>
            <a:r>
              <a:rPr lang="ru-RU" sz="2400" b="1" dirty="0" smtClean="0"/>
              <a:t> =</a:t>
            </a:r>
            <a:r>
              <a:rPr lang="en-US" sz="2400" b="1" dirty="0" smtClean="0"/>
              <a:t>const, </a:t>
            </a:r>
            <a:r>
              <a:rPr lang="en-US" sz="2400" b="1" i="1" dirty="0" smtClean="0"/>
              <a:t>v</a:t>
            </a:r>
            <a:r>
              <a:rPr lang="ru-RU" sz="2400" b="1" dirty="0" smtClean="0"/>
              <a:t> &lt;&lt; с = 3 10 </a:t>
            </a:r>
            <a:r>
              <a:rPr lang="ru-RU" sz="2400" b="1" baseline="30000" dirty="0" smtClean="0"/>
              <a:t>8  </a:t>
            </a:r>
            <a:r>
              <a:rPr lang="en-US" sz="2400" b="1" dirty="0" smtClean="0"/>
              <a:t>m</a:t>
            </a:r>
            <a:r>
              <a:rPr lang="ru-RU" sz="2400" b="1" dirty="0" smtClean="0"/>
              <a:t>/</a:t>
            </a:r>
            <a:r>
              <a:rPr lang="en-US" sz="2400" b="1" dirty="0" smtClean="0"/>
              <a:t>s</a:t>
            </a:r>
            <a:r>
              <a:rPr lang="ru-RU" sz="2400" b="1" dirty="0" smtClean="0"/>
              <a:t>)</a:t>
            </a:r>
            <a:r>
              <a:rPr lang="uz-Cyrl-UZ" sz="2400" b="1" dirty="0" smtClean="0"/>
              <a:t> </a:t>
            </a:r>
            <a:r>
              <a:rPr lang="en-US" sz="2400" b="1" dirty="0" err="1" smtClean="0"/>
              <a:t>tezlik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erkin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háreketlenip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q </a:t>
            </a:r>
            <a:r>
              <a:rPr lang="en-US" sz="2400" b="1" dirty="0" err="1" smtClean="0"/>
              <a:t>noqatlıq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zaryadtıń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B</a:t>
            </a:r>
            <a:r>
              <a:rPr lang="uz-Cyrl-UZ" sz="2400" b="1" i="1" dirty="0" smtClean="0"/>
              <a:t> </a:t>
            </a:r>
            <a:r>
              <a:rPr lang="en-US" sz="2400" b="1" dirty="0" err="1" smtClean="0"/>
              <a:t>magnit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maydanı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ańlatpa</a:t>
            </a:r>
            <a:r>
              <a:rPr lang="en-US" sz="2400" b="1" dirty="0" smtClean="0"/>
              <a:t> </a:t>
            </a:r>
            <a:r>
              <a:rPr lang="uz-Latn-UZ" sz="2400" b="1" dirty="0" smtClean="0"/>
              <a:t>p</a:t>
            </a:r>
            <a:r>
              <a:rPr lang="en-US" sz="2400" b="1" dirty="0" err="1" smtClean="0"/>
              <a:t>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anıqlanadı</a:t>
            </a:r>
            <a:r>
              <a:rPr lang="uz-Cyrl-UZ" sz="2400" b="1" dirty="0" smtClean="0"/>
              <a:t>:</a:t>
            </a:r>
            <a:r>
              <a:rPr lang="ru-RU" sz="2400" b="1" dirty="0" smtClean="0"/>
              <a:t>  </a:t>
            </a:r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en-US" sz="2400" dirty="0" smtClean="0"/>
          </a:p>
          <a:p>
            <a:pPr marL="0" indent="0" eaLnBrk="1" hangingPunct="1">
              <a:buFont typeface="Arial" charset="0"/>
              <a:buNone/>
            </a:pPr>
            <a:endParaRPr lang="ru-RU" sz="2400" dirty="0" smtClean="0"/>
          </a:p>
        </p:txBody>
      </p:sp>
      <p:sp>
        <p:nvSpPr>
          <p:cNvPr id="1048730" name="Параллелограмм 3"/>
          <p:cNvSpPr/>
          <p:nvPr/>
        </p:nvSpPr>
        <p:spPr>
          <a:xfrm>
            <a:off x="6019800" y="5562600"/>
            <a:ext cx="2928938" cy="928688"/>
          </a:xfrm>
          <a:prstGeom prst="parallelogram">
            <a:avLst>
              <a:gd name="adj" fmla="val 72976"/>
            </a:avLst>
          </a:prstGeom>
          <a:gradFill>
            <a:gsLst>
              <a:gs pos="0">
                <a:srgbClr val="FFFFFF"/>
              </a:gs>
              <a:gs pos="0">
                <a:srgbClr val="E6E6E6"/>
              </a:gs>
              <a:gs pos="47000">
                <a:srgbClr val="E6E6E6"/>
              </a:gs>
              <a:gs pos="85001">
                <a:srgbClr val="7D8496"/>
              </a:gs>
              <a:gs pos="86000">
                <a:srgbClr val="7D8496"/>
              </a:gs>
              <a:gs pos="100000">
                <a:srgbClr val="E6E6E6"/>
              </a:gs>
            </a:gsLst>
            <a:lin ang="1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731" name="Овал 4"/>
          <p:cNvSpPr/>
          <p:nvPr/>
        </p:nvSpPr>
        <p:spPr>
          <a:xfrm>
            <a:off x="7877175" y="5705475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sp>
        <p:nvSpPr>
          <p:cNvPr id="1048732" name="Овал 5"/>
          <p:cNvSpPr/>
          <p:nvPr/>
        </p:nvSpPr>
        <p:spPr>
          <a:xfrm>
            <a:off x="6519866" y="6134104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/>
          </a:p>
        </p:txBody>
      </p:sp>
      <p:cxnSp>
        <p:nvCxnSpPr>
          <p:cNvPr id="3145768" name="Прямая со стрелкой 6"/>
          <p:cNvCxnSpPr>
            <a:cxnSpLocks/>
          </p:cNvCxnSpPr>
          <p:nvPr/>
        </p:nvCxnSpPr>
        <p:spPr>
          <a:xfrm>
            <a:off x="6662738" y="6205538"/>
            <a:ext cx="12858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9" name="Прямая со стрелкой 7"/>
          <p:cNvCxnSpPr>
            <a:cxnSpLocks/>
            <a:stCxn id="1048732" idx="7"/>
            <a:endCxn id="1048731" idx="2"/>
          </p:cNvCxnSpPr>
          <p:nvPr/>
        </p:nvCxnSpPr>
        <p:spPr>
          <a:xfrm rot="5400000" flipH="1" flipV="1">
            <a:off x="7070725" y="5348288"/>
            <a:ext cx="377825" cy="1235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0" name="Прямая со стрелкой 8"/>
          <p:cNvCxnSpPr>
            <a:cxnSpLocks/>
          </p:cNvCxnSpPr>
          <p:nvPr/>
        </p:nvCxnSpPr>
        <p:spPr>
          <a:xfrm rot="5400000" flipH="1" flipV="1">
            <a:off x="7342188" y="5168900"/>
            <a:ext cx="1214438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4344" name="Object 74"/>
          <p:cNvGraphicFramePr>
            <a:graphicFrameLocks noChangeAspect="1"/>
          </p:cNvGraphicFramePr>
          <p:nvPr/>
        </p:nvGraphicFramePr>
        <p:xfrm>
          <a:off x="6234113" y="6134100"/>
          <a:ext cx="282575" cy="363538"/>
        </p:xfrm>
        <a:graphic>
          <a:graphicData uri="http://schemas.openxmlformats.org/presentationml/2006/ole">
            <p:oleObj spid="_x0000_s64694" name="Equation" r:id="rId4" imgW="126780" imgH="164814" progId="">
              <p:embed/>
            </p:oleObj>
          </a:graphicData>
        </a:graphic>
      </p:graphicFrame>
      <p:graphicFrame>
        <p:nvGraphicFramePr>
          <p:cNvPr id="4194345" name="Object 75"/>
          <p:cNvGraphicFramePr>
            <a:graphicFrameLocks noChangeAspect="1"/>
          </p:cNvGraphicFramePr>
          <p:nvPr/>
        </p:nvGraphicFramePr>
        <p:xfrm>
          <a:off x="7948613" y="5991225"/>
          <a:ext cx="357187" cy="495300"/>
        </p:xfrm>
        <a:graphic>
          <a:graphicData uri="http://schemas.openxmlformats.org/presentationml/2006/ole">
            <p:oleObj spid="_x0000_s64695" name="Equation" r:id="rId5" imgW="126725" imgH="177415" progId="">
              <p:embed/>
            </p:oleObj>
          </a:graphicData>
        </a:graphic>
      </p:graphicFrame>
      <p:graphicFrame>
        <p:nvGraphicFramePr>
          <p:cNvPr id="4194346" name="Object 76"/>
          <p:cNvGraphicFramePr>
            <a:graphicFrameLocks noChangeAspect="1"/>
          </p:cNvGraphicFramePr>
          <p:nvPr/>
        </p:nvGraphicFramePr>
        <p:xfrm>
          <a:off x="6948488" y="5562600"/>
          <a:ext cx="357187" cy="495300"/>
        </p:xfrm>
        <a:graphic>
          <a:graphicData uri="http://schemas.openxmlformats.org/presentationml/2006/ole">
            <p:oleObj spid="_x0000_s64696" name="Equation" r:id="rId6" imgW="126725" imgH="177415" progId="">
              <p:embed/>
            </p:oleObj>
          </a:graphicData>
        </a:graphic>
      </p:graphicFrame>
      <p:graphicFrame>
        <p:nvGraphicFramePr>
          <p:cNvPr id="4194347" name="Object 77"/>
          <p:cNvGraphicFramePr>
            <a:graphicFrameLocks noChangeAspect="1"/>
          </p:cNvGraphicFramePr>
          <p:nvPr/>
        </p:nvGraphicFramePr>
        <p:xfrm>
          <a:off x="8020050" y="4562475"/>
          <a:ext cx="393700" cy="565150"/>
        </p:xfrm>
        <a:graphic>
          <a:graphicData uri="http://schemas.openxmlformats.org/presentationml/2006/ole">
            <p:oleObj spid="_x0000_s64697" name="Equation" r:id="rId7" imgW="139639" imgH="203112" progId="">
              <p:embed/>
            </p:oleObj>
          </a:graphicData>
        </a:graphic>
      </p:graphicFrame>
      <p:sp>
        <p:nvSpPr>
          <p:cNvPr id="104873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48" name="Object 78"/>
          <p:cNvGraphicFramePr>
            <a:graphicFrameLocks noChangeAspect="1"/>
          </p:cNvGraphicFramePr>
          <p:nvPr/>
        </p:nvGraphicFramePr>
        <p:xfrm>
          <a:off x="1143000" y="3124200"/>
          <a:ext cx="6492875" cy="1066800"/>
        </p:xfrm>
        <a:graphic>
          <a:graphicData uri="http://schemas.openxmlformats.org/presentationml/2006/ole">
            <p:oleObj spid="_x0000_s64698" name="Equation" r:id="rId8" imgW="2692400" imgH="444500" progId="">
              <p:embed/>
            </p:oleObj>
          </a:graphicData>
        </a:graphic>
      </p:graphicFrame>
      <p:sp>
        <p:nvSpPr>
          <p:cNvPr id="1048734" name="Содержимое 2"/>
          <p:cNvSpPr txBox="1">
            <a:spLocks noChangeArrowheads="1"/>
          </p:cNvSpPr>
          <p:nvPr/>
        </p:nvSpPr>
        <p:spPr bwMode="auto">
          <a:xfrm>
            <a:off x="304800" y="4572000"/>
            <a:ext cx="5638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ru-RU" sz="2400" b="1" dirty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	</a:t>
            </a:r>
            <a:r>
              <a:rPr lang="ru-RU" sz="2400" b="1" i="1" dirty="0" smtClean="0">
                <a:latin typeface="Calibri" pitchFamily="34" charset="0"/>
              </a:rPr>
              <a:t>В </a:t>
            </a:r>
            <a:r>
              <a:rPr lang="en-US" sz="2400" b="1" dirty="0" err="1" smtClean="0">
                <a:latin typeface="Calibri" pitchFamily="34" charset="0"/>
              </a:rPr>
              <a:t>vektor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i="1" dirty="0" smtClean="0">
                <a:latin typeface="Calibri" pitchFamily="34" charset="0"/>
              </a:rPr>
              <a:t>v </a:t>
            </a:r>
            <a:r>
              <a:rPr lang="en-US" sz="2400" b="1" dirty="0" err="1" smtClean="0">
                <a:latin typeface="Calibri" pitchFamily="34" charset="0"/>
              </a:rPr>
              <a:t>hám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en-US" sz="2400" b="1" i="1" dirty="0" smtClean="0">
                <a:latin typeface="Calibri" pitchFamily="34" charset="0"/>
              </a:rPr>
              <a:t>r</a:t>
            </a:r>
            <a:r>
              <a:rPr lang="uz-Latn-UZ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vektorlar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jaylasqan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tegislikke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perpendikulyar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hám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onıń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baǵıtı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oń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vinttiń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ilgerilemeli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háreketi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baǵıtına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sáykes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keledi</a:t>
            </a:r>
            <a:r>
              <a:rPr lang="en-US" sz="2400" b="1" dirty="0">
                <a:latin typeface="Calibri" pitchFamily="34" charset="0"/>
              </a:rPr>
              <a:t>.</a:t>
            </a:r>
            <a:endParaRPr lang="ru-RU" sz="2400" b="1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ru-RU" sz="2400" dirty="0">
              <a:latin typeface="Calibri" pitchFamily="34" charset="0"/>
            </a:endParaRPr>
          </a:p>
        </p:txBody>
      </p:sp>
      <p:graphicFrame>
        <p:nvGraphicFramePr>
          <p:cNvPr id="4194349" name="Object 79"/>
          <p:cNvGraphicFramePr>
            <a:graphicFrameLocks noChangeAspect="1"/>
          </p:cNvGraphicFramePr>
          <p:nvPr/>
        </p:nvGraphicFramePr>
        <p:xfrm>
          <a:off x="8001000" y="5562600"/>
          <a:ext cx="573088" cy="495300"/>
        </p:xfrm>
        <a:graphic>
          <a:graphicData uri="http://schemas.openxmlformats.org/presentationml/2006/ole">
            <p:oleObj spid="_x0000_s64699" name="Equation" r:id="rId9" imgW="202936" imgH="1775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71164" cy="559357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None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6.</a:t>
            </a:r>
            <a:r>
              <a:rPr lang="ru-RU" sz="2000" b="1" dirty="0" smtClean="0"/>
              <a:t> 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Umumiy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Fizika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2012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2012.15.08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“332/1”-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b="1" dirty="0"/>
          </a:p>
          <a:p>
            <a:pPr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823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85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https://phet.colorado.edu/en/simulation/legacy/magnet-and-compass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786082"/>
            <a:ext cx="7431451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46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https://phet.colorado.edu/en/simulation/legacy/magnet-and-compass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743200"/>
            <a:ext cx="7431451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25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019800" cy="1447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ELEKTROMAGNETIZM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13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en-US" b="1" dirty="0" smtClean="0"/>
              <a:t>GUMANITAR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https://phet.colorado.edu/en/simulation/legacy/magnets-and-electromagnets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7162800" cy="3489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39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PEDAGOGIKALÍQ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https://phet.colorado.edu/en/simulation/legacy/faraday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971800"/>
            <a:ext cx="7010400" cy="34373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8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7140" cy="487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25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ru-RU" sz="4800" b="1" dirty="0" err="1" smtClean="0">
                <a:solidFill>
                  <a:schemeClr val="tx1"/>
                </a:solidFill>
              </a:rPr>
              <a:t>Lekciya</a:t>
            </a:r>
            <a:r>
              <a:rPr lang="en-US" altLang="ru-RU" sz="4800" b="1" dirty="0" smtClean="0">
                <a:solidFill>
                  <a:schemeClr val="tx1"/>
                </a:solidFill>
              </a:rPr>
              <a:t> rejesi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104860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ru-RU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3000" b="1" dirty="0" err="1" smtClean="0"/>
              <a:t>Magnit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maydanı</a:t>
            </a:r>
            <a:r>
              <a:rPr lang="en-US" altLang="ru-RU" sz="3000" b="1" dirty="0" smtClean="0"/>
              <a:t>.</a:t>
            </a:r>
            <a:r>
              <a:rPr lang="ru-RU" sz="3000" b="1" dirty="0" smtClean="0"/>
              <a:t> </a:t>
            </a:r>
            <a:endParaRPr lang="zh-CN" altLang="en-US" sz="3000" b="1" dirty="0" smtClean="0">
              <a:cs typeface="宋体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ru-RU" sz="3000" b="1" dirty="0" err="1" smtClean="0"/>
              <a:t>Magnit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indukciyası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vektorı</a:t>
            </a:r>
            <a:r>
              <a:rPr lang="en-US" altLang="ru-RU" sz="3000" b="1" dirty="0" smtClean="0"/>
              <a:t>.</a:t>
            </a:r>
            <a:r>
              <a:rPr lang="ru-RU" sz="3000" b="1" dirty="0" smtClean="0"/>
              <a:t> </a:t>
            </a:r>
            <a:endParaRPr lang="zh-CN" altLang="en-US" sz="3000" b="1" dirty="0" smtClean="0">
              <a:cs typeface="宋体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3000" b="1" dirty="0" smtClean="0"/>
              <a:t>М</a:t>
            </a:r>
            <a:r>
              <a:rPr lang="en-US" altLang="ru-RU" sz="3000" b="1" dirty="0" err="1" smtClean="0"/>
              <a:t>agnit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indukciya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sızıqları</a:t>
            </a:r>
            <a:r>
              <a:rPr lang="en-US" altLang="ru-RU" sz="3000" b="1" dirty="0" smtClean="0"/>
              <a:t>.</a:t>
            </a:r>
            <a:endParaRPr lang="zh-CN" altLang="en-US" sz="3000" b="1" dirty="0" smtClean="0">
              <a:cs typeface="宋体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Magnit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indukciyas</a:t>
            </a:r>
            <a:r>
              <a:rPr lang="en-US" altLang="ru-RU" sz="2800" b="1" dirty="0" err="1" smtClean="0"/>
              <a:t>ı</a:t>
            </a:r>
            <a:r>
              <a:rPr lang="en-US" altLang="ru-RU" sz="2800" b="1" dirty="0" smtClean="0"/>
              <a:t> </a:t>
            </a:r>
            <a:r>
              <a:rPr lang="en-US" altLang="ru-RU" sz="2800" b="1" dirty="0" err="1" smtClean="0"/>
              <a:t>vektorı</a:t>
            </a:r>
            <a:r>
              <a:rPr lang="en-US" sz="2800" b="1" dirty="0" err="1" smtClean="0">
                <a:latin typeface="Calibri" pitchFamily="34" charset="0"/>
              </a:rPr>
              <a:t>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cirkulyaciyas</a:t>
            </a:r>
            <a:r>
              <a:rPr lang="en-US" sz="2800" b="1" dirty="0" err="1" smtClean="0">
                <a:latin typeface="Calibri" pitchFamily="34" charset="0"/>
              </a:rPr>
              <a:t>ı</a:t>
            </a:r>
            <a:r>
              <a:rPr lang="en-US" sz="2800" b="1" dirty="0" smtClean="0"/>
              <a:t>. </a:t>
            </a:r>
            <a:endParaRPr lang="ru-RU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Magnit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maydan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kernewliligi</a:t>
            </a:r>
            <a:r>
              <a:rPr lang="en-US" sz="2800" b="1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3000" b="1" dirty="0" smtClean="0"/>
              <a:t>Bio-</a:t>
            </a:r>
            <a:r>
              <a:rPr lang="en-US" altLang="ru-RU" sz="3000" b="1" dirty="0" err="1" smtClean="0"/>
              <a:t>Sabar</a:t>
            </a:r>
            <a:r>
              <a:rPr lang="ru-RU" altLang="ru-RU" sz="3000" b="1" dirty="0" smtClean="0"/>
              <a:t>-</a:t>
            </a:r>
            <a:r>
              <a:rPr lang="en-US" altLang="ru-RU" sz="3000" b="1" dirty="0" err="1" smtClean="0"/>
              <a:t>Laplas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nızamı</a:t>
            </a:r>
            <a:r>
              <a:rPr lang="en-US" altLang="ru-RU" sz="3000" b="1" dirty="0" smtClean="0"/>
              <a:t>.</a:t>
            </a:r>
            <a:endParaRPr lang="zh-CN" altLang="en-US" sz="3000" b="1" dirty="0" smtClean="0">
              <a:cs typeface="宋体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b="1" dirty="0" err="1" smtClean="0"/>
              <a:t>E</a:t>
            </a:r>
            <a:r>
              <a:rPr lang="en-US" sz="2800" b="1" dirty="0" err="1" smtClean="0">
                <a:latin typeface="Calibri" pitchFamily="34" charset="0"/>
              </a:rPr>
              <a:t>ń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3000" b="1" dirty="0" err="1" smtClean="0"/>
              <a:t>ápiway</a:t>
            </a:r>
            <a:r>
              <a:rPr lang="en-US" altLang="ru-RU" sz="3000" b="1" dirty="0" err="1" smtClean="0"/>
              <a:t>ı</a:t>
            </a:r>
            <a:r>
              <a:rPr lang="en-US" altLang="ru-RU" sz="3000" b="1" dirty="0" smtClean="0"/>
              <a:t> m</a:t>
            </a:r>
            <a:r>
              <a:rPr lang="ru-RU" sz="3000" b="1" dirty="0" smtClean="0"/>
              <a:t>а</a:t>
            </a:r>
            <a:r>
              <a:rPr lang="en-US" altLang="ru-RU" sz="3000" b="1" dirty="0" err="1" smtClean="0"/>
              <a:t>gnit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maydanların</a:t>
            </a:r>
            <a:r>
              <a:rPr lang="en-US" altLang="ru-RU" sz="3000" b="1" dirty="0" smtClean="0"/>
              <a:t> </a:t>
            </a:r>
            <a:r>
              <a:rPr lang="en-US" altLang="ru-RU" sz="3000" b="1" dirty="0" err="1" smtClean="0"/>
              <a:t>esaplaw</a:t>
            </a:r>
            <a:r>
              <a:rPr lang="en-US" altLang="ru-RU" sz="3000" b="1" dirty="0" smtClean="0"/>
              <a:t>.</a:t>
            </a:r>
            <a:endParaRPr lang="zh-CN" altLang="en-US" sz="3000" b="1" dirty="0" smtClean="0">
              <a:cs typeface="宋体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b="1" dirty="0" err="1" smtClean="0"/>
              <a:t>Háreketlenip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atırǵan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zaryadt</a:t>
            </a:r>
            <a:r>
              <a:rPr lang="en-US" altLang="ru-RU" sz="3000" b="1" dirty="0" err="1" smtClean="0"/>
              <a:t>ı</a:t>
            </a:r>
            <a:r>
              <a:rPr lang="en-US" sz="3000" b="1" dirty="0" err="1" smtClean="0"/>
              <a:t>ń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magnit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maydanı</a:t>
            </a:r>
            <a:r>
              <a:rPr lang="ru-RU" sz="3000" b="1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Заголовок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b="1" dirty="0" err="1" smtClean="0">
                <a:solidFill>
                  <a:schemeClr val="tx1"/>
                </a:solidFill>
              </a:rPr>
              <a:t>Magnit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maydanı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1048608" name="Содержимое 2"/>
          <p:cNvSpPr txBox="1"/>
          <p:nvPr/>
        </p:nvSpPr>
        <p:spPr>
          <a:xfrm>
            <a:off x="228600" y="1066800"/>
            <a:ext cx="8686800" cy="1600200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endParaRPr lang="ru-RU" sz="2400" b="1" dirty="0" smtClean="0">
              <a:latin typeface="+mn-lt"/>
            </a:endParaRPr>
          </a:p>
          <a:p>
            <a:pPr algn="ctr">
              <a:lnSpc>
                <a:spcPct val="80000"/>
              </a:lnSpc>
            </a:pPr>
            <a:r>
              <a:rPr lang="en-US" sz="2400" b="1" dirty="0" err="1" smtClean="0">
                <a:latin typeface="+mn-lt"/>
              </a:rPr>
              <a:t>Magnit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maydan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derekleri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háreketlenip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atırǵan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elektr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zaryadları</a:t>
            </a:r>
            <a:r>
              <a:rPr lang="en-US" sz="2400" b="1" dirty="0" smtClean="0">
                <a:latin typeface="+mn-lt"/>
              </a:rPr>
              <a:t> (</a:t>
            </a:r>
            <a:r>
              <a:rPr lang="en-US" sz="2400" b="1" dirty="0" err="1" smtClean="0">
                <a:latin typeface="+mn-lt"/>
              </a:rPr>
              <a:t>toklar</a:t>
            </a:r>
            <a:r>
              <a:rPr lang="en-US" sz="2400" b="1" dirty="0" smtClean="0">
                <a:latin typeface="+mn-lt"/>
              </a:rPr>
              <a:t>). </a:t>
            </a:r>
            <a:r>
              <a:rPr lang="en-US" sz="2400" b="1" dirty="0" err="1" smtClean="0">
                <a:latin typeface="+mn-lt"/>
              </a:rPr>
              <a:t>Turaqlı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magnit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maydanların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da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zat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molekulaları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ishinde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aylanatuǵın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elektr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mikrotokları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payda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etedi</a:t>
            </a:r>
            <a:r>
              <a:rPr lang="ru-RU" sz="2400" b="1" dirty="0">
                <a:latin typeface="+mn-lt"/>
              </a:rPr>
              <a:t>.</a:t>
            </a:r>
          </a:p>
        </p:txBody>
      </p:sp>
      <p:sp>
        <p:nvSpPr>
          <p:cNvPr id="1048609" name="Содержимое 2"/>
          <p:cNvSpPr txBox="1"/>
          <p:nvPr/>
        </p:nvSpPr>
        <p:spPr>
          <a:xfrm>
            <a:off x="228600" y="2895600"/>
            <a:ext cx="3429000" cy="3733800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err="1">
                <a:latin typeface="Calibri" pitchFamily="34" charset="0"/>
              </a:rPr>
              <a:t>Magnit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maydanı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elektr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maydanınan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parqı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tek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háreketlenip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atırǵan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zaryadlarǵa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kúsh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penen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tásir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kórsetedi</a:t>
            </a:r>
            <a:r>
              <a:rPr lang="ru-RU" sz="2400" b="1" dirty="0" smtClean="0">
                <a:latin typeface="Calibri" pitchFamily="34" charset="0"/>
              </a:rPr>
              <a:t>.</a:t>
            </a:r>
            <a:r>
              <a:rPr lang="uz-Latn-UZ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Háreketlenip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atırǵan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zaryadlardıń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magnit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maydanlarınıń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turaqlı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magnit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maydanına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tásirin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birinshi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bolıp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daniyalı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fizik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X.K.Ersted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baqlaǵan</a:t>
            </a:r>
            <a:endParaRPr lang="ru-RU" sz="2400" b="1" dirty="0">
              <a:latin typeface="Calibri" pitchFamily="34" charset="0"/>
            </a:endParaRPr>
          </a:p>
        </p:txBody>
      </p:sp>
      <p:pic>
        <p:nvPicPr>
          <p:cNvPr id="2097155" name="ShockwaveFlash1"/>
          <p:cNvPicPr preferRelativeResize="0">
            <a:picLocks noChangeArrowheads="1" noChangeShapeType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895600"/>
            <a:ext cx="4470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4" name="ShockwaveFlash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6" y="2928934"/>
            <a:ext cx="447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Содержимое 2"/>
          <p:cNvSpPr txBox="1"/>
          <p:nvPr/>
        </p:nvSpPr>
        <p:spPr>
          <a:xfrm>
            <a:off x="228600" y="1143000"/>
            <a:ext cx="41910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0850" indent="-45085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Magnit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indukciyası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vektorı</a:t>
            </a:r>
            <a:r>
              <a:rPr lang="ru-RU" sz="2400" b="1" dirty="0" smtClean="0">
                <a:solidFill>
                  <a:schemeClr val="tx1"/>
                </a:solidFill>
              </a:rPr>
              <a:t>-    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magnit</a:t>
            </a:r>
            <a:r>
              <a:rPr lang="uz-Latn-UZ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maydanın</a:t>
            </a:r>
            <a:r>
              <a:rPr lang="uz-Latn-UZ" sz="2400" b="1" dirty="0" smtClean="0">
                <a:solidFill>
                  <a:schemeClr val="tx1"/>
                </a:solidFill>
              </a:rPr>
              <a:t>ıń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kúshi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xarakteristikası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48614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610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tx1"/>
                </a:solidFill>
              </a:rPr>
              <a:t>Magnit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indukciyası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vektorı</a:t>
            </a:r>
            <a:endParaRPr lang="ru-RU" sz="3600" b="1" dirty="0" smtClean="0">
              <a:solidFill>
                <a:schemeClr val="tx1"/>
              </a:solidFill>
            </a:endParaRPr>
          </a:p>
        </p:txBody>
      </p:sp>
      <p:sp>
        <p:nvSpPr>
          <p:cNvPr id="1048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4194304" name="Object 45"/>
          <p:cNvGraphicFramePr>
            <a:graphicFrameLocks noChangeAspect="1"/>
          </p:cNvGraphicFramePr>
          <p:nvPr/>
        </p:nvGraphicFramePr>
        <p:xfrm>
          <a:off x="642910" y="1428736"/>
          <a:ext cx="251033" cy="338126"/>
        </p:xfrm>
        <a:graphic>
          <a:graphicData uri="http://schemas.openxmlformats.org/presentationml/2006/ole">
            <p:oleObj spid="_x0000_s66662" name="Equation" r:id="rId4" imgW="152268" imgH="203024" progId="">
              <p:embed/>
            </p:oleObj>
          </a:graphicData>
        </a:graphic>
      </p:graphicFrame>
      <p:sp>
        <p:nvSpPr>
          <p:cNvPr id="1048616" name="Rectangle 3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18" name="Содержимое 2"/>
          <p:cNvSpPr txBox="1"/>
          <p:nvPr/>
        </p:nvSpPr>
        <p:spPr>
          <a:xfrm>
            <a:off x="4495800" y="4495800"/>
            <a:ext cx="4419600" cy="2362200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2400" b="1" dirty="0" err="1" smtClean="0">
                <a:latin typeface="Calibri" pitchFamily="34" charset="0"/>
              </a:rPr>
              <a:t>Burǵınıń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ilgerilemeli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háreket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baǵıtı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ótkizgishtegi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tok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baǵıtına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sáykes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tússe</a:t>
            </a:r>
            <a:r>
              <a:rPr lang="en-US" sz="2400" b="1" dirty="0">
                <a:latin typeface="Calibri" pitchFamily="34" charset="0"/>
              </a:rPr>
              <a:t>, </a:t>
            </a:r>
            <a:r>
              <a:rPr lang="en-US" sz="2400" b="1" dirty="0" err="1">
                <a:latin typeface="Calibri" pitchFamily="34" charset="0"/>
              </a:rPr>
              <a:t>ol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halda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burǵınıń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aylanbalı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háreketi</a:t>
            </a:r>
            <a:r>
              <a:rPr lang="en-US" sz="2400" b="1" dirty="0" smtClean="0">
                <a:latin typeface="Calibri" pitchFamily="34" charset="0"/>
              </a:rPr>
              <a:t>  </a:t>
            </a:r>
            <a:r>
              <a:rPr lang="en-US" sz="2400" b="1" dirty="0" err="1" smtClean="0">
                <a:latin typeface="Calibri" pitchFamily="34" charset="0"/>
              </a:rPr>
              <a:t>magnit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indukciyası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vektorı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baǵıtı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menen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sáykes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keledi</a:t>
            </a:r>
            <a:r>
              <a:rPr lang="en-US" sz="2400" b="1" dirty="0">
                <a:latin typeface="Calibri" pitchFamily="34" charset="0"/>
              </a:rPr>
              <a:t>.   </a:t>
            </a:r>
            <a:endParaRPr lang="ru-RU" sz="2400" b="1" dirty="0">
              <a:latin typeface="Calibri" pitchFamily="34" charset="0"/>
            </a:endParaRPr>
          </a:p>
        </p:txBody>
      </p:sp>
      <p:graphicFrame>
        <p:nvGraphicFramePr>
          <p:cNvPr id="4194305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56896587"/>
              </p:ext>
            </p:extLst>
          </p:nvPr>
        </p:nvGraphicFramePr>
        <p:xfrm>
          <a:off x="8501090" y="5643578"/>
          <a:ext cx="265187" cy="357190"/>
        </p:xfrm>
        <a:graphic>
          <a:graphicData uri="http://schemas.openxmlformats.org/presentationml/2006/ole">
            <p:oleObj spid="_x0000_s66663" name="Equation" r:id="rId5" imgW="152268" imgH="203024" progId="">
              <p:embed/>
            </p:oleObj>
          </a:graphicData>
        </a:graphic>
      </p:graphicFrame>
      <p:sp>
        <p:nvSpPr>
          <p:cNvPr id="10486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48620" name="Стрелка вправо 16"/>
          <p:cNvSpPr/>
          <p:nvPr/>
        </p:nvSpPr>
        <p:spPr>
          <a:xfrm>
            <a:off x="304800" y="4648200"/>
            <a:ext cx="4114800" cy="838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Burǵı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qádesi</a:t>
            </a:r>
            <a:endParaRPr lang="ru-RU" sz="2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48621" name="Прямоугольник 13"/>
          <p:cNvSpPr/>
          <p:nvPr/>
        </p:nvSpPr>
        <p:spPr>
          <a:xfrm>
            <a:off x="4572000" y="838200"/>
            <a:ext cx="1600200" cy="3492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Tok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kúshi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48622" name="Прямоугольник 14"/>
          <p:cNvSpPr/>
          <p:nvPr/>
        </p:nvSpPr>
        <p:spPr>
          <a:xfrm>
            <a:off x="4572000" y="4000504"/>
            <a:ext cx="250033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Magnit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maydanı</a:t>
            </a:r>
            <a:endParaRPr lang="ru-RU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66666" name="Object 106"/>
          <p:cNvGraphicFramePr>
            <a:graphicFrameLocks noChangeAspect="1"/>
          </p:cNvGraphicFramePr>
          <p:nvPr/>
        </p:nvGraphicFramePr>
        <p:xfrm>
          <a:off x="1193800" y="5410200"/>
          <a:ext cx="2324100" cy="1295400"/>
        </p:xfrm>
        <a:graphic>
          <a:graphicData uri="http://schemas.openxmlformats.org/presentationml/2006/ole">
            <p:oleObj spid="_x0000_s66666" name="Equation" r:id="rId6" imgW="1040948" imgH="660113" progId="">
              <p:embed/>
            </p:oleObj>
          </a:graphicData>
        </a:graphic>
      </p:graphicFrame>
      <p:pic>
        <p:nvPicPr>
          <p:cNvPr id="66667" name="Picture 107"/>
          <p:cNvPicPr>
            <a:picLocks noChangeAspect="1" noChangeArrowheads="1"/>
          </p:cNvPicPr>
          <p:nvPr/>
        </p:nvPicPr>
        <p:blipFill>
          <a:blip r:embed="rId7"/>
          <a:srcRect l="60938" t="32959" r="12695" b="45068"/>
          <a:stretch>
            <a:fillRect/>
          </a:stretch>
        </p:blipFill>
        <p:spPr bwMode="auto">
          <a:xfrm>
            <a:off x="4572000" y="1214422"/>
            <a:ext cx="417912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Заголовок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tx1"/>
                </a:solidFill>
              </a:rPr>
              <a:t>Magnit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indukciya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sızıqları</a:t>
            </a:r>
            <a:endParaRPr lang="ru-RU" sz="3600" b="1" dirty="0" smtClean="0">
              <a:solidFill>
                <a:schemeClr val="tx1"/>
              </a:solidFill>
            </a:endParaRPr>
          </a:p>
        </p:txBody>
      </p:sp>
      <p:sp>
        <p:nvSpPr>
          <p:cNvPr id="1048627" name="Содержимое 2"/>
          <p:cNvSpPr>
            <a:spLocks noGrp="1"/>
          </p:cNvSpPr>
          <p:nvPr>
            <p:ph idx="1"/>
          </p:nvPr>
        </p:nvSpPr>
        <p:spPr>
          <a:xfrm>
            <a:off x="152400" y="1066800"/>
            <a:ext cx="38862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400" b="1" dirty="0" err="1" smtClean="0">
                <a:solidFill>
                  <a:srgbClr val="000000"/>
                </a:solidFill>
              </a:rPr>
              <a:t>Indukciya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sızıqlarınıń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hár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bir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noqatında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/>
              <a:t>magnit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indukciya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vektorı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urınba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boylap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baǵıtlangan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endParaRPr lang="ru-RU" dirty="0" smtClean="0">
              <a:solidFill>
                <a:srgbClr val="000000"/>
              </a:solidFill>
            </a:endParaRPr>
          </a:p>
        </p:txBody>
      </p:sp>
      <p:pic>
        <p:nvPicPr>
          <p:cNvPr id="2097160" name="Picture 2" descr="D:\МКЛ_11\ЛЕКЦИЯ 10\{67426BF9-2206-4F5D-B86D-7605D4522D77}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066800"/>
            <a:ext cx="47752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48628" name="Содержимое 2"/>
          <p:cNvSpPr txBox="1"/>
          <p:nvPr/>
        </p:nvSpPr>
        <p:spPr>
          <a:xfrm>
            <a:off x="228600" y="4876800"/>
            <a:ext cx="8534400" cy="1409720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ru-RU" sz="2400" b="1" dirty="0" smtClean="0">
                <a:latin typeface="Calibri" pitchFamily="34" charset="0"/>
              </a:rPr>
              <a:t>1</a:t>
            </a:r>
            <a:r>
              <a:rPr lang="en-US" sz="2400" b="1" dirty="0" smtClean="0">
                <a:latin typeface="Calibri" pitchFamily="34" charset="0"/>
              </a:rPr>
              <a:t>. </a:t>
            </a:r>
            <a:r>
              <a:rPr lang="en-US" sz="2400" b="1" dirty="0" err="1" smtClean="0">
                <a:latin typeface="Calibri" pitchFamily="34" charset="0"/>
              </a:rPr>
              <a:t>Magnit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indukciya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sızıqları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hár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dayım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tuyıq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boladı</a:t>
            </a:r>
            <a:r>
              <a:rPr lang="en-US" sz="2400" b="1" dirty="0" smtClean="0">
                <a:latin typeface="Calibri" pitchFamily="34" charset="0"/>
              </a:rPr>
              <a:t>, </a:t>
            </a:r>
            <a:r>
              <a:rPr lang="en-US" sz="2400" b="1" dirty="0" err="1">
                <a:latin typeface="Calibri" pitchFamily="34" charset="0"/>
              </a:rPr>
              <a:t>olar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úzilmeydi</a:t>
            </a:r>
            <a:r>
              <a:rPr lang="en-US" sz="2400" b="1" dirty="0" smtClean="0">
                <a:latin typeface="Calibri" pitchFamily="34" charset="0"/>
              </a:rPr>
              <a:t>       </a:t>
            </a:r>
            <a:r>
              <a:rPr lang="en-US" sz="2400" b="1" dirty="0" err="1" smtClean="0">
                <a:latin typeface="Calibri" pitchFamily="34" charset="0"/>
              </a:rPr>
              <a:t>hám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bir-biri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menen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tutaspaydı</a:t>
            </a:r>
            <a:r>
              <a:rPr lang="en-US" sz="2400" b="1" dirty="0" smtClean="0">
                <a:latin typeface="Calibri" pitchFamily="34" charset="0"/>
              </a:rPr>
              <a:t>. </a:t>
            </a:r>
            <a:r>
              <a:rPr lang="uz-Latn-UZ" sz="2400" b="1" dirty="0" smtClean="0">
                <a:latin typeface="Calibri" pitchFamily="34" charset="0"/>
              </a:rPr>
              <a:t>U</a:t>
            </a:r>
            <a:r>
              <a:rPr lang="en-US" sz="2400" b="1" dirty="0" err="1" smtClean="0">
                <a:latin typeface="Calibri" pitchFamily="34" charset="0"/>
              </a:rPr>
              <a:t>sı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hal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magnit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maydan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derekleri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h</a:t>
            </a:r>
            <a:r>
              <a:rPr lang="uz-Latn-UZ" sz="2400" b="1" dirty="0" smtClean="0">
                <a:latin typeface="Calibri" pitchFamily="34" charset="0"/>
              </a:rPr>
              <a:t>á</a:t>
            </a:r>
            <a:r>
              <a:rPr lang="en-US" sz="2400" b="1" dirty="0" smtClean="0">
                <a:latin typeface="Calibri" pitchFamily="34" charset="0"/>
              </a:rPr>
              <a:t>m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magnit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zaryadları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joqlıǵın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bildiredi</a:t>
            </a:r>
            <a:r>
              <a:rPr lang="en-US" sz="2400" b="1" dirty="0">
                <a:latin typeface="Calibri" pitchFamily="34" charset="0"/>
              </a:rPr>
              <a:t>.</a:t>
            </a:r>
            <a:endParaRPr lang="ru-RU" sz="2400" b="1" dirty="0">
              <a:latin typeface="Calibri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ru-RU" sz="2400" b="1" dirty="0">
                <a:latin typeface="Calibri" pitchFamily="34" charset="0"/>
              </a:rPr>
              <a:t>2. </a:t>
            </a:r>
            <a:r>
              <a:rPr lang="en-US" sz="2400" b="1" dirty="0" err="1">
                <a:latin typeface="Calibri" pitchFamily="34" charset="0"/>
              </a:rPr>
              <a:t>Magnit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indukciya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sızıqları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toklı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otkizgishlerdi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orap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</a:rPr>
              <a:t>aladı</a:t>
            </a:r>
            <a:r>
              <a:rPr lang="en-US" sz="2400" b="1" dirty="0" smtClean="0">
                <a:latin typeface="Calibri" pitchFamily="34" charset="0"/>
              </a:rPr>
              <a:t>.</a:t>
            </a:r>
            <a:endParaRPr lang="ru-RU" sz="2400" b="1" dirty="0">
              <a:latin typeface="Calibri" pitchFamily="34" charset="0"/>
            </a:endParaRPr>
          </a:p>
        </p:txBody>
      </p:sp>
      <p:sp>
        <p:nvSpPr>
          <p:cNvPr id="1048629" name="Прямоугольник 6"/>
          <p:cNvSpPr/>
          <p:nvPr/>
        </p:nvSpPr>
        <p:spPr>
          <a:xfrm>
            <a:off x="152400" y="2971800"/>
            <a:ext cx="384809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z-Latn-UZ" sz="2400" b="1" dirty="0" smtClean="0">
                <a:solidFill>
                  <a:srgbClr val="000000"/>
                </a:solidFill>
              </a:rPr>
              <a:t>T</a:t>
            </a:r>
            <a:r>
              <a:rPr lang="en-US" sz="2400" b="1" dirty="0" err="1" smtClean="0">
                <a:solidFill>
                  <a:srgbClr val="000000"/>
                </a:solidFill>
              </a:rPr>
              <a:t>uyıq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kúsh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sızıqlı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maydan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iyirimli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maydan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dep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ataladı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  <a:endParaRPr lang="ru-RU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Заголовок 1"/>
          <p:cNvSpPr>
            <a:spLocks noGrp="1"/>
          </p:cNvSpPr>
          <p:nvPr>
            <p:ph type="title"/>
          </p:nvPr>
        </p:nvSpPr>
        <p:spPr>
          <a:xfrm>
            <a:off x="1066800" y="0"/>
            <a:ext cx="69342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uz-Latn-UZ" b="1" dirty="0" smtClean="0">
                <a:solidFill>
                  <a:schemeClr val="tx1"/>
                </a:solidFill>
              </a:rPr>
              <a:t>J</a:t>
            </a:r>
            <a:r>
              <a:rPr lang="en-US" b="1" dirty="0" err="1" smtClean="0">
                <a:solidFill>
                  <a:schemeClr val="tx1"/>
                </a:solidFill>
              </a:rPr>
              <a:t>erdiń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magnit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maydanı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97161" name="ShockwaveFlash1"/>
          <p:cNvPicPr preferRelativeResize="0">
            <a:picLocks noChangeArrowheads="1" noChangeShapeType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144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7" name="ShockwaveFlash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99" y="914400"/>
            <a:ext cx="7772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Заголовок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0960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uz-Latn-UZ" sz="3600" b="1" dirty="0" smtClean="0">
                <a:solidFill>
                  <a:schemeClr val="tx1"/>
                </a:solidFill>
              </a:rPr>
              <a:t>M</a:t>
            </a:r>
            <a:r>
              <a:rPr lang="en-US" sz="3600" b="1" dirty="0" err="1" smtClean="0">
                <a:solidFill>
                  <a:schemeClr val="tx1"/>
                </a:solidFill>
              </a:rPr>
              <a:t>agnit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indukciyası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sızıqları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097162" name="ShockwaveFlash1"/>
          <p:cNvPicPr preferRelativeResize="0">
            <a:picLocks noChangeArrowheads="1" noChangeShapeType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19200"/>
            <a:ext cx="7086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3" name="ShockwaveFlash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86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ac4bd18228b71b58e8c8f141021ea58b594762d"/>
</p:tagLst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677</Words>
  <Application>Microsoft Office PowerPoint</Application>
  <PresentationFormat>Экран (4:3)</PresentationFormat>
  <Paragraphs>107</Paragraphs>
  <Slides>21</Slides>
  <Notes>15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ELEKTROMAGNETIZM</vt:lpstr>
      <vt:lpstr>ELEKTROMAGNETIZM </vt:lpstr>
      <vt:lpstr>Слайд 3</vt:lpstr>
      <vt:lpstr>Lekciya rejesi</vt:lpstr>
      <vt:lpstr>Magnit maydanı</vt:lpstr>
      <vt:lpstr>Magnit indukciyası vektorı</vt:lpstr>
      <vt:lpstr>Magnit indukciya sızıqları</vt:lpstr>
      <vt:lpstr>Jerdiń magnit maydanı</vt:lpstr>
      <vt:lpstr>Magnit indukciyası sızıqları</vt:lpstr>
      <vt:lpstr>Слайд 10</vt:lpstr>
      <vt:lpstr>Слайд 11</vt:lpstr>
      <vt:lpstr>Слайд 12</vt:lpstr>
      <vt:lpstr>Слайд 13</vt:lpstr>
      <vt:lpstr>Слайд 14</vt:lpstr>
      <vt:lpstr>Háreketlenip atırǵan zaryadtıń magnit maydanı</vt:lpstr>
      <vt:lpstr>PAYDALANÍLǴAN ÁDEBIYAТLAR</vt:lpstr>
      <vt:lpstr>Слайд 17</vt:lpstr>
      <vt:lpstr>PEDAGOGIKALÍQ DÁSTÚRIY QURALLAR</vt:lpstr>
      <vt:lpstr>PEDAGOGIKALÍQ DÁSTÚRIY QURALLAR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ММ_10</dc:title>
  <dc:creator>Physics</dc:creator>
  <cp:lastModifiedBy>User</cp:lastModifiedBy>
  <cp:revision>62</cp:revision>
  <dcterms:created xsi:type="dcterms:W3CDTF">2018-12-09T18:27:57Z</dcterms:created>
  <dcterms:modified xsi:type="dcterms:W3CDTF">2005-12-28T20:37:24Z</dcterms:modified>
</cp:coreProperties>
</file>