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179.xml" ContentType="application/vnd.openxmlformats-officedocument.presentationml.slideLayout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  <p:sldMasterId id="2147483704" r:id="rId3"/>
    <p:sldMasterId id="2147483720" r:id="rId4"/>
    <p:sldMasterId id="2147483736" r:id="rId5"/>
    <p:sldMasterId id="2147483752" r:id="rId6"/>
    <p:sldMasterId id="2147483768" r:id="rId7"/>
    <p:sldMasterId id="2147483784" r:id="rId8"/>
    <p:sldMasterId id="2147483800" r:id="rId9"/>
    <p:sldMasterId id="2147483832" r:id="rId10"/>
    <p:sldMasterId id="2147483848" r:id="rId11"/>
    <p:sldMasterId id="2147483864" r:id="rId12"/>
  </p:sldMasterIdLst>
  <p:notesMasterIdLst>
    <p:notesMasterId r:id="rId36"/>
  </p:notesMasterIdLst>
  <p:sldIdLst>
    <p:sldId id="364" r:id="rId13"/>
    <p:sldId id="365" r:id="rId14"/>
    <p:sldId id="360" r:id="rId15"/>
    <p:sldId id="339" r:id="rId16"/>
    <p:sldId id="361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9" r:id="rId25"/>
    <p:sldId id="350" r:id="rId26"/>
    <p:sldId id="351" r:id="rId27"/>
    <p:sldId id="368" r:id="rId28"/>
    <p:sldId id="367" r:id="rId29"/>
    <p:sldId id="354" r:id="rId30"/>
    <p:sldId id="355" r:id="rId31"/>
    <p:sldId id="356" r:id="rId32"/>
    <p:sldId id="357" r:id="rId33"/>
    <p:sldId id="362" r:id="rId34"/>
    <p:sldId id="36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005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4E91-6506-4AD5-B427-651710112C35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D1E1-8F14-4905-85EF-93438F6EFC1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66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D7BE-0D33-41F0-85C5-C9E277C56293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58C84-B065-432B-B0D4-AE35EE5B2187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D7BE-0D33-41F0-85C5-C9E277C56293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722B5-7AA5-45A4-8CAF-72DCFB18AB7B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15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490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D1E1-8F14-4905-85EF-93438F6EFC10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822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D7BE-0D33-41F0-85C5-C9E277C56293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D7BE-0D33-41F0-85C5-C9E277C56293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9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78EA5-3B0F-4B8B-92B6-195CEE1D1436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D7BE-0D33-41F0-85C5-C9E277C56293}" type="slidenum">
              <a:rPr lang="ru-RU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7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29615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54404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5525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214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8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89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19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73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548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4224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33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3503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9187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944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387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8096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05200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0879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69023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907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26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84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23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8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8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44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6057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86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3574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90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91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1668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510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2422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46822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0440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366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921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81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30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65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45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552182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0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38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54864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4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06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74180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48610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842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23639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92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3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34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2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37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2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987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3030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98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30680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5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08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05806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49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75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77546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5831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422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031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027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795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22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13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517910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15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136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931084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1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22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73879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5450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3079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95155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661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11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97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209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226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5395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1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7853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08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2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806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068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990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92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32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35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93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837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8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7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27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060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092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4322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28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646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240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32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19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5514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908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603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10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361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766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82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034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73011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793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5110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88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5624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3271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9901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702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94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42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293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59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28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55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91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094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488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0229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925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42953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2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16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6771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4714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23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58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91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786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688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421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289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07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4046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4005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82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151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6805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8673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7539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2962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7EE10-E740-4186-90ED-717651815A9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74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0BBEE-9419-4844-88FE-60819B20940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617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DC59-D3DC-49B8-AD3A-C2A50485C62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291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4800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EDBE-95AE-49B3-BBA0-3A512DB8B32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347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32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35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36421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42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5090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24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748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5797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978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8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1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95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37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64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021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3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3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5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39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746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54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4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5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6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МЕХА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276600"/>
            <a:ext cx="3733800" cy="6096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0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sz="40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ma’ruza</a:t>
            </a:r>
            <a:endParaRPr lang="ru-RU" sz="4000" b="1" dirty="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1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FIZIKA KAFEDRASI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638800"/>
            <a:ext cx="1066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</a:t>
            </a:r>
            <a:r>
              <a:rPr lang="en-US" sz="28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ru-RU" sz="2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2700" y="5486400"/>
            <a:ext cx="6400800" cy="990600"/>
          </a:xfrm>
        </p:spPr>
        <p:txBody>
          <a:bodyPr>
            <a:noAutofit/>
          </a:bodyPr>
          <a:lstStyle/>
          <a:p>
            <a:r>
              <a:rPr lang="ru-RU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А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bduraxmanov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Xamidov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/>
          </p:nvPr>
        </p:nvSpPr>
        <p:spPr>
          <a:xfrm>
            <a:off x="228600" y="4071942"/>
            <a:ext cx="8558242" cy="25574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5738" indent="-185738" algn="just">
              <a:buNone/>
            </a:pPr>
            <a:r>
              <a:rPr lang="ru-RU" sz="1800" b="1" i="1" dirty="0" smtClean="0"/>
              <a:t>     </a:t>
            </a:r>
            <a:r>
              <a:rPr lang="ru-RU" sz="2400" b="1" i="1" dirty="0" smtClean="0">
                <a:sym typeface="Symbol"/>
              </a:rPr>
              <a:t></a:t>
            </a:r>
            <a:r>
              <a:rPr lang="ru-RU" sz="2400" b="1" dirty="0" smtClean="0">
                <a:sym typeface="Symbol"/>
              </a:rPr>
              <a:t>  </a:t>
            </a:r>
            <a:r>
              <a:rPr lang="en-US" sz="2400" b="1" dirty="0" err="1" smtClean="0">
                <a:sym typeface="Symbol"/>
              </a:rPr>
              <a:t>vektorlıq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aylanıw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kósheri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boylap</a:t>
            </a:r>
            <a:r>
              <a:rPr lang="en-US" sz="2400" b="1" dirty="0" smtClean="0">
                <a:sym typeface="Symbol"/>
              </a:rPr>
              <a:t> </a:t>
            </a:r>
            <a:r>
              <a:rPr lang="ru-RU" sz="2400" b="1" i="1" dirty="0" smtClean="0">
                <a:sym typeface="Symbol"/>
              </a:rPr>
              <a:t> </a:t>
            </a:r>
            <a:r>
              <a:rPr lang="ru-RU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múyeshlik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tezlik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vektorı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ósiwi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tárepine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baǵıtlanǵan</a:t>
            </a:r>
            <a:r>
              <a:rPr lang="en-US" sz="2400" b="1" dirty="0" smtClean="0">
                <a:sym typeface="Symbol"/>
              </a:rPr>
              <a:t>:</a:t>
            </a:r>
            <a:endParaRPr lang="ru-RU" sz="2400" b="1" dirty="0" smtClean="0"/>
          </a:p>
          <a:p>
            <a:pPr algn="just"/>
            <a:r>
              <a:rPr lang="en-US" sz="2400" b="1" dirty="0" err="1" smtClean="0"/>
              <a:t>tezleniwshi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aylanıwda</a:t>
            </a:r>
            <a:r>
              <a:rPr lang="en-US" sz="2400" b="1" dirty="0" smtClean="0"/>
              <a:t> </a:t>
            </a:r>
            <a:r>
              <a:rPr lang="ru-RU" sz="2400" b="1" i="1" dirty="0" smtClean="0">
                <a:sym typeface="Symbol"/>
              </a:rPr>
              <a:t> 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vektor</a:t>
            </a:r>
            <a:r>
              <a:rPr lang="en-US" sz="2400" b="1" dirty="0" smtClean="0"/>
              <a:t>  </a:t>
            </a:r>
            <a:r>
              <a:rPr lang="ru-RU" sz="2400" b="1" i="1" dirty="0" smtClean="0">
                <a:sym typeface="Symbol"/>
              </a:rPr>
              <a:t>   </a:t>
            </a:r>
            <a:r>
              <a:rPr lang="en-US" sz="2400" b="1" dirty="0" err="1" smtClean="0">
                <a:sym typeface="Symbol"/>
              </a:rPr>
              <a:t>vektor</a:t>
            </a:r>
            <a:r>
              <a:rPr lang="en-US" sz="2400" b="1" i="1" dirty="0" smtClean="0">
                <a:sym typeface="Symbol"/>
              </a:rPr>
              <a:t>  </a:t>
            </a:r>
            <a:r>
              <a:rPr lang="en-US" sz="2400" b="1" dirty="0" err="1" smtClean="0">
                <a:sym typeface="Symbol"/>
              </a:rPr>
              <a:t>baǵıtına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sáykes</a:t>
            </a:r>
            <a:r>
              <a:rPr lang="en-US" sz="2400" b="1" dirty="0" smtClean="0">
                <a:sym typeface="Symbol"/>
              </a:rPr>
              <a:t> </a:t>
            </a:r>
            <a:r>
              <a:rPr lang="ru-RU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túsedi</a:t>
            </a:r>
            <a:r>
              <a:rPr lang="en-US" sz="2400" b="1" dirty="0" smtClean="0">
                <a:sym typeface="Symbol"/>
              </a:rPr>
              <a:t>;</a:t>
            </a:r>
            <a:endParaRPr lang="ru-RU" sz="2400" b="1" dirty="0" smtClean="0"/>
          </a:p>
          <a:p>
            <a:pPr algn="just"/>
            <a:r>
              <a:rPr lang="en-US" sz="2400" b="1" dirty="0" err="1" smtClean="0"/>
              <a:t>ásteleniwshi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múyeshlik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tezleniw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 </a:t>
            </a:r>
            <a:r>
              <a:rPr lang="ru-RU" sz="2400" b="1" i="1" dirty="0" smtClean="0">
                <a:sym typeface="Symbol"/>
              </a:rPr>
              <a:t></a:t>
            </a:r>
            <a:r>
              <a:rPr lang="ru-RU" sz="2400" b="1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vektor</a:t>
            </a:r>
            <a:r>
              <a:rPr lang="ru-RU" sz="2400" b="1" dirty="0" smtClean="0">
                <a:sym typeface="Symbol"/>
              </a:rPr>
              <a:t>  </a:t>
            </a:r>
            <a:r>
              <a:rPr lang="en-US" sz="2400" b="1" dirty="0" err="1" smtClean="0">
                <a:sym typeface="Symbol"/>
              </a:rPr>
              <a:t>baǵıtına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keri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baǵıtlanǵan</a:t>
            </a:r>
            <a:r>
              <a:rPr lang="en-US" sz="2400" b="1" dirty="0" smtClean="0">
                <a:sym typeface="Symbol"/>
              </a:rPr>
              <a:t>. </a:t>
            </a:r>
            <a:endParaRPr lang="ru-RU" sz="2400" b="1" dirty="0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43001"/>
            <a:ext cx="6932909" cy="2786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58" y="304800"/>
            <a:ext cx="8358246" cy="715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err="1" smtClean="0">
                <a:solidFill>
                  <a:prstClr val="black"/>
                </a:solidFill>
              </a:rPr>
              <a:t>Múyeshlik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tezleniw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endParaRPr lang="ru-RU" sz="3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1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5867400" y="5638800"/>
            <a:ext cx="28956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19200" y="2133600"/>
            <a:ext cx="70104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715436" cy="6429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Sızıqlı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tezlik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85794"/>
            <a:ext cx="8686800" cy="5843606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		</a:t>
            </a:r>
            <a:r>
              <a:rPr lang="en-US" sz="2400" b="1" dirty="0" err="1" smtClean="0"/>
              <a:t>Noqattıń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aylanba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múyeshlik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traektoriya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radiusı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qatnas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baylanısqan</a:t>
            </a:r>
            <a:endParaRPr lang="en-US" sz="2400" b="1" dirty="0" smtClean="0"/>
          </a:p>
          <a:p>
            <a:pPr algn="just">
              <a:buNone/>
            </a:pPr>
            <a:endParaRPr lang="ru-RU" sz="2400" b="1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 algn="just">
              <a:buNone/>
            </a:pPr>
            <a:r>
              <a:rPr lang="ru-RU" sz="2800" dirty="0" smtClean="0"/>
              <a:t>		</a:t>
            </a:r>
            <a:r>
              <a:rPr lang="en-US" sz="2400" b="1" dirty="0" err="1" smtClean="0"/>
              <a:t>Aylanba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hárekettegi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ańlatpasın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kóbeyme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kórinisinde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mumkin</a:t>
            </a:r>
            <a:r>
              <a:rPr lang="en-US" sz="2400" b="1" dirty="0" smtClean="0"/>
              <a:t>:</a:t>
            </a: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moduli </a:t>
            </a:r>
            <a:endParaRPr lang="ru-RU" sz="2400" b="1" dirty="0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82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1101297"/>
              </p:ext>
            </p:extLst>
          </p:nvPr>
        </p:nvGraphicFramePr>
        <p:xfrm>
          <a:off x="1270416" y="2133600"/>
          <a:ext cx="6755567" cy="990600"/>
        </p:xfrm>
        <a:graphic>
          <a:graphicData uri="http://schemas.openxmlformats.org/presentationml/2006/ole">
            <p:oleObj spid="_x0000_s117927" name="Equation" r:id="rId4" imgW="2641600" imgH="393700" progId="">
              <p:embed/>
            </p:oleObj>
          </a:graphicData>
        </a:graphic>
      </p:graphicFrame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505200" y="4648200"/>
            <a:ext cx="2286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3733800" y="4724400"/>
          <a:ext cx="1905000" cy="852714"/>
        </p:xfrm>
        <a:graphic>
          <a:graphicData uri="http://schemas.openxmlformats.org/presentationml/2006/ole">
            <p:oleObj spid="_x0000_s117928" name="Equation" r:id="rId5" imgW="672808" imgH="304668" progId="">
              <p:embed/>
            </p:oleObj>
          </a:graphicData>
        </a:graphic>
      </p:graphicFrame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096000" y="5715000"/>
          <a:ext cx="2533650" cy="762000"/>
        </p:xfrm>
        <a:graphic>
          <a:graphicData uri="http://schemas.openxmlformats.org/presentationml/2006/ole">
            <p:oleObj spid="_x0000_s117929" name="Equation" r:id="rId6" imgW="850531" imgH="25389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24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609600" y="3733800"/>
            <a:ext cx="2590800" cy="990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72066" y="4876800"/>
            <a:ext cx="3767134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71800" y="2590799"/>
            <a:ext cx="3962400" cy="9144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7818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Teń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ólshewli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háreket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		</a:t>
            </a:r>
            <a:r>
              <a:rPr lang="ru-RU" sz="2800" b="1" dirty="0" smtClean="0"/>
              <a:t> </a:t>
            </a:r>
            <a:r>
              <a:rPr lang="en-US" sz="2400" b="1" dirty="0" smtClean="0"/>
              <a:t>Eger </a:t>
            </a:r>
            <a:r>
              <a:rPr lang="en-US" sz="2400" b="1" dirty="0" err="1" smtClean="0"/>
              <a:t>múyeshlik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i="1" dirty="0" smtClean="0">
                <a:sym typeface="Symbol"/>
              </a:rPr>
              <a:t></a:t>
            </a:r>
            <a:r>
              <a:rPr lang="en-US" sz="2400" b="1" i="1" dirty="0" smtClean="0">
                <a:sym typeface="Symbol"/>
              </a:rPr>
              <a:t> 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turaqlı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bolsa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aylanba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en-US" sz="2400" b="1" i="1" dirty="0" err="1" smtClean="0"/>
              <a:t>teń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ólshewli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aylanbalı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háreket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márte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ketken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waqıt</a:t>
            </a:r>
            <a:r>
              <a:rPr lang="en-US" sz="2400" b="1" dirty="0" smtClean="0"/>
              <a:t> </a:t>
            </a:r>
            <a:r>
              <a:rPr lang="ru-RU" sz="2400" b="1" i="1" dirty="0" smtClean="0"/>
              <a:t>Т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dáwiri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endParaRPr lang="en-US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400" b="1" dirty="0" smtClean="0"/>
              <a:t>                                                          </a:t>
            </a:r>
            <a:r>
              <a:rPr lang="en-US" sz="2400" b="1" dirty="0" err="1" smtClean="0"/>
              <a:t>demek</a:t>
            </a:r>
            <a:r>
              <a:rPr lang="en-US" sz="2400" b="1" dirty="0" smtClean="0"/>
              <a:t> </a:t>
            </a:r>
            <a:r>
              <a:rPr lang="ru-RU" sz="2400" b="1" dirty="0" smtClean="0"/>
              <a:t>  </a:t>
            </a:r>
          </a:p>
          <a:p>
            <a:pPr>
              <a:buNone/>
            </a:pPr>
            <a:endParaRPr lang="ru-RU" sz="2800" dirty="0" smtClean="0"/>
          </a:p>
          <a:p>
            <a:pPr algn="just">
              <a:buNone/>
            </a:pP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ólshewli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aylanbalı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hárekette</a:t>
            </a:r>
            <a:r>
              <a:rPr lang="en-US" sz="2400" b="1" dirty="0" smtClean="0"/>
              <a:t> </a:t>
            </a:r>
          </a:p>
          <a:p>
            <a:pPr algn="just">
              <a:buNone/>
            </a:pPr>
            <a:r>
              <a:rPr lang="en-US" sz="2400" b="1" dirty="0" err="1" smtClean="0"/>
              <a:t>sızıqlı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tezleniw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bir-birine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 err="1"/>
              <a:t>p</a:t>
            </a:r>
            <a:r>
              <a:rPr lang="en-US" sz="2400" b="1" dirty="0" err="1" smtClean="0"/>
              <a:t>erpendikulyar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48400" y="3733800"/>
            <a:ext cx="22860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8676034"/>
              </p:ext>
            </p:extLst>
          </p:nvPr>
        </p:nvGraphicFramePr>
        <p:xfrm>
          <a:off x="3171967" y="2590799"/>
          <a:ext cx="3562065" cy="998710"/>
        </p:xfrm>
        <a:graphic>
          <a:graphicData uri="http://schemas.openxmlformats.org/presentationml/2006/ole">
            <p:oleObj spid="_x0000_s119061" name="Equation" r:id="rId4" imgW="1320227" imgH="393529" progId="">
              <p:embed/>
            </p:oleObj>
          </a:graphicData>
        </a:graphic>
      </p:graphicFrame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4375" name="Object 7"/>
          <p:cNvGraphicFramePr>
            <a:graphicFrameLocks noChangeAspect="1"/>
          </p:cNvGraphicFramePr>
          <p:nvPr/>
        </p:nvGraphicFramePr>
        <p:xfrm>
          <a:off x="685800" y="3733800"/>
          <a:ext cx="2438400" cy="1013138"/>
        </p:xfrm>
        <a:graphic>
          <a:graphicData uri="http://schemas.openxmlformats.org/presentationml/2006/ole">
            <p:oleObj spid="_x0000_s119062" name="Equation" r:id="rId5" imgW="990170" imgH="393529" progId="">
              <p:embed/>
            </p:oleObj>
          </a:graphicData>
        </a:graphic>
      </p:graphicFrame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6477000" y="3884428"/>
          <a:ext cx="1877786" cy="611372"/>
        </p:xfrm>
        <a:graphic>
          <a:graphicData uri="http://schemas.openxmlformats.org/presentationml/2006/ole">
            <p:oleObj spid="_x0000_s119063" name="Equation" r:id="rId6" imgW="520248" imgH="177646" progId="">
              <p:embed/>
            </p:oleObj>
          </a:graphicData>
        </a:graphic>
      </p:graphicFrame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5257800" y="4876800"/>
          <a:ext cx="3352800" cy="1046641"/>
        </p:xfrm>
        <a:graphic>
          <a:graphicData uri="http://schemas.openxmlformats.org/presentationml/2006/ole">
            <p:oleObj spid="_x0000_s119064" name="Equation" r:id="rId7" imgW="1257300" imgH="419100" progId="">
              <p:embed/>
            </p:oleObj>
          </a:graphicData>
        </a:graphic>
      </p:graphicFrame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4381" name="Object 13"/>
          <p:cNvGraphicFramePr>
            <a:graphicFrameLocks noChangeAspect="1"/>
          </p:cNvGraphicFramePr>
          <p:nvPr/>
        </p:nvGraphicFramePr>
        <p:xfrm>
          <a:off x="6400800" y="5943600"/>
          <a:ext cx="1066800" cy="614766"/>
        </p:xfrm>
        <a:graphic>
          <a:graphicData uri="http://schemas.openxmlformats.org/presentationml/2006/ole">
            <p:oleObj spid="_x0000_s119065" name="Equation" r:id="rId8" imgW="406224" imgH="22850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117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228600" y="3886200"/>
            <a:ext cx="3352800" cy="2514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/>
              <a:t>Teń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ólshewsiz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aylanbalı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háreket</a:t>
            </a:r>
            <a:endParaRPr lang="ru-RU" sz="3200" b="1" dirty="0" smtClean="0"/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990600"/>
            <a:ext cx="5334000" cy="4224350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ru-RU" sz="2400" b="1" dirty="0" smtClean="0"/>
              <a:t>-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tangencial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qurawshısı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</a:rPr>
              <a:t>– </a:t>
            </a:r>
            <a:r>
              <a:rPr lang="en-US" sz="2400" b="1" dirty="0" err="1" smtClean="0"/>
              <a:t>traektoriyanıń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urınbasına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baǵıtlanǵan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keledi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muǵdar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jaǵınan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ózgeriwi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esabına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</a:t>
            </a:r>
          </a:p>
          <a:p>
            <a:pPr marL="0" lvl="0" indent="0" algn="ctr">
              <a:lnSpc>
                <a:spcPct val="9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400" b="1" dirty="0" smtClean="0">
                <a:solidFill>
                  <a:srgbClr val="FF3305"/>
                </a:solidFill>
              </a:rPr>
              <a:t>- </a:t>
            </a:r>
            <a:r>
              <a:rPr lang="en-US" sz="2400" b="1" dirty="0" smtClean="0">
                <a:solidFill>
                  <a:srgbClr val="FF0000"/>
                </a:solidFill>
              </a:rPr>
              <a:t>normal </a:t>
            </a:r>
            <a:r>
              <a:rPr lang="en-US" sz="2400" b="1" dirty="0" err="1" smtClean="0">
                <a:solidFill>
                  <a:srgbClr val="FF0000"/>
                </a:solidFill>
              </a:rPr>
              <a:t>qurawshısı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ru-RU" sz="2400" b="1" dirty="0" smtClean="0">
                <a:solidFill>
                  <a:prstClr val="black"/>
                </a:solidFill>
              </a:rPr>
              <a:t>–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traektoriya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iymekligi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orayına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baǵıtlanǵan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bolıp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orayǵa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umtılıwshı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tezleniw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esaplanadı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tezliktiń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baǵıtı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ózgeriwi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esabına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payda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boladı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endParaRPr lang="ru-RU" sz="2400" b="1" dirty="0">
              <a:solidFill>
                <a:srgbClr val="FF3305"/>
              </a:solidFill>
            </a:endParaRPr>
          </a:p>
        </p:txBody>
      </p:sp>
      <p:pic>
        <p:nvPicPr>
          <p:cNvPr id="317447" name="Picture 7" descr="уско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36561" y="990600"/>
            <a:ext cx="3124200" cy="244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04464232"/>
              </p:ext>
            </p:extLst>
          </p:nvPr>
        </p:nvGraphicFramePr>
        <p:xfrm>
          <a:off x="4500562" y="1285860"/>
          <a:ext cx="468313" cy="589828"/>
        </p:xfrm>
        <a:graphic>
          <a:graphicData uri="http://schemas.openxmlformats.org/presentationml/2006/ole">
            <p:oleObj spid="_x0000_s121046" name="Формула" r:id="rId5" imgW="177480" imgH="228600" progId="Equation.3">
              <p:embed/>
            </p:oleObj>
          </a:graphicData>
        </a:graphic>
      </p:graphicFrame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452" name="Object 12"/>
          <p:cNvGraphicFramePr>
            <a:graphicFrameLocks noChangeAspect="1"/>
          </p:cNvGraphicFramePr>
          <p:nvPr/>
        </p:nvGraphicFramePr>
        <p:xfrm>
          <a:off x="685800" y="4038600"/>
          <a:ext cx="2438400" cy="771525"/>
        </p:xfrm>
        <a:graphic>
          <a:graphicData uri="http://schemas.openxmlformats.org/presentationml/2006/ole">
            <p:oleObj spid="_x0000_s121047" name="Формула" r:id="rId6" imgW="723586" imgH="228501" progId="Equation.3">
              <p:embed/>
            </p:oleObj>
          </a:graphicData>
        </a:graphic>
      </p:graphicFrame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454" name="Object 14"/>
          <p:cNvGraphicFramePr>
            <a:graphicFrameLocks noChangeAspect="1"/>
          </p:cNvGraphicFramePr>
          <p:nvPr/>
        </p:nvGraphicFramePr>
        <p:xfrm>
          <a:off x="533400" y="4876800"/>
          <a:ext cx="2971800" cy="998538"/>
        </p:xfrm>
        <a:graphic>
          <a:graphicData uri="http://schemas.openxmlformats.org/presentationml/2006/ole">
            <p:oleObj spid="_x0000_s121048" name="Формула" r:id="rId7" imgW="863225" imgH="291973" progId="Equation.3">
              <p:embed/>
            </p:oleObj>
          </a:graphicData>
        </a:graphic>
      </p:graphicFrame>
      <p:pic>
        <p:nvPicPr>
          <p:cNvPr id="321561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071810"/>
            <a:ext cx="457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87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643998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tx1"/>
                </a:solidFill>
              </a:rPr>
              <a:t>Teń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ólshewli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tezleniwshi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háreket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23" name="Object 7"/>
          <p:cNvGraphicFramePr>
            <a:graphicFrameLocks noChangeAspect="1"/>
          </p:cNvGraphicFramePr>
          <p:nvPr/>
        </p:nvGraphicFramePr>
        <p:xfrm>
          <a:off x="4495800" y="1143000"/>
          <a:ext cx="1752600" cy="566497"/>
        </p:xfrm>
        <a:graphic>
          <a:graphicData uri="http://schemas.openxmlformats.org/presentationml/2006/ole">
            <p:oleObj spid="_x0000_s122188" name="Equation" r:id="rId4" imgW="634725" imgH="203112" progId="">
              <p:embed/>
            </p:oleObj>
          </a:graphicData>
        </a:graphic>
      </p:graphicFrame>
      <p:sp>
        <p:nvSpPr>
          <p:cNvPr id="3164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25" name="Object 9"/>
          <p:cNvGraphicFramePr>
            <a:graphicFrameLocks noChangeAspect="1"/>
          </p:cNvGraphicFramePr>
          <p:nvPr/>
        </p:nvGraphicFramePr>
        <p:xfrm>
          <a:off x="6781800" y="1143000"/>
          <a:ext cx="2057400" cy="594717"/>
        </p:xfrm>
        <a:graphic>
          <a:graphicData uri="http://schemas.openxmlformats.org/presentationml/2006/ole">
            <p:oleObj spid="_x0000_s122189" name="Equation" r:id="rId5" imgW="749300" imgH="228600" progId="">
              <p:embed/>
            </p:oleObj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065813"/>
              </p:ext>
            </p:extLst>
          </p:nvPr>
        </p:nvGraphicFramePr>
        <p:xfrm>
          <a:off x="304800" y="990601"/>
          <a:ext cx="8610600" cy="5836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5105400"/>
              </a:tblGrid>
              <a:tr h="747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Múyeshlik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tezleniw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hám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múyeshlik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tezlik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844039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err="1" smtClean="0"/>
                        <a:t>Múyeshlik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orın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awıstırıw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981200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Normal </a:t>
                      </a:r>
                      <a:r>
                        <a:rPr lang="en-US" sz="2400" b="1" dirty="0" err="1" smtClean="0"/>
                        <a:t>hám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tangencial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tezleniwler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13283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 </a:t>
                      </a:r>
                      <a:r>
                        <a:rPr lang="en-US" sz="2400" b="1" dirty="0" err="1" smtClean="0"/>
                        <a:t>Múyeshlik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hám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sızıqlı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shamalardıń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ózara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baylanıslılıǵı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64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27" name="Object 11"/>
          <p:cNvGraphicFramePr>
            <a:graphicFrameLocks noChangeAspect="1"/>
          </p:cNvGraphicFramePr>
          <p:nvPr/>
        </p:nvGraphicFramePr>
        <p:xfrm>
          <a:off x="3998608" y="1752600"/>
          <a:ext cx="4688192" cy="1905000"/>
        </p:xfrm>
        <a:graphic>
          <a:graphicData uri="http://schemas.openxmlformats.org/presentationml/2006/ole">
            <p:oleObj spid="_x0000_s122190" name="Equation" r:id="rId6" imgW="2298700" imgH="990600" progId="">
              <p:embed/>
            </p:oleObj>
          </a:graphicData>
        </a:graphic>
      </p:graphicFrame>
      <p:sp>
        <p:nvSpPr>
          <p:cNvPr id="316429" name="Rectangle 1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4648200" y="3733800"/>
          <a:ext cx="3124200" cy="907887"/>
        </p:xfrm>
        <a:graphic>
          <a:graphicData uri="http://schemas.openxmlformats.org/presentationml/2006/ole">
            <p:oleObj spid="_x0000_s122191" name="Equation" r:id="rId7" imgW="1460500" imgH="419100" progId="">
              <p:embed/>
            </p:oleObj>
          </a:graphicData>
        </a:graphic>
      </p:graphicFrame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32" name="Object 16"/>
          <p:cNvGraphicFramePr>
            <a:graphicFrameLocks noChangeAspect="1"/>
          </p:cNvGraphicFramePr>
          <p:nvPr/>
        </p:nvGraphicFramePr>
        <p:xfrm>
          <a:off x="4419600" y="4648200"/>
          <a:ext cx="4000500" cy="857250"/>
        </p:xfrm>
        <a:graphic>
          <a:graphicData uri="http://schemas.openxmlformats.org/presentationml/2006/ole">
            <p:oleObj spid="_x0000_s122192" name="Equation" r:id="rId8" imgW="2032000" imgH="419100" progId="">
              <p:embed/>
            </p:oleObj>
          </a:graphicData>
        </a:graphic>
      </p:graphicFrame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6434" name="Object 18"/>
          <p:cNvGraphicFramePr>
            <a:graphicFrameLocks noChangeAspect="1"/>
          </p:cNvGraphicFramePr>
          <p:nvPr/>
        </p:nvGraphicFramePr>
        <p:xfrm>
          <a:off x="4186233" y="5638800"/>
          <a:ext cx="4500567" cy="1143001"/>
        </p:xfrm>
        <a:graphic>
          <a:graphicData uri="http://schemas.openxmlformats.org/presentationml/2006/ole">
            <p:oleObj spid="_x0000_s122193" name="Equation" r:id="rId9" imgW="1981200" imgH="4953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868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3684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en-US" sz="3200" b="1" dirty="0" err="1" smtClean="0">
                <a:solidFill>
                  <a:schemeClr val="tx1"/>
                </a:solidFill>
              </a:rPr>
              <a:t>Tezleniwdiń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tangencial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hám</a:t>
            </a:r>
            <a:r>
              <a:rPr lang="en-US" sz="3200" b="1" dirty="0" smtClean="0">
                <a:solidFill>
                  <a:schemeClr val="tx1"/>
                </a:solidFill>
              </a:rPr>
              <a:t> normal </a:t>
            </a:r>
            <a:r>
              <a:rPr lang="en-US" sz="3200" b="1" dirty="0" err="1" smtClean="0">
                <a:solidFill>
                  <a:schemeClr val="tx1"/>
                </a:solidFill>
              </a:rPr>
              <a:t>qurawshıların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esapqa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alǵan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halda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háreketti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klassifikaciyalaw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3514"/>
            <a:ext cx="87592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5825138"/>
              </p:ext>
            </p:extLst>
          </p:nvPr>
        </p:nvGraphicFramePr>
        <p:xfrm>
          <a:off x="4267200" y="1828800"/>
          <a:ext cx="4720675" cy="471201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720675"/>
              </a:tblGrid>
              <a:tr h="538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Tuwrı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teń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ólshewli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r>
                        <a:rPr lang="en-US" sz="1800" b="1" dirty="0" smtClean="0"/>
                        <a:t> 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725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Tuwrı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teń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ólshewli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tezleniwshi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r>
                        <a:rPr lang="en-US" sz="1800" b="1" dirty="0" smtClean="0"/>
                        <a:t> 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7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Ózgermeli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tezleniwli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tuwrı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r>
                        <a:rPr lang="en-US" sz="1800" b="1" dirty="0" smtClean="0"/>
                        <a:t> 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86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Teń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ólshewli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aylanbalı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r>
                        <a:rPr lang="en-US" sz="1800" b="1" dirty="0" smtClean="0"/>
                        <a:t> </a:t>
                      </a:r>
                    </a:p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Teń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ólshewli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ózgermeli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iymek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r>
                        <a:rPr lang="en-US" sz="1800" b="1" dirty="0" smtClean="0"/>
                        <a:t> 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Iymek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teń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ólshewli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endParaRPr lang="en-US" sz="1800" b="1" dirty="0" smtClean="0"/>
                    </a:p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Ózgermeli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tezleniwli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iymek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sızıqlı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háreket</a:t>
                      </a:r>
                      <a:endParaRPr lang="en-US" sz="1800" b="1" dirty="0" smtClean="0"/>
                    </a:p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46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71164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61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00" y="1600201"/>
            <a:ext cx="6096000" cy="2743200"/>
          </a:xfrm>
        </p:spPr>
        <p:txBody>
          <a:bodyPr>
            <a:normAutofit/>
          </a:bodyPr>
          <a:lstStyle/>
          <a:p>
            <a:r>
              <a:rPr lang="fr-FR" dirty="0"/>
              <a:t>Interactive Physics - Design Simulation </a:t>
            </a:r>
            <a:r>
              <a:rPr lang="fr-FR" dirty="0" smtClean="0"/>
              <a:t>Technologies</a:t>
            </a:r>
            <a:endParaRPr lang="uz-Cyrl-UZ" dirty="0" smtClean="0"/>
          </a:p>
          <a:p>
            <a:r>
              <a:rPr lang="en-US" sz="2000" dirty="0" err="1" smtClean="0"/>
              <a:t>Dástúr</a:t>
            </a:r>
            <a:r>
              <a:rPr lang="en-US" sz="2000" dirty="0" smtClean="0"/>
              <a:t> </a:t>
            </a:r>
            <a:r>
              <a:rPr lang="en-US" sz="2000" dirty="0" err="1" smtClean="0"/>
              <a:t>fizikalıq</a:t>
            </a:r>
            <a:r>
              <a:rPr lang="en-US" sz="2000" dirty="0" smtClean="0"/>
              <a:t> </a:t>
            </a:r>
            <a:r>
              <a:rPr lang="en-US" sz="2000" dirty="0" err="1" smtClean="0"/>
              <a:t>proceslerdi</a:t>
            </a:r>
            <a:r>
              <a:rPr lang="en-US" sz="2000" dirty="0" smtClean="0"/>
              <a:t> </a:t>
            </a:r>
            <a:r>
              <a:rPr lang="en-US" sz="2000" dirty="0" err="1" smtClean="0"/>
              <a:t>janlı</a:t>
            </a:r>
            <a:r>
              <a:rPr lang="en-US" sz="2000" dirty="0" smtClean="0"/>
              <a:t> </a:t>
            </a:r>
            <a:r>
              <a:rPr lang="en-US" sz="2000" dirty="0" err="1" smtClean="0"/>
              <a:t>kóriniste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imkanın</a:t>
            </a:r>
            <a:r>
              <a:rPr lang="en-US" sz="2000" dirty="0" smtClean="0"/>
              <a:t> </a:t>
            </a:r>
            <a:r>
              <a:rPr lang="en-US" sz="2000" dirty="0" err="1" smtClean="0"/>
              <a:t>berip</a:t>
            </a:r>
            <a:r>
              <a:rPr lang="en-US" sz="2000" dirty="0" smtClean="0"/>
              <a:t>,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tezleniw</a:t>
            </a:r>
            <a:r>
              <a:rPr lang="en-US" sz="2000" dirty="0" smtClean="0"/>
              <a:t>, </a:t>
            </a:r>
            <a:r>
              <a:rPr lang="en-US" sz="2000" dirty="0" err="1" smtClean="0"/>
              <a:t>orın</a:t>
            </a:r>
            <a:r>
              <a:rPr lang="en-US" sz="2000" dirty="0" smtClean="0"/>
              <a:t> </a:t>
            </a:r>
            <a:r>
              <a:rPr lang="en-US" sz="2000" dirty="0" err="1" smtClean="0"/>
              <a:t>awıstırıw</a:t>
            </a:r>
            <a:r>
              <a:rPr lang="en-US" sz="2000" dirty="0" smtClean="0"/>
              <a:t>, </a:t>
            </a:r>
            <a:r>
              <a:rPr lang="en-US" sz="2000" dirty="0" err="1" smtClean="0"/>
              <a:t>kúsh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/>
              <a:t>tezlik</a:t>
            </a:r>
            <a:r>
              <a:rPr lang="en-US" sz="2000" dirty="0"/>
              <a:t> </a:t>
            </a:r>
            <a:r>
              <a:rPr lang="en-US" sz="2000" dirty="0" err="1" smtClean="0"/>
              <a:t>vektorlarınıń</a:t>
            </a:r>
            <a:r>
              <a:rPr lang="en-US" sz="2000" dirty="0" smtClean="0"/>
              <a:t> </a:t>
            </a:r>
            <a:r>
              <a:rPr lang="en-US" sz="2000" dirty="0" err="1" smtClean="0"/>
              <a:t>baǵıtların</a:t>
            </a:r>
            <a:r>
              <a:rPr lang="en-US" sz="2000" dirty="0" smtClean="0"/>
              <a:t>, </a:t>
            </a:r>
            <a:r>
              <a:rPr lang="en-US" sz="2000" dirty="0" err="1" smtClean="0"/>
              <a:t>tezliktiń</a:t>
            </a:r>
            <a:r>
              <a:rPr lang="en-US" sz="2000" dirty="0" smtClean="0"/>
              <a:t>, </a:t>
            </a:r>
            <a:r>
              <a:rPr lang="en-US" sz="2000" dirty="0" err="1" smtClean="0"/>
              <a:t>tezleniwdiń</a:t>
            </a:r>
            <a:r>
              <a:rPr lang="en-US" sz="2000" dirty="0" smtClean="0"/>
              <a:t>, </a:t>
            </a:r>
            <a:r>
              <a:rPr lang="en-US" sz="2000" dirty="0" err="1" smtClean="0"/>
              <a:t>kúshtiń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 smtClean="0"/>
              <a:t>basqa</a:t>
            </a:r>
            <a:r>
              <a:rPr lang="en-US" sz="2000" dirty="0" smtClean="0"/>
              <a:t> </a:t>
            </a:r>
            <a:r>
              <a:rPr lang="en-US" sz="2000" dirty="0" err="1" smtClean="0"/>
              <a:t>shamalardıń</a:t>
            </a:r>
            <a:r>
              <a:rPr lang="en-US" sz="2000" dirty="0" smtClean="0"/>
              <a:t> </a:t>
            </a:r>
            <a:r>
              <a:rPr lang="en-US" sz="2000" dirty="0" err="1" smtClean="0"/>
              <a:t>waqıt</a:t>
            </a:r>
            <a:r>
              <a:rPr lang="en-US" sz="2000" dirty="0" smtClean="0"/>
              <a:t> </a:t>
            </a:r>
            <a:r>
              <a:rPr lang="en-US" sz="2000" dirty="0" err="1" smtClean="0"/>
              <a:t>boyınsha</a:t>
            </a:r>
            <a:r>
              <a:rPr lang="en-US" sz="2000" dirty="0" smtClean="0"/>
              <a:t> </a:t>
            </a:r>
            <a:r>
              <a:rPr lang="en-US" sz="2000" dirty="0" err="1" smtClean="0"/>
              <a:t>ózgeriw</a:t>
            </a:r>
            <a:r>
              <a:rPr lang="en-US" sz="2000" dirty="0" smtClean="0"/>
              <a:t> </a:t>
            </a:r>
            <a:r>
              <a:rPr lang="en-US" sz="2000" dirty="0" err="1" smtClean="0"/>
              <a:t>grafigin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múmkin</a:t>
            </a:r>
            <a:r>
              <a:rPr lang="en-US" sz="2000" dirty="0" smtClean="0"/>
              <a:t>.</a:t>
            </a:r>
            <a:r>
              <a:rPr lang="en-US" sz="2000" b="1" dirty="0" smtClean="0"/>
              <a:t> </a:t>
            </a:r>
            <a:endParaRPr lang="en-US" sz="2000" dirty="0" smtClean="0"/>
          </a:p>
        </p:txBody>
      </p:sp>
      <p:pic>
        <p:nvPicPr>
          <p:cNvPr id="12288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457325" cy="1628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85852" y="4643446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https://www.design-simulation.com/IP/index.php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40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https://phet.colorado.edu/en/simulation/legacy/rotation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9080"/>
            <a:ext cx="7391400" cy="348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18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МЕХА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phet.colorado.edu/en/simulation/legacy/ladybulg-motion-2d</a:t>
            </a:r>
            <a:endParaRPr 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42150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760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https://phet.colorado.edu/en/simulation/legacy/motion-2d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83476"/>
            <a:ext cx="8077200" cy="382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22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76899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b="1" dirty="0" smtClean="0">
                <a:solidFill>
                  <a:srgbClr val="00B0F0"/>
                </a:solidFill>
              </a:rPr>
              <a:t>1.5-</a:t>
            </a:r>
            <a:r>
              <a:rPr lang="en-US" b="1" dirty="0" err="1" smtClean="0">
                <a:solidFill>
                  <a:srgbClr val="00B0F0"/>
                </a:solidFill>
              </a:rPr>
              <a:t>másele</a:t>
            </a:r>
            <a:r>
              <a:rPr lang="en-US" b="1" dirty="0" smtClean="0">
                <a:solidFill>
                  <a:srgbClr val="00B0F0"/>
                </a:solidFill>
              </a:rPr>
              <a:t>. </a:t>
            </a:r>
            <a:r>
              <a:rPr lang="en-US" dirty="0" smtClean="0"/>
              <a:t>[1]. </a:t>
            </a:r>
            <a:r>
              <a:rPr lang="en-US" b="1" i="1" dirty="0" err="1" smtClean="0"/>
              <a:t>Aylanıp</a:t>
            </a:r>
            <a:r>
              <a:rPr lang="en-US" b="1" i="1" dirty="0" smtClean="0"/>
              <a:t> </a:t>
            </a:r>
            <a:r>
              <a:rPr lang="en-US" b="1" i="1" dirty="0" err="1" smtClean="0"/>
              <a:t>atırǵan</a:t>
            </a:r>
            <a:r>
              <a:rPr lang="en-US" b="1" i="1" dirty="0" smtClean="0"/>
              <a:t> </a:t>
            </a:r>
            <a:r>
              <a:rPr lang="en-US" b="1" i="1" dirty="0" err="1" smtClean="0"/>
              <a:t>toptıń</a:t>
            </a:r>
            <a:r>
              <a:rPr lang="en-US" b="1" i="1" dirty="0" smtClean="0"/>
              <a:t> </a:t>
            </a:r>
            <a:r>
              <a:rPr lang="en-US" b="1" i="1" dirty="0" err="1" smtClean="0"/>
              <a:t>tezleniwi</a:t>
            </a:r>
            <a:r>
              <a:rPr lang="en-US" b="1" i="1" dirty="0" smtClean="0"/>
              <a:t>.</a:t>
            </a:r>
            <a:r>
              <a:rPr lang="en-US" i="1" dirty="0" smtClean="0"/>
              <a:t> </a:t>
            </a:r>
            <a:r>
              <a:rPr lang="en-US" dirty="0" err="1" smtClean="0"/>
              <a:t>Jiptiń</a:t>
            </a:r>
            <a:r>
              <a:rPr lang="en-US" dirty="0" smtClean="0"/>
              <a:t> </a:t>
            </a:r>
            <a:r>
              <a:rPr lang="en-US" dirty="0" err="1" smtClean="0"/>
              <a:t>ushına</a:t>
            </a:r>
            <a:r>
              <a:rPr lang="en-US" dirty="0" smtClean="0"/>
              <a:t> </a:t>
            </a:r>
            <a:r>
              <a:rPr lang="en-US" dirty="0" err="1" smtClean="0"/>
              <a:t>baylanǵan</a:t>
            </a:r>
            <a:r>
              <a:rPr lang="en-US" dirty="0" smtClean="0"/>
              <a:t> 150 g </a:t>
            </a:r>
            <a:r>
              <a:rPr lang="en-US" dirty="0" err="1" smtClean="0"/>
              <a:t>massalı</a:t>
            </a:r>
            <a:r>
              <a:rPr lang="en-US" dirty="0" smtClean="0"/>
              <a:t> top 0,6 m </a:t>
            </a:r>
            <a:r>
              <a:rPr lang="en-US" dirty="0" err="1" smtClean="0"/>
              <a:t>radiuslı</a:t>
            </a:r>
            <a:r>
              <a:rPr lang="en-US" dirty="0" smtClean="0"/>
              <a:t> </a:t>
            </a:r>
            <a:r>
              <a:rPr lang="en-US" dirty="0" err="1" smtClean="0"/>
              <a:t>aylanba</a:t>
            </a:r>
            <a:r>
              <a:rPr lang="en-US" dirty="0" smtClean="0"/>
              <a:t> </a:t>
            </a:r>
            <a:r>
              <a:rPr lang="en-US" dirty="0" err="1" smtClean="0"/>
              <a:t>boylap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 </a:t>
            </a:r>
            <a:r>
              <a:rPr lang="en-US" dirty="0" err="1" smtClean="0"/>
              <a:t>ólshewli</a:t>
            </a:r>
            <a:r>
              <a:rPr lang="en-US" dirty="0" smtClean="0"/>
              <a:t> </a:t>
            </a:r>
            <a:r>
              <a:rPr lang="en-US" dirty="0" err="1" smtClean="0"/>
              <a:t>súwrette</a:t>
            </a:r>
            <a:r>
              <a:rPr lang="en-US" dirty="0" smtClean="0"/>
              <a:t> </a:t>
            </a:r>
            <a:r>
              <a:rPr lang="en-US" dirty="0" err="1" smtClean="0"/>
              <a:t>kórsetilgenindey</a:t>
            </a:r>
            <a:r>
              <a:rPr lang="en-US" dirty="0" smtClean="0"/>
              <a:t> </a:t>
            </a:r>
            <a:r>
              <a:rPr lang="en-US" dirty="0" err="1" smtClean="0"/>
              <a:t>háreketlenbekte</a:t>
            </a:r>
            <a:r>
              <a:rPr lang="en-US" dirty="0" smtClean="0"/>
              <a:t>. Top </a:t>
            </a:r>
            <a:r>
              <a:rPr lang="en-US" dirty="0" err="1" smtClean="0"/>
              <a:t>sekundına</a:t>
            </a:r>
            <a:r>
              <a:rPr lang="en-US" dirty="0" smtClean="0"/>
              <a:t> 2 </a:t>
            </a:r>
            <a:r>
              <a:rPr lang="en-US" dirty="0" err="1" smtClean="0"/>
              <a:t>márte</a:t>
            </a:r>
            <a:r>
              <a:rPr lang="en-US" dirty="0" smtClean="0"/>
              <a:t> </a:t>
            </a:r>
            <a:r>
              <a:rPr lang="en-US" dirty="0" err="1" smtClean="0"/>
              <a:t>aylanadı</a:t>
            </a:r>
            <a:r>
              <a:rPr lang="en-US" dirty="0" smtClean="0"/>
              <a:t>. </a:t>
            </a:r>
            <a:r>
              <a:rPr lang="en-US" dirty="0" err="1" smtClean="0"/>
              <a:t>Onıń</a:t>
            </a:r>
            <a:r>
              <a:rPr lang="en-US" dirty="0" smtClean="0"/>
              <a:t> </a:t>
            </a:r>
            <a:r>
              <a:rPr lang="en-US" dirty="0" err="1" smtClean="0"/>
              <a:t>orayǵa</a:t>
            </a:r>
            <a:r>
              <a:rPr lang="en-US" dirty="0" smtClean="0"/>
              <a:t> </a:t>
            </a:r>
            <a:r>
              <a:rPr lang="en-US" dirty="0" err="1" smtClean="0"/>
              <a:t>umtılıwshı</a:t>
            </a:r>
            <a:r>
              <a:rPr lang="en-US" dirty="0" smtClean="0"/>
              <a:t> </a:t>
            </a:r>
            <a:r>
              <a:rPr lang="en-US" dirty="0" err="1" smtClean="0"/>
              <a:t>tezleniw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?</a:t>
            </a:r>
          </a:p>
          <a:p>
            <a:pPr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Jantasıw</a:t>
            </a:r>
            <a:r>
              <a:rPr lang="en-US" b="1" dirty="0" smtClean="0">
                <a:solidFill>
                  <a:srgbClr val="00B0F0"/>
                </a:solidFill>
              </a:rPr>
              <a:t>. </a:t>
            </a:r>
            <a:r>
              <a:rPr lang="en-US" dirty="0" err="1" smtClean="0"/>
              <a:t>Orayǵa</a:t>
            </a:r>
            <a:r>
              <a:rPr lang="en-US" dirty="0" smtClean="0"/>
              <a:t> </a:t>
            </a:r>
            <a:r>
              <a:rPr lang="en-US" dirty="0" err="1" smtClean="0"/>
              <a:t>umtılıwshı</a:t>
            </a:r>
            <a:r>
              <a:rPr lang="en-US" dirty="0" smtClean="0"/>
              <a:t> </a:t>
            </a:r>
            <a:r>
              <a:rPr lang="en-US" dirty="0" err="1" smtClean="0"/>
              <a:t>tezleniw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Bizge</a:t>
            </a:r>
            <a:r>
              <a:rPr lang="en-US" dirty="0" smtClean="0"/>
              <a:t> r </a:t>
            </a:r>
            <a:r>
              <a:rPr lang="en-US" dirty="0" err="1" smtClean="0"/>
              <a:t>berilgen</a:t>
            </a:r>
            <a:r>
              <a:rPr lang="en-US" dirty="0" smtClean="0"/>
              <a:t> </a:t>
            </a:r>
            <a:r>
              <a:rPr lang="en-US" dirty="0" err="1" smtClean="0"/>
              <a:t>hám</a:t>
            </a:r>
            <a:r>
              <a:rPr lang="en-US" dirty="0" smtClean="0"/>
              <a:t> biz </a:t>
            </a:r>
            <a:r>
              <a:rPr lang="en-US" dirty="0" err="1" smtClean="0"/>
              <a:t>berilgen</a:t>
            </a:r>
            <a:r>
              <a:rPr lang="en-US" dirty="0" smtClean="0"/>
              <a:t> radius </a:t>
            </a:r>
            <a:r>
              <a:rPr lang="en-US" dirty="0" err="1" smtClean="0"/>
              <a:t>hám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err="1" smtClean="0"/>
              <a:t>jiyilikten</a:t>
            </a:r>
            <a:r>
              <a:rPr lang="en-US" dirty="0" smtClean="0"/>
              <a:t> </a:t>
            </a:r>
            <a:r>
              <a:rPr lang="en-US" dirty="0" err="1" smtClean="0"/>
              <a:t>toptıń</a:t>
            </a:r>
            <a:r>
              <a:rPr lang="en-US" dirty="0" smtClean="0"/>
              <a:t> </a:t>
            </a:r>
            <a:r>
              <a:rPr lang="en-US" dirty="0" err="1" smtClean="0"/>
              <a:t>tezligin</a:t>
            </a:r>
            <a:r>
              <a:rPr lang="en-US" dirty="0" smtClean="0"/>
              <a:t> </a:t>
            </a:r>
            <a:r>
              <a:rPr lang="en-US" dirty="0" err="1" smtClean="0"/>
              <a:t>anıqlawımız</a:t>
            </a:r>
            <a:r>
              <a:rPr lang="en-US" dirty="0" smtClean="0"/>
              <a:t> </a:t>
            </a:r>
            <a:r>
              <a:rPr lang="en-US" dirty="0" err="1" smtClean="0"/>
              <a:t>múmkin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Sheshim</a:t>
            </a:r>
            <a:r>
              <a:rPr lang="en-US" b="1" dirty="0" smtClean="0">
                <a:solidFill>
                  <a:srgbClr val="00B0F0"/>
                </a:solidFill>
              </a:rPr>
              <a:t>. </a:t>
            </a:r>
            <a:r>
              <a:rPr lang="en-US" dirty="0" smtClean="0"/>
              <a:t>Eger top </a:t>
            </a:r>
            <a:r>
              <a:rPr lang="en-US" dirty="0" err="1" smtClean="0"/>
              <a:t>sekundına</a:t>
            </a:r>
            <a:r>
              <a:rPr lang="en-US" dirty="0" smtClean="0"/>
              <a:t> 2 </a:t>
            </a:r>
            <a:r>
              <a:rPr lang="en-US" dirty="0" err="1" smtClean="0"/>
              <a:t>márte</a:t>
            </a:r>
            <a:r>
              <a:rPr lang="en-US" dirty="0" smtClean="0"/>
              <a:t> </a:t>
            </a:r>
            <a:r>
              <a:rPr lang="en-US" dirty="0" err="1" smtClean="0"/>
              <a:t>tolıq</a:t>
            </a:r>
            <a:r>
              <a:rPr lang="en-US" dirty="0" smtClean="0"/>
              <a:t> </a:t>
            </a:r>
            <a:r>
              <a:rPr lang="en-US" dirty="0" err="1" smtClean="0"/>
              <a:t>aylansa</a:t>
            </a:r>
            <a:r>
              <a:rPr lang="en-US" dirty="0" smtClean="0"/>
              <a:t>, </a:t>
            </a: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halda</a:t>
            </a:r>
            <a:r>
              <a:rPr lang="en-US" dirty="0" smtClean="0"/>
              <a:t> 0,5 s </a:t>
            </a:r>
            <a:r>
              <a:rPr lang="en-US" dirty="0" err="1" smtClean="0"/>
              <a:t>waqıt</a:t>
            </a:r>
            <a:r>
              <a:rPr lang="en-US" dirty="0" smtClean="0"/>
              <a:t> </a:t>
            </a:r>
            <a:r>
              <a:rPr lang="en-US" dirty="0" err="1" smtClean="0"/>
              <a:t>intervalında</a:t>
            </a:r>
            <a:r>
              <a:rPr lang="en-US" dirty="0" smtClean="0"/>
              <a:t>, T </a:t>
            </a:r>
            <a:r>
              <a:rPr lang="en-US" dirty="0" err="1" smtClean="0"/>
              <a:t>dáwirde</a:t>
            </a:r>
            <a:r>
              <a:rPr lang="en-US" dirty="0" smtClean="0"/>
              <a:t> 1 </a:t>
            </a:r>
            <a:r>
              <a:rPr lang="en-US" dirty="0" err="1" smtClean="0"/>
              <a:t>márte</a:t>
            </a:r>
            <a:r>
              <a:rPr lang="en-US" dirty="0" smtClean="0"/>
              <a:t> </a:t>
            </a:r>
            <a:r>
              <a:rPr lang="en-US" dirty="0" err="1" smtClean="0"/>
              <a:t>tolıq</a:t>
            </a:r>
            <a:r>
              <a:rPr lang="en-US" dirty="0" smtClean="0"/>
              <a:t> </a:t>
            </a:r>
            <a:r>
              <a:rPr lang="en-US" dirty="0" err="1" smtClean="0"/>
              <a:t>aylanadı</a:t>
            </a:r>
            <a:r>
              <a:rPr lang="en-US" dirty="0" smtClean="0"/>
              <a:t>. </a:t>
            </a:r>
            <a:r>
              <a:rPr lang="en-US" dirty="0" err="1" smtClean="0"/>
              <a:t>Bunda</a:t>
            </a:r>
            <a:r>
              <a:rPr lang="en-US" dirty="0" smtClean="0"/>
              <a:t> </a:t>
            </a:r>
            <a:r>
              <a:rPr lang="en-US" dirty="0" err="1" smtClean="0"/>
              <a:t>basıp</a:t>
            </a:r>
            <a:r>
              <a:rPr lang="en-US" dirty="0" smtClean="0"/>
              <a:t> </a:t>
            </a:r>
            <a:r>
              <a:rPr lang="en-US" dirty="0" err="1" smtClean="0"/>
              <a:t>ótilgen</a:t>
            </a:r>
            <a:r>
              <a:rPr lang="en-US" dirty="0" smtClean="0"/>
              <a:t> </a:t>
            </a:r>
            <a:r>
              <a:rPr lang="en-US" dirty="0" err="1" smtClean="0"/>
              <a:t>aralıq</a:t>
            </a:r>
            <a:r>
              <a:rPr lang="ru-RU" dirty="0" smtClean="0"/>
              <a:t> </a:t>
            </a:r>
            <a:r>
              <a:rPr lang="en-US" dirty="0" err="1" smtClean="0"/>
              <a:t>aylanbanıń</a:t>
            </a:r>
            <a:r>
              <a:rPr lang="en-US" dirty="0" smtClean="0"/>
              <a:t> </a:t>
            </a:r>
            <a:r>
              <a:rPr lang="en-US" dirty="0" err="1" smtClean="0"/>
              <a:t>uzınlıǵı</a:t>
            </a:r>
            <a:r>
              <a:rPr lang="en-US" dirty="0" smtClean="0"/>
              <a:t>        </a:t>
            </a:r>
            <a:r>
              <a:rPr lang="en-US" dirty="0" err="1" smtClean="0"/>
              <a:t>ge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, </a:t>
            </a:r>
            <a:r>
              <a:rPr lang="en-US" dirty="0" err="1" smtClean="0"/>
              <a:t>bul</a:t>
            </a:r>
            <a:r>
              <a:rPr lang="en-US" dirty="0" smtClean="0"/>
              <a:t> </a:t>
            </a:r>
            <a:r>
              <a:rPr lang="en-US" dirty="0" err="1" smtClean="0"/>
              <a:t>jerde</a:t>
            </a:r>
            <a:r>
              <a:rPr lang="en-US" dirty="0" smtClean="0"/>
              <a:t> r </a:t>
            </a:r>
            <a:r>
              <a:rPr lang="en-US" dirty="0" err="1" smtClean="0"/>
              <a:t>aylanbanıń</a:t>
            </a:r>
            <a:r>
              <a:rPr lang="en-US" dirty="0" smtClean="0"/>
              <a:t> </a:t>
            </a:r>
            <a:r>
              <a:rPr lang="en-US" dirty="0" err="1" smtClean="0"/>
              <a:t>radiusı</a:t>
            </a:r>
            <a:r>
              <a:rPr lang="en-US" dirty="0" smtClean="0"/>
              <a:t>. </a:t>
            </a: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halda</a:t>
            </a:r>
            <a:r>
              <a:rPr lang="en-US" dirty="0" smtClean="0"/>
              <a:t> </a:t>
            </a:r>
            <a:r>
              <a:rPr lang="en-US" dirty="0" err="1" smtClean="0"/>
              <a:t>toptıń</a:t>
            </a:r>
            <a:r>
              <a:rPr lang="en-US" dirty="0" smtClean="0"/>
              <a:t> </a:t>
            </a:r>
            <a:r>
              <a:rPr lang="en-US" dirty="0" err="1" smtClean="0"/>
              <a:t>tezligi</a:t>
            </a:r>
            <a:r>
              <a:rPr lang="en-US" dirty="0" smtClean="0"/>
              <a:t> </a:t>
            </a:r>
            <a:r>
              <a:rPr lang="en-US" dirty="0" err="1" smtClean="0"/>
              <a:t>tómendegige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 </a:t>
            </a:r>
            <a:r>
              <a:rPr lang="en-US" dirty="0" err="1" smtClean="0"/>
              <a:t>boladı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Orayǵa</a:t>
            </a:r>
            <a:r>
              <a:rPr lang="en-US" dirty="0" smtClean="0"/>
              <a:t> </a:t>
            </a:r>
            <a:r>
              <a:rPr lang="en-US" dirty="0" err="1" smtClean="0"/>
              <a:t>umtılıwshı</a:t>
            </a:r>
            <a:r>
              <a:rPr lang="en-US" dirty="0" smtClean="0"/>
              <a:t> </a:t>
            </a:r>
            <a:r>
              <a:rPr lang="en-US" dirty="0" err="1" smtClean="0"/>
              <a:t>tezleniw</a:t>
            </a:r>
            <a:r>
              <a:rPr lang="en-US" dirty="0" smtClean="0"/>
              <a:t> </a:t>
            </a:r>
            <a:r>
              <a:rPr lang="en-US" dirty="0" err="1" smtClean="0"/>
              <a:t>tómendegige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 </a:t>
            </a:r>
            <a:r>
              <a:rPr lang="en-US" dirty="0" err="1" smtClean="0"/>
              <a:t>boladı</a:t>
            </a:r>
            <a:endParaRPr lang="ru-RU" dirty="0"/>
          </a:p>
        </p:txBody>
      </p:sp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285992"/>
            <a:ext cx="152401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5" y="4786322"/>
            <a:ext cx="58449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58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3207" y="5143512"/>
            <a:ext cx="217079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5" y="5929330"/>
            <a:ext cx="209271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58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2143116"/>
            <a:ext cx="13430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b="1" dirty="0" smtClean="0">
                <a:solidFill>
                  <a:srgbClr val="00B0F0"/>
                </a:solidFill>
              </a:rPr>
              <a:t>1.</a:t>
            </a:r>
            <a:r>
              <a:rPr lang="en-US" b="1" dirty="0" smtClean="0">
                <a:solidFill>
                  <a:srgbClr val="00B0F0"/>
                </a:solidFill>
              </a:rPr>
              <a:t>6</a:t>
            </a:r>
            <a:r>
              <a:rPr lang="ru-RU" b="1" dirty="0" smtClean="0">
                <a:solidFill>
                  <a:srgbClr val="00B0F0"/>
                </a:solidFill>
              </a:rPr>
              <a:t>-</a:t>
            </a:r>
            <a:r>
              <a:rPr lang="en-US" b="1" dirty="0" err="1" smtClean="0">
                <a:solidFill>
                  <a:srgbClr val="00B0F0"/>
                </a:solidFill>
              </a:rPr>
              <a:t>másele</a:t>
            </a:r>
            <a:r>
              <a:rPr lang="en-US" b="1" dirty="0" smtClean="0">
                <a:solidFill>
                  <a:srgbClr val="00B0F0"/>
                </a:solidFill>
              </a:rPr>
              <a:t>. </a:t>
            </a:r>
            <a:r>
              <a:rPr lang="en-US" dirty="0" smtClean="0"/>
              <a:t>[1]. </a:t>
            </a:r>
            <a:r>
              <a:rPr lang="en-US" b="1" i="1" dirty="0" err="1" smtClean="0"/>
              <a:t>Tezleniwdiń</a:t>
            </a:r>
            <a:r>
              <a:rPr lang="en-US" b="1" i="1" dirty="0" smtClean="0"/>
              <a:t> </a:t>
            </a:r>
            <a:r>
              <a:rPr lang="en-US" b="1" i="1" dirty="0" err="1" smtClean="0"/>
              <a:t>eki</a:t>
            </a:r>
            <a:r>
              <a:rPr lang="en-US" b="1" i="1" dirty="0" smtClean="0"/>
              <a:t> </a:t>
            </a:r>
            <a:r>
              <a:rPr lang="en-US" b="1" i="1" dirty="0" err="1" smtClean="0"/>
              <a:t>qurawshısı</a:t>
            </a:r>
            <a:r>
              <a:rPr lang="en-US" b="1" i="1" dirty="0" smtClean="0"/>
              <a:t>. </a:t>
            </a:r>
            <a:r>
              <a:rPr lang="en-US" dirty="0" err="1" smtClean="0"/>
              <a:t>Báygi</a:t>
            </a:r>
            <a:r>
              <a:rPr lang="en-US" dirty="0" smtClean="0"/>
              <a:t> </a:t>
            </a:r>
            <a:r>
              <a:rPr lang="en-US" dirty="0" err="1" smtClean="0"/>
              <a:t>avtomobili</a:t>
            </a:r>
            <a:r>
              <a:rPr lang="en-US" dirty="0" smtClean="0"/>
              <a:t> </a:t>
            </a:r>
            <a:r>
              <a:rPr lang="en-US" dirty="0" err="1" smtClean="0"/>
              <a:t>garajdan</a:t>
            </a:r>
            <a:r>
              <a:rPr lang="en-US" dirty="0" smtClean="0"/>
              <a:t> </a:t>
            </a:r>
            <a:r>
              <a:rPr lang="en-US" dirty="0" err="1" smtClean="0"/>
              <a:t>háreketin</a:t>
            </a:r>
            <a:r>
              <a:rPr lang="en-US" dirty="0" smtClean="0"/>
              <a:t> </a:t>
            </a:r>
            <a:r>
              <a:rPr lang="en-US" dirty="0" err="1" smtClean="0"/>
              <a:t>baslap</a:t>
            </a:r>
            <a:r>
              <a:rPr lang="en-US" dirty="0" smtClean="0"/>
              <a:t>, 500 m </a:t>
            </a:r>
            <a:r>
              <a:rPr lang="en-US" dirty="0" err="1" smtClean="0"/>
              <a:t>radiuslı</a:t>
            </a:r>
            <a:r>
              <a:rPr lang="en-US" dirty="0" smtClean="0"/>
              <a:t> </a:t>
            </a:r>
            <a:r>
              <a:rPr lang="en-US" dirty="0" err="1" smtClean="0"/>
              <a:t>aylanba</a:t>
            </a:r>
            <a:r>
              <a:rPr lang="en-US" dirty="0" smtClean="0"/>
              <a:t> </a:t>
            </a:r>
            <a:r>
              <a:rPr lang="en-US" dirty="0" err="1" smtClean="0"/>
              <a:t>traektoriya</a:t>
            </a:r>
            <a:r>
              <a:rPr lang="en-US" dirty="0" smtClean="0"/>
              <a:t> </a:t>
            </a:r>
            <a:r>
              <a:rPr lang="en-US" dirty="0" err="1" smtClean="0"/>
              <a:t>boylap</a:t>
            </a:r>
            <a:r>
              <a:rPr lang="en-US" dirty="0" smtClean="0"/>
              <a:t> </a:t>
            </a:r>
            <a:r>
              <a:rPr lang="en-US" dirty="0" err="1" smtClean="0"/>
              <a:t>háreketlendi</a:t>
            </a:r>
            <a:r>
              <a:rPr lang="en-US" dirty="0" smtClean="0"/>
              <a:t> </a:t>
            </a:r>
            <a:r>
              <a:rPr lang="en-US" dirty="0" err="1" smtClean="0"/>
              <a:t>hám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 </a:t>
            </a:r>
            <a:r>
              <a:rPr lang="en-US" dirty="0" err="1" smtClean="0"/>
              <a:t>ólshewli</a:t>
            </a:r>
            <a:r>
              <a:rPr lang="en-US" dirty="0" smtClean="0"/>
              <a:t> </a:t>
            </a:r>
            <a:r>
              <a:rPr lang="en-US" dirty="0" err="1" smtClean="0"/>
              <a:t>tezlesip</a:t>
            </a:r>
            <a:r>
              <a:rPr lang="en-US" dirty="0" smtClean="0"/>
              <a:t> 35 m/s </a:t>
            </a:r>
            <a:r>
              <a:rPr lang="en-US" dirty="0" err="1" smtClean="0"/>
              <a:t>tezlikke</a:t>
            </a:r>
            <a:r>
              <a:rPr lang="en-US" dirty="0" smtClean="0"/>
              <a:t> 11 s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eristi</a:t>
            </a:r>
            <a:r>
              <a:rPr lang="en-US" dirty="0" smtClean="0"/>
              <a:t>. </a:t>
            </a:r>
            <a:r>
              <a:rPr lang="en-US" dirty="0" err="1" smtClean="0"/>
              <a:t>Tangencial</a:t>
            </a:r>
            <a:r>
              <a:rPr lang="en-US" dirty="0" smtClean="0"/>
              <a:t> </a:t>
            </a:r>
            <a:r>
              <a:rPr lang="en-US" dirty="0" err="1" smtClean="0"/>
              <a:t>tezleniwdi</a:t>
            </a:r>
            <a:r>
              <a:rPr lang="en-US" dirty="0" smtClean="0"/>
              <a:t> </a:t>
            </a:r>
            <a:r>
              <a:rPr lang="en-US" dirty="0" err="1" smtClean="0"/>
              <a:t>turaqlı</a:t>
            </a:r>
            <a:r>
              <a:rPr lang="en-US" dirty="0" smtClean="0"/>
              <a:t> </a:t>
            </a:r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err="1" smtClean="0"/>
              <a:t>oylap</a:t>
            </a:r>
            <a:r>
              <a:rPr lang="en-US" dirty="0" smtClean="0"/>
              <a:t>, </a:t>
            </a:r>
            <a:r>
              <a:rPr lang="en-US" dirty="0" err="1" smtClean="0"/>
              <a:t>tezlik</a:t>
            </a:r>
            <a:r>
              <a:rPr lang="en-US" dirty="0" smtClean="0"/>
              <a:t> 15 m/s </a:t>
            </a:r>
            <a:r>
              <a:rPr lang="en-US" dirty="0" err="1" smtClean="0"/>
              <a:t>bolǵan</a:t>
            </a:r>
            <a:r>
              <a:rPr lang="en-US" dirty="0" smtClean="0"/>
              <a:t> </a:t>
            </a:r>
            <a:r>
              <a:rPr lang="en-US" dirty="0" err="1" smtClean="0"/>
              <a:t>waqıt</a:t>
            </a:r>
            <a:r>
              <a:rPr lang="en-US" dirty="0" smtClean="0"/>
              <a:t> </a:t>
            </a:r>
            <a:r>
              <a:rPr lang="en-US" dirty="0" err="1" smtClean="0"/>
              <a:t>momentinde</a:t>
            </a:r>
            <a:r>
              <a:rPr lang="en-US" dirty="0" smtClean="0"/>
              <a:t> </a:t>
            </a:r>
            <a:r>
              <a:rPr lang="en-US" dirty="0" err="1" smtClean="0"/>
              <a:t>tangencial</a:t>
            </a:r>
            <a:r>
              <a:rPr lang="en-US" dirty="0" smtClean="0"/>
              <a:t> </a:t>
            </a:r>
            <a:r>
              <a:rPr lang="en-US" dirty="0" err="1" smtClean="0"/>
              <a:t>hám</a:t>
            </a:r>
            <a:r>
              <a:rPr lang="en-US" dirty="0" smtClean="0"/>
              <a:t> normal </a:t>
            </a:r>
            <a:r>
              <a:rPr lang="en-US" dirty="0" err="1" smtClean="0"/>
              <a:t>tezleniwdi</a:t>
            </a:r>
            <a:r>
              <a:rPr lang="en-US" dirty="0" smtClean="0"/>
              <a:t>  </a:t>
            </a:r>
            <a:r>
              <a:rPr lang="en-US" dirty="0" err="1" smtClean="0"/>
              <a:t>tabıń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Jantasıw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/>
              <a:t>Tangencial</a:t>
            </a:r>
            <a:r>
              <a:rPr lang="en-US" dirty="0" smtClean="0"/>
              <a:t> </a:t>
            </a:r>
            <a:r>
              <a:rPr lang="en-US" dirty="0" err="1" smtClean="0"/>
              <a:t>tezleniw</a:t>
            </a:r>
            <a:r>
              <a:rPr lang="en-US" dirty="0" smtClean="0"/>
              <a:t> </a:t>
            </a:r>
            <a:r>
              <a:rPr lang="en-US" dirty="0" err="1" smtClean="0"/>
              <a:t>avtomobil</a:t>
            </a:r>
            <a:r>
              <a:rPr lang="en-US" dirty="0" smtClean="0"/>
              <a:t> </a:t>
            </a:r>
            <a:r>
              <a:rPr lang="en-US" dirty="0" err="1" smtClean="0"/>
              <a:t>tezliginiń</a:t>
            </a:r>
            <a:r>
              <a:rPr lang="en-US" dirty="0" smtClean="0"/>
              <a:t> </a:t>
            </a:r>
            <a:r>
              <a:rPr lang="en-US" dirty="0" err="1" smtClean="0"/>
              <a:t>ózgeriwine</a:t>
            </a:r>
            <a:r>
              <a:rPr lang="en-US" dirty="0" smtClean="0"/>
              <a:t> </a:t>
            </a:r>
            <a:r>
              <a:rPr lang="en-US" dirty="0" err="1" smtClean="0"/>
              <a:t>baylanıslı</a:t>
            </a:r>
            <a:r>
              <a:rPr lang="en-US" dirty="0" smtClean="0"/>
              <a:t> </a:t>
            </a:r>
            <a:r>
              <a:rPr lang="en-US" dirty="0" err="1" smtClean="0"/>
              <a:t>hám</a:t>
            </a:r>
            <a:r>
              <a:rPr lang="en-US" dirty="0" smtClean="0"/>
              <a:t>                  </a:t>
            </a:r>
            <a:r>
              <a:rPr lang="en-US" dirty="0" err="1" smtClean="0"/>
              <a:t>ańlatpadan</a:t>
            </a:r>
            <a:r>
              <a:rPr lang="en-US" dirty="0" smtClean="0"/>
              <a:t> </a:t>
            </a:r>
            <a:r>
              <a:rPr lang="en-US" dirty="0" err="1" smtClean="0"/>
              <a:t>tabıladı</a:t>
            </a:r>
            <a:r>
              <a:rPr lang="en-US" dirty="0" smtClean="0"/>
              <a:t>. Normal </a:t>
            </a:r>
            <a:r>
              <a:rPr lang="en-US" dirty="0" err="1" smtClean="0"/>
              <a:t>tezleniw</a:t>
            </a:r>
            <a:r>
              <a:rPr lang="en-US" dirty="0" smtClean="0"/>
              <a:t> </a:t>
            </a:r>
            <a:r>
              <a:rPr lang="en-US" dirty="0" err="1" smtClean="0"/>
              <a:t>tezlik</a:t>
            </a:r>
            <a:r>
              <a:rPr lang="en-US" dirty="0" smtClean="0"/>
              <a:t> </a:t>
            </a:r>
            <a:r>
              <a:rPr lang="en-US" dirty="0" err="1" smtClean="0"/>
              <a:t>vektorı</a:t>
            </a:r>
            <a:r>
              <a:rPr lang="en-US" dirty="0" smtClean="0"/>
              <a:t> </a:t>
            </a:r>
            <a:r>
              <a:rPr lang="en-US" dirty="0" err="1" smtClean="0"/>
              <a:t>baǵıtınıń</a:t>
            </a:r>
            <a:r>
              <a:rPr lang="en-US" dirty="0" smtClean="0"/>
              <a:t> </a:t>
            </a:r>
            <a:r>
              <a:rPr lang="en-US" dirty="0" err="1" smtClean="0"/>
              <a:t>ózgeriwine</a:t>
            </a:r>
            <a:r>
              <a:rPr lang="en-US" dirty="0" smtClean="0"/>
              <a:t> </a:t>
            </a:r>
            <a:r>
              <a:rPr lang="en-US" dirty="0" err="1" smtClean="0"/>
              <a:t>baylanıslı</a:t>
            </a:r>
            <a:r>
              <a:rPr lang="en-US" dirty="0" smtClean="0"/>
              <a:t> </a:t>
            </a:r>
            <a:r>
              <a:rPr lang="en-US" dirty="0" err="1" smtClean="0"/>
              <a:t>hám</a:t>
            </a:r>
            <a:r>
              <a:rPr lang="en-US" dirty="0" smtClean="0"/>
              <a:t>                         </a:t>
            </a:r>
            <a:r>
              <a:rPr lang="en-US" dirty="0" err="1" smtClean="0"/>
              <a:t>ańlatpadan</a:t>
            </a:r>
            <a:r>
              <a:rPr lang="en-US" dirty="0" smtClean="0"/>
              <a:t>                    </a:t>
            </a:r>
            <a:r>
              <a:rPr lang="en-US" dirty="0" err="1" smtClean="0"/>
              <a:t>tabıladı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Sheshim</a:t>
            </a:r>
            <a:r>
              <a:rPr lang="en-US" b="1" dirty="0" smtClean="0">
                <a:solidFill>
                  <a:srgbClr val="00B0F0"/>
                </a:solidFill>
              </a:rPr>
              <a:t>. </a:t>
            </a:r>
            <a:r>
              <a:rPr lang="en-US" dirty="0" smtClean="0"/>
              <a:t>11 </a:t>
            </a:r>
            <a:r>
              <a:rPr lang="en-US" dirty="0" err="1" smtClean="0"/>
              <a:t>sekundlıq</a:t>
            </a:r>
            <a:r>
              <a:rPr lang="en-US" dirty="0" smtClean="0"/>
              <a:t> </a:t>
            </a:r>
            <a:r>
              <a:rPr lang="en-US" dirty="0" err="1" smtClean="0"/>
              <a:t>waqıt</a:t>
            </a:r>
            <a:r>
              <a:rPr lang="en-US" dirty="0" smtClean="0"/>
              <a:t> </a:t>
            </a:r>
            <a:r>
              <a:rPr lang="en-US" dirty="0" err="1" smtClean="0"/>
              <a:t>intervalında</a:t>
            </a:r>
            <a:r>
              <a:rPr lang="en-US" dirty="0" smtClean="0"/>
              <a:t> </a:t>
            </a:r>
            <a:r>
              <a:rPr lang="en-US" dirty="0" err="1" smtClean="0"/>
              <a:t>tangencial</a:t>
            </a:r>
            <a:r>
              <a:rPr lang="en-US" dirty="0" smtClean="0"/>
              <a:t> </a:t>
            </a:r>
            <a:r>
              <a:rPr lang="en-US" dirty="0" err="1" smtClean="0"/>
              <a:t>tezleniwdi</a:t>
            </a:r>
            <a:r>
              <a:rPr lang="en-US" dirty="0" smtClean="0"/>
              <a:t> </a:t>
            </a:r>
            <a:r>
              <a:rPr lang="en-US" dirty="0" err="1" smtClean="0"/>
              <a:t>turaqlı</a:t>
            </a:r>
            <a:r>
              <a:rPr lang="en-US" dirty="0" smtClean="0"/>
              <a:t> </a:t>
            </a:r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err="1" smtClean="0"/>
              <a:t>oylaymız</a:t>
            </a:r>
            <a:r>
              <a:rPr lang="en-US" dirty="0" smtClean="0"/>
              <a:t>. </a:t>
            </a:r>
            <a:r>
              <a:rPr lang="en-US" dirty="0" err="1" smtClean="0"/>
              <a:t>Onıń</a:t>
            </a:r>
            <a:r>
              <a:rPr lang="en-US" dirty="0" smtClean="0"/>
              <a:t> </a:t>
            </a:r>
            <a:r>
              <a:rPr lang="en-US" dirty="0" err="1" smtClean="0"/>
              <a:t>mánisi</a:t>
            </a:r>
            <a:r>
              <a:rPr lang="en-US" dirty="0" smtClean="0"/>
              <a:t> </a:t>
            </a:r>
            <a:r>
              <a:rPr lang="en-US" dirty="0" err="1" smtClean="0"/>
              <a:t>tómendegige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                   </a:t>
            </a:r>
          </a:p>
          <a:p>
            <a:pPr algn="just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bolǵanda</a:t>
            </a:r>
            <a:r>
              <a:rPr lang="en-US" dirty="0" smtClean="0"/>
              <a:t> </a:t>
            </a:r>
            <a:r>
              <a:rPr lang="en-US" dirty="0" err="1" smtClean="0"/>
              <a:t>orayǵa</a:t>
            </a:r>
            <a:r>
              <a:rPr lang="en-US" dirty="0" smtClean="0"/>
              <a:t> </a:t>
            </a:r>
            <a:r>
              <a:rPr lang="en-US" dirty="0" err="1" smtClean="0"/>
              <a:t>umtılıwshı</a:t>
            </a:r>
            <a:r>
              <a:rPr lang="en-US" dirty="0" smtClean="0"/>
              <a:t> </a:t>
            </a:r>
            <a:r>
              <a:rPr lang="en-US" dirty="0" err="1" smtClean="0"/>
              <a:t>tezleniw</a:t>
            </a:r>
            <a:r>
              <a:rPr lang="en-US" dirty="0" smtClean="0"/>
              <a:t> </a:t>
            </a:r>
            <a:r>
              <a:rPr lang="en-US" dirty="0" err="1" smtClean="0"/>
              <a:t>tómendegige</a:t>
            </a:r>
            <a:r>
              <a:rPr lang="en-US" dirty="0" smtClean="0"/>
              <a:t> </a:t>
            </a:r>
            <a:r>
              <a:rPr lang="en-US" dirty="0" err="1" smtClean="0"/>
              <a:t>teń</a:t>
            </a:r>
            <a:r>
              <a:rPr lang="en-US" dirty="0" smtClean="0"/>
              <a:t> </a:t>
            </a:r>
            <a:r>
              <a:rPr lang="en-US" dirty="0" err="1" smtClean="0"/>
              <a:t>boladı</a:t>
            </a:r>
            <a:r>
              <a:rPr lang="en-US" dirty="0" smtClean="0"/>
              <a:t>: </a:t>
            </a:r>
            <a:endParaRPr lang="ru-RU" dirty="0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643182"/>
            <a:ext cx="123740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214686"/>
            <a:ext cx="103700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69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429132"/>
            <a:ext cx="374075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690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929198"/>
            <a:ext cx="14430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6908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5857892"/>
            <a:ext cx="334077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95288"/>
            <a:ext cx="90487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81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Lekciya</a:t>
            </a:r>
            <a:r>
              <a:rPr lang="en-US" sz="4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rejesi</a:t>
            </a:r>
            <a:endParaRPr lang="ru-RU" sz="4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25780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lvl="0"/>
            <a:endParaRPr lang="en-US" b="1" dirty="0" smtClean="0">
              <a:cs typeface="Times New Roman" pitchFamily="18" charset="0"/>
            </a:endParaRPr>
          </a:p>
          <a:p>
            <a:pPr lvl="0"/>
            <a:r>
              <a:rPr lang="en-US" b="1" dirty="0" err="1" smtClean="0">
                <a:cs typeface="Times New Roman" pitchFamily="18" charset="0"/>
              </a:rPr>
              <a:t>Iymek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sızıqlı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hárekette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tezlik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hám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tezleniw</a:t>
            </a:r>
            <a:r>
              <a:rPr lang="en-US" b="1" dirty="0" smtClean="0"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err="1" smtClean="0">
                <a:cs typeface="Times New Roman" pitchFamily="18" charset="0"/>
              </a:rPr>
              <a:t>Aylanbalı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háreket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kinemetikası</a:t>
            </a:r>
            <a:r>
              <a:rPr lang="en-US" b="1" dirty="0" smtClean="0"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err="1" smtClean="0">
                <a:cs typeface="Times New Roman" pitchFamily="18" charset="0"/>
              </a:rPr>
              <a:t>Burılıw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múyeshi</a:t>
            </a:r>
            <a:r>
              <a:rPr lang="en-US" b="1" dirty="0" smtClean="0">
                <a:cs typeface="Times New Roman" pitchFamily="18" charset="0"/>
              </a:rPr>
              <a:t>, </a:t>
            </a:r>
            <a:r>
              <a:rPr lang="en-US" b="1" dirty="0" err="1" smtClean="0">
                <a:cs typeface="Times New Roman" pitchFamily="18" charset="0"/>
              </a:rPr>
              <a:t>múyeshlik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orın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awıstırıw</a:t>
            </a:r>
            <a:r>
              <a:rPr lang="en-US" b="1" dirty="0" smtClean="0">
                <a:cs typeface="Times New Roman" pitchFamily="18" charset="0"/>
              </a:rPr>
              <a:t>, </a:t>
            </a:r>
            <a:r>
              <a:rPr lang="en-US" b="1" dirty="0" err="1" smtClean="0">
                <a:cs typeface="Times New Roman" pitchFamily="18" charset="0"/>
              </a:rPr>
              <a:t>múyeshlik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tezlik</a:t>
            </a:r>
            <a:r>
              <a:rPr lang="en-US" b="1" dirty="0" smtClean="0">
                <a:cs typeface="Times New Roman" pitchFamily="18" charset="0"/>
              </a:rPr>
              <a:t>, </a:t>
            </a:r>
            <a:r>
              <a:rPr lang="en-US" b="1" dirty="0" err="1" smtClean="0">
                <a:cs typeface="Times New Roman" pitchFamily="18" charset="0"/>
              </a:rPr>
              <a:t>múyeshlik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tezleniw</a:t>
            </a:r>
            <a:r>
              <a:rPr lang="en-US" b="1" dirty="0" smtClean="0">
                <a:cs typeface="Times New Roman" pitchFamily="18" charset="0"/>
              </a:rPr>
              <a:t>, </a:t>
            </a:r>
            <a:r>
              <a:rPr lang="en-US" b="1" dirty="0" err="1" smtClean="0">
                <a:cs typeface="Times New Roman" pitchFamily="18" charset="0"/>
              </a:rPr>
              <a:t>sızıqlı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tezlik</a:t>
            </a:r>
            <a:r>
              <a:rPr lang="en-US" b="1" dirty="0" smtClean="0">
                <a:cs typeface="Times New Roman" pitchFamily="18" charset="0"/>
              </a:rPr>
              <a:t>, normal </a:t>
            </a:r>
            <a:r>
              <a:rPr lang="en-US" b="1" dirty="0" err="1" smtClean="0">
                <a:cs typeface="Times New Roman" pitchFamily="18" charset="0"/>
              </a:rPr>
              <a:t>hám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tangencial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tezleniwler</a:t>
            </a:r>
            <a:r>
              <a:rPr lang="en-US" b="1" dirty="0" smtClean="0"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err="1" smtClean="0">
                <a:cs typeface="Times New Roman" pitchFamily="18" charset="0"/>
              </a:rPr>
              <a:t>Teń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ólshewli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aylanbalı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háreket</a:t>
            </a:r>
            <a:r>
              <a:rPr lang="en-US" b="1" dirty="0" smtClean="0"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err="1" smtClean="0">
                <a:cs typeface="Times New Roman" pitchFamily="18" charset="0"/>
              </a:rPr>
              <a:t>Teń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ólshewli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tezleniwshi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aylanbalı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háreket</a:t>
            </a:r>
            <a:r>
              <a:rPr lang="en-US" b="1" dirty="0" smtClean="0">
                <a:cs typeface="Times New Roman" pitchFamily="18" charset="0"/>
              </a:rPr>
              <a:t>. </a:t>
            </a:r>
          </a:p>
          <a:p>
            <a:pPr lvl="0"/>
            <a:endParaRPr lang="en-US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8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/>
          <a:lstStyle/>
          <a:p>
            <a:r>
              <a:rPr lang="en-US" b="1" dirty="0" err="1" smtClean="0"/>
              <a:t>Iymek</a:t>
            </a:r>
            <a:r>
              <a:rPr lang="en-US" b="1" dirty="0" smtClean="0"/>
              <a:t> </a:t>
            </a:r>
            <a:r>
              <a:rPr lang="en-US" b="1" dirty="0" err="1" smtClean="0"/>
              <a:t>sızıqlı</a:t>
            </a:r>
            <a:r>
              <a:rPr lang="en-US" b="1" dirty="0" smtClean="0"/>
              <a:t> </a:t>
            </a:r>
            <a:r>
              <a:rPr lang="en-US" b="1" dirty="0" err="1" smtClean="0"/>
              <a:t>háreket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sz="3100" b="1" dirty="0" err="1" smtClean="0"/>
              <a:t>Iymek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sızıqlı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traektoriya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boylap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háreketlenip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atırǵan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materiallıq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noqattıń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sızıqlı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tezligi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hám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tezleniwin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kórip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shıǵamız</a:t>
            </a:r>
            <a:r>
              <a:rPr lang="en-US" sz="3100" b="1" dirty="0" smtClean="0"/>
              <a:t>.</a:t>
            </a:r>
          </a:p>
          <a:p>
            <a:pPr algn="just">
              <a:buNone/>
            </a:pPr>
            <a:endParaRPr lang="en-US" sz="3100" b="1" dirty="0" smtClean="0"/>
          </a:p>
          <a:p>
            <a:pPr algn="just">
              <a:buNone/>
            </a:pPr>
            <a:endParaRPr lang="en-US" sz="3100" b="1" dirty="0" smtClean="0"/>
          </a:p>
          <a:p>
            <a:pPr algn="just">
              <a:buNone/>
            </a:pPr>
            <a:endParaRPr lang="en-US" sz="3100" b="1" dirty="0" smtClean="0"/>
          </a:p>
          <a:p>
            <a:pPr algn="just">
              <a:buNone/>
            </a:pPr>
            <a:endParaRPr lang="en-US" sz="3100" b="1" dirty="0" smtClean="0"/>
          </a:p>
          <a:p>
            <a:pPr algn="just">
              <a:buNone/>
            </a:pPr>
            <a:endParaRPr lang="en-US" sz="3100" b="1" dirty="0" smtClean="0"/>
          </a:p>
          <a:p>
            <a:pPr algn="just">
              <a:buNone/>
            </a:pPr>
            <a:r>
              <a:rPr lang="en-US" sz="3100" b="1" dirty="0" smtClean="0"/>
              <a:t>     </a:t>
            </a:r>
          </a:p>
          <a:p>
            <a:pPr algn="just">
              <a:buNone/>
            </a:pPr>
            <a:r>
              <a:rPr lang="en-US" sz="3100" b="1" dirty="0" smtClean="0"/>
              <a:t>	AB </a:t>
            </a:r>
            <a:r>
              <a:rPr lang="en-US" sz="3100" b="1" dirty="0" err="1" smtClean="0"/>
              <a:t>iymek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sızıqlı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traektoriyada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háreketlenip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atırǵan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materiallıq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noqat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halatları</a:t>
            </a:r>
            <a:r>
              <a:rPr lang="en-US" sz="3100" b="1" dirty="0" smtClean="0"/>
              <a:t>     radius-</a:t>
            </a:r>
            <a:r>
              <a:rPr lang="en-US" sz="3100" b="1" dirty="0" err="1" smtClean="0"/>
              <a:t>vektordıń</a:t>
            </a:r>
            <a:r>
              <a:rPr lang="en-US" sz="3100" b="1" dirty="0" smtClean="0"/>
              <a:t> </a:t>
            </a:r>
            <a:r>
              <a:rPr lang="en-US" sz="3100" b="1" dirty="0" err="1" smtClean="0">
                <a:cs typeface="Times New Roman" pitchFamily="18" charset="0"/>
              </a:rPr>
              <a:t>orın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awıstırıwı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menen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belgilenedi</a:t>
            </a:r>
            <a:r>
              <a:rPr lang="en-US" sz="3100" b="1" dirty="0" smtClean="0">
                <a:cs typeface="Times New Roman" pitchFamily="18" charset="0"/>
              </a:rPr>
              <a:t>. t </a:t>
            </a:r>
            <a:r>
              <a:rPr lang="en-US" sz="3100" b="1" dirty="0" err="1" smtClean="0">
                <a:cs typeface="Times New Roman" pitchFamily="18" charset="0"/>
              </a:rPr>
              <a:t>waqıt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momentinde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/>
              <a:t>materiallıq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noqat</a:t>
            </a:r>
            <a:r>
              <a:rPr lang="en-US" sz="3100" b="1" dirty="0" smtClean="0"/>
              <a:t>    =  (t) radius-</a:t>
            </a:r>
            <a:r>
              <a:rPr lang="en-US" sz="3100" b="1" dirty="0" err="1" smtClean="0"/>
              <a:t>vektor</a:t>
            </a:r>
            <a:r>
              <a:rPr lang="en-US" sz="3100" b="1" dirty="0" smtClean="0"/>
              <a:t> M </a:t>
            </a:r>
            <a:r>
              <a:rPr lang="en-US" sz="3100" b="1" dirty="0" err="1" smtClean="0"/>
              <a:t>halatta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boladı</a:t>
            </a:r>
            <a:r>
              <a:rPr lang="en-US" sz="3100" b="1" dirty="0" smtClean="0"/>
              <a:t>, ∆t </a:t>
            </a:r>
            <a:r>
              <a:rPr lang="en-US" sz="3100" b="1" dirty="0" err="1" smtClean="0">
                <a:cs typeface="Times New Roman" pitchFamily="18" charset="0"/>
              </a:rPr>
              <a:t>waqıt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ótkennen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so</a:t>
            </a:r>
            <a:r>
              <a:rPr lang="en-US" sz="3100" b="1" dirty="0" err="1" smtClean="0"/>
              <a:t>ń</a:t>
            </a:r>
            <a:r>
              <a:rPr lang="en-US" sz="3100" b="1" dirty="0" smtClean="0"/>
              <a:t> M1 </a:t>
            </a:r>
            <a:r>
              <a:rPr lang="en-US" sz="3100" b="1" dirty="0" err="1" smtClean="0"/>
              <a:t>noqatqa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kóshedi</a:t>
            </a:r>
            <a:r>
              <a:rPr lang="en-US" sz="3100" b="1" dirty="0" smtClean="0"/>
              <a:t>. Radius-</a:t>
            </a:r>
            <a:r>
              <a:rPr lang="en-US" sz="3100" b="1" dirty="0" err="1" smtClean="0"/>
              <a:t>vektor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shamas</a:t>
            </a:r>
            <a:r>
              <a:rPr lang="en-US" sz="3100" b="1" dirty="0" err="1" smtClean="0">
                <a:cs typeface="Times New Roman" pitchFamily="18" charset="0"/>
              </a:rPr>
              <a:t>ı</a:t>
            </a:r>
            <a:r>
              <a:rPr lang="en-US" sz="3100" b="1" dirty="0" smtClean="0">
                <a:cs typeface="Times New Roman" pitchFamily="18" charset="0"/>
              </a:rPr>
              <a:t> </a:t>
            </a:r>
            <a:r>
              <a:rPr lang="en-US" sz="3100" b="1" dirty="0" err="1" smtClean="0">
                <a:cs typeface="Times New Roman" pitchFamily="18" charset="0"/>
              </a:rPr>
              <a:t>h</a:t>
            </a:r>
            <a:r>
              <a:rPr lang="en-US" sz="3100" b="1" dirty="0" err="1" smtClean="0"/>
              <a:t>ám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baǵıtı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ózgeredi</a:t>
            </a:r>
            <a:r>
              <a:rPr lang="en-US" sz="3100" b="1" dirty="0" smtClean="0"/>
              <a:t>. </a:t>
            </a:r>
            <a:endParaRPr lang="ru-RU" sz="3100" b="1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2" y="2000240"/>
            <a:ext cx="3509964" cy="228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54" y="5357826"/>
            <a:ext cx="571504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8" y="4643446"/>
            <a:ext cx="571504" cy="43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5357826"/>
            <a:ext cx="428628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28600"/>
            <a:ext cx="8229600" cy="715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Iymek sızıqlı háreket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28670"/>
            <a:ext cx="8458200" cy="50006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400" b="1" dirty="0" err="1" smtClean="0">
                <a:ea typeface="Times New Roman"/>
                <a:cs typeface="Times New Roman"/>
              </a:rPr>
              <a:t>Ortasha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>
                <a:ea typeface="Times New Roman"/>
                <a:cs typeface="Times New Roman"/>
              </a:rPr>
              <a:t>tezlik</a:t>
            </a:r>
            <a:r>
              <a:rPr lang="en-US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tómendegishe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ańlatıladı</a:t>
            </a:r>
            <a:r>
              <a:rPr lang="en-US" sz="2400" b="1" dirty="0" smtClean="0">
                <a:ea typeface="Times New Roman"/>
                <a:cs typeface="Times New Roman"/>
              </a:rPr>
              <a:t>:</a:t>
            </a:r>
            <a:r>
              <a:rPr lang="en-US" sz="2400" dirty="0"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marL="0" indent="0" algn="r">
              <a:lnSpc>
                <a:spcPct val="115000"/>
              </a:lnSpc>
              <a:spcAft>
                <a:spcPts val="0"/>
              </a:spcAft>
              <a:buNone/>
            </a:pPr>
            <a:r>
              <a:rPr lang="uz-Cyrl-UZ" sz="2400" dirty="0">
                <a:ea typeface="Times New Roman"/>
                <a:cs typeface="Times New Roman"/>
              </a:rPr>
              <a:t> </a:t>
            </a:r>
            <a:r>
              <a:rPr lang="uz-Cyrl-UZ" sz="2400" dirty="0" smtClean="0">
                <a:ea typeface="Times New Roman"/>
                <a:cs typeface="Times New Roman"/>
              </a:rPr>
              <a:t>                         </a:t>
            </a:r>
            <a:endParaRPr lang="ru-RU" sz="2400" dirty="0">
              <a:ea typeface="Calibri"/>
              <a:cs typeface="Times New Roman"/>
            </a:endParaRPr>
          </a:p>
          <a:p>
            <a:pPr marL="0" indent="0" algn="r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>
                <a:ea typeface="Times New Roman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err="1" smtClean="0">
                <a:ea typeface="Times New Roman"/>
                <a:cs typeface="Times New Roman"/>
              </a:rPr>
              <a:t>Bul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dirty="0">
                <a:ea typeface="Times New Roman"/>
                <a:cs typeface="Times New Roman"/>
              </a:rPr>
              <a:t>tezlik </a:t>
            </a:r>
            <a:r>
              <a:rPr lang="en-US" sz="2400" b="1" dirty="0" err="1" smtClean="0">
                <a:ea typeface="Times New Roman"/>
                <a:cs typeface="Times New Roman"/>
              </a:rPr>
              <a:t>vektorlıq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shama</a:t>
            </a:r>
            <a:r>
              <a:rPr lang="uz-Cyrl-UZ" sz="2400" b="1" dirty="0" smtClean="0">
                <a:ea typeface="Times New Roman"/>
                <a:cs typeface="Times New Roman"/>
              </a:rPr>
              <a:t>, </a:t>
            </a:r>
            <a:r>
              <a:rPr lang="en-US" sz="2400" b="1" dirty="0" err="1" smtClean="0">
                <a:ea typeface="Times New Roman"/>
                <a:cs typeface="Times New Roman"/>
              </a:rPr>
              <a:t>onıń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baǵıtı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uz-Cyrl-UZ" sz="2400" b="1" i="1" dirty="0">
                <a:ea typeface="Times New Roman"/>
                <a:cs typeface="Times New Roman"/>
              </a:rPr>
              <a:t>MM</a:t>
            </a:r>
            <a:r>
              <a:rPr lang="uz-Cyrl-UZ" sz="2400" b="1" baseline="-25000" dirty="0">
                <a:ea typeface="Times New Roman"/>
                <a:cs typeface="Times New Roman"/>
              </a:rPr>
              <a:t>1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ea typeface="Times New Roman"/>
                <a:cs typeface="Times New Roman"/>
              </a:rPr>
              <a:t>d</a:t>
            </a:r>
            <a:r>
              <a:rPr lang="uz-Cyrl-UZ" sz="2400" b="1" dirty="0" smtClean="0">
                <a:ea typeface="Times New Roman"/>
                <a:cs typeface="Times New Roman"/>
              </a:rPr>
              <a:t>o</a:t>
            </a:r>
            <a:r>
              <a:rPr lang="en-US" sz="2400" b="1" dirty="0" smtClean="0">
                <a:ea typeface="Times New Roman"/>
                <a:cs typeface="Times New Roman"/>
              </a:rPr>
              <a:t>ǵ</a:t>
            </a:r>
            <a:r>
              <a:rPr lang="uz-Cyrl-UZ" sz="2400" b="1" dirty="0" smtClean="0">
                <a:ea typeface="Times New Roman"/>
                <a:cs typeface="Times New Roman"/>
              </a:rPr>
              <a:t>a </a:t>
            </a:r>
            <a:r>
              <a:rPr lang="en-US" sz="2400" b="1" dirty="0" smtClean="0">
                <a:ea typeface="Times New Roman"/>
                <a:cs typeface="Times New Roman"/>
              </a:rPr>
              <a:t>yak</a:t>
            </a:r>
            <a:r>
              <a:rPr lang="uz-Cyrl-UZ" sz="2400" b="1" dirty="0" smtClean="0">
                <a:ea typeface="Times New Roman"/>
                <a:cs typeface="Times New Roman"/>
              </a:rPr>
              <a:t>i  k</a:t>
            </a:r>
            <a:r>
              <a:rPr lang="en-US" sz="2400" b="1" dirty="0" err="1" smtClean="0">
                <a:ea typeface="Times New Roman"/>
                <a:cs typeface="Times New Roman"/>
              </a:rPr>
              <a:t>esindi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baǵıtı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mene</a:t>
            </a:r>
            <a:r>
              <a:rPr lang="uz-Cyrl-UZ" sz="2400" b="1" dirty="0" smtClean="0">
                <a:ea typeface="Times New Roman"/>
                <a:cs typeface="Times New Roman"/>
              </a:rPr>
              <a:t>n </a:t>
            </a:r>
            <a:r>
              <a:rPr lang="en-US" sz="2400" b="1" dirty="0" err="1" smtClean="0">
                <a:ea typeface="Times New Roman"/>
                <a:cs typeface="Times New Roman"/>
              </a:rPr>
              <a:t>sáykes</a:t>
            </a:r>
            <a:r>
              <a:rPr lang="uz-Cyrl-UZ" sz="2400" b="1" dirty="0" smtClean="0">
                <a:ea typeface="Times New Roman"/>
                <a:cs typeface="Times New Roman"/>
              </a:rPr>
              <a:t> t</a:t>
            </a:r>
            <a:r>
              <a:rPr lang="en-US" sz="2400" b="1" dirty="0" err="1" smtClean="0">
                <a:ea typeface="Times New Roman"/>
                <a:cs typeface="Times New Roman"/>
              </a:rPr>
              <a:t>úse</a:t>
            </a:r>
            <a:r>
              <a:rPr lang="uz-Cyrl-UZ" sz="2400" b="1" dirty="0" smtClean="0">
                <a:ea typeface="Times New Roman"/>
                <a:cs typeface="Times New Roman"/>
              </a:rPr>
              <a:t>di.</a:t>
            </a:r>
            <a:endParaRPr lang="en-US" sz="2400" b="1" dirty="0" smtClean="0">
              <a:ea typeface="Times New Roman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ea typeface="Times New Roman"/>
                <a:cs typeface="Times New Roman"/>
              </a:rPr>
              <a:t>	</a:t>
            </a:r>
            <a:r>
              <a:rPr lang="en-US" sz="2400" b="1" dirty="0" err="1" smtClean="0">
                <a:ea typeface="Times New Roman"/>
                <a:cs typeface="Times New Roman"/>
              </a:rPr>
              <a:t>Ortas</a:t>
            </a:r>
            <a:r>
              <a:rPr lang="uz-Cyrl-UZ" sz="2400" b="1" dirty="0" smtClean="0">
                <a:ea typeface="Times New Roman"/>
                <a:cs typeface="Times New Roman"/>
              </a:rPr>
              <a:t>ha tezli</a:t>
            </a:r>
            <a:r>
              <a:rPr lang="en-US" sz="2400" b="1" dirty="0" err="1" smtClean="0">
                <a:ea typeface="Times New Roman"/>
                <a:cs typeface="Times New Roman"/>
              </a:rPr>
              <a:t>ktiń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ru-RU" sz="2400" b="1" dirty="0">
                <a:ea typeface="Times New Roman"/>
                <a:cs typeface="Times New Roman"/>
                <a:sym typeface="Symbol"/>
              </a:rPr>
              <a:t></a:t>
            </a:r>
            <a:r>
              <a:rPr lang="uz-Cyrl-UZ" sz="2400" b="1" i="1" dirty="0">
                <a:ea typeface="Times New Roman"/>
                <a:cs typeface="Times New Roman"/>
              </a:rPr>
              <a:t>t</a:t>
            </a:r>
            <a:r>
              <a:rPr lang="uz-Cyrl-UZ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waqıttıń</a:t>
            </a:r>
            <a:r>
              <a:rPr lang="uz-Cyrl-UZ" sz="2400" b="1" dirty="0" smtClean="0">
                <a:ea typeface="Times New Roman"/>
                <a:cs typeface="Times New Roman"/>
              </a:rPr>
              <a:t> n</a:t>
            </a:r>
            <a:r>
              <a:rPr lang="en-US" sz="2400" b="1" dirty="0" err="1" smtClean="0">
                <a:ea typeface="Times New Roman"/>
                <a:cs typeface="Times New Roman"/>
              </a:rPr>
              <a:t>olge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umtılıwınd</a:t>
            </a:r>
            <a:r>
              <a:rPr lang="uz-Cyrl-UZ" sz="2400" b="1" dirty="0" smtClean="0">
                <a:ea typeface="Times New Roman"/>
                <a:cs typeface="Times New Roman"/>
              </a:rPr>
              <a:t>a </a:t>
            </a:r>
            <a:r>
              <a:rPr lang="en-US" sz="2400" b="1" dirty="0" err="1" smtClean="0">
                <a:ea typeface="Times New Roman"/>
                <a:cs typeface="Times New Roman"/>
              </a:rPr>
              <a:t>alǵan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shegaralıq</a:t>
            </a:r>
            <a:r>
              <a:rPr lang="uz-Cyrl-UZ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mánis</a:t>
            </a:r>
            <a:r>
              <a:rPr lang="uz-Cyrl-UZ" sz="2400" b="1" dirty="0" smtClean="0">
                <a:ea typeface="Times New Roman"/>
                <a:cs typeface="Times New Roman"/>
              </a:rPr>
              <a:t>i       	r</a:t>
            </a:r>
            <a:r>
              <a:rPr lang="en-US" sz="2400" b="1" dirty="0" err="1" smtClean="0">
                <a:ea typeface="Times New Roman"/>
                <a:cs typeface="Times New Roman"/>
              </a:rPr>
              <a:t>adiu</a:t>
            </a:r>
            <a:r>
              <a:rPr lang="uz-Cyrl-UZ" sz="2400" b="1" dirty="0" smtClean="0">
                <a:ea typeface="Times New Roman"/>
                <a:cs typeface="Times New Roman"/>
              </a:rPr>
              <a:t>s </a:t>
            </a:r>
            <a:r>
              <a:rPr lang="uz-Cyrl-UZ" sz="2400" b="1" dirty="0">
                <a:ea typeface="Times New Roman"/>
                <a:cs typeface="Times New Roman"/>
              </a:rPr>
              <a:t>– </a:t>
            </a:r>
            <a:r>
              <a:rPr lang="en-US" sz="2400" b="1" dirty="0" err="1" smtClean="0">
                <a:ea typeface="Times New Roman"/>
                <a:cs typeface="Times New Roman"/>
              </a:rPr>
              <a:t>vektord</a:t>
            </a:r>
            <a:r>
              <a:rPr lang="uz-Cyrl-UZ" sz="2400" b="1" dirty="0" smtClean="0">
                <a:ea typeface="Times New Roman"/>
                <a:cs typeface="Times New Roman"/>
              </a:rPr>
              <a:t>an </a:t>
            </a:r>
            <a:r>
              <a:rPr lang="en-US" sz="2400" b="1" dirty="0" err="1" smtClean="0">
                <a:ea typeface="Times New Roman"/>
                <a:cs typeface="Times New Roman"/>
              </a:rPr>
              <a:t>waqı</a:t>
            </a:r>
            <a:r>
              <a:rPr lang="uz-Cyrl-UZ" sz="2400" b="1" dirty="0" smtClean="0">
                <a:ea typeface="Times New Roman"/>
                <a:cs typeface="Times New Roman"/>
              </a:rPr>
              <a:t>t bo</a:t>
            </a:r>
            <a:r>
              <a:rPr lang="en-US" sz="2400" b="1" dirty="0" err="1" smtClean="0">
                <a:ea typeface="Times New Roman"/>
                <a:cs typeface="Times New Roman"/>
              </a:rPr>
              <a:t>yıns</a:t>
            </a:r>
            <a:r>
              <a:rPr lang="uz-Cyrl-UZ" sz="2400" b="1" dirty="0" smtClean="0">
                <a:ea typeface="Times New Roman"/>
                <a:cs typeface="Times New Roman"/>
              </a:rPr>
              <a:t>ha </a:t>
            </a:r>
            <a:r>
              <a:rPr lang="en-US" sz="2400" b="1" dirty="0" err="1" smtClean="0">
                <a:ea typeface="Times New Roman"/>
                <a:cs typeface="Times New Roman"/>
              </a:rPr>
              <a:t>alınǵ</a:t>
            </a:r>
            <a:r>
              <a:rPr lang="uz-Cyrl-UZ" sz="2400" b="1" dirty="0" smtClean="0">
                <a:ea typeface="Times New Roman"/>
                <a:cs typeface="Times New Roman"/>
              </a:rPr>
              <a:t>an </a:t>
            </a:r>
            <a:r>
              <a:rPr lang="en-US" sz="2400" b="1" dirty="0" err="1" smtClean="0">
                <a:ea typeface="Times New Roman"/>
                <a:cs typeface="Times New Roman"/>
              </a:rPr>
              <a:t>tuwındıǵ</a:t>
            </a:r>
            <a:r>
              <a:rPr lang="uz-Cyrl-UZ" sz="2400" b="1" dirty="0" smtClean="0">
                <a:ea typeface="Times New Roman"/>
                <a:cs typeface="Times New Roman"/>
              </a:rPr>
              <a:t>a te</a:t>
            </a:r>
            <a:r>
              <a:rPr lang="en-US" sz="2400" b="1" dirty="0" smtClean="0">
                <a:ea typeface="Times New Roman"/>
                <a:cs typeface="Times New Roman"/>
              </a:rPr>
              <a:t>ń</a:t>
            </a:r>
            <a:r>
              <a:rPr lang="uz-Cyrl-UZ" sz="2400" b="1" dirty="0" smtClean="0">
                <a:ea typeface="Times New Roman"/>
                <a:cs typeface="Times New Roman"/>
              </a:rPr>
              <a:t> bo</a:t>
            </a:r>
            <a:r>
              <a:rPr lang="en-US" sz="2400" b="1" dirty="0" err="1" smtClean="0">
                <a:ea typeface="Times New Roman"/>
                <a:cs typeface="Times New Roman"/>
              </a:rPr>
              <a:t>ladı</a:t>
            </a:r>
            <a:r>
              <a:rPr lang="uz-Cyrl-UZ" sz="2400" b="1" dirty="0" smtClean="0">
                <a:ea typeface="Times New Roman"/>
                <a:cs typeface="Times New Roman"/>
              </a:rPr>
              <a:t>:</a:t>
            </a:r>
            <a:endParaRPr lang="en-US" sz="2400" b="1" dirty="0">
              <a:ea typeface="Times New Roman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en-US" sz="2400" b="1" dirty="0" smtClean="0">
              <a:ea typeface="Times New Roman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err="1" smtClean="0">
                <a:ea typeface="Times New Roman"/>
                <a:cs typeface="Times New Roman"/>
              </a:rPr>
              <a:t>bul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jerde</a:t>
            </a:r>
            <a:r>
              <a:rPr lang="en-US" sz="2400" b="1" dirty="0" smtClean="0">
                <a:ea typeface="Times New Roman"/>
                <a:cs typeface="Times New Roman"/>
              </a:rPr>
              <a:t>      </a:t>
            </a:r>
            <a:r>
              <a:rPr lang="en-US" sz="2400" b="1" dirty="0" err="1" smtClean="0">
                <a:ea typeface="Times New Roman"/>
                <a:cs typeface="Times New Roman"/>
              </a:rPr>
              <a:t>materiallıq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noqattıń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iymek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sızıqlı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háreketindegi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bir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zamatlıq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tezligi</a:t>
            </a:r>
            <a:r>
              <a:rPr lang="en-US" sz="2400" b="1" dirty="0" smtClean="0">
                <a:ea typeface="Times New Roman"/>
                <a:cs typeface="Times New Roman"/>
              </a:rPr>
              <a:t>. </a:t>
            </a:r>
            <a:r>
              <a:rPr lang="en-US" sz="2400" b="1" dirty="0" err="1" smtClean="0">
                <a:ea typeface="Times New Roman"/>
                <a:cs typeface="Times New Roman"/>
              </a:rPr>
              <a:t>Bir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zamatlıq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>
                <a:ea typeface="Times New Roman"/>
                <a:cs typeface="Times New Roman"/>
              </a:rPr>
              <a:t>tezlik</a:t>
            </a:r>
            <a:r>
              <a:rPr lang="en-US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baǵıtı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háreketlenip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atırǵan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materiallıq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noqat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trayektoriyasına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urınba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baǵıtta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boladı</a:t>
            </a:r>
            <a:r>
              <a:rPr lang="en-US" sz="2400" b="1" dirty="0" smtClean="0">
                <a:ea typeface="Times New Roman"/>
                <a:cs typeface="Times New Roman"/>
              </a:rPr>
              <a:t>. </a:t>
            </a:r>
            <a:r>
              <a:rPr lang="en-US" sz="2400" b="1" dirty="0" err="1" smtClean="0">
                <a:ea typeface="Times New Roman"/>
                <a:cs typeface="Times New Roman"/>
              </a:rPr>
              <a:t>Bir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zamatlıq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>
                <a:ea typeface="Times New Roman"/>
                <a:cs typeface="Times New Roman"/>
              </a:rPr>
              <a:t>tezlik</a:t>
            </a:r>
            <a:r>
              <a:rPr lang="en-US" sz="2400" b="1" dirty="0"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ea typeface="Times New Roman"/>
                <a:cs typeface="Times New Roman"/>
              </a:rPr>
              <a:t>       </a:t>
            </a:r>
            <a:r>
              <a:rPr lang="en-US" sz="2400" b="1" dirty="0" err="1" smtClean="0">
                <a:ea typeface="Times New Roman"/>
                <a:cs typeface="Times New Roman"/>
              </a:rPr>
              <a:t>belgilengen</a:t>
            </a:r>
            <a:r>
              <a:rPr lang="en-US" sz="2400" b="1" i="1" dirty="0" smtClean="0">
                <a:ea typeface="Times New Roman"/>
                <a:cs typeface="Times New Roman"/>
              </a:rPr>
              <a:t>          t </a:t>
            </a:r>
            <a:r>
              <a:rPr lang="en-US" sz="2400" b="1" dirty="0" err="1" smtClean="0">
                <a:ea typeface="Times New Roman"/>
                <a:cs typeface="Times New Roman"/>
              </a:rPr>
              <a:t>waqıtqa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tiyisli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i="1" dirty="0">
                <a:ea typeface="Times New Roman"/>
                <a:cs typeface="Times New Roman"/>
              </a:rPr>
              <a:t>M</a:t>
            </a:r>
            <a:r>
              <a:rPr lang="en-US" sz="2400" b="1" dirty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noqatta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iymek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sızıqqa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urınba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boladı</a:t>
            </a:r>
            <a:r>
              <a:rPr lang="en-US" sz="2400" b="1" dirty="0" smtClean="0">
                <a:ea typeface="Times New Roman"/>
                <a:cs typeface="Times New Roman"/>
              </a:rPr>
              <a:t>. </a:t>
            </a:r>
            <a:r>
              <a:rPr lang="en-US" sz="2400" b="1" dirty="0" err="1" smtClean="0">
                <a:ea typeface="Times New Roman"/>
                <a:cs typeface="Times New Roman"/>
              </a:rPr>
              <a:t>Tezleniw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bolsa</a:t>
            </a:r>
            <a:r>
              <a:rPr lang="en-US" sz="2400" b="1" dirty="0" smtClean="0">
                <a:ea typeface="Times New Roman"/>
                <a:cs typeface="Times New Roman"/>
              </a:rPr>
              <a:t>,  </a:t>
            </a:r>
            <a:r>
              <a:rPr lang="en-US" sz="2400" b="1" dirty="0" err="1" smtClean="0">
                <a:ea typeface="Times New Roman"/>
                <a:cs typeface="Times New Roman"/>
              </a:rPr>
              <a:t>tezlik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vektorınan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waqıt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boyınsha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alınǵan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tuwındıǵa</a:t>
            </a:r>
            <a:r>
              <a:rPr lang="en-US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a typeface="Times New Roman"/>
                <a:cs typeface="Times New Roman"/>
              </a:rPr>
              <a:t>teń</a:t>
            </a:r>
            <a:endParaRPr lang="en-US" sz="2400" b="1" dirty="0">
              <a:ea typeface="Times New Roman"/>
              <a:cs typeface="Times New Roman"/>
            </a:endParaRPr>
          </a:p>
          <a:p>
            <a:pPr marL="0" indent="0" algn="r">
              <a:lnSpc>
                <a:spcPct val="115000"/>
              </a:lnSpc>
              <a:spcAft>
                <a:spcPts val="0"/>
              </a:spcAft>
              <a:buNone/>
            </a:pPr>
            <a:endParaRPr lang="en-US" sz="2200" b="1" dirty="0"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en-US" sz="2000" b="1" dirty="0" smtClean="0">
              <a:latin typeface="Times New Roman"/>
              <a:ea typeface="Times New Roman"/>
              <a:cs typeface="Times New Roman"/>
            </a:endParaRP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000" b="1" dirty="0"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1400" b="1" dirty="0">
              <a:ea typeface="Calibri"/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2" y="1285860"/>
            <a:ext cx="3124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3071810"/>
            <a:ext cx="323850" cy="35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3429000"/>
            <a:ext cx="2415513" cy="82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214818"/>
            <a:ext cx="244238" cy="29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6" y="4857760"/>
            <a:ext cx="1714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786454"/>
            <a:ext cx="2209800" cy="71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2" y="5715016"/>
            <a:ext cx="1066800" cy="84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Iymek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sızıqlı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háreket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6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Aylanbalı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háreket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kinemetikası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04800" y="1295400"/>
            <a:ext cx="4876800" cy="3912300"/>
            <a:chOff x="457200" y="1295400"/>
            <a:chExt cx="5643602" cy="4445700"/>
          </a:xfrm>
        </p:grpSpPr>
        <p:graphicFrame>
          <p:nvGraphicFramePr>
            <p:cNvPr id="4" name="Object 14"/>
            <p:cNvGraphicFramePr>
              <a:graphicFrameLocks noChangeAspect="1"/>
            </p:cNvGraphicFramePr>
            <p:nvPr/>
          </p:nvGraphicFramePr>
          <p:xfrm>
            <a:off x="5029232" y="3509978"/>
            <a:ext cx="642938" cy="500063"/>
          </p:xfrm>
          <a:graphic>
            <a:graphicData uri="http://schemas.openxmlformats.org/presentationml/2006/ole">
              <p:oleObj spid="_x0000_s114965" name="Equation" r:id="rId4" imgW="228402" imgH="177646" progId="">
                <p:embed/>
              </p:oleObj>
            </a:graphicData>
          </a:graphic>
        </p:graphicFrame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3386158" y="1581152"/>
            <a:ext cx="571504" cy="520704"/>
          </p:xfrm>
          <a:graphic>
            <a:graphicData uri="http://schemas.openxmlformats.org/presentationml/2006/ole">
              <p:oleObj spid="_x0000_s114966" name="Equation" r:id="rId5" imgW="152334" imgH="139639" progId="">
                <p:embed/>
              </p:oleObj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4100538" y="2724160"/>
            <a:ext cx="428625" cy="463550"/>
          </p:xfrm>
          <a:graphic>
            <a:graphicData uri="http://schemas.openxmlformats.org/presentationml/2006/ole">
              <p:oleObj spid="_x0000_s114967" name="Equation" r:id="rId6" imgW="152268" imgH="164957" progId="">
                <p:embed/>
              </p:oleObj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984451" y="3200359"/>
            <a:ext cx="676275" cy="568325"/>
          </p:xfrm>
          <a:graphic>
            <a:graphicData uri="http://schemas.openxmlformats.org/presentationml/2006/ole">
              <p:oleObj spid="_x0000_s114968" name="Equation" r:id="rId7" imgW="241195" imgH="203112" progId="">
                <p:embed/>
              </p:oleObj>
            </a:graphicData>
          </a:graphic>
        </p:graphicFrame>
        <p:cxnSp>
          <p:nvCxnSpPr>
            <p:cNvPr id="8" name="Прямая соединительная линия 7"/>
            <p:cNvCxnSpPr>
              <a:endCxn id="13" idx="6"/>
            </p:cNvCxnSpPr>
            <p:nvPr/>
          </p:nvCxnSpPr>
          <p:spPr>
            <a:xfrm>
              <a:off x="3243282" y="3224226"/>
              <a:ext cx="2071702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243282" y="3224226"/>
              <a:ext cx="1214446" cy="71438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endCxn id="13" idx="4"/>
            </p:cNvCxnSpPr>
            <p:nvPr/>
          </p:nvCxnSpPr>
          <p:spPr>
            <a:xfrm rot="5400000" flipH="1" flipV="1">
              <a:off x="2778141" y="4545830"/>
              <a:ext cx="929489" cy="7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rot="5400000" flipH="1" flipV="1">
              <a:off x="2636853" y="3759217"/>
              <a:ext cx="121444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5400000" flipH="1" flipV="1">
              <a:off x="2779729" y="1901829"/>
              <a:ext cx="92869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1171580" y="2366970"/>
              <a:ext cx="4143404" cy="17145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rot="5400000" flipH="1" flipV="1">
              <a:off x="2493977" y="2473333"/>
              <a:ext cx="1500198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олилиния 14"/>
            <p:cNvSpPr/>
            <p:nvPr/>
          </p:nvSpPr>
          <p:spPr>
            <a:xfrm>
              <a:off x="3803609" y="3222370"/>
              <a:ext cx="228600" cy="298174"/>
            </a:xfrm>
            <a:custGeom>
              <a:avLst/>
              <a:gdLst>
                <a:gd name="connsiteX0" fmla="*/ 119270 w 228600"/>
                <a:gd name="connsiteY0" fmla="*/ 0 h 298174"/>
                <a:gd name="connsiteX1" fmla="*/ 208722 w 228600"/>
                <a:gd name="connsiteY1" fmla="*/ 159026 h 298174"/>
                <a:gd name="connsiteX2" fmla="*/ 0 w 228600"/>
                <a:gd name="connsiteY2" fmla="*/ 298174 h 29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98174">
                  <a:moveTo>
                    <a:pt x="119270" y="0"/>
                  </a:moveTo>
                  <a:cubicBezTo>
                    <a:pt x="173935" y="54665"/>
                    <a:pt x="228600" y="109330"/>
                    <a:pt x="208722" y="159026"/>
                  </a:cubicBezTo>
                  <a:cubicBezTo>
                    <a:pt x="188844" y="208722"/>
                    <a:pt x="94422" y="253448"/>
                    <a:pt x="0" y="2981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6" name="Дуга 15"/>
            <p:cNvSpPr/>
            <p:nvPr/>
          </p:nvSpPr>
          <p:spPr>
            <a:xfrm rot="5400000">
              <a:off x="2957530" y="2152656"/>
              <a:ext cx="500066" cy="1071570"/>
            </a:xfrm>
            <a:prstGeom prst="arc">
              <a:avLst>
                <a:gd name="adj1" fmla="val 15737474"/>
                <a:gd name="adj2" fmla="val 5878910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graphicFrame>
          <p:nvGraphicFramePr>
            <p:cNvPr id="17" name="Object 9"/>
            <p:cNvGraphicFramePr>
              <a:graphicFrameLocks noChangeAspect="1"/>
            </p:cNvGraphicFramePr>
            <p:nvPr/>
          </p:nvGraphicFramePr>
          <p:xfrm>
            <a:off x="2528902" y="4152920"/>
            <a:ext cx="1714512" cy="1588180"/>
          </p:xfrm>
          <a:graphic>
            <a:graphicData uri="http://schemas.openxmlformats.org/presentationml/2006/ole">
              <p:oleObj spid="_x0000_s114969" r:id="rId8" imgW="902208" imgH="837590" progId="">
                <p:embed/>
              </p:oleObj>
            </a:graphicData>
          </a:graphic>
        </p:graphicFrame>
        <p:sp>
          <p:nvSpPr>
            <p:cNvPr id="18" name="Прямоугольник 17"/>
            <p:cNvSpPr/>
            <p:nvPr/>
          </p:nvSpPr>
          <p:spPr>
            <a:xfrm>
              <a:off x="457200" y="1295400"/>
              <a:ext cx="5643602" cy="4357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</p:grpSp>
      <p:sp>
        <p:nvSpPr>
          <p:cNvPr id="20" name="Овал 19"/>
          <p:cNvSpPr/>
          <p:nvPr/>
        </p:nvSpPr>
        <p:spPr>
          <a:xfrm>
            <a:off x="3657600" y="3505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410200" y="1295400"/>
            <a:ext cx="3581400" cy="5257800"/>
          </a:xfrm>
          <a:prstGeom prst="roundRect">
            <a:avLst>
              <a:gd name="adj" fmla="val 2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prstClr val="black"/>
                </a:solidFill>
              </a:rPr>
              <a:t>Aylanbalı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háreketti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ańlatıwda</a:t>
            </a:r>
            <a:r>
              <a:rPr lang="en-US" sz="2600" b="1" dirty="0" smtClean="0">
                <a:solidFill>
                  <a:prstClr val="black"/>
                </a:solidFill>
              </a:rPr>
              <a:t>  </a:t>
            </a:r>
            <a:r>
              <a:rPr lang="ru-RU" sz="2600" b="1" i="1" dirty="0" smtClean="0">
                <a:solidFill>
                  <a:prstClr val="black"/>
                </a:solidFill>
              </a:rPr>
              <a:t>R</a:t>
            </a:r>
            <a:r>
              <a:rPr lang="ru-RU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hám</a:t>
            </a:r>
            <a:r>
              <a:rPr lang="ru-RU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</a:rPr>
              <a:t>         </a:t>
            </a:r>
            <a:r>
              <a:rPr lang="ru-RU" sz="2600" b="1" i="1" dirty="0" smtClean="0">
                <a:solidFill>
                  <a:prstClr val="black"/>
                </a:solidFill>
                <a:sym typeface="Symbol"/>
              </a:rPr>
              <a:t>  </a:t>
            </a:r>
            <a:r>
              <a:rPr lang="en-US" sz="2600" b="1" i="1" dirty="0" err="1" smtClean="0">
                <a:solidFill>
                  <a:prstClr val="black"/>
                </a:solidFill>
                <a:sym typeface="Symbol"/>
              </a:rPr>
              <a:t>polyus</a:t>
            </a:r>
            <a:r>
              <a:rPr lang="en-US" sz="26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600" b="1" i="1" dirty="0" err="1" smtClean="0">
                <a:solidFill>
                  <a:prstClr val="black"/>
                </a:solidFill>
                <a:sym typeface="Symbol"/>
              </a:rPr>
              <a:t>koordinatalarınan</a:t>
            </a:r>
            <a:r>
              <a:rPr lang="en-US" sz="26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sym typeface="Symbol"/>
              </a:rPr>
              <a:t>paydalanıw</a:t>
            </a:r>
            <a:r>
              <a:rPr lang="en-US" sz="26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sym typeface="Symbol"/>
              </a:rPr>
              <a:t>qolaylı</a:t>
            </a:r>
            <a:r>
              <a:rPr lang="en-US" sz="2600" b="1" dirty="0" smtClean="0">
                <a:solidFill>
                  <a:prstClr val="black"/>
                </a:solidFill>
                <a:sym typeface="Symbol"/>
              </a:rPr>
              <a:t>. </a:t>
            </a:r>
          </a:p>
          <a:p>
            <a:pPr algn="ctr"/>
            <a:r>
              <a:rPr lang="en-US" sz="2600" b="1" dirty="0" err="1" smtClean="0">
                <a:solidFill>
                  <a:prstClr val="black"/>
                </a:solidFill>
                <a:sym typeface="Symbol"/>
              </a:rPr>
              <a:t>Bul</a:t>
            </a:r>
            <a:r>
              <a:rPr lang="en-US" sz="26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  <a:sym typeface="Symbol"/>
              </a:rPr>
              <a:t>jerde</a:t>
            </a:r>
            <a:r>
              <a:rPr lang="en-US" sz="26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600" b="1" i="1" dirty="0" smtClean="0">
                <a:solidFill>
                  <a:prstClr val="black"/>
                </a:solidFill>
              </a:rPr>
              <a:t>R</a:t>
            </a:r>
            <a:r>
              <a:rPr lang="ru-RU" sz="2600" b="1" dirty="0" smtClean="0">
                <a:solidFill>
                  <a:prstClr val="black"/>
                </a:solidFill>
              </a:rPr>
              <a:t> —</a:t>
            </a:r>
            <a:r>
              <a:rPr lang="en-US" sz="2600" b="1" dirty="0" smtClean="0">
                <a:solidFill>
                  <a:prstClr val="black"/>
                </a:solidFill>
              </a:rPr>
              <a:t> radius</a:t>
            </a:r>
            <a:r>
              <a:rPr lang="ru-RU" sz="2600" b="1" dirty="0" smtClean="0">
                <a:solidFill>
                  <a:prstClr val="black"/>
                </a:solidFill>
              </a:rPr>
              <a:t> — </a:t>
            </a:r>
            <a:r>
              <a:rPr lang="en-US" sz="2600" b="1" dirty="0" err="1" smtClean="0">
                <a:solidFill>
                  <a:prstClr val="black"/>
                </a:solidFill>
              </a:rPr>
              <a:t>polyusten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materiallıq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noqatqa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shekemgi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bolǵan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aralıq</a:t>
            </a:r>
            <a:r>
              <a:rPr lang="en-US" sz="2600" b="1" dirty="0" smtClean="0">
                <a:solidFill>
                  <a:prstClr val="black"/>
                </a:solidFill>
              </a:rPr>
              <a:t>, </a:t>
            </a:r>
            <a:r>
              <a:rPr lang="ru-RU" sz="2600" b="1" dirty="0" smtClean="0">
                <a:solidFill>
                  <a:prstClr val="black"/>
                </a:solidFill>
              </a:rPr>
              <a:t> </a:t>
            </a:r>
            <a:endParaRPr lang="en-US" sz="2600" b="1" dirty="0" smtClean="0">
              <a:solidFill>
                <a:prstClr val="black"/>
              </a:solidFill>
            </a:endParaRPr>
          </a:p>
          <a:p>
            <a:pPr algn="ctr"/>
            <a:r>
              <a:rPr lang="ru-RU" sz="2600" b="1" i="1" dirty="0" smtClean="0">
                <a:solidFill>
                  <a:prstClr val="black"/>
                </a:solidFill>
                <a:sym typeface="Symbol"/>
              </a:rPr>
              <a:t></a:t>
            </a:r>
            <a:r>
              <a:rPr lang="en-US" sz="26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600" b="1" dirty="0" smtClean="0">
                <a:solidFill>
                  <a:prstClr val="black"/>
                </a:solidFill>
              </a:rPr>
              <a:t>— </a:t>
            </a:r>
            <a:r>
              <a:rPr lang="en-US" sz="2600" b="1" i="1" dirty="0" err="1" smtClean="0">
                <a:solidFill>
                  <a:prstClr val="black"/>
                </a:solidFill>
              </a:rPr>
              <a:t>polyus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b="1" i="1" dirty="0" err="1" smtClean="0">
                <a:solidFill>
                  <a:prstClr val="black"/>
                </a:solidFill>
              </a:rPr>
              <a:t>múyeshi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ru-RU" sz="2600" b="1" dirty="0" smtClean="0">
                <a:solidFill>
                  <a:prstClr val="black"/>
                </a:solidFill>
              </a:rPr>
              <a:t>(</a:t>
            </a:r>
            <a:r>
              <a:rPr lang="en-US" sz="2600" b="1" i="1" dirty="0" err="1" smtClean="0">
                <a:solidFill>
                  <a:prstClr val="black"/>
                </a:solidFill>
              </a:rPr>
              <a:t>burılıw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b="1" i="1" dirty="0" err="1" smtClean="0">
                <a:solidFill>
                  <a:prstClr val="black"/>
                </a:solidFill>
              </a:rPr>
              <a:t>múyeshi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ru-RU" sz="2600" b="1" dirty="0" smtClean="0">
                <a:solidFill>
                  <a:prstClr val="black"/>
                </a:solidFill>
              </a:rPr>
              <a:t>). </a:t>
            </a:r>
            <a:endParaRPr lang="ru-RU" sz="2600" b="1" dirty="0">
              <a:solidFill>
                <a:prstClr val="black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04800" y="5334000"/>
            <a:ext cx="4953000" cy="1219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d</a:t>
            </a:r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</a:t>
            </a:r>
            <a:r>
              <a:rPr lang="en-US" sz="2400" b="1" dirty="0" smtClean="0">
                <a:solidFill>
                  <a:prstClr val="black"/>
                </a:solidFill>
                <a:sym typeface="Symbol"/>
              </a:rPr>
              <a:t> 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-</a:t>
            </a:r>
            <a:r>
              <a:rPr lang="uz-Cyrl-UZ" sz="24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sym typeface="Symbol"/>
              </a:rPr>
              <a:t>elementar</a:t>
            </a:r>
            <a:r>
              <a:rPr lang="en-US" sz="24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sym typeface="Symbol"/>
              </a:rPr>
              <a:t>burılıwlar</a:t>
            </a:r>
            <a:r>
              <a:rPr lang="en-US" sz="2400" b="1" dirty="0" smtClean="0">
                <a:solidFill>
                  <a:prstClr val="black"/>
                </a:solidFill>
                <a:sym typeface="Symbol"/>
              </a:rPr>
              <a:t>, </a:t>
            </a:r>
          </a:p>
          <a:p>
            <a:pPr algn="ctr"/>
            <a:r>
              <a:rPr lang="uz-Cyrl-UZ" sz="2400" b="1" i="1" dirty="0" smtClean="0">
                <a:solidFill>
                  <a:prstClr val="black"/>
                </a:solidFill>
                <a:sym typeface="Symbol"/>
              </a:rPr>
              <a:t></a:t>
            </a:r>
            <a:r>
              <a:rPr lang="ru-RU" sz="2400" b="1" i="1" dirty="0" smtClean="0">
                <a:solidFill>
                  <a:prstClr val="black"/>
                </a:solidFill>
                <a:sym typeface="Symbol"/>
              </a:rPr>
              <a:t></a:t>
            </a:r>
            <a:r>
              <a:rPr lang="en-US" sz="2400" b="1" i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sym typeface="Symbol"/>
              </a:rPr>
              <a:t> -</a:t>
            </a:r>
            <a:r>
              <a:rPr lang="uz-Cyrl-UZ" sz="24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sym typeface="Symbol"/>
              </a:rPr>
              <a:t>psevdovektorlar</a:t>
            </a:r>
            <a:r>
              <a:rPr lang="en-US" sz="2400" b="1" dirty="0" smtClean="0">
                <a:solidFill>
                  <a:prstClr val="black"/>
                </a:solidFill>
                <a:sym typeface="Symbol"/>
              </a:rPr>
              <a:t> 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89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25 0.02222 C -0.00694 0.02222 0.07917 -0.02639 0.07917 -0.08611 C 0.07917 -0.14607 -0.00694 -0.19445 -0.1125 -0.19445 C -0.2184 -0.19445 -0.30417 -0.14607 -0.30417 -0.08611 C -0.30417 -0.02639 -0.2184 0.02222 -0.1125 0.02222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215370" cy="787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Burılıw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múyeshi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uz-Cyrl-UZ" sz="3600" b="1" dirty="0" smtClean="0">
                <a:solidFill>
                  <a:schemeClr val="tx1"/>
                </a:solidFill>
              </a:rPr>
              <a:t>   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3643314"/>
            <a:ext cx="8410604" cy="8064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uz-Cyrl-UZ" sz="3600" b="1" dirty="0" smtClean="0">
                <a:solidFill>
                  <a:prstClr val="black"/>
                </a:solidFill>
              </a:rPr>
              <a:t>	</a:t>
            </a:r>
            <a:r>
              <a:rPr lang="en-US" sz="3600" b="1" dirty="0" err="1" smtClean="0">
                <a:solidFill>
                  <a:prstClr val="black"/>
                </a:solidFill>
              </a:rPr>
              <a:t>Múyeshlik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orın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awıstırıw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endParaRPr lang="ru-RU" sz="3600" b="1" dirty="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362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ru-RU" sz="2800" b="1" dirty="0" smtClean="0"/>
              <a:t>   - </a:t>
            </a:r>
            <a:r>
              <a:rPr lang="en-US" sz="2400" b="1" dirty="0" err="1" smtClean="0"/>
              <a:t>aylanıp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ótken</a:t>
            </a:r>
            <a:r>
              <a:rPr lang="en-US" sz="2400" b="1" dirty="0" smtClean="0"/>
              <a:t> </a:t>
            </a:r>
            <a:r>
              <a:rPr lang="ru-RU" sz="2400" b="1" i="1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sz="2400" b="1" i="1" dirty="0">
                <a:solidFill>
                  <a:prstClr val="black"/>
                </a:solidFill>
              </a:rPr>
              <a:t>S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doǵa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uzınlıǵınıń</a:t>
            </a:r>
            <a:r>
              <a:rPr lang="ru-RU" sz="2400" b="1" dirty="0" smtClean="0"/>
              <a:t>,  </a:t>
            </a:r>
            <a:r>
              <a:rPr lang="en-US" sz="2400" b="1" i="1" dirty="0" smtClean="0"/>
              <a:t>R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radiusqa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qatnası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ólshenetuǵın</a:t>
            </a:r>
            <a:r>
              <a:rPr lang="en-US" sz="2400" b="1" dirty="0" smtClean="0"/>
              <a:t>, </a:t>
            </a:r>
          </a:p>
          <a:p>
            <a:pPr algn="ctr">
              <a:buNone/>
            </a:pPr>
            <a:r>
              <a:rPr lang="en-US" sz="2400" b="1" dirty="0" err="1" smtClean="0"/>
              <a:t>doǵa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radius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múyeshke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. </a:t>
            </a:r>
            <a:endParaRPr lang="ru-RU" sz="24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4648200"/>
            <a:ext cx="8382000" cy="14954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    - </a:t>
            </a:r>
            <a:r>
              <a:rPr lang="en-US" sz="2800" b="1" dirty="0" err="1" smtClean="0">
                <a:solidFill>
                  <a:prstClr val="black"/>
                </a:solidFill>
              </a:rPr>
              <a:t>moduli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burılıw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múyeshine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teń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bolǵan</a:t>
            </a:r>
            <a:r>
              <a:rPr lang="en-US" sz="2800" b="1" dirty="0">
                <a:solidFill>
                  <a:prstClr val="black"/>
                </a:solidFill>
              </a:rPr>
              <a:t>,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</a:rPr>
              <a:t>   </a:t>
            </a:r>
            <a:r>
              <a:rPr lang="en-US" sz="2800" b="1" dirty="0" err="1" smtClean="0">
                <a:solidFill>
                  <a:prstClr val="black"/>
                </a:solidFill>
              </a:rPr>
              <a:t>baǵıtı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oń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burǵınıń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ilgerilemeli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háreketi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    </a:t>
            </a:r>
            <a:r>
              <a:rPr lang="en-US" sz="2800" b="1" dirty="0" err="1" smtClean="0">
                <a:solidFill>
                  <a:prstClr val="black"/>
                </a:solidFill>
              </a:rPr>
              <a:t>baǵıtına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sáykes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túsetuǵın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vektorlıq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shama</a:t>
            </a:r>
            <a:r>
              <a:rPr lang="en-US" sz="2800" b="1" dirty="0" smtClean="0">
                <a:solidFill>
                  <a:prstClr val="black"/>
                </a:solidFill>
              </a:rPr>
              <a:t>. 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7358082" y="3643314"/>
          <a:ext cx="762000" cy="762000"/>
        </p:xfrm>
        <a:graphic>
          <a:graphicData uri="http://schemas.openxmlformats.org/presentationml/2006/ole">
            <p:oleObj spid="_x0000_s115934" name="Equation" r:id="rId4" imgW="241195" imgH="241195" progId="">
              <p:embed/>
            </p:oleObj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6143636" y="214290"/>
          <a:ext cx="762000" cy="762000"/>
        </p:xfrm>
        <a:graphic>
          <a:graphicData uri="http://schemas.openxmlformats.org/presentationml/2006/ole">
            <p:oleObj spid="_x0000_s115935" name="Equation" r:id="rId5" imgW="241195" imgH="241195" progId="">
              <p:embed/>
            </p:oleObj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590800" y="2514600"/>
          <a:ext cx="1752600" cy="925530"/>
        </p:xfrm>
        <a:graphic>
          <a:graphicData uri="http://schemas.openxmlformats.org/presentationml/2006/ole">
            <p:oleObj spid="_x0000_s115936" name="Equation" r:id="rId6" imgW="622030" imgH="330057" progId="">
              <p:embed/>
            </p:oleObj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5943600" y="2643182"/>
            <a:ext cx="1981200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764138"/>
              </p:ext>
            </p:extLst>
          </p:nvPr>
        </p:nvGraphicFramePr>
        <p:xfrm>
          <a:off x="6143636" y="2643182"/>
          <a:ext cx="1666875" cy="600075"/>
        </p:xfrm>
        <a:graphic>
          <a:graphicData uri="http://schemas.openxmlformats.org/presentationml/2006/ole">
            <p:oleObj spid="_x0000_s115937" name="Equation" r:id="rId7" imgW="711000" imgH="2538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84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74638"/>
            <a:ext cx="8429684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Múyeshlik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tezlik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133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ru-RU" sz="2800" b="1" dirty="0" smtClean="0"/>
              <a:t>- </a:t>
            </a:r>
            <a:r>
              <a:rPr lang="en-US" sz="2800" b="1" dirty="0" err="1" smtClean="0"/>
              <a:t>múyeshten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waqıt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boyınsha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alınǵan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birinshi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tuwındıǵa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vektorlıq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shama</a:t>
            </a:r>
            <a:endParaRPr lang="ru-RU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505200"/>
            <a:ext cx="8405842" cy="7159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err="1" smtClean="0">
                <a:solidFill>
                  <a:prstClr val="black"/>
                </a:solidFill>
              </a:rPr>
              <a:t>Múyeshlik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tezleniw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endParaRPr lang="ru-RU" sz="3600" b="1" dirty="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4419600"/>
            <a:ext cx="8405842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solidFill>
                  <a:prstClr val="black"/>
                </a:solidFill>
              </a:rPr>
              <a:t>   - </a:t>
            </a:r>
            <a:r>
              <a:rPr lang="en-US" sz="2800" b="1" dirty="0" err="1" smtClean="0">
                <a:solidFill>
                  <a:prstClr val="black"/>
                </a:solidFill>
              </a:rPr>
              <a:t>múyeshlik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tezlikten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waqıt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boyınsha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alınǵan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birinshi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tuwındıǵa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teń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vektorlıq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</a:rPr>
              <a:t>shama</a:t>
            </a:r>
            <a:endParaRPr lang="ru-RU" sz="2800" b="1" dirty="0" smtClean="0">
              <a:solidFill>
                <a:prstClr val="black"/>
              </a:solidFill>
            </a:endParaRPr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838200" y="5562600"/>
          <a:ext cx="3276600" cy="953508"/>
        </p:xfrm>
        <a:graphic>
          <a:graphicData uri="http://schemas.openxmlformats.org/presentationml/2006/ole">
            <p:oleObj spid="_x0000_s116958" name="Equation" r:id="rId4" imgW="1459866" imgH="431613" progId="">
              <p:embed/>
            </p:oleObj>
          </a:graphicData>
        </a:graphic>
      </p:graphicFrame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781800" y="5562600"/>
            <a:ext cx="1981200" cy="10811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6849150"/>
              </p:ext>
            </p:extLst>
          </p:nvPr>
        </p:nvGraphicFramePr>
        <p:xfrm>
          <a:off x="6796088" y="5562600"/>
          <a:ext cx="1876425" cy="1020763"/>
        </p:xfrm>
        <a:graphic>
          <a:graphicData uri="http://schemas.openxmlformats.org/presentationml/2006/ole">
            <p:oleObj spid="_x0000_s116959" name="Equation" r:id="rId5" imgW="799920" imgH="431640" progId="">
              <p:embed/>
            </p:oleObj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5286380" y="2214554"/>
            <a:ext cx="3357586" cy="1143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5773250"/>
              </p:ext>
            </p:extLst>
          </p:nvPr>
        </p:nvGraphicFramePr>
        <p:xfrm>
          <a:off x="5357818" y="2285992"/>
          <a:ext cx="3275012" cy="1020763"/>
        </p:xfrm>
        <a:graphic>
          <a:graphicData uri="http://schemas.openxmlformats.org/presentationml/2006/ole">
            <p:oleObj spid="_x0000_s116960" name="Equation" r:id="rId6" imgW="1396800" imgH="431640" progId="">
              <p:embed/>
            </p:oleObj>
          </a:graphicData>
        </a:graphic>
      </p:graphicFrame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838200" y="2133600"/>
          <a:ext cx="1905000" cy="1081216"/>
        </p:xfrm>
        <a:graphic>
          <a:graphicData uri="http://schemas.openxmlformats.org/presentationml/2006/ole">
            <p:oleObj spid="_x0000_s116961" name="Equation" r:id="rId7" imgW="761669" imgH="431613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493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1"/>
  <p:tag name="GENSWF_MOVIE_LOOPED_PLAYBACK" val="1"/>
  <p:tag name="ISPRING_SCORM_RATE_QUIZZES" val="0"/>
  <p:tag name="ISPRING_RESOURCE_PATHS_HASH" val="a13a1cea625e35eb595b22bd03d01ed654e59"/>
  <p:tag name="ISPRING_SCORM_RATE_SLIDES" val="0"/>
  <p:tag name="ISPRING_SCORM_PASSING_SCORE" val="0.0000000000"/>
  <p:tag name="ISPRING_RESOURCE_PATHS_HASH_2" val="dd8af983b685451ba88e9dd6b8c361b8ae1ac16"/>
</p:tagLst>
</file>

<file path=ppt/theme/theme1.xml><?xml version="1.0" encoding="utf-8"?>
<a:theme xmlns:a="http://schemas.openxmlformats.org/drawingml/2006/main" name="2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2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3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889</Words>
  <Application>Microsoft Office PowerPoint</Application>
  <PresentationFormat>Экран (4:3)</PresentationFormat>
  <Paragraphs>149</Paragraphs>
  <Slides>23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12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7" baseType="lpstr">
      <vt:lpstr>2_Office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11_Office Theme</vt:lpstr>
      <vt:lpstr>12_Office Theme</vt:lpstr>
      <vt:lpstr>13_Office Theme</vt:lpstr>
      <vt:lpstr>Equation</vt:lpstr>
      <vt:lpstr>Формула</vt:lpstr>
      <vt:lpstr> МЕХАNIKA</vt:lpstr>
      <vt:lpstr>МЕХАNIKA</vt:lpstr>
      <vt:lpstr>Слайд 3</vt:lpstr>
      <vt:lpstr>Lekciya rejesi</vt:lpstr>
      <vt:lpstr>Iymek sızıqlı háreket</vt:lpstr>
      <vt:lpstr>Iymek sızıqlı háreket</vt:lpstr>
      <vt:lpstr>Aylanbalı háreket kinemetikası</vt:lpstr>
      <vt:lpstr>Burılıw múyeshi    </vt:lpstr>
      <vt:lpstr>Múyeshlik tezlik </vt:lpstr>
      <vt:lpstr>Слайд 10</vt:lpstr>
      <vt:lpstr>Sızıqlı tezlik </vt:lpstr>
      <vt:lpstr>Teń ólshewli aylanbalı háreket </vt:lpstr>
      <vt:lpstr>Teń ólshewsiz aylanbalı háreket</vt:lpstr>
      <vt:lpstr>Teń ólshewli tezleniwshi aylanbalı háreket </vt:lpstr>
      <vt:lpstr>Tezleniwdiń tangencial hám normal qurawshıların esapqa alǵan halda háreketti klassifikaciyalaw</vt:lpstr>
      <vt:lpstr>PAYDALANÍLǴAN ÁDEBIYAТLAR</vt:lpstr>
      <vt:lpstr>Слайд 17</vt:lpstr>
      <vt:lpstr>PEDAGOGIKALÍQ DÁSTÚRIY QURALLAR</vt:lpstr>
      <vt:lpstr>PEDAGOGIKALÍQ DÁSTÚRIY QURALLAR</vt:lpstr>
      <vt:lpstr>PEDAGOGIKALÍQ DÁSTÚRIY QURALLAR</vt:lpstr>
      <vt:lpstr>PEDAGOGIKALÍQ DÁSTÚRIY QURALLAR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cp:lastModifiedBy>User</cp:lastModifiedBy>
  <cp:revision>413</cp:revision>
  <dcterms:modified xsi:type="dcterms:W3CDTF">2005-12-28T20:25:19Z</dcterms:modified>
</cp:coreProperties>
</file>