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51" r:id="rId2"/>
    <p:sldId id="352" r:id="rId3"/>
    <p:sldId id="311" r:id="rId4"/>
    <p:sldId id="312" r:id="rId5"/>
    <p:sldId id="330" r:id="rId6"/>
    <p:sldId id="331" r:id="rId7"/>
    <p:sldId id="332" r:id="rId8"/>
    <p:sldId id="333" r:id="rId9"/>
    <p:sldId id="334" r:id="rId10"/>
    <p:sldId id="335" r:id="rId11"/>
    <p:sldId id="337" r:id="rId12"/>
    <p:sldId id="338" r:id="rId13"/>
    <p:sldId id="339" r:id="rId14"/>
    <p:sldId id="336" r:id="rId15"/>
    <p:sldId id="322" r:id="rId16"/>
    <p:sldId id="340" r:id="rId17"/>
    <p:sldId id="341" r:id="rId18"/>
    <p:sldId id="342" r:id="rId19"/>
    <p:sldId id="343" r:id="rId20"/>
    <p:sldId id="344" r:id="rId21"/>
    <p:sldId id="327" r:id="rId22"/>
    <p:sldId id="353" r:id="rId23"/>
    <p:sldId id="346" r:id="rId24"/>
    <p:sldId id="347" r:id="rId25"/>
    <p:sldId id="349" r:id="rId26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CCCC"/>
    <a:srgbClr val="00582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9819" autoAdjust="0"/>
  </p:normalViewPr>
  <p:slideViewPr>
    <p:cSldViewPr>
      <p:cViewPr>
        <p:scale>
          <a:sx n="100" d="100"/>
          <a:sy n="100" d="100"/>
        </p:scale>
        <p:origin x="-294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4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wmf"/><Relationship Id="rId18" Type="http://schemas.openxmlformats.org/officeDocument/2006/relationships/image" Target="../media/image8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17" Type="http://schemas.openxmlformats.org/officeDocument/2006/relationships/image" Target="../media/image84.wmf"/><Relationship Id="rId2" Type="http://schemas.openxmlformats.org/officeDocument/2006/relationships/image" Target="../media/image69.wmf"/><Relationship Id="rId16" Type="http://schemas.openxmlformats.org/officeDocument/2006/relationships/image" Target="../media/image83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5" Type="http://schemas.openxmlformats.org/officeDocument/2006/relationships/image" Target="../media/image8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Relationship Id="rId14" Type="http://schemas.openxmlformats.org/officeDocument/2006/relationships/image" Target="../media/image8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BEF6-3712-4F99-965B-1522E90FC5E0}" type="datetimeFigureOut">
              <a:rPr lang="ru-RU" smtClean="0"/>
              <a:pPr/>
              <a:t>29.12.2005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7EBC1-ECCD-4B1F-B544-ED961AB6E4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12062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>
                <a:solidFill>
                  <a:prstClr val="black"/>
                </a:solidFill>
              </a:rPr>
              <a:pPr/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8A5C8-1D53-48D6-BE53-54715C461D97}" type="slidenum">
              <a:rPr lang="ru-RU" smtClean="0">
                <a:solidFill>
                  <a:prstClr val="black"/>
                </a:solidFill>
              </a:rPr>
              <a:pPr/>
              <a:t>14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8A5C8-1D53-48D6-BE53-54715C461D97}" type="slidenum">
              <a:rPr lang="ru-RU" smtClean="0">
                <a:solidFill>
                  <a:prstClr val="black"/>
                </a:solidFill>
              </a:rPr>
              <a:pPr/>
              <a:t>15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8A5C8-1D53-48D6-BE53-54715C461D97}" type="slidenum">
              <a:rPr lang="ru-RU" smtClean="0">
                <a:solidFill>
                  <a:prstClr val="black"/>
                </a:solidFill>
              </a:rPr>
              <a:pPr/>
              <a:t>16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8A5C8-1D53-48D6-BE53-54715C461D97}" type="slidenum">
              <a:rPr lang="ru-RU" smtClean="0">
                <a:solidFill>
                  <a:prstClr val="black"/>
                </a:solidFill>
              </a:rPr>
              <a:pPr/>
              <a:t>17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8A5C8-1D53-48D6-BE53-54715C461D97}" type="slidenum">
              <a:rPr lang="ru-RU" smtClean="0">
                <a:solidFill>
                  <a:prstClr val="black"/>
                </a:solidFill>
              </a:rPr>
              <a:pPr/>
              <a:t>18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3902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8A5C8-1D53-48D6-BE53-54715C461D97}" type="slidenum">
              <a:rPr lang="ru-RU" smtClean="0">
                <a:solidFill>
                  <a:prstClr val="black"/>
                </a:solidFill>
              </a:rPr>
              <a:pPr/>
              <a:t>19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2658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8A5C8-1D53-48D6-BE53-54715C461D97}" type="slidenum">
              <a:rPr lang="ru-RU" smtClean="0">
                <a:solidFill>
                  <a:prstClr val="black"/>
                </a:solidFill>
              </a:rPr>
              <a:pPr/>
              <a:t>20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2029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8A5C8-1D53-48D6-BE53-54715C461D97}" type="slidenum">
              <a:rPr lang="ru-RU" smtClean="0">
                <a:solidFill>
                  <a:prstClr val="black"/>
                </a:solidFill>
              </a:rPr>
              <a:pPr/>
              <a:t>21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180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24900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D1E15-734D-4405-A451-6FAF8E930C0D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8A5C8-1D53-48D6-BE53-54715C461D97}" type="slidenum">
              <a:rPr lang="ru-RU" smtClean="0">
                <a:solidFill>
                  <a:prstClr val="black"/>
                </a:solidFill>
              </a:rPr>
              <a:pPr/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1762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8A5C8-1D53-48D6-BE53-54715C461D97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8A5C8-1D53-48D6-BE53-54715C461D97}" type="slidenum">
              <a:rPr lang="ru-RU" smtClean="0">
                <a:solidFill>
                  <a:prstClr val="black"/>
                </a:solidFill>
              </a:rPr>
              <a:pPr/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8A5C8-1D53-48D6-BE53-54715C461D97}" type="slidenum">
              <a:rPr lang="ru-RU" smtClean="0">
                <a:solidFill>
                  <a:prstClr val="black"/>
                </a:solidFill>
              </a:rPr>
              <a:pPr/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8A5C8-1D53-48D6-BE53-54715C461D97}" type="slidenum">
              <a:rPr lang="ru-RU" smtClean="0">
                <a:solidFill>
                  <a:prstClr val="black"/>
                </a:solidFill>
              </a:rPr>
              <a:pPr/>
              <a:t>11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8A5C8-1D53-48D6-BE53-54715C461D97}" type="slidenum">
              <a:rPr lang="ru-RU" smtClean="0">
                <a:solidFill>
                  <a:prstClr val="black"/>
                </a:solidFill>
              </a:rPr>
              <a:pPr/>
              <a:t>12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8A5C8-1D53-48D6-BE53-54715C461D97}" type="slidenum">
              <a:rPr lang="ru-RU" smtClean="0">
                <a:solidFill>
                  <a:prstClr val="black"/>
                </a:solidFill>
              </a:rPr>
              <a:pPr/>
              <a:t>13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6158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076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515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751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605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807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607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000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029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62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012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12/29/2005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542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7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image" Target="../media/image60.png"/><Relationship Id="rId9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67.png"/><Relationship Id="rId9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oleObject" Target="../embeddings/oleObject61.bin"/><Relationship Id="rId18" Type="http://schemas.openxmlformats.org/officeDocument/2006/relationships/oleObject" Target="../embeddings/oleObject66.bin"/><Relationship Id="rId3" Type="http://schemas.openxmlformats.org/officeDocument/2006/relationships/notesSlide" Target="../notesSlides/notesSlide17.xml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55.bin"/><Relationship Id="rId12" Type="http://schemas.openxmlformats.org/officeDocument/2006/relationships/oleObject" Target="../embeddings/oleObject60.bin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8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4.bin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63.bin"/><Relationship Id="rId10" Type="http://schemas.openxmlformats.org/officeDocument/2006/relationships/oleObject" Target="../embeddings/oleObject58.bin"/><Relationship Id="rId19" Type="http://schemas.openxmlformats.org/officeDocument/2006/relationships/oleObject" Target="../embeddings/oleObject67.bin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7.bin"/><Relationship Id="rId14" Type="http://schemas.openxmlformats.org/officeDocument/2006/relationships/oleObject" Target="../embeddings/oleObject6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wmf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19400" y="304800"/>
            <a:ext cx="6019800" cy="1828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66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ru-RU" sz="54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МЕХА</a:t>
            </a:r>
            <a:r>
              <a:rPr lang="en-US" sz="54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NIKA</a:t>
            </a:r>
            <a:endParaRPr lang="ru-RU" sz="54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800" y="5486400"/>
            <a:ext cx="6400800" cy="838200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К.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P.Abduraxmanov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,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V.S.Xamidov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  <a:p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endParaRPr lang="ru-RU" sz="2800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3886200" y="3352800"/>
            <a:ext cx="3733800" cy="83820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40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r>
              <a:rPr lang="ru-RU" sz="40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– </a:t>
            </a:r>
            <a:r>
              <a:rPr lang="en-US" sz="4000" b="1" dirty="0" err="1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ma’ruza</a:t>
            </a:r>
            <a:r>
              <a:rPr lang="en-US" sz="4000" b="1" dirty="0" smtClean="0">
                <a:ln w="11430"/>
                <a:solidFill>
                  <a:prstClr val="black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ru-RU" sz="4000" b="1" dirty="0" smtClean="0">
              <a:ln w="11430"/>
              <a:solidFill>
                <a:prstClr val="black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362200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FIZIKA KAFEDRASI </a:t>
            </a:r>
            <a:endParaRPr lang="ru-RU" b="1" dirty="0">
              <a:solidFill>
                <a:prstClr val="black"/>
              </a:solidFill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685800" y="5486400"/>
            <a:ext cx="1066800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ru-RU" sz="2800" b="1" dirty="0" smtClean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201</a:t>
            </a:r>
            <a:r>
              <a:rPr lang="en-US" sz="28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endParaRPr lang="ru-RU" sz="28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39627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154057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304801" y="4724400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60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15"/>
          <p:cNvSpPr/>
          <p:nvPr/>
        </p:nvSpPr>
        <p:spPr>
          <a:xfrm>
            <a:off x="1143000" y="1295400"/>
            <a:ext cx="6781800" cy="2590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752600" y="5334000"/>
            <a:ext cx="56388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921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1"/>
                </a:solidFill>
              </a:rPr>
              <a:t>Impuls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momenti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638799"/>
          </a:xfrm>
          <a:noFill/>
          <a:ln w="28575"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algn="ctr">
              <a:buNone/>
            </a:pPr>
            <a:r>
              <a:rPr lang="ru-RU" sz="2400" dirty="0" smtClean="0"/>
              <a:t>     </a:t>
            </a:r>
          </a:p>
          <a:p>
            <a:pPr algn="ctr">
              <a:buNone/>
            </a:pPr>
            <a:endParaRPr lang="ru-RU" sz="10400" dirty="0" smtClean="0"/>
          </a:p>
          <a:p>
            <a:pPr algn="ctr">
              <a:buNone/>
            </a:pPr>
            <a:r>
              <a:rPr lang="ru-RU" sz="10400" dirty="0" smtClean="0"/>
              <a:t>   </a:t>
            </a:r>
          </a:p>
          <a:p>
            <a:pPr algn="ctr">
              <a:buNone/>
            </a:pPr>
            <a:endParaRPr lang="ru-RU" sz="10400" dirty="0" smtClean="0"/>
          </a:p>
          <a:p>
            <a:pPr algn="ctr">
              <a:buNone/>
            </a:pPr>
            <a:r>
              <a:rPr lang="ru-RU" sz="10400" dirty="0" smtClean="0"/>
              <a:t>  </a:t>
            </a:r>
          </a:p>
          <a:p>
            <a:pPr algn="ctr">
              <a:buNone/>
            </a:pPr>
            <a:r>
              <a:rPr lang="en-US" sz="5100" b="1" dirty="0" err="1" smtClean="0"/>
              <a:t>Berilgen</a:t>
            </a:r>
            <a:r>
              <a:rPr lang="en-US" sz="5100" b="1" dirty="0" smtClean="0"/>
              <a:t> </a:t>
            </a:r>
            <a:r>
              <a:rPr lang="en-US" sz="5100" b="1" dirty="0" err="1" smtClean="0"/>
              <a:t>kósherge</a:t>
            </a:r>
            <a:r>
              <a:rPr lang="en-US" sz="5100" b="1" dirty="0" smtClean="0"/>
              <a:t> </a:t>
            </a:r>
            <a:r>
              <a:rPr lang="en-US" sz="5100" b="1" dirty="0" err="1" smtClean="0"/>
              <a:t>salıstırǵanda</a:t>
            </a:r>
            <a:r>
              <a:rPr lang="en-US" sz="5100" b="1" dirty="0" smtClean="0"/>
              <a:t> </a:t>
            </a:r>
            <a:r>
              <a:rPr lang="en-US" sz="5100" b="1" dirty="0" err="1" smtClean="0"/>
              <a:t>qattı</a:t>
            </a:r>
            <a:r>
              <a:rPr lang="en-US" sz="5100" b="1" dirty="0" smtClean="0"/>
              <a:t> </a:t>
            </a:r>
            <a:r>
              <a:rPr lang="en-US" sz="5100" b="1" dirty="0" err="1" smtClean="0"/>
              <a:t>deneniń</a:t>
            </a:r>
            <a:r>
              <a:rPr lang="en-US" sz="5100" b="1" dirty="0" smtClean="0"/>
              <a:t> </a:t>
            </a:r>
            <a:r>
              <a:rPr lang="en-US" sz="5100" b="1" dirty="0" err="1" smtClean="0"/>
              <a:t>impuls</a:t>
            </a:r>
            <a:r>
              <a:rPr lang="en-US" sz="5100" b="1" dirty="0" smtClean="0"/>
              <a:t> </a:t>
            </a:r>
            <a:r>
              <a:rPr lang="en-US" sz="5100" b="1" dirty="0" err="1" smtClean="0"/>
              <a:t>momenti</a:t>
            </a:r>
            <a:r>
              <a:rPr lang="en-US" sz="5100" b="1" dirty="0" smtClean="0"/>
              <a:t> </a:t>
            </a:r>
            <a:r>
              <a:rPr lang="en-US" sz="5100" b="1" dirty="0" err="1" smtClean="0"/>
              <a:t>bólek</a:t>
            </a:r>
            <a:r>
              <a:rPr lang="en-US" sz="5100" b="1" dirty="0" smtClean="0"/>
              <a:t> </a:t>
            </a:r>
            <a:r>
              <a:rPr lang="en-US" sz="5100" b="1" dirty="0" err="1" smtClean="0"/>
              <a:t>bólekshelerdiń</a:t>
            </a:r>
            <a:r>
              <a:rPr lang="en-US" sz="5100" b="1" dirty="0" smtClean="0"/>
              <a:t> </a:t>
            </a:r>
            <a:r>
              <a:rPr lang="en-US" sz="5100" b="1" dirty="0" err="1" smtClean="0"/>
              <a:t>impuls</a:t>
            </a:r>
            <a:r>
              <a:rPr lang="en-US" sz="5100" b="1" dirty="0" smtClean="0"/>
              <a:t> </a:t>
            </a:r>
            <a:r>
              <a:rPr lang="en-US" sz="5100" b="1" dirty="0" err="1" smtClean="0"/>
              <a:t>momentleri</a:t>
            </a:r>
            <a:r>
              <a:rPr lang="en-US" sz="5100" b="1" dirty="0" smtClean="0"/>
              <a:t> </a:t>
            </a:r>
            <a:r>
              <a:rPr lang="en-US" sz="5100" b="1" dirty="0" err="1" smtClean="0"/>
              <a:t>jıyındısına</a:t>
            </a:r>
            <a:r>
              <a:rPr lang="en-US" sz="5100" b="1" dirty="0" smtClean="0"/>
              <a:t> </a:t>
            </a:r>
            <a:r>
              <a:rPr lang="en-US" sz="5100" b="1" dirty="0" err="1" smtClean="0"/>
              <a:t>teń</a:t>
            </a:r>
            <a:r>
              <a:rPr lang="en-US" sz="5100" b="1" dirty="0" smtClean="0"/>
              <a:t>: </a:t>
            </a:r>
            <a:r>
              <a:rPr lang="ru-RU" sz="5100" b="1" dirty="0" smtClean="0"/>
              <a:t>  </a:t>
            </a:r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 </a:t>
            </a:r>
          </a:p>
          <a:p>
            <a:pPr>
              <a:buNone/>
            </a:pPr>
            <a:endParaRPr lang="ru-RU" sz="2800" b="1" dirty="0" smtClean="0"/>
          </a:p>
          <a:p>
            <a:pPr>
              <a:buNone/>
            </a:pPr>
            <a:endParaRPr lang="ru-RU" sz="2800" b="1" dirty="0" smtClean="0"/>
          </a:p>
          <a:p>
            <a:pPr>
              <a:buNone/>
            </a:pPr>
            <a:endParaRPr lang="ru-RU" sz="2800" b="1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1981200" y="5334000"/>
          <a:ext cx="5272454" cy="1066800"/>
        </p:xfrm>
        <a:graphic>
          <a:graphicData uri="http://schemas.openxmlformats.org/presentationml/2006/ole">
            <p:oleObj spid="_x0000_s62530" name="Equation" r:id="rId4" imgW="1879600" imgH="431800" progId="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1295400" y="1371599"/>
          <a:ext cx="6400800" cy="2415803"/>
        </p:xfrm>
        <a:graphic>
          <a:graphicData uri="http://schemas.openxmlformats.org/presentationml/2006/ole">
            <p:oleObj spid="_x0000_s62531" name="Equation" r:id="rId5" imgW="2832100" imgH="10668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08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200400" y="5029200"/>
            <a:ext cx="32766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352800" y="2133600"/>
            <a:ext cx="24384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122238"/>
            <a:ext cx="85344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Impuls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momentiniń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saqlanıw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nızamı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562600"/>
          </a:xfrm>
          <a:noFill/>
          <a:ln w="28575"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 err="1" smtClean="0"/>
              <a:t>Tuyıq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sistemanıń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impuls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momenti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waqıt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ótiwi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turaqlı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boladı</a:t>
            </a:r>
            <a:r>
              <a:rPr lang="en-US" sz="2800" b="1" dirty="0" smtClean="0"/>
              <a:t>:</a:t>
            </a:r>
            <a:endParaRPr lang="ru-RU" sz="2800" dirty="0" smtClean="0"/>
          </a:p>
          <a:p>
            <a:pPr algn="ctr">
              <a:buNone/>
            </a:pPr>
            <a:endParaRPr lang="ru-RU" sz="2800" dirty="0" smtClean="0"/>
          </a:p>
          <a:p>
            <a:pPr algn="ctr">
              <a:buNone/>
            </a:pPr>
            <a:endParaRPr lang="ru-RU" sz="2800" dirty="0" smtClean="0"/>
          </a:p>
          <a:p>
            <a:pPr algn="ctr">
              <a:buNone/>
            </a:pPr>
            <a:r>
              <a:rPr lang="en-US" sz="2800" b="1" dirty="0" err="1" smtClean="0"/>
              <a:t>Berilgen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kósherge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salıstırǵanda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qattı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deneniń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impuls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momenti</a:t>
            </a:r>
            <a:r>
              <a:rPr lang="en-US" sz="2800" b="1" dirty="0" smtClean="0"/>
              <a:t> sol </a:t>
            </a:r>
            <a:r>
              <a:rPr lang="en-US" sz="2800" b="1" dirty="0" err="1" smtClean="0"/>
              <a:t>kósherge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salıstırǵanda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dene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inerciya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momentiniń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múyeshlik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tezlikke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kóbeymesine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teń</a:t>
            </a:r>
            <a:r>
              <a:rPr lang="en-US" sz="2800" b="1" dirty="0" smtClean="0"/>
              <a:t>. </a:t>
            </a:r>
            <a:endParaRPr lang="ru-RU" sz="28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3581400" y="5181600"/>
          <a:ext cx="2438400" cy="709353"/>
        </p:xfrm>
        <a:graphic>
          <a:graphicData uri="http://schemas.openxmlformats.org/presentationml/2006/ole">
            <p:oleObj spid="_x0000_s63554" name="Equation" r:id="rId4" imgW="774364" imgH="228501" progId="">
              <p:embed/>
            </p:oleObj>
          </a:graphicData>
        </a:graphic>
      </p:graphicFrame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3810000" y="2209800"/>
          <a:ext cx="1676400" cy="597338"/>
        </p:xfrm>
        <a:graphic>
          <a:graphicData uri="http://schemas.openxmlformats.org/presentationml/2006/ole">
            <p:oleObj spid="_x0000_s63555" name="Equation" r:id="rId5" imgW="622030" imgH="215806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941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Скругленный прямоугольник 18"/>
          <p:cNvSpPr/>
          <p:nvPr/>
        </p:nvSpPr>
        <p:spPr>
          <a:xfrm>
            <a:off x="5105400" y="2590800"/>
            <a:ext cx="2362200" cy="990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14282" y="228600"/>
            <a:ext cx="8715436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 err="1" smtClean="0">
                <a:solidFill>
                  <a:prstClr val="black"/>
                </a:solidFill>
              </a:rPr>
              <a:t>Impulstiń</a:t>
            </a:r>
            <a:r>
              <a:rPr lang="en-US" sz="3600" b="1" dirty="0" smtClean="0">
                <a:solidFill>
                  <a:prstClr val="black"/>
                </a:solidFill>
              </a:rPr>
              <a:t> </a:t>
            </a:r>
            <a:r>
              <a:rPr lang="en-US" sz="3600" b="1" dirty="0" err="1" smtClean="0">
                <a:solidFill>
                  <a:prstClr val="black"/>
                </a:solidFill>
              </a:rPr>
              <a:t>saqlanıw</a:t>
            </a:r>
            <a:r>
              <a:rPr lang="en-US" sz="3600" b="1" dirty="0" smtClean="0">
                <a:solidFill>
                  <a:prstClr val="black"/>
                </a:solidFill>
              </a:rPr>
              <a:t> </a:t>
            </a:r>
            <a:r>
              <a:rPr lang="en-US" sz="3600" b="1" dirty="0" err="1" smtClean="0">
                <a:solidFill>
                  <a:prstClr val="black"/>
                </a:solidFill>
              </a:rPr>
              <a:t>nızamı</a:t>
            </a:r>
            <a:r>
              <a:rPr lang="en-US" sz="3600" b="1" dirty="0" smtClean="0">
                <a:solidFill>
                  <a:prstClr val="black"/>
                </a:solidFill>
              </a:rPr>
              <a:t> </a:t>
            </a:r>
            <a:endParaRPr lang="ru-RU" sz="3600" dirty="0">
              <a:solidFill>
                <a:prstClr val="black"/>
              </a:solidFill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228600" y="914400"/>
            <a:ext cx="8686800" cy="571500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en-US" sz="2400" b="1" dirty="0" smtClean="0">
                <a:solidFill>
                  <a:prstClr val="black"/>
                </a:solidFill>
              </a:rPr>
              <a:t>	</a:t>
            </a:r>
            <a:r>
              <a:rPr lang="en-US" sz="2400" b="1" dirty="0" err="1" smtClean="0">
                <a:solidFill>
                  <a:prstClr val="black"/>
                </a:solidFill>
              </a:rPr>
              <a:t>Qálegen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bóleksheler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sistemasın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alayıq</a:t>
            </a:r>
            <a:r>
              <a:rPr lang="en-US" sz="2400" b="1" dirty="0" smtClean="0">
                <a:solidFill>
                  <a:prstClr val="black"/>
                </a:solidFill>
              </a:rPr>
              <a:t>. </a:t>
            </a:r>
            <a:r>
              <a:rPr lang="en-US" sz="2400" b="1" dirty="0" err="1" smtClean="0">
                <a:solidFill>
                  <a:prstClr val="black"/>
                </a:solidFill>
              </a:rPr>
              <a:t>Bólek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bóleksheler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impulsleriniń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vektorlıq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jıyındısı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sıpatında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sistemanıń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impulsi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túsinigin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kiritemiz</a:t>
            </a:r>
            <a:r>
              <a:rPr lang="en-US" sz="2400" b="1" dirty="0" smtClean="0">
                <a:solidFill>
                  <a:prstClr val="black"/>
                </a:solidFill>
              </a:rPr>
              <a:t>. </a:t>
            </a:r>
            <a:r>
              <a:rPr lang="en-US" sz="240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Tuyıq</a:t>
            </a:r>
            <a:r>
              <a:rPr 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r>
              <a:rPr lang="en-US" sz="240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sistemanıń</a:t>
            </a:r>
            <a:r>
              <a:rPr 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r>
              <a:rPr lang="en-US" sz="240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impulsi</a:t>
            </a:r>
            <a:r>
              <a:rPr 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</a:p>
          <a:p>
            <a:pPr algn="just"/>
            <a:r>
              <a:rPr lang="en-US" sz="240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waqıt</a:t>
            </a:r>
            <a:r>
              <a:rPr 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r>
              <a:rPr lang="en-US" sz="240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ótiwi</a:t>
            </a:r>
            <a:r>
              <a:rPr 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r>
              <a:rPr lang="en-US" sz="240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menen</a:t>
            </a:r>
            <a:r>
              <a:rPr 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r>
              <a:rPr lang="en-US" sz="240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turaq</a:t>
            </a:r>
            <a:r>
              <a:rPr lang="en-US" sz="2400" b="1" dirty="0" err="1" smtClean="0">
                <a:solidFill>
                  <a:prstClr val="black"/>
                </a:solidFill>
              </a:rPr>
              <a:t>lı</a:t>
            </a:r>
            <a:r>
              <a:rPr 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r>
              <a:rPr lang="en-US" sz="2400" b="1" dirty="0" err="1" smtClean="0">
                <a:solidFill>
                  <a:prstClr val="black">
                    <a:lumMod val="95000"/>
                    <a:lumOff val="5000"/>
                  </a:prstClr>
                </a:solidFill>
              </a:rPr>
              <a:t>qaladı</a:t>
            </a:r>
            <a:r>
              <a:rPr lang="en-US" sz="2400" b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. </a:t>
            </a:r>
            <a:endParaRPr lang="ru-RU" sz="2400" b="1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endParaRPr lang="en-US" sz="2400" b="1" dirty="0" smtClean="0">
              <a:solidFill>
                <a:prstClr val="black"/>
              </a:solidFill>
            </a:endParaRPr>
          </a:p>
          <a:p>
            <a:r>
              <a:rPr lang="en-US" sz="2400" b="1" dirty="0" smtClean="0">
                <a:solidFill>
                  <a:prstClr val="black"/>
                </a:solidFill>
              </a:rPr>
              <a:t>  </a:t>
            </a:r>
            <a:r>
              <a:rPr lang="en-US" sz="2400" b="1" dirty="0" err="1" smtClean="0">
                <a:solidFill>
                  <a:prstClr val="black"/>
                </a:solidFill>
              </a:rPr>
              <a:t>Waqıt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boyınsha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integrallaymız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</a:p>
          <a:p>
            <a:r>
              <a:rPr lang="ru-RU" sz="2400" b="1" dirty="0" smtClean="0">
                <a:solidFill>
                  <a:prstClr val="black"/>
                </a:solidFill>
              </a:rPr>
              <a:t> </a:t>
            </a:r>
            <a:endParaRPr lang="en-US" sz="2400" b="1" dirty="0" smtClean="0">
              <a:solidFill>
                <a:prstClr val="black"/>
              </a:solidFill>
            </a:endParaRPr>
          </a:p>
          <a:p>
            <a:r>
              <a:rPr lang="en-US" sz="2400" b="1" dirty="0" err="1" smtClean="0">
                <a:solidFill>
                  <a:prstClr val="black"/>
                </a:solidFill>
              </a:rPr>
              <a:t>Nyutonnıń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ekinshi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nızamın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qollanıw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arqalı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</a:p>
          <a:p>
            <a:endParaRPr lang="ru-RU" sz="2400" b="1" dirty="0" smtClean="0">
              <a:solidFill>
                <a:prstClr val="black"/>
              </a:solidFill>
            </a:endParaRPr>
          </a:p>
          <a:p>
            <a:r>
              <a:rPr lang="ru-RU" sz="2400" b="1" dirty="0" smtClean="0">
                <a:solidFill>
                  <a:prstClr val="black"/>
                </a:solidFill>
              </a:rPr>
              <a:t>                               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tómendegige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iye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bolamız</a:t>
            </a:r>
            <a:endParaRPr lang="ru-RU" sz="2400" dirty="0" smtClean="0">
              <a:solidFill>
                <a:prstClr val="black"/>
              </a:solidFill>
            </a:endParaRPr>
          </a:p>
          <a:p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6606036"/>
              </p:ext>
            </p:extLst>
          </p:nvPr>
        </p:nvGraphicFramePr>
        <p:xfrm>
          <a:off x="6786578" y="1785926"/>
          <a:ext cx="1828800" cy="923827"/>
        </p:xfrm>
        <a:graphic>
          <a:graphicData uri="http://schemas.openxmlformats.org/presentationml/2006/ole">
            <p:oleObj spid="_x0000_s64712" name="Equation" r:id="rId4" imgW="698197" imgH="342751" progId="">
              <p:embed/>
            </p:oleObj>
          </a:graphicData>
        </a:graphic>
      </p:graphicFrame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5257800" y="2590800"/>
          <a:ext cx="1905000" cy="952500"/>
        </p:xfrm>
        <a:graphic>
          <a:graphicData uri="http://schemas.openxmlformats.org/presentationml/2006/ole">
            <p:oleObj spid="_x0000_s64713" name="Equation" r:id="rId5" imgW="850531" imgH="418918" progId="">
              <p:embed/>
            </p:oleObj>
          </a:graphicData>
        </a:graphic>
      </p:graphicFrame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880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77398145"/>
              </p:ext>
            </p:extLst>
          </p:nvPr>
        </p:nvGraphicFramePr>
        <p:xfrm>
          <a:off x="5943600" y="4038600"/>
          <a:ext cx="2362200" cy="988438"/>
        </p:xfrm>
        <a:graphic>
          <a:graphicData uri="http://schemas.openxmlformats.org/presentationml/2006/ole">
            <p:oleObj spid="_x0000_s64714" name="Equation" r:id="rId6" imgW="1016000" imgH="419100" progId="">
              <p:embed/>
            </p:oleObj>
          </a:graphicData>
        </a:graphic>
      </p:graphicFrame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880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5242008"/>
              </p:ext>
            </p:extLst>
          </p:nvPr>
        </p:nvGraphicFramePr>
        <p:xfrm>
          <a:off x="533400" y="3886200"/>
          <a:ext cx="1752600" cy="987829"/>
        </p:xfrm>
        <a:graphic>
          <a:graphicData uri="http://schemas.openxmlformats.org/presentationml/2006/ole">
            <p:oleObj spid="_x0000_s64715" name="Equation" r:id="rId7" imgW="787400" imgH="431800" progId="">
              <p:embed/>
            </p:oleObj>
          </a:graphicData>
        </a:graphic>
      </p:graphicFrame>
      <p:sp>
        <p:nvSpPr>
          <p:cNvPr id="8807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8808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880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4273276"/>
              </p:ext>
            </p:extLst>
          </p:nvPr>
        </p:nvGraphicFramePr>
        <p:xfrm>
          <a:off x="533400" y="4876800"/>
          <a:ext cx="1752600" cy="1278367"/>
        </p:xfrm>
        <a:graphic>
          <a:graphicData uri="http://schemas.openxmlformats.org/presentationml/2006/ole">
            <p:oleObj spid="_x0000_s64716" name="Equation" r:id="rId8" imgW="609336" imgH="431613" progId="">
              <p:embed/>
            </p:oleObj>
          </a:graphicData>
        </a:graphic>
      </p:graphicFrame>
      <p:sp>
        <p:nvSpPr>
          <p:cNvPr id="8808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8808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7185763"/>
              </p:ext>
            </p:extLst>
          </p:nvPr>
        </p:nvGraphicFramePr>
        <p:xfrm>
          <a:off x="3429000" y="4953000"/>
          <a:ext cx="4802909" cy="1219200"/>
        </p:xfrm>
        <a:graphic>
          <a:graphicData uri="http://schemas.openxmlformats.org/presentationml/2006/ole">
            <p:oleObj spid="_x0000_s64717" name="Equation" r:id="rId9" imgW="1790700" imgH="4318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7667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8683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</a:rPr>
              <a:t>Qattı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dene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aylanbalı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háreket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dinamikası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  <a:noFill/>
          <a:ln w="28575"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ru-RU" sz="2400" dirty="0" smtClean="0"/>
              <a:t> 		</a:t>
            </a:r>
            <a:r>
              <a:rPr lang="en-US" sz="2400" b="1" dirty="0" err="1" smtClean="0"/>
              <a:t>Materiallıq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noqat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impulsiniń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aylanıw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kósherine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salıstırǵanda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inerciya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momenti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onıń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massasın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aylanıw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radiusı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kvadratına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kóbeymesine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fizikalıq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shama</a:t>
            </a:r>
            <a:r>
              <a:rPr lang="en-US" sz="2400" b="1" dirty="0" smtClean="0"/>
              <a:t>. </a:t>
            </a:r>
            <a:endParaRPr lang="ru-RU" sz="2400" b="1" dirty="0" smtClean="0"/>
          </a:p>
          <a:p>
            <a:pPr algn="ctr">
              <a:buNone/>
            </a:pPr>
            <a:endParaRPr lang="ru-RU" sz="2400" dirty="0" smtClean="0"/>
          </a:p>
          <a:p>
            <a:pPr algn="ctr">
              <a:buNone/>
            </a:pPr>
            <a:endParaRPr lang="ru-RU" sz="2400" dirty="0" smtClean="0"/>
          </a:p>
          <a:p>
            <a:pPr algn="just">
              <a:buNone/>
            </a:pPr>
            <a:r>
              <a:rPr lang="ru-RU" sz="2400" dirty="0" smtClean="0"/>
              <a:t>		</a:t>
            </a:r>
            <a:endParaRPr lang="en-US" sz="2400" dirty="0" smtClean="0"/>
          </a:p>
          <a:p>
            <a:pPr algn="just">
              <a:buNone/>
            </a:pPr>
            <a:r>
              <a:rPr lang="en-US" sz="2400" b="1" dirty="0" smtClean="0"/>
              <a:t>		</a:t>
            </a:r>
            <a:r>
              <a:rPr lang="en-US" sz="2400" b="1" dirty="0" err="1" smtClean="0"/>
              <a:t>Aylanıw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kósherine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salıstırǵanda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sistemanıń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inerciya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momenti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 </a:t>
            </a:r>
            <a:r>
              <a:rPr lang="en-US" sz="2400" b="1" dirty="0" err="1" smtClean="0"/>
              <a:t>materiallıq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noqatları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massalarınıń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kórilip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atırǵan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kósherge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shekemgi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aralıqları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kvadratları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kóbeymeleriniń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jıyındısına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fizikalıq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shama</a:t>
            </a:r>
            <a:r>
              <a:rPr lang="en-US" sz="2400" b="1" dirty="0" smtClean="0"/>
              <a:t>.</a:t>
            </a:r>
          </a:p>
          <a:p>
            <a:pPr algn="just">
              <a:buNone/>
            </a:pPr>
            <a:endParaRPr lang="ru-RU" sz="2400" b="1" dirty="0" smtClean="0"/>
          </a:p>
          <a:p>
            <a:pPr algn="ctr">
              <a:buNone/>
            </a:pPr>
            <a:endParaRPr lang="ru-RU" sz="2400" dirty="0" smtClean="0"/>
          </a:p>
          <a:p>
            <a:pPr algn="ctr">
              <a:buNone/>
            </a:pPr>
            <a:endParaRPr lang="ru-RU" sz="2400" dirty="0" smtClean="0"/>
          </a:p>
          <a:p>
            <a:pPr algn="ctr">
              <a:buNone/>
            </a:pPr>
            <a:r>
              <a:rPr lang="ru-RU" sz="2400" dirty="0" smtClean="0"/>
              <a:t> </a:t>
            </a:r>
          </a:p>
          <a:p>
            <a:pPr algn="just">
              <a:buNone/>
            </a:pPr>
            <a:r>
              <a:rPr lang="ru-RU" sz="2400" dirty="0" smtClean="0"/>
              <a:t>		</a:t>
            </a:r>
            <a:endParaRPr lang="en-US" sz="2400" dirty="0" smtClean="0"/>
          </a:p>
          <a:p>
            <a:pPr algn="just">
              <a:buNone/>
            </a:pPr>
            <a:r>
              <a:rPr lang="en-US" sz="2400" b="1" i="1" dirty="0" smtClean="0"/>
              <a:t>		</a:t>
            </a:r>
            <a:r>
              <a:rPr lang="en-US" sz="2400" b="1" i="1" dirty="0" err="1" smtClean="0"/>
              <a:t>Inerciyanıń</a:t>
            </a:r>
            <a:r>
              <a:rPr lang="en-US" sz="2400" b="1" i="1" dirty="0" smtClean="0"/>
              <a:t> bas </a:t>
            </a:r>
            <a:r>
              <a:rPr lang="en-US" sz="2400" b="1" i="1" dirty="0" err="1" smtClean="0"/>
              <a:t>momenti</a:t>
            </a:r>
            <a:r>
              <a:rPr lang="en-US" sz="2400" b="1" i="1" dirty="0" smtClean="0"/>
              <a:t> – </a:t>
            </a:r>
            <a:r>
              <a:rPr lang="en-US" sz="2400" b="1" dirty="0" err="1" smtClean="0"/>
              <a:t>massa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orayınan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ótetuǵın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aylanıwdıń</a:t>
            </a:r>
            <a:r>
              <a:rPr lang="en-US" sz="2400" b="1" dirty="0" smtClean="0"/>
              <a:t> bas </a:t>
            </a:r>
            <a:r>
              <a:rPr lang="en-US" sz="2400" b="1" dirty="0" err="1" smtClean="0"/>
              <a:t>kósherine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salıstırǵanda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inerciya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momenti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esaplanadı</a:t>
            </a:r>
            <a:r>
              <a:rPr lang="en-US" sz="2400" b="1" i="1" dirty="0" smtClean="0"/>
              <a:t>. </a:t>
            </a:r>
            <a:endParaRPr lang="ru-RU" sz="2400" b="1" i="1" dirty="0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714744" y="2143116"/>
            <a:ext cx="21336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8193" name="Object 1"/>
          <p:cNvGraphicFramePr>
            <a:graphicFrameLocks noChangeAspect="1"/>
          </p:cNvGraphicFramePr>
          <p:nvPr/>
        </p:nvGraphicFramePr>
        <p:xfrm>
          <a:off x="4000496" y="2214554"/>
          <a:ext cx="1600200" cy="650081"/>
        </p:xfrm>
        <a:graphic>
          <a:graphicData uri="http://schemas.openxmlformats.org/presentationml/2006/ole">
            <p:oleObj spid="_x0000_s65637" name="Equation" r:id="rId4" imgW="583947" imgH="241195" progId="">
              <p:embed/>
            </p:oleObj>
          </a:graphicData>
        </a:graphic>
      </p:graphicFrame>
      <p:sp>
        <p:nvSpPr>
          <p:cNvPr id="11" name="Скругленный прямоугольник 10"/>
          <p:cNvSpPr/>
          <p:nvPr/>
        </p:nvSpPr>
        <p:spPr>
          <a:xfrm>
            <a:off x="1066800" y="4572000"/>
            <a:ext cx="7010400" cy="1143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981200" y="4648200"/>
          <a:ext cx="1752600" cy="1001486"/>
        </p:xfrm>
        <a:graphic>
          <a:graphicData uri="http://schemas.openxmlformats.org/presentationml/2006/ole">
            <p:oleObj spid="_x0000_s65638" name="Equation" r:id="rId5" imgW="748975" imgH="431613" progId="">
              <p:embed/>
            </p:oleObj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5029200" y="4724400"/>
          <a:ext cx="2057400" cy="857250"/>
        </p:xfrm>
        <a:graphic>
          <a:graphicData uri="http://schemas.openxmlformats.org/presentationml/2006/ole">
            <p:oleObj spid="_x0000_s65639" name="Equation" r:id="rId6" imgW="774364" imgH="330057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995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0"/>
          <p:cNvSpPr/>
          <p:nvPr/>
        </p:nvSpPr>
        <p:spPr>
          <a:xfrm>
            <a:off x="1524000" y="3352800"/>
            <a:ext cx="6019800" cy="2057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0207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Qattı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dene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aylanbalı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háreket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dinamikasınıń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tiykarǵı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teńlemesi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1643050"/>
            <a:ext cx="8763000" cy="4986350"/>
          </a:xfrm>
          <a:noFill/>
          <a:ln w="28575"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err="1" smtClean="0"/>
              <a:t>Egerde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aylanıw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kósheri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massa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orayı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arqalı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ótetuǵın</a:t>
            </a:r>
            <a:endParaRPr lang="en-US" sz="2400" b="1" dirty="0" smtClean="0"/>
          </a:p>
          <a:p>
            <a:pPr algn="ctr">
              <a:buNone/>
            </a:pPr>
            <a:r>
              <a:rPr lang="en-US" sz="2400" b="1" dirty="0" smtClean="0"/>
              <a:t> bas </a:t>
            </a:r>
            <a:r>
              <a:rPr lang="en-US" sz="2400" b="1" dirty="0" err="1" smtClean="0"/>
              <a:t>inerciya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kósherine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sáykes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tússe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halda</a:t>
            </a:r>
            <a:r>
              <a:rPr lang="en-US" sz="2400" b="1" dirty="0" smtClean="0"/>
              <a:t> </a:t>
            </a:r>
          </a:p>
          <a:p>
            <a:pPr algn="ctr">
              <a:buNone/>
            </a:pPr>
            <a:r>
              <a:rPr lang="en-US" sz="2400" b="1" dirty="0" err="1" smtClean="0"/>
              <a:t>tómendegi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vektorlıq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teńlik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orınlı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boladı</a:t>
            </a:r>
            <a:r>
              <a:rPr lang="en-US" sz="2400" b="1" dirty="0" smtClean="0"/>
              <a:t>:</a:t>
            </a: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                  </a:t>
            </a:r>
          </a:p>
          <a:p>
            <a:pPr>
              <a:buNone/>
            </a:pPr>
            <a:endParaRPr lang="ru-RU" sz="2800" dirty="0" smtClean="0"/>
          </a:p>
          <a:p>
            <a:pPr algn="ctr">
              <a:buNone/>
            </a:pPr>
            <a:endParaRPr lang="ru-RU" sz="2800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endParaRPr lang="ru-RU" sz="2400" b="1" dirty="0" smtClean="0"/>
          </a:p>
          <a:p>
            <a:pPr algn="ctr">
              <a:buNone/>
            </a:pPr>
            <a:r>
              <a:rPr lang="en-US" sz="2400" b="1" dirty="0" err="1" smtClean="0"/>
              <a:t>bul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jerde</a:t>
            </a:r>
            <a:r>
              <a:rPr lang="en-US" sz="2400" b="1" dirty="0" smtClean="0"/>
              <a:t> </a:t>
            </a:r>
            <a:r>
              <a:rPr lang="ru-RU" sz="2400" b="1" dirty="0" smtClean="0"/>
              <a:t> </a:t>
            </a:r>
            <a:r>
              <a:rPr lang="ru-RU" sz="2400" b="1" i="1" dirty="0" smtClean="0"/>
              <a:t>J </a:t>
            </a:r>
            <a:r>
              <a:rPr lang="ru-RU" sz="2400" b="1" dirty="0" smtClean="0"/>
              <a:t> — </a:t>
            </a:r>
            <a:r>
              <a:rPr lang="en-US" sz="2400" b="1" dirty="0" err="1" smtClean="0"/>
              <a:t>dene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inerciyasınıń</a:t>
            </a:r>
            <a:r>
              <a:rPr lang="en-US" sz="2400" b="1" dirty="0" smtClean="0"/>
              <a:t> bas </a:t>
            </a:r>
            <a:r>
              <a:rPr lang="en-US" sz="2400" b="1" dirty="0" err="1" smtClean="0"/>
              <a:t>momenti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esaplanadı</a:t>
            </a:r>
            <a:r>
              <a:rPr lang="en-US" sz="2400" b="1" dirty="0" smtClean="0"/>
              <a:t>. </a:t>
            </a:r>
            <a:endParaRPr lang="ru-RU" sz="2400" b="1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4724400" y="3429000"/>
          <a:ext cx="2362201" cy="742406"/>
        </p:xfrm>
        <a:graphic>
          <a:graphicData uri="http://schemas.openxmlformats.org/presentationml/2006/ole">
            <p:oleObj spid="_x0000_s66661" name="Equation" r:id="rId4" imgW="723586" imgH="228501" progId="">
              <p:embed/>
            </p:oleObj>
          </a:graphicData>
        </a:graphic>
      </p:graphicFrame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1850571" y="3429000"/>
          <a:ext cx="1959429" cy="762000"/>
        </p:xfrm>
        <a:graphic>
          <a:graphicData uri="http://schemas.openxmlformats.org/presentationml/2006/ole">
            <p:oleObj spid="_x0000_s66662" name="Equation" r:id="rId5" imgW="634725" imgH="241195" progId="">
              <p:embed/>
            </p:oleObj>
          </a:graphicData>
        </a:graphic>
      </p:graphicFrame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2971800" y="4191000"/>
          <a:ext cx="2279196" cy="1192850"/>
        </p:xfrm>
        <a:graphic>
          <a:graphicData uri="http://schemas.openxmlformats.org/presentationml/2006/ole">
            <p:oleObj spid="_x0000_s66663" name="Equation" r:id="rId6" imgW="812447" imgH="431613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0451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Скругленный прямоугольник 54"/>
          <p:cNvSpPr/>
          <p:nvPr/>
        </p:nvSpPr>
        <p:spPr>
          <a:xfrm>
            <a:off x="5715000" y="5105400"/>
            <a:ext cx="2895600" cy="121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228600" y="5105400"/>
            <a:ext cx="5334000" cy="121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0207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Qattı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dene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aylanbalı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háreket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dinamikasınıń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tiykarǵı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teńlemesi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285860"/>
            <a:ext cx="8763000" cy="5334000"/>
          </a:xfrm>
          <a:noFill/>
          <a:ln w="28575"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ru-RU" sz="2400" b="1" dirty="0" smtClean="0"/>
              <a:t>         </a:t>
            </a:r>
            <a:r>
              <a:rPr lang="en-US" sz="2400" b="1" dirty="0" smtClean="0"/>
              <a:t> </a:t>
            </a:r>
            <a:r>
              <a:rPr lang="ru-RU" sz="2400" b="1" dirty="0" smtClean="0"/>
              <a:t>    </a:t>
            </a:r>
            <a:r>
              <a:rPr lang="en-US" sz="2400" b="1" dirty="0" err="1" smtClean="0"/>
              <a:t>kúsh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tásirinde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deneniń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sheksiz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kishi</a:t>
            </a:r>
            <a:r>
              <a:rPr lang="en-US" sz="2400" b="1" dirty="0" smtClean="0"/>
              <a:t>  </a:t>
            </a:r>
            <a:r>
              <a:rPr lang="ru-RU" sz="2400" b="1" dirty="0" smtClean="0"/>
              <a:t>            </a:t>
            </a:r>
            <a:r>
              <a:rPr lang="en-US" sz="2400" b="1" dirty="0" err="1" smtClean="0"/>
              <a:t>múyeshke</a:t>
            </a:r>
            <a:r>
              <a:rPr lang="en-US" sz="2400" b="1" dirty="0" smtClean="0"/>
              <a:t> </a:t>
            </a:r>
            <a:r>
              <a:rPr lang="ru-RU" sz="2400" b="1" dirty="0" smtClean="0"/>
              <a:t>  </a:t>
            </a:r>
            <a:r>
              <a:rPr lang="en-US" sz="2400" b="1" dirty="0" err="1" smtClean="0"/>
              <a:t>burılıwında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kúsh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túsirilgen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noqat</a:t>
            </a:r>
            <a:r>
              <a:rPr lang="en-US" sz="2400" b="1" dirty="0" smtClean="0"/>
              <a:t>    </a:t>
            </a:r>
            <a:r>
              <a:rPr lang="ru-RU" sz="2400" b="1" dirty="0" smtClean="0"/>
              <a:t>                         </a:t>
            </a:r>
            <a:r>
              <a:rPr lang="en-US" sz="2400" b="1" dirty="0" err="1" smtClean="0"/>
              <a:t>jol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basadı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atqarılǵan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jumıs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tómendegige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boladı</a:t>
            </a:r>
            <a:r>
              <a:rPr lang="en-US" sz="2400" b="1" dirty="0" smtClean="0"/>
              <a:t>:</a:t>
            </a:r>
            <a:endParaRPr lang="ru-RU" sz="2400" b="1" dirty="0" smtClean="0"/>
          </a:p>
          <a:p>
            <a:pPr>
              <a:lnSpc>
                <a:spcPct val="150000"/>
              </a:lnSpc>
              <a:buNone/>
            </a:pPr>
            <a:endParaRPr lang="ru-RU" sz="2400" dirty="0" smtClean="0"/>
          </a:p>
          <a:p>
            <a:pPr>
              <a:lnSpc>
                <a:spcPct val="150000"/>
              </a:lnSpc>
              <a:buNone/>
            </a:pPr>
            <a:r>
              <a:rPr lang="ru-RU" sz="2400" dirty="0" smtClean="0"/>
              <a:t>	</a:t>
            </a:r>
            <a:r>
              <a:rPr lang="ru-RU" sz="2400" b="1" dirty="0" smtClean="0"/>
              <a:t> </a:t>
            </a:r>
            <a:r>
              <a:rPr lang="en-US" sz="2400" b="1" dirty="0" err="1" smtClean="0"/>
              <a:t>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halda</a:t>
            </a:r>
            <a:r>
              <a:rPr lang="en-US" sz="2400" b="1" dirty="0" smtClean="0"/>
              <a:t> </a:t>
            </a:r>
            <a:endParaRPr lang="ru-RU" sz="2800" dirty="0" smtClean="0"/>
          </a:p>
          <a:p>
            <a:pPr>
              <a:buNone/>
            </a:pPr>
            <a:endParaRPr lang="ru-RU" sz="2800" dirty="0" smtClean="0"/>
          </a:p>
          <a:p>
            <a:pPr>
              <a:buNone/>
            </a:pPr>
            <a:r>
              <a:rPr lang="ru-RU" sz="2800" dirty="0" smtClean="0"/>
              <a:t>                  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82304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82303" name="Object 31"/>
          <p:cNvGraphicFramePr>
            <a:graphicFrameLocks noChangeAspect="1"/>
          </p:cNvGraphicFramePr>
          <p:nvPr/>
        </p:nvGraphicFramePr>
        <p:xfrm>
          <a:off x="2667000" y="2438400"/>
          <a:ext cx="4038600" cy="597011"/>
        </p:xfrm>
        <a:graphic>
          <a:graphicData uri="http://schemas.openxmlformats.org/presentationml/2006/ole">
            <p:oleObj spid="_x0000_s53666" name="Equation" r:id="rId4" imgW="1574800" imgH="228600" progId="">
              <p:embed/>
            </p:oleObj>
          </a:graphicData>
        </a:graphic>
      </p:graphicFrame>
      <p:sp>
        <p:nvSpPr>
          <p:cNvPr id="182306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82305" name="Object 33"/>
          <p:cNvGraphicFramePr>
            <a:graphicFrameLocks noChangeAspect="1"/>
          </p:cNvGraphicFramePr>
          <p:nvPr/>
        </p:nvGraphicFramePr>
        <p:xfrm>
          <a:off x="5143504" y="1643050"/>
          <a:ext cx="1406770" cy="457200"/>
        </p:xfrm>
        <a:graphic>
          <a:graphicData uri="http://schemas.openxmlformats.org/presentationml/2006/ole">
            <p:oleObj spid="_x0000_s53667" name="Equation" r:id="rId5" imgW="583947" imgH="203112" progId="">
              <p:embed/>
            </p:oleObj>
          </a:graphicData>
        </a:graphic>
      </p:graphicFrame>
      <p:sp>
        <p:nvSpPr>
          <p:cNvPr id="182308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8230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7318976"/>
              </p:ext>
            </p:extLst>
          </p:nvPr>
        </p:nvGraphicFramePr>
        <p:xfrm>
          <a:off x="6357950" y="1285860"/>
          <a:ext cx="533400" cy="495300"/>
        </p:xfrm>
        <a:graphic>
          <a:graphicData uri="http://schemas.openxmlformats.org/presentationml/2006/ole">
            <p:oleObj spid="_x0000_s53668" name="Equation" r:id="rId6" imgW="228501" imgH="203112" progId="">
              <p:embed/>
            </p:oleObj>
          </a:graphicData>
        </a:graphic>
      </p:graphicFrame>
      <p:sp>
        <p:nvSpPr>
          <p:cNvPr id="182310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8230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81055000"/>
              </p:ext>
            </p:extLst>
          </p:nvPr>
        </p:nvGraphicFramePr>
        <p:xfrm>
          <a:off x="1142976" y="1285860"/>
          <a:ext cx="381000" cy="444500"/>
        </p:xfrm>
        <a:graphic>
          <a:graphicData uri="http://schemas.openxmlformats.org/presentationml/2006/ole">
            <p:oleObj spid="_x0000_s53669" name="Equation" r:id="rId7" imgW="164957" imgH="203024" progId="">
              <p:embed/>
            </p:oleObj>
          </a:graphicData>
        </a:graphic>
      </p:graphicFrame>
      <p:sp>
        <p:nvSpPr>
          <p:cNvPr id="182312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82311" name="Object 39"/>
          <p:cNvGraphicFramePr>
            <a:graphicFrameLocks noChangeAspect="1"/>
          </p:cNvGraphicFramePr>
          <p:nvPr/>
        </p:nvGraphicFramePr>
        <p:xfrm>
          <a:off x="2514600" y="2971799"/>
          <a:ext cx="4648200" cy="1170411"/>
        </p:xfrm>
        <a:graphic>
          <a:graphicData uri="http://schemas.openxmlformats.org/presentationml/2006/ole">
            <p:oleObj spid="_x0000_s53670" name="Equation" r:id="rId8" imgW="1892300" imgH="482600" progId="">
              <p:embed/>
            </p:oleObj>
          </a:graphicData>
        </a:graphic>
      </p:graphicFrame>
      <p:sp>
        <p:nvSpPr>
          <p:cNvPr id="182314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82313" name="Object 41"/>
          <p:cNvGraphicFramePr>
            <a:graphicFrameLocks noChangeAspect="1"/>
          </p:cNvGraphicFramePr>
          <p:nvPr/>
        </p:nvGraphicFramePr>
        <p:xfrm>
          <a:off x="1676400" y="4114800"/>
          <a:ext cx="5715000" cy="946762"/>
        </p:xfrm>
        <a:graphic>
          <a:graphicData uri="http://schemas.openxmlformats.org/presentationml/2006/ole">
            <p:oleObj spid="_x0000_s53671" name="Equation" r:id="rId9" imgW="2374900" imgH="393700" progId="">
              <p:embed/>
            </p:oleObj>
          </a:graphicData>
        </a:graphic>
      </p:graphicFrame>
      <p:sp>
        <p:nvSpPr>
          <p:cNvPr id="182315" name="Rectangle 43"/>
          <p:cNvSpPr>
            <a:spLocks noChangeArrowheads="1"/>
          </p:cNvSpPr>
          <p:nvPr/>
        </p:nvSpPr>
        <p:spPr bwMode="auto">
          <a:xfrm>
            <a:off x="0" y="523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82317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8231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16202023"/>
              </p:ext>
            </p:extLst>
          </p:nvPr>
        </p:nvGraphicFramePr>
        <p:xfrm>
          <a:off x="250825" y="5105400"/>
          <a:ext cx="5291138" cy="1239838"/>
        </p:xfrm>
        <a:graphic>
          <a:graphicData uri="http://schemas.openxmlformats.org/presentationml/2006/ole">
            <p:oleObj spid="_x0000_s53672" name="Equation" r:id="rId10" imgW="2450880" imgH="571320" progId="">
              <p:embed/>
            </p:oleObj>
          </a:graphicData>
        </a:graphic>
      </p:graphicFrame>
      <p:sp>
        <p:nvSpPr>
          <p:cNvPr id="182319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8231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87074603"/>
              </p:ext>
            </p:extLst>
          </p:nvPr>
        </p:nvGraphicFramePr>
        <p:xfrm>
          <a:off x="5791200" y="5257800"/>
          <a:ext cx="2777067" cy="914400"/>
        </p:xfrm>
        <a:graphic>
          <a:graphicData uri="http://schemas.openxmlformats.org/presentationml/2006/ole">
            <p:oleObj spid="_x0000_s53673" name="Equation" r:id="rId11" imgW="1180588" imgH="393529" progId="">
              <p:embed/>
            </p:oleObj>
          </a:graphicData>
        </a:graphic>
      </p:graphicFrame>
      <p:sp>
        <p:nvSpPr>
          <p:cNvPr id="56" name="Стрелка вниз 55"/>
          <p:cNvSpPr/>
          <p:nvPr/>
        </p:nvSpPr>
        <p:spPr>
          <a:xfrm>
            <a:off x="7848600" y="4267200"/>
            <a:ext cx="914400" cy="7620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42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048000"/>
            <a:ext cx="8610600" cy="2057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200400" y="5410200"/>
            <a:ext cx="32766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8310"/>
            <a:ext cx="8305800" cy="107721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Inerciya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momentin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esaplaw</a:t>
            </a:r>
            <a:r>
              <a:rPr lang="en-US" sz="3200" b="1" dirty="0" smtClean="0">
                <a:solidFill>
                  <a:schemeClr val="tx1"/>
                </a:solidFill>
              </a:rPr>
              <a:t>. </a:t>
            </a:r>
            <a:r>
              <a:rPr lang="en-US" sz="3200" b="1" dirty="0">
                <a:solidFill>
                  <a:schemeClr val="tx1"/>
                </a:solidFill>
              </a:rPr>
              <a:t/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 err="1">
                <a:solidFill>
                  <a:schemeClr val="tx1"/>
                </a:solidFill>
              </a:rPr>
              <a:t>Shteyner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teoreması</a:t>
            </a:r>
            <a:r>
              <a:rPr lang="en-US" sz="3200" b="1" dirty="0" smtClean="0">
                <a:solidFill>
                  <a:schemeClr val="tx1"/>
                </a:solidFill>
              </a:rPr>
              <a:t>.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371601"/>
            <a:ext cx="8763000" cy="5257799"/>
          </a:xfrm>
          <a:noFill/>
          <a:ln w="28575">
            <a:solidFill>
              <a:schemeClr val="accent1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ru-RU" sz="2400" dirty="0" smtClean="0"/>
              <a:t>     </a:t>
            </a:r>
            <a:r>
              <a:rPr lang="en-US" sz="2400" b="1" dirty="0" err="1" smtClean="0"/>
              <a:t>Egerde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massa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orayınan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ótetuǵın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kósherge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salıstırǵanda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deneniń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inerciya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momenti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bolsa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ol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halda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qálegen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basqa</a:t>
            </a:r>
            <a:r>
              <a:rPr lang="en-US" sz="2400" b="1" dirty="0" smtClean="0"/>
              <a:t> parallel </a:t>
            </a:r>
            <a:r>
              <a:rPr lang="en-US" sz="2400" b="1" dirty="0" err="1" smtClean="0"/>
              <a:t>kósherlerge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salıstırǵanda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inerciya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momenti</a:t>
            </a:r>
            <a:r>
              <a:rPr lang="en-US" sz="2400" b="1" dirty="0" smtClean="0"/>
              <a:t> </a:t>
            </a:r>
            <a:r>
              <a:rPr lang="en-US" sz="2400" b="1" i="1" dirty="0" err="1" smtClean="0"/>
              <a:t>Shteyner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teoreması</a:t>
            </a:r>
            <a:r>
              <a:rPr lang="en-US" sz="2400" b="1" i="1" dirty="0" smtClean="0"/>
              <a:t> </a:t>
            </a:r>
            <a:r>
              <a:rPr lang="en-US" sz="2400" b="1" dirty="0" err="1" smtClean="0"/>
              <a:t>arqalı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anıqlanadı</a:t>
            </a:r>
            <a:r>
              <a:rPr lang="en-US" sz="2400" b="1" dirty="0" smtClean="0"/>
              <a:t>: </a:t>
            </a:r>
          </a:p>
          <a:p>
            <a:pPr algn="ctr">
              <a:buNone/>
            </a:pPr>
            <a:r>
              <a:rPr lang="en-US" sz="2400" b="1" dirty="0" err="1" smtClean="0"/>
              <a:t>qálegen</a:t>
            </a:r>
            <a:r>
              <a:rPr lang="en-US" sz="2400" b="1" dirty="0" smtClean="0"/>
              <a:t> </a:t>
            </a:r>
            <a:r>
              <a:rPr lang="ru-RU" sz="2400" b="1" i="1" dirty="0" err="1" smtClean="0"/>
              <a:t>z</a:t>
            </a:r>
            <a:r>
              <a:rPr lang="ru-RU" sz="2400" b="1" i="1" dirty="0" smtClean="0"/>
              <a:t> </a:t>
            </a:r>
            <a:r>
              <a:rPr lang="en-US" sz="2400" b="1" dirty="0" err="1" smtClean="0"/>
              <a:t>kósherge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salıstırǵanda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deneniń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inerciya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momenti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J </a:t>
            </a:r>
            <a:r>
              <a:rPr lang="en-US" sz="2400" b="1" dirty="0" err="1" smtClean="0"/>
              <a:t>deneniń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C </a:t>
            </a:r>
            <a:r>
              <a:rPr lang="en-US" sz="2400" b="1" dirty="0" err="1" smtClean="0"/>
              <a:t>massa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orayı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arqalı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ótetuǵın</a:t>
            </a:r>
            <a:r>
              <a:rPr lang="en-US" sz="2400" b="1" dirty="0" smtClean="0"/>
              <a:t> parallel </a:t>
            </a:r>
            <a:r>
              <a:rPr lang="en-US" sz="2400" b="1" dirty="0" err="1" smtClean="0"/>
              <a:t>kósherlerge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salıstırǵanda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inerciya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momenti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m </a:t>
            </a:r>
            <a:r>
              <a:rPr lang="en-US" sz="2400" b="1" dirty="0" err="1" smtClean="0"/>
              <a:t>dene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massasınıń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kósherler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arasındaǵı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aralıqtıń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kvadratına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kóbeymesi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jıyındısına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teń</a:t>
            </a:r>
            <a:r>
              <a:rPr lang="en-US" sz="2400" b="1" dirty="0" smtClean="0"/>
              <a:t>:</a:t>
            </a:r>
            <a:endParaRPr lang="ru-RU" sz="2400" dirty="0" smtClean="0"/>
          </a:p>
          <a:p>
            <a:endParaRPr lang="ru-RU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3741487"/>
              </p:ext>
            </p:extLst>
          </p:nvPr>
        </p:nvGraphicFramePr>
        <p:xfrm>
          <a:off x="3429000" y="5410200"/>
          <a:ext cx="2928938" cy="787613"/>
        </p:xfrm>
        <a:graphic>
          <a:graphicData uri="http://schemas.openxmlformats.org/presentationml/2006/ole">
            <p:oleObj spid="_x0000_s67620" name="Equation" r:id="rId4" imgW="876300" imgH="2413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169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5562600" y="2133600"/>
            <a:ext cx="3124200" cy="1295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9600" y="1219200"/>
            <a:ext cx="41910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5400000">
            <a:off x="1524794" y="1447006"/>
            <a:ext cx="2285206" cy="794"/>
          </a:xfrm>
          <a:prstGeom prst="line">
            <a:avLst/>
          </a:prstGeom>
          <a:ln w="57150"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Левая фигурная скобка 9"/>
          <p:cNvSpPr/>
          <p:nvPr/>
        </p:nvSpPr>
        <p:spPr>
          <a:xfrm rot="16200000">
            <a:off x="2171700" y="190500"/>
            <a:ext cx="990600" cy="4114800"/>
          </a:xfrm>
          <a:prstGeom prst="leftBrace">
            <a:avLst>
              <a:gd name="adj1" fmla="val 31410"/>
              <a:gd name="adj2" fmla="val 4963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black"/>
              </a:solidFill>
            </a:endParaRPr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5638800" y="2438400"/>
          <a:ext cx="2928938" cy="787400"/>
        </p:xfrm>
        <a:graphic>
          <a:graphicData uri="http://schemas.openxmlformats.org/presentationml/2006/ole">
            <p:oleObj spid="_x0000_s68930" name="Equation" r:id="rId4" imgW="876300" imgH="241300" progId="">
              <p:embed/>
            </p:oleObj>
          </a:graphicData>
        </a:graphic>
      </p:graphicFrame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430463" y="2840038"/>
          <a:ext cx="465137" cy="539750"/>
        </p:xfrm>
        <a:graphic>
          <a:graphicData uri="http://schemas.openxmlformats.org/presentationml/2006/ole">
            <p:oleObj spid="_x0000_s68931" name="Equation" r:id="rId5" imgW="139579" imgH="164957" progId="">
              <p:embed/>
            </p:oleObj>
          </a:graphicData>
        </a:graphic>
      </p:graphicFrame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5943600" y="228600"/>
          <a:ext cx="2505075" cy="1284288"/>
        </p:xfrm>
        <a:graphic>
          <a:graphicData uri="http://schemas.openxmlformats.org/presentationml/2006/ole">
            <p:oleObj spid="_x0000_s68932" name="Equation" r:id="rId6" imgW="748975" imgH="393529" progId="">
              <p:embed/>
            </p:oleObj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838200" y="685800"/>
          <a:ext cx="549275" cy="457200"/>
        </p:xfrm>
        <a:graphic>
          <a:graphicData uri="http://schemas.openxmlformats.org/presentationml/2006/ole">
            <p:oleObj spid="_x0000_s68933" name="Equation" r:id="rId7" imgW="164957" imgH="139579" progId="">
              <p:embed/>
            </p:oleObj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762000" y="5791200"/>
          <a:ext cx="1358900" cy="1066800"/>
        </p:xfrm>
        <a:graphic>
          <a:graphicData uri="http://schemas.openxmlformats.org/presentationml/2006/ole">
            <p:oleObj spid="_x0000_s68934" name="Equation" r:id="rId8" imgW="406048" imgH="393359" progId="">
              <p:embed/>
            </p:oleObj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304800" y="4495800"/>
            <a:ext cx="41910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rot="5400000">
            <a:off x="-837406" y="4876006"/>
            <a:ext cx="2285206" cy="794"/>
          </a:xfrm>
          <a:prstGeom prst="line">
            <a:avLst/>
          </a:prstGeom>
          <a:ln w="57150"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Левая фигурная скобка 21"/>
          <p:cNvSpPr/>
          <p:nvPr/>
        </p:nvSpPr>
        <p:spPr>
          <a:xfrm rot="16200000">
            <a:off x="952500" y="4381500"/>
            <a:ext cx="990600" cy="2286000"/>
          </a:xfrm>
          <a:prstGeom prst="leftBrace">
            <a:avLst>
              <a:gd name="adj1" fmla="val 31410"/>
              <a:gd name="adj2" fmla="val 4963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black"/>
              </a:solidFill>
            </a:endParaRPr>
          </a:p>
        </p:txBody>
      </p:sp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533400" y="3962400"/>
          <a:ext cx="549275" cy="457200"/>
        </p:xfrm>
        <a:graphic>
          <a:graphicData uri="http://schemas.openxmlformats.org/presentationml/2006/ole">
            <p:oleObj spid="_x0000_s68935" name="Equation" r:id="rId9" imgW="164957" imgH="139579" progId="">
              <p:embed/>
            </p:oleObj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2667000" y="0"/>
          <a:ext cx="508000" cy="539750"/>
        </p:xfrm>
        <a:graphic>
          <a:graphicData uri="http://schemas.openxmlformats.org/presentationml/2006/ole">
            <p:oleObj spid="_x0000_s68936" name="Equation" r:id="rId10" imgW="152268" imgH="164957" progId="">
              <p:embed/>
            </p:oleObj>
          </a:graphicData>
        </a:graphic>
      </p:graphicFrame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241300" y="3429000"/>
          <a:ext cx="635000" cy="539750"/>
        </p:xfrm>
        <a:graphic>
          <a:graphicData uri="http://schemas.openxmlformats.org/presentationml/2006/ole">
            <p:oleObj spid="_x0000_s68937" name="Equation" r:id="rId11" imgW="190335" imgH="164957" progId="">
              <p:embed/>
            </p:oleObj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4580337" y="3733800"/>
          <a:ext cx="4563663" cy="2667000"/>
        </p:xfrm>
        <a:graphic>
          <a:graphicData uri="http://schemas.openxmlformats.org/presentationml/2006/ole">
            <p:oleObj spid="_x0000_s68938" name="Equation" r:id="rId12" imgW="1485900" imgH="889000" progId="">
              <p:embed/>
            </p:oleObj>
          </a:graphicData>
        </a:graphic>
      </p:graphicFrame>
      <p:cxnSp>
        <p:nvCxnSpPr>
          <p:cNvPr id="23" name="Прямая соединительная линия 22"/>
          <p:cNvCxnSpPr/>
          <p:nvPr/>
        </p:nvCxnSpPr>
        <p:spPr>
          <a:xfrm rot="5400000">
            <a:off x="1448594" y="4952206"/>
            <a:ext cx="2285206" cy="794"/>
          </a:xfrm>
          <a:prstGeom prst="line">
            <a:avLst/>
          </a:prstGeom>
          <a:ln w="57150"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35" name="Object 15"/>
          <p:cNvGraphicFramePr>
            <a:graphicFrameLocks noChangeAspect="1"/>
          </p:cNvGraphicFramePr>
          <p:nvPr/>
        </p:nvGraphicFramePr>
        <p:xfrm>
          <a:off x="2667000" y="3505200"/>
          <a:ext cx="508000" cy="539750"/>
        </p:xfrm>
        <a:graphic>
          <a:graphicData uri="http://schemas.openxmlformats.org/presentationml/2006/ole">
            <p:oleObj spid="_x0000_s68939" name="Equation" r:id="rId13" imgW="152268" imgH="164957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8973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04800" y="1295400"/>
            <a:ext cx="2590800" cy="1295400"/>
          </a:xfrm>
          <a:prstGeom prst="flowChartDocumen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468" y="2971800"/>
            <a:ext cx="3733800" cy="3545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93282728"/>
              </p:ext>
            </p:extLst>
          </p:nvPr>
        </p:nvGraphicFramePr>
        <p:xfrm>
          <a:off x="3429000" y="1943100"/>
          <a:ext cx="5486400" cy="839096"/>
        </p:xfrm>
        <a:graphic>
          <a:graphicData uri="http://schemas.openxmlformats.org/presentationml/2006/ole">
            <p:oleObj spid="_x0000_s69733" name="Equation" r:id="rId5" imgW="2336800" imgH="355600" progId="">
              <p:embed/>
            </p:oleObj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955501"/>
              </p:ext>
            </p:extLst>
          </p:nvPr>
        </p:nvGraphicFramePr>
        <p:xfrm>
          <a:off x="4047198" y="4191000"/>
          <a:ext cx="4792002" cy="714597"/>
        </p:xfrm>
        <a:graphic>
          <a:graphicData uri="http://schemas.openxmlformats.org/presentationml/2006/ole">
            <p:oleObj spid="_x0000_s69734" name="Equation" r:id="rId6" imgW="1892300" imgH="279400" progId="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4468" y="254842"/>
            <a:ext cx="8714732" cy="81195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algn="ctr">
              <a:spcBef>
                <a:spcPct val="0"/>
              </a:spcBef>
              <a:buNone/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Radiusı</a:t>
            </a:r>
            <a:r>
              <a:rPr lang="en-US" dirty="0" smtClean="0"/>
              <a:t> </a:t>
            </a:r>
            <a:r>
              <a:rPr lang="en-US" dirty="0"/>
              <a:t>R </a:t>
            </a:r>
            <a:r>
              <a:rPr lang="en-US" dirty="0" err="1" smtClean="0"/>
              <a:t>bolǵan</a:t>
            </a:r>
            <a:r>
              <a:rPr lang="en-US" dirty="0" smtClean="0"/>
              <a:t> </a:t>
            </a:r>
            <a:r>
              <a:rPr lang="en-US" dirty="0" err="1" smtClean="0"/>
              <a:t>jińishke</a:t>
            </a:r>
            <a:r>
              <a:rPr lang="en-US" dirty="0" smtClean="0"/>
              <a:t> </a:t>
            </a:r>
            <a:r>
              <a:rPr lang="en-US" dirty="0" err="1" smtClean="0"/>
              <a:t>júziktiń</a:t>
            </a:r>
            <a:r>
              <a:rPr lang="en-US" dirty="0" smtClean="0"/>
              <a:t> </a:t>
            </a:r>
            <a:r>
              <a:rPr lang="en-US" dirty="0" err="1" smtClean="0"/>
              <a:t>inerciya</a:t>
            </a:r>
            <a:r>
              <a:rPr lang="en-US" dirty="0" smtClean="0"/>
              <a:t> </a:t>
            </a:r>
            <a:r>
              <a:rPr lang="en-US" dirty="0" err="1" smtClean="0"/>
              <a:t>momentin</a:t>
            </a:r>
            <a:r>
              <a:rPr lang="en-US" dirty="0" smtClean="0"/>
              <a:t> </a:t>
            </a:r>
            <a:r>
              <a:rPr lang="en-US" dirty="0" err="1" smtClean="0"/>
              <a:t>esaplaw</a:t>
            </a:r>
            <a:endParaRPr lang="ru-RU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838943"/>
              </p:ext>
            </p:extLst>
          </p:nvPr>
        </p:nvGraphicFramePr>
        <p:xfrm>
          <a:off x="419100" y="1295400"/>
          <a:ext cx="2362200" cy="1001573"/>
        </p:xfrm>
        <a:graphic>
          <a:graphicData uri="http://schemas.openxmlformats.org/presentationml/2006/ole">
            <p:oleObj spid="_x0000_s69735" name="Equation" r:id="rId7" imgW="1091726" imgH="418918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233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 txBox="1">
            <a:spLocks noGrp="1"/>
          </p:cNvSpPr>
          <p:nvPr>
            <p:ph type="title"/>
          </p:nvPr>
        </p:nvSpPr>
        <p:spPr>
          <a:xfrm>
            <a:off x="152400" y="105490"/>
            <a:ext cx="8610600" cy="103749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Sterjenniń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ortasınan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ótiwshi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kósherge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salıstırǵanda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inerciya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momentin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esaplaw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418" y="1295400"/>
            <a:ext cx="460498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8652593"/>
              </p:ext>
            </p:extLst>
          </p:nvPr>
        </p:nvGraphicFramePr>
        <p:xfrm>
          <a:off x="4953000" y="1447800"/>
          <a:ext cx="2255157" cy="838200"/>
        </p:xfrm>
        <a:graphic>
          <a:graphicData uri="http://schemas.openxmlformats.org/presentationml/2006/ole">
            <p:oleObj spid="_x0000_s70823" name="Equation" r:id="rId5" imgW="1079032" imgH="393529" progId="">
              <p:embed/>
            </p:oleObj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23073904"/>
              </p:ext>
            </p:extLst>
          </p:nvPr>
        </p:nvGraphicFramePr>
        <p:xfrm>
          <a:off x="7620000" y="1600200"/>
          <a:ext cx="914400" cy="410546"/>
        </p:xfrm>
        <a:graphic>
          <a:graphicData uri="http://schemas.openxmlformats.org/presentationml/2006/ole">
            <p:oleObj spid="_x0000_s70824" name="Equation" r:id="rId6" imgW="457002" imgH="203112" progId="">
              <p:embed/>
            </p:oleObj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81848511"/>
              </p:ext>
            </p:extLst>
          </p:nvPr>
        </p:nvGraphicFramePr>
        <p:xfrm>
          <a:off x="152400" y="5410200"/>
          <a:ext cx="8833449" cy="1219200"/>
        </p:xfrm>
        <a:graphic>
          <a:graphicData uri="http://schemas.openxmlformats.org/presentationml/2006/ole">
            <p:oleObj spid="_x0000_s70825" name="Equation" r:id="rId7" imgW="3657600" imgH="508000" progId="">
              <p:embed/>
            </p:oleObj>
          </a:graphicData>
        </a:graphic>
      </p:graphicFrame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92236689"/>
              </p:ext>
            </p:extLst>
          </p:nvPr>
        </p:nvGraphicFramePr>
        <p:xfrm>
          <a:off x="4952999" y="2209800"/>
          <a:ext cx="3844637" cy="1600200"/>
        </p:xfrm>
        <a:graphic>
          <a:graphicData uri="http://schemas.openxmlformats.org/presentationml/2006/ole">
            <p:oleObj spid="_x0000_s70826" name="Equation" r:id="rId8" imgW="1663700" imgH="685800" progId="">
              <p:embed/>
            </p:oleObj>
          </a:graphicData>
        </a:graphic>
      </p:graphicFrame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52400" y="885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395270"/>
              </p:ext>
            </p:extLst>
          </p:nvPr>
        </p:nvGraphicFramePr>
        <p:xfrm>
          <a:off x="4876800" y="3657600"/>
          <a:ext cx="3962400" cy="1698172"/>
        </p:xfrm>
        <a:graphic>
          <a:graphicData uri="http://schemas.openxmlformats.org/presentationml/2006/ole">
            <p:oleObj spid="_x0000_s70827" name="Equation" r:id="rId9" imgW="1600200" imgH="685800" progId="">
              <p:embed/>
            </p:oleObj>
          </a:graphicData>
        </a:graphic>
      </p:graphicFrame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55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43200" y="457200"/>
            <a:ext cx="6019800" cy="1447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ru-RU" sz="54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МЕХА</a:t>
            </a:r>
            <a:r>
              <a:rPr lang="en-US" sz="54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NIKA</a:t>
            </a:r>
            <a:r>
              <a:rPr lang="en-US" sz="5400" b="1" cap="all" dirty="0" smtClean="0">
                <a:ln w="0"/>
                <a:solidFill>
                  <a:schemeClr val="tx1"/>
                </a:solidFill>
                <a:effectLst>
                  <a:reflection blurRad="12700" stA="50000" endPos="50000" dist="5000" dir="5400000" sy="-100000" rotWithShape="0"/>
                </a:effectLst>
              </a:rPr>
              <a:t>  </a:t>
            </a:r>
            <a:endParaRPr lang="ru-RU" sz="5400" b="1" cap="all" dirty="0">
              <a:ln w="0"/>
              <a:solidFill>
                <a:schemeClr val="tx1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0800" y="5143512"/>
            <a:ext cx="6400800" cy="1181088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Qaraqalpaq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tiline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awdarmala</a:t>
            </a:r>
            <a:r>
              <a:rPr lang="en-US" sz="2800" b="1" dirty="0" err="1" smtClean="0">
                <a:solidFill>
                  <a:schemeClr val="tx1"/>
                </a:solidFill>
              </a:rPr>
              <a:t>ǵan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S.G. </a:t>
            </a:r>
            <a:r>
              <a:rPr lang="en-US" sz="2800" b="1" dirty="0" err="1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Kaypnazarov</a:t>
            </a:r>
            <a:r>
              <a:rPr lang="en-US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ru-RU" sz="28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304801"/>
            <a:ext cx="1905000" cy="1905000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3886200" y="3352800"/>
            <a:ext cx="3733800" cy="83820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ru-RU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lang="en-US" sz="4000" b="1" dirty="0" err="1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lekciya</a:t>
            </a:r>
            <a:r>
              <a:rPr kumimoji="0" lang="en-US" sz="4000" b="1" i="0" u="none" strike="noStrike" kern="1200" cap="none" spc="0" normalizeH="0" baseline="0" noProof="0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ru-RU" sz="4000" b="1" i="0" u="none" strike="noStrike" kern="1200" cap="none" spc="0" normalizeH="0" baseline="0" noProof="0" dirty="0" smtClean="0">
              <a:ln w="11430"/>
              <a:solidFill>
                <a:schemeClr val="tx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04800" y="2285992"/>
            <a:ext cx="1905000" cy="121444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b="1" dirty="0" smtClean="0"/>
              <a:t>TÁBIYIY HÁM </a:t>
            </a:r>
            <a:r>
              <a:rPr lang="en-US" b="1" dirty="0" smtClean="0"/>
              <a:t>GUMANITAR </a:t>
            </a:r>
            <a:r>
              <a:rPr lang="uz-Cyrl-UZ" b="1" dirty="0" smtClean="0"/>
              <a:t>PÁNLER</a:t>
            </a:r>
            <a:endParaRPr lang="en-US" b="1" dirty="0" smtClean="0"/>
          </a:p>
          <a:p>
            <a:pPr algn="ctr"/>
            <a:r>
              <a:rPr lang="en-US" b="1" dirty="0" smtClean="0"/>
              <a:t>KAFEDRASÍ </a:t>
            </a:r>
            <a:endParaRPr lang="ru-RU" b="1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rot="5400000">
            <a:off x="-761206" y="3429000"/>
            <a:ext cx="6400006" cy="794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2"/>
          <p:cNvSpPr txBox="1">
            <a:spLocks/>
          </p:cNvSpPr>
          <p:nvPr/>
        </p:nvSpPr>
        <p:spPr>
          <a:xfrm>
            <a:off x="714348" y="5857892"/>
            <a:ext cx="1066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en-US" sz="2800" b="1" i="0" u="none" strike="noStrike" kern="1200" cap="none" spc="0" normalizeH="0" baseline="0" noProof="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endParaRPr kumimoji="0" lang="ru-RU" sz="2800" b="1" i="0" u="none" strike="noStrike" kern="1200" cap="none" spc="0" normalizeH="0" baseline="0" noProof="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9627" name="Picture 11" descr="D:\АНИМАЦИИ\My Pictures\1707200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571876"/>
            <a:ext cx="1904999" cy="1341743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285720" y="5000636"/>
            <a:ext cx="1905000" cy="6096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Fizika</a:t>
            </a:r>
            <a:r>
              <a:rPr lang="en-US" sz="2800" b="1" dirty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11430"/>
                <a:solidFill>
                  <a:schemeClr val="tx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9"/>
          <p:cNvSpPr>
            <a:spLocks noChangeArrowheads="1"/>
          </p:cNvSpPr>
          <p:nvPr/>
        </p:nvSpPr>
        <p:spPr bwMode="auto">
          <a:xfrm>
            <a:off x="7162800" y="3581400"/>
            <a:ext cx="1966414" cy="1828800"/>
          </a:xfrm>
          <a:prstGeom prst="flowChartDocumen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812" y="1219200"/>
            <a:ext cx="280689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3"/>
          <p:cNvSpPr txBox="1">
            <a:spLocks noGrp="1"/>
          </p:cNvSpPr>
          <p:nvPr>
            <p:ph type="title"/>
          </p:nvPr>
        </p:nvSpPr>
        <p:spPr>
          <a:xfrm>
            <a:off x="152400" y="105490"/>
            <a:ext cx="8848756" cy="103749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Cilindrdiń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>
                <a:solidFill>
                  <a:schemeClr val="tx1"/>
                </a:solidFill>
              </a:rPr>
              <a:t>Z </a:t>
            </a:r>
            <a:r>
              <a:rPr lang="en-US" sz="3200" b="1" dirty="0" smtClean="0">
                <a:solidFill>
                  <a:schemeClr val="tx1"/>
                </a:solidFill>
              </a:rPr>
              <a:t>(</a:t>
            </a:r>
            <a:r>
              <a:rPr lang="en-US" sz="3200" b="1" dirty="0" err="1" smtClean="0">
                <a:solidFill>
                  <a:schemeClr val="tx1"/>
                </a:solidFill>
              </a:rPr>
              <a:t>orayınan</a:t>
            </a:r>
            <a:r>
              <a:rPr lang="en-US" sz="3200" b="1" dirty="0">
                <a:solidFill>
                  <a:schemeClr val="tx1"/>
                </a:solidFill>
              </a:rPr>
              <a:t>) </a:t>
            </a:r>
            <a:r>
              <a:rPr lang="en-US" sz="3200" b="1" dirty="0" err="1" smtClean="0">
                <a:solidFill>
                  <a:schemeClr val="tx1"/>
                </a:solidFill>
              </a:rPr>
              <a:t>kósherinen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ótiwshi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kósherge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salıstırǵanda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inerciya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momentin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</a:rPr>
              <a:t>esaplaw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7587009"/>
              </p:ext>
            </p:extLst>
          </p:nvPr>
        </p:nvGraphicFramePr>
        <p:xfrm>
          <a:off x="3733800" y="1326107"/>
          <a:ext cx="4412207" cy="644106"/>
        </p:xfrm>
        <a:graphic>
          <a:graphicData uri="http://schemas.openxmlformats.org/presentationml/2006/ole">
            <p:oleObj spid="_x0000_s71880" name="Equation" r:id="rId5" imgW="2197100" imgH="279400" progId="">
              <p:embed/>
            </p:oleObj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05185105"/>
              </p:ext>
            </p:extLst>
          </p:nvPr>
        </p:nvGraphicFramePr>
        <p:xfrm>
          <a:off x="4343400" y="2057400"/>
          <a:ext cx="2971800" cy="486905"/>
        </p:xfrm>
        <a:graphic>
          <a:graphicData uri="http://schemas.openxmlformats.org/presentationml/2006/ole">
            <p:oleObj spid="_x0000_s71881" name="Equation" r:id="rId6" imgW="1371600" imgH="203200" progId="">
              <p:embed/>
            </p:oleObj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21485453"/>
              </p:ext>
            </p:extLst>
          </p:nvPr>
        </p:nvGraphicFramePr>
        <p:xfrm>
          <a:off x="2970663" y="2438400"/>
          <a:ext cx="6078087" cy="2286000"/>
        </p:xfrm>
        <a:graphic>
          <a:graphicData uri="http://schemas.openxmlformats.org/presentationml/2006/ole">
            <p:oleObj spid="_x0000_s71882" name="Equation" r:id="rId7" imgW="2781300" imgH="990600" progId="">
              <p:embed/>
            </p:oleObj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5335217"/>
              </p:ext>
            </p:extLst>
          </p:nvPr>
        </p:nvGraphicFramePr>
        <p:xfrm>
          <a:off x="7481543" y="3657600"/>
          <a:ext cx="1481328" cy="457200"/>
        </p:xfrm>
        <a:graphic>
          <a:graphicData uri="http://schemas.openxmlformats.org/presentationml/2006/ole">
            <p:oleObj spid="_x0000_s71883" name="Equation" r:id="rId8" imgW="647419" imgH="203112" progId="">
              <p:embed/>
            </p:oleObj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9349830"/>
              </p:ext>
            </p:extLst>
          </p:nvPr>
        </p:nvGraphicFramePr>
        <p:xfrm>
          <a:off x="7251233" y="4267200"/>
          <a:ext cx="1789548" cy="748357"/>
        </p:xfrm>
        <a:graphic>
          <a:graphicData uri="http://schemas.openxmlformats.org/presentationml/2006/ole">
            <p:oleObj spid="_x0000_s71884" name="Equation" r:id="rId9" imgW="965200" imgH="393700" progId="">
              <p:embed/>
            </p:oleObj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22625653"/>
              </p:ext>
            </p:extLst>
          </p:nvPr>
        </p:nvGraphicFramePr>
        <p:xfrm>
          <a:off x="1465118" y="5562600"/>
          <a:ext cx="6213764" cy="990600"/>
        </p:xfrm>
        <a:graphic>
          <a:graphicData uri="http://schemas.openxmlformats.org/presentationml/2006/ole">
            <p:oleObj spid="_x0000_s71885" name="Equation" r:id="rId10" imgW="2527300" imgH="3937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010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71596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700" b="1" dirty="0" err="1" smtClean="0">
                <a:solidFill>
                  <a:schemeClr val="tx1"/>
                </a:solidFill>
              </a:rPr>
              <a:t>Ilgerilemeli</a:t>
            </a:r>
            <a:r>
              <a:rPr lang="en-US" sz="2700" b="1" dirty="0" smtClean="0">
                <a:solidFill>
                  <a:schemeClr val="tx1"/>
                </a:solidFill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</a:rPr>
              <a:t>hám</a:t>
            </a:r>
            <a:r>
              <a:rPr lang="en-US" sz="2700" b="1" dirty="0" smtClean="0">
                <a:solidFill>
                  <a:schemeClr val="tx1"/>
                </a:solidFill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</a:rPr>
              <a:t>aylanbalı</a:t>
            </a:r>
            <a:r>
              <a:rPr lang="en-US" sz="2700" b="1" dirty="0" smtClean="0">
                <a:solidFill>
                  <a:schemeClr val="tx1"/>
                </a:solidFill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</a:rPr>
              <a:t>háreketlerdiń</a:t>
            </a:r>
            <a:r>
              <a:rPr lang="en-US" sz="2700" b="1" dirty="0" smtClean="0">
                <a:solidFill>
                  <a:schemeClr val="tx1"/>
                </a:solidFill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</a:rPr>
              <a:t>tiykarǵı</a:t>
            </a:r>
            <a:r>
              <a:rPr lang="en-US" sz="2700" b="1" dirty="0" smtClean="0">
                <a:solidFill>
                  <a:schemeClr val="tx1"/>
                </a:solidFill>
              </a:rPr>
              <a:t> </a:t>
            </a:r>
            <a:r>
              <a:rPr lang="en-US" sz="2700" b="1" dirty="0" err="1" smtClean="0">
                <a:solidFill>
                  <a:schemeClr val="tx1"/>
                </a:solidFill>
              </a:rPr>
              <a:t>shamaları</a:t>
            </a:r>
            <a:endParaRPr lang="ru-RU" sz="2700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71287714"/>
              </p:ext>
            </p:extLst>
          </p:nvPr>
        </p:nvGraphicFramePr>
        <p:xfrm>
          <a:off x="76200" y="990597"/>
          <a:ext cx="8839201" cy="575735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{793D81CF-94F2-401A-BA57-92F5A7B2D0C5}</a:tableStyleId>
              </a:tblPr>
              <a:tblGrid>
                <a:gridCol w="2709179"/>
                <a:gridCol w="1750237"/>
                <a:gridCol w="2629548"/>
                <a:gridCol w="1750237"/>
              </a:tblGrid>
              <a:tr h="539355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r>
                        <a:rPr lang="en-US" sz="1800" dirty="0" err="1" smtClean="0">
                          <a:effectLst/>
                        </a:rPr>
                        <a:t>Ilgerilemeli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</a:rPr>
                        <a:t>háreket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r>
                        <a:rPr lang="en-US" sz="1800" dirty="0" err="1" smtClean="0">
                          <a:effectLst/>
                        </a:rPr>
                        <a:t>Aylanbalı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</a:rPr>
                        <a:t>háreket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uz-Cyrl-UZ" sz="1800" dirty="0" smtClean="0">
                          <a:effectLst/>
                        </a:rPr>
                        <a:t> 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1933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r>
                        <a:rPr lang="en-US" sz="1800" dirty="0" smtClean="0">
                          <a:effectLst/>
                        </a:rPr>
                        <a:t>Massa 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r>
                        <a:rPr lang="en-US" sz="1800" dirty="0" smtClean="0">
                          <a:effectLst/>
                        </a:rPr>
                        <a:t>         m</a:t>
                      </a:r>
                      <a:endParaRPr lang="ru-RU" sz="1800" b="1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r>
                        <a:rPr lang="en-US" sz="1800" b="1" dirty="0" err="1" smtClean="0">
                          <a:effectLst/>
                        </a:rPr>
                        <a:t>Inerciya</a:t>
                      </a:r>
                      <a:r>
                        <a:rPr lang="en-US" sz="1800" b="1" dirty="0" smtClean="0">
                          <a:effectLst/>
                        </a:rPr>
                        <a:t> </a:t>
                      </a:r>
                      <a:r>
                        <a:rPr lang="en-US" sz="1800" b="1" dirty="0" err="1" smtClean="0">
                          <a:effectLst/>
                        </a:rPr>
                        <a:t>momenti</a:t>
                      </a:r>
                      <a:r>
                        <a:rPr lang="en-US" sz="1800" b="1" dirty="0" smtClean="0">
                          <a:effectLst/>
                        </a:rPr>
                        <a:t> </a:t>
                      </a:r>
                      <a:endParaRPr lang="ru-RU" sz="18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r>
                        <a:rPr lang="en-US" sz="1800" dirty="0" smtClean="0">
                          <a:effectLst/>
                        </a:rPr>
                        <a:t>    J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5237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r>
                        <a:rPr lang="en-US" sz="1800" dirty="0" err="1" smtClean="0">
                          <a:effectLst/>
                        </a:rPr>
                        <a:t>Orın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</a:rPr>
                        <a:t>awıstırıw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r>
                        <a:rPr lang="en-US" sz="1800" dirty="0" smtClean="0">
                          <a:effectLst/>
                        </a:rPr>
                        <a:t>     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r>
                        <a:rPr lang="en-US" sz="1800" b="1" dirty="0" err="1" smtClean="0">
                          <a:effectLst/>
                        </a:rPr>
                        <a:t>Múyeshlik</a:t>
                      </a:r>
                      <a:r>
                        <a:rPr lang="en-US" sz="1800" b="1" dirty="0" smtClean="0">
                          <a:effectLst/>
                        </a:rPr>
                        <a:t> </a:t>
                      </a:r>
                      <a:r>
                        <a:rPr lang="en-US" sz="1800" b="1" dirty="0" err="1" smtClean="0">
                          <a:effectLst/>
                        </a:rPr>
                        <a:t>orın</a:t>
                      </a:r>
                      <a:r>
                        <a:rPr lang="en-US" sz="1800" b="1" dirty="0" smtClean="0">
                          <a:effectLst/>
                        </a:rPr>
                        <a:t> </a:t>
                      </a:r>
                      <a:r>
                        <a:rPr lang="en-US" sz="1800" b="1" dirty="0" err="1" smtClean="0">
                          <a:effectLst/>
                        </a:rPr>
                        <a:t>awıstırıw</a:t>
                      </a:r>
                      <a:r>
                        <a:rPr lang="en-US" sz="1800" b="1" dirty="0" smtClean="0">
                          <a:effectLst/>
                        </a:rPr>
                        <a:t> </a:t>
                      </a:r>
                      <a:endParaRPr lang="ru-RU" sz="18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390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r>
                        <a:rPr lang="en-US" sz="1800" dirty="0" err="1" smtClean="0">
                          <a:effectLst/>
                        </a:rPr>
                        <a:t>Tezlik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r>
                        <a:rPr lang="en-US" sz="1800" b="1" dirty="0" err="1" smtClean="0">
                          <a:effectLst/>
                        </a:rPr>
                        <a:t>Múyeshlik</a:t>
                      </a:r>
                      <a:r>
                        <a:rPr lang="en-US" sz="1800" b="1" dirty="0" smtClean="0">
                          <a:effectLst/>
                        </a:rPr>
                        <a:t> </a:t>
                      </a:r>
                      <a:r>
                        <a:rPr lang="en-US" sz="1800" b="1" dirty="0" err="1" smtClean="0">
                          <a:effectLst/>
                        </a:rPr>
                        <a:t>tezlik</a:t>
                      </a:r>
                      <a:r>
                        <a:rPr lang="en-US" sz="1800" b="1" dirty="0" smtClean="0">
                          <a:effectLst/>
                        </a:rPr>
                        <a:t> </a:t>
                      </a:r>
                      <a:endParaRPr lang="ru-RU" sz="18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73903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Те</a:t>
                      </a:r>
                      <a:r>
                        <a:rPr lang="en-US" sz="1800" dirty="0" err="1" smtClean="0">
                          <a:effectLst/>
                        </a:rPr>
                        <a:t>zleniw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r>
                        <a:rPr lang="en-US" sz="1800" b="1" dirty="0" err="1" smtClean="0">
                          <a:effectLst/>
                        </a:rPr>
                        <a:t>Múyeshlik</a:t>
                      </a:r>
                      <a:r>
                        <a:rPr lang="en-US" sz="1800" b="1" dirty="0" smtClean="0">
                          <a:effectLst/>
                        </a:rPr>
                        <a:t> </a:t>
                      </a:r>
                      <a:r>
                        <a:rPr lang="en-US" sz="1800" b="1" dirty="0" err="1" smtClean="0">
                          <a:effectLst/>
                        </a:rPr>
                        <a:t>tezleniw</a:t>
                      </a:r>
                      <a:r>
                        <a:rPr lang="en-US" sz="1800" b="1" dirty="0" smtClean="0">
                          <a:effectLst/>
                        </a:rPr>
                        <a:t> </a:t>
                      </a:r>
                      <a:endParaRPr lang="ru-RU" sz="18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970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r>
                        <a:rPr lang="ru-RU" sz="1800" dirty="0" smtClean="0">
                          <a:effectLst/>
                        </a:rPr>
                        <a:t>К</a:t>
                      </a:r>
                      <a:r>
                        <a:rPr lang="en-US" sz="1800" dirty="0" err="1" smtClean="0">
                          <a:effectLst/>
                        </a:rPr>
                        <a:t>úsh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r>
                        <a:rPr lang="en-US" sz="1800" b="1" dirty="0" err="1" smtClean="0">
                          <a:effectLst/>
                        </a:rPr>
                        <a:t>Kúsh</a:t>
                      </a:r>
                      <a:r>
                        <a:rPr lang="en-US" sz="1800" b="1" dirty="0" smtClean="0">
                          <a:effectLst/>
                        </a:rPr>
                        <a:t> </a:t>
                      </a:r>
                      <a:r>
                        <a:rPr lang="en-US" sz="1800" b="1" dirty="0" err="1" smtClean="0">
                          <a:effectLst/>
                        </a:rPr>
                        <a:t>momenti</a:t>
                      </a:r>
                      <a:r>
                        <a:rPr lang="en-US" sz="1800" b="1" dirty="0" smtClean="0">
                          <a:effectLst/>
                        </a:rPr>
                        <a:t> </a:t>
                      </a:r>
                      <a:endParaRPr lang="ru-RU" sz="18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5362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r>
                        <a:rPr lang="en-US" sz="1800" dirty="0" err="1" smtClean="0">
                          <a:effectLst/>
                        </a:rPr>
                        <a:t>Impuls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r>
                        <a:rPr lang="en-US" sz="1800" b="1" dirty="0" err="1" smtClean="0">
                          <a:effectLst/>
                        </a:rPr>
                        <a:t>Kúsh</a:t>
                      </a:r>
                      <a:r>
                        <a:rPr lang="en-US" sz="1800" b="1" dirty="0" smtClean="0">
                          <a:effectLst/>
                        </a:rPr>
                        <a:t> </a:t>
                      </a:r>
                      <a:r>
                        <a:rPr lang="en-US" sz="1800" b="1" dirty="0" err="1" smtClean="0">
                          <a:effectLst/>
                        </a:rPr>
                        <a:t>impulsi</a:t>
                      </a:r>
                      <a:r>
                        <a:rPr lang="en-US" sz="1800" b="1" dirty="0" smtClean="0">
                          <a:effectLst/>
                        </a:rPr>
                        <a:t> </a:t>
                      </a:r>
                      <a:endParaRPr lang="ru-RU" sz="18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7532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r>
                        <a:rPr lang="en-US" sz="1800" dirty="0" err="1" smtClean="0">
                          <a:effectLst/>
                        </a:rPr>
                        <a:t>Jumıs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r>
                        <a:rPr lang="en-US" sz="1800" b="1" dirty="0" err="1" smtClean="0">
                          <a:effectLst/>
                        </a:rPr>
                        <a:t>Jumıs</a:t>
                      </a:r>
                      <a:r>
                        <a:rPr lang="en-US" sz="1800" b="1" dirty="0" smtClean="0">
                          <a:effectLst/>
                        </a:rPr>
                        <a:t> </a:t>
                      </a:r>
                      <a:endParaRPr lang="ru-RU" sz="18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6168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r>
                        <a:rPr lang="en-US" sz="1800" dirty="0" err="1" smtClean="0">
                          <a:effectLst/>
                        </a:rPr>
                        <a:t>Kinetikalıq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</a:rPr>
                        <a:t>energiya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r>
                        <a:rPr lang="en-US" sz="1800" b="1" dirty="0" err="1" smtClean="0">
                          <a:effectLst/>
                        </a:rPr>
                        <a:t>Kinetikalıq</a:t>
                      </a:r>
                      <a:r>
                        <a:rPr lang="en-US" sz="1800" b="1" dirty="0" smtClean="0">
                          <a:effectLst/>
                        </a:rPr>
                        <a:t> </a:t>
                      </a:r>
                      <a:r>
                        <a:rPr lang="en-US" sz="1800" b="1" dirty="0" err="1" smtClean="0">
                          <a:effectLst/>
                        </a:rPr>
                        <a:t>energiya</a:t>
                      </a:r>
                      <a:r>
                        <a:rPr lang="en-US" sz="1800" b="1" dirty="0" smtClean="0">
                          <a:effectLst/>
                        </a:rPr>
                        <a:t> </a:t>
                      </a:r>
                      <a:endParaRPr lang="ru-RU" sz="18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61220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r>
                        <a:rPr lang="en-US" sz="1800" dirty="0" err="1" smtClean="0">
                          <a:effectLst/>
                        </a:rPr>
                        <a:t>Dinamikanıń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</a:rPr>
                        <a:t>tiykarǵı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</a:rPr>
                        <a:t>teńlemesi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r>
                        <a:rPr lang="en-US" sz="1800" dirty="0" err="1" smtClean="0">
                          <a:effectLst/>
                        </a:rPr>
                        <a:t>Dinamikanıń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</a:rPr>
                        <a:t>tiykarǵı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</a:rPr>
                        <a:t>teńlemesi</a:t>
                      </a:r>
                      <a:r>
                        <a:rPr lang="en-US" sz="1800" dirty="0" smtClean="0">
                          <a:effectLst/>
                        </a:rPr>
                        <a:t> </a:t>
                      </a:r>
                      <a:endParaRPr lang="ru-RU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1933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tabLst>
                          <a:tab pos="64008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67235049"/>
              </p:ext>
            </p:extLst>
          </p:nvPr>
        </p:nvGraphicFramePr>
        <p:xfrm>
          <a:off x="3200400" y="1981200"/>
          <a:ext cx="457200" cy="457200"/>
        </p:xfrm>
        <a:graphic>
          <a:graphicData uri="http://schemas.openxmlformats.org/presentationml/2006/ole">
            <p:oleObj spid="_x0000_s59306" name="Equation" r:id="rId4" imgW="215619" imgH="215619" progId="">
              <p:embed/>
            </p:oleObj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69379271"/>
              </p:ext>
            </p:extLst>
          </p:nvPr>
        </p:nvGraphicFramePr>
        <p:xfrm>
          <a:off x="7239000" y="1981200"/>
          <a:ext cx="457200" cy="457200"/>
        </p:xfrm>
        <a:graphic>
          <a:graphicData uri="http://schemas.openxmlformats.org/presentationml/2006/ole">
            <p:oleObj spid="_x0000_s59307" name="Equation" r:id="rId5" imgW="241195" imgH="241195" progId="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3156333"/>
              </p:ext>
            </p:extLst>
          </p:nvPr>
        </p:nvGraphicFramePr>
        <p:xfrm>
          <a:off x="3048000" y="5410200"/>
          <a:ext cx="838200" cy="355169"/>
        </p:xfrm>
        <a:graphic>
          <a:graphicData uri="http://schemas.openxmlformats.org/presentationml/2006/ole">
            <p:oleObj spid="_x0000_s59308" name="Equation" r:id="rId6" imgW="469696" imgH="203112" progId="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1585005"/>
              </p:ext>
            </p:extLst>
          </p:nvPr>
        </p:nvGraphicFramePr>
        <p:xfrm>
          <a:off x="7315200" y="3962400"/>
          <a:ext cx="457200" cy="457200"/>
        </p:xfrm>
        <a:graphic>
          <a:graphicData uri="http://schemas.openxmlformats.org/presentationml/2006/ole">
            <p:oleObj spid="_x0000_s59309" name="Equation" r:id="rId7" imgW="203024" imgH="203024" progId="">
              <p:embed/>
            </p:oleObj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83657513"/>
              </p:ext>
            </p:extLst>
          </p:nvPr>
        </p:nvGraphicFramePr>
        <p:xfrm>
          <a:off x="7162800" y="5410200"/>
          <a:ext cx="838200" cy="381000"/>
        </p:xfrm>
        <a:graphic>
          <a:graphicData uri="http://schemas.openxmlformats.org/presentationml/2006/ole">
            <p:oleObj spid="_x0000_s59310" name="Equation" r:id="rId8" imgW="520474" imgH="241195" progId="">
              <p:embed/>
            </p:oleObj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30801953"/>
              </p:ext>
            </p:extLst>
          </p:nvPr>
        </p:nvGraphicFramePr>
        <p:xfrm>
          <a:off x="3124200" y="5853752"/>
          <a:ext cx="533400" cy="437866"/>
        </p:xfrm>
        <a:graphic>
          <a:graphicData uri="http://schemas.openxmlformats.org/presentationml/2006/ole">
            <p:oleObj spid="_x0000_s59311" name="Equation" r:id="rId9" imgW="533169" imgH="431613" progId="">
              <p:embed/>
            </p:oleObj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85515042"/>
              </p:ext>
            </p:extLst>
          </p:nvPr>
        </p:nvGraphicFramePr>
        <p:xfrm>
          <a:off x="7315201" y="5840032"/>
          <a:ext cx="609600" cy="446468"/>
        </p:xfrm>
        <a:graphic>
          <a:graphicData uri="http://schemas.openxmlformats.org/presentationml/2006/ole">
            <p:oleObj spid="_x0000_s59312" name="Equation" r:id="rId10" imgW="571252" imgH="431613" progId="">
              <p:embed/>
            </p:oleObj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55665619"/>
              </p:ext>
            </p:extLst>
          </p:nvPr>
        </p:nvGraphicFramePr>
        <p:xfrm>
          <a:off x="7239000" y="6400800"/>
          <a:ext cx="790575" cy="304800"/>
        </p:xfrm>
        <a:graphic>
          <a:graphicData uri="http://schemas.openxmlformats.org/presentationml/2006/ole">
            <p:oleObj spid="_x0000_s59313" name="Equation" r:id="rId11" imgW="634725" imgH="241195" progId="">
              <p:embed/>
            </p:oleObj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7127062"/>
              </p:ext>
            </p:extLst>
          </p:nvPr>
        </p:nvGraphicFramePr>
        <p:xfrm>
          <a:off x="3076575" y="6391275"/>
          <a:ext cx="733425" cy="314325"/>
        </p:xfrm>
        <a:graphic>
          <a:graphicData uri="http://schemas.openxmlformats.org/presentationml/2006/ole">
            <p:oleObj spid="_x0000_s59314" name="Equation" r:id="rId12" imgW="507780" imgH="215806" progId="">
              <p:embed/>
            </p:oleObj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0199266"/>
              </p:ext>
            </p:extLst>
          </p:nvPr>
        </p:nvGraphicFramePr>
        <p:xfrm>
          <a:off x="2819399" y="4953000"/>
          <a:ext cx="1261241" cy="457200"/>
        </p:xfrm>
        <a:graphic>
          <a:graphicData uri="http://schemas.openxmlformats.org/presentationml/2006/ole">
            <p:oleObj spid="_x0000_s59315" name="Equation" r:id="rId13" imgW="634725" imgH="228501" progId="">
              <p:embed/>
            </p:oleObj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26529977"/>
              </p:ext>
            </p:extLst>
          </p:nvPr>
        </p:nvGraphicFramePr>
        <p:xfrm>
          <a:off x="6934200" y="4953000"/>
          <a:ext cx="1261241" cy="381000"/>
        </p:xfrm>
        <a:graphic>
          <a:graphicData uri="http://schemas.openxmlformats.org/presentationml/2006/ole">
            <p:oleObj spid="_x0000_s59316" name="Equation" r:id="rId14" imgW="749300" imgH="228600" progId="">
              <p:embed/>
            </p:oleObj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18469099"/>
              </p:ext>
            </p:extLst>
          </p:nvPr>
        </p:nvGraphicFramePr>
        <p:xfrm>
          <a:off x="7391400" y="4495800"/>
          <a:ext cx="254876" cy="389021"/>
        </p:xfrm>
        <a:graphic>
          <a:graphicData uri="http://schemas.openxmlformats.org/presentationml/2006/ole">
            <p:oleObj spid="_x0000_s59317" name="Equation" r:id="rId15" imgW="139639" imgH="203112" progId="">
              <p:embed/>
            </p:oleObj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96487653"/>
              </p:ext>
            </p:extLst>
          </p:nvPr>
        </p:nvGraphicFramePr>
        <p:xfrm>
          <a:off x="3352800" y="4495800"/>
          <a:ext cx="304800" cy="401053"/>
        </p:xfrm>
        <a:graphic>
          <a:graphicData uri="http://schemas.openxmlformats.org/presentationml/2006/ole">
            <p:oleObj spid="_x0000_s59318" name="Equation" r:id="rId16" imgW="152268" imgH="203024" progId="">
              <p:embed/>
            </p:oleObj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70399735"/>
              </p:ext>
            </p:extLst>
          </p:nvPr>
        </p:nvGraphicFramePr>
        <p:xfrm>
          <a:off x="3352800" y="4038600"/>
          <a:ext cx="304800" cy="353568"/>
        </p:xfrm>
        <a:graphic>
          <a:graphicData uri="http://schemas.openxmlformats.org/presentationml/2006/ole">
            <p:oleObj spid="_x0000_s59319" name="Equation" r:id="rId17" imgW="164957" imgH="203024" progId="">
              <p:embed/>
            </p:oleObj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39398287"/>
              </p:ext>
            </p:extLst>
          </p:nvPr>
        </p:nvGraphicFramePr>
        <p:xfrm>
          <a:off x="3124200" y="2514600"/>
          <a:ext cx="685800" cy="593481"/>
        </p:xfrm>
        <a:graphic>
          <a:graphicData uri="http://schemas.openxmlformats.org/presentationml/2006/ole">
            <p:oleObj spid="_x0000_s59320" name="Equation" r:id="rId18" imgW="355292" imgH="304536" progId="">
              <p:embed/>
            </p:oleObj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37732230"/>
              </p:ext>
            </p:extLst>
          </p:nvPr>
        </p:nvGraphicFramePr>
        <p:xfrm>
          <a:off x="7162800" y="2590800"/>
          <a:ext cx="609600" cy="527538"/>
        </p:xfrm>
        <a:graphic>
          <a:graphicData uri="http://schemas.openxmlformats.org/presentationml/2006/ole">
            <p:oleObj spid="_x0000_s59321" name="Equation" r:id="rId19" imgW="393529" imgH="330057" progId="">
              <p:embed/>
            </p:oleObj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12922166"/>
              </p:ext>
            </p:extLst>
          </p:nvPr>
        </p:nvGraphicFramePr>
        <p:xfrm>
          <a:off x="3124200" y="3352800"/>
          <a:ext cx="685800" cy="561109"/>
        </p:xfrm>
        <a:graphic>
          <a:graphicData uri="http://schemas.openxmlformats.org/presentationml/2006/ole">
            <p:oleObj spid="_x0000_s59322" name="Equation" r:id="rId20" imgW="368140" imgH="304668" progId="">
              <p:embed/>
            </p:oleObj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0357876"/>
              </p:ext>
            </p:extLst>
          </p:nvPr>
        </p:nvGraphicFramePr>
        <p:xfrm>
          <a:off x="7162800" y="3276600"/>
          <a:ext cx="609600" cy="527538"/>
        </p:xfrm>
        <a:graphic>
          <a:graphicData uri="http://schemas.openxmlformats.org/presentationml/2006/ole">
            <p:oleObj spid="_x0000_s59323" name="Equation" r:id="rId21" imgW="406224" imgH="330057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1549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28596" y="142852"/>
            <a:ext cx="8301038" cy="72547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PAYDALAN</a:t>
            </a:r>
            <a:r>
              <a:rPr lang="es-ES" sz="3200" b="1" dirty="0" smtClean="0">
                <a:solidFill>
                  <a:schemeClr val="tx1"/>
                </a:solidFill>
              </a:rPr>
              <a:t>ÍL</a:t>
            </a:r>
            <a:r>
              <a:rPr lang="en-US" sz="3200" b="1" dirty="0" smtClean="0">
                <a:solidFill>
                  <a:schemeClr val="tx1"/>
                </a:solidFill>
              </a:rPr>
              <a:t>ǴAN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</a:rPr>
              <a:t>ÁDEBIYA</a:t>
            </a:r>
            <a:r>
              <a:rPr lang="ru-RU" sz="3200" b="1" dirty="0" smtClean="0">
                <a:solidFill>
                  <a:schemeClr val="tx1"/>
                </a:solidFill>
              </a:rPr>
              <a:t>Т</a:t>
            </a:r>
            <a:r>
              <a:rPr lang="en-US" sz="3200" b="1" dirty="0" smtClean="0">
                <a:solidFill>
                  <a:schemeClr val="tx1"/>
                </a:solidFill>
              </a:rPr>
              <a:t>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928670"/>
            <a:ext cx="8271164" cy="5593576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000" b="1" dirty="0" smtClean="0"/>
              <a:t>1. </a:t>
            </a:r>
            <a:r>
              <a:rPr lang="en-US" sz="2000" b="1" dirty="0" smtClean="0"/>
              <a:t>Q</a:t>
            </a:r>
            <a:r>
              <a:rPr lang="ru-RU" sz="2000" b="1" dirty="0" smtClean="0"/>
              <a:t>.</a:t>
            </a:r>
            <a:r>
              <a:rPr lang="en-US" sz="2000" b="1" dirty="0" smtClean="0"/>
              <a:t>P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Abduraxmanov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V</a:t>
            </a:r>
            <a:r>
              <a:rPr lang="ru-RU" sz="2000" b="1" dirty="0" smtClean="0"/>
              <a:t>.</a:t>
            </a:r>
            <a:r>
              <a:rPr lang="en-US" sz="2000" b="1" dirty="0" smtClean="0"/>
              <a:t>S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Xamidov</a:t>
            </a:r>
            <a:r>
              <a:rPr lang="ru-RU" sz="2000" b="1" dirty="0" smtClean="0"/>
              <a:t>, </a:t>
            </a:r>
            <a:r>
              <a:rPr lang="en-US" sz="2000" b="1" dirty="0" smtClean="0"/>
              <a:t>N</a:t>
            </a:r>
            <a:r>
              <a:rPr lang="ru-RU" sz="2000" b="1" dirty="0" smtClean="0"/>
              <a:t>.</a:t>
            </a:r>
            <a:r>
              <a:rPr lang="en-US" sz="2000" b="1" dirty="0" smtClean="0"/>
              <a:t>A</a:t>
            </a:r>
            <a:r>
              <a:rPr lang="ru-RU" sz="2000" b="1" dirty="0" smtClean="0"/>
              <a:t>.</a:t>
            </a:r>
            <a:r>
              <a:rPr lang="en-US" sz="2000" b="1" dirty="0" err="1" smtClean="0"/>
              <a:t>Axmedova</a:t>
            </a:r>
            <a:r>
              <a:rPr lang="ru-RU" sz="2000" b="1" dirty="0" smtClean="0"/>
              <a:t>. </a:t>
            </a:r>
            <a:r>
              <a:rPr lang="en-US" sz="2000" b="1" dirty="0" smtClean="0"/>
              <a:t>FIZIKA</a:t>
            </a:r>
            <a:r>
              <a:rPr lang="ru-RU" sz="2000" b="1" dirty="0" smtClean="0"/>
              <a:t>. </a:t>
            </a:r>
            <a:r>
              <a:rPr lang="en-US" sz="2000" b="1" dirty="0" err="1" smtClean="0"/>
              <a:t>Darslik</a:t>
            </a:r>
            <a:r>
              <a:rPr lang="ru-RU" sz="2000" b="1" dirty="0" smtClean="0"/>
              <a:t>. </a:t>
            </a:r>
            <a:r>
              <a:rPr lang="en-US" sz="2000" b="1" dirty="0" smtClean="0"/>
              <a:t>Toshkent</a:t>
            </a:r>
            <a:r>
              <a:rPr lang="ru-RU" sz="2000" b="1" dirty="0" smtClean="0"/>
              <a:t>. “</a:t>
            </a:r>
            <a:r>
              <a:rPr lang="en-US" sz="2000" b="1" dirty="0" err="1" smtClean="0"/>
              <a:t>Aloqachi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nashriyoti</a:t>
            </a:r>
            <a:r>
              <a:rPr lang="ru-RU" sz="2000" b="1" dirty="0" smtClean="0"/>
              <a:t>”. 2018 </a:t>
            </a:r>
            <a:r>
              <a:rPr lang="en-US" sz="2000" b="1" dirty="0" smtClean="0"/>
              <a:t>y</a:t>
            </a:r>
            <a:r>
              <a:rPr lang="ru-RU" sz="2000" b="1" dirty="0" smtClean="0"/>
              <a:t>. </a:t>
            </a:r>
            <a:r>
              <a:rPr lang="en-US" sz="2000" b="1" dirty="0" smtClean="0"/>
              <a:t>O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zR</a:t>
            </a:r>
            <a:r>
              <a:rPr lang="en-US" sz="2000" b="1" dirty="0" smtClean="0"/>
              <a:t> OO</a:t>
            </a:r>
            <a:r>
              <a:rPr lang="ru-RU" sz="2000" b="1" dirty="0" smtClean="0"/>
              <a:t>‘</a:t>
            </a:r>
            <a:r>
              <a:rPr lang="en-US" sz="2000" b="1" dirty="0" smtClean="0"/>
              <a:t>MTV</a:t>
            </a:r>
            <a:r>
              <a:rPr lang="ru-RU" sz="2000" b="1" dirty="0" smtClean="0"/>
              <a:t> 2017.24.08 </a:t>
            </a:r>
            <a:r>
              <a:rPr lang="en-US" sz="2000" b="1" dirty="0" err="1" smtClean="0"/>
              <a:t>dagi</a:t>
            </a:r>
            <a:r>
              <a:rPr lang="ru-RU" sz="2000" b="1" dirty="0" smtClean="0"/>
              <a:t> “603”-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</a:t>
            </a:r>
            <a:r>
              <a:rPr lang="ru-RU" sz="2000" b="1" dirty="0" smtClean="0"/>
              <a:t>‘</a:t>
            </a:r>
            <a:r>
              <a:rPr lang="en-US" sz="2000" b="1" dirty="0" err="1" smtClean="0"/>
              <a:t>i</a:t>
            </a:r>
            <a:r>
              <a:rPr lang="ru-RU" sz="2000" b="1" dirty="0" smtClean="0"/>
              <a:t>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2.</a:t>
            </a:r>
            <a:r>
              <a:rPr lang="ru-RU" sz="2000" b="1" dirty="0" smtClean="0"/>
              <a:t>   </a:t>
            </a:r>
            <a:r>
              <a:rPr lang="en-US" sz="2000" b="1" dirty="0" err="1" smtClean="0"/>
              <a:t>B.A.Ibragimov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G.Q.Atajanova</a:t>
            </a:r>
            <a:r>
              <a:rPr lang="en-US" sz="2000" b="1" dirty="0" smtClean="0"/>
              <a:t>. </a:t>
            </a:r>
            <a:r>
              <a:rPr lang="uz-Cyrl-UZ" sz="2000" b="1" dirty="0" smtClean="0"/>
              <a:t>“FIZIKA”. </a:t>
            </a:r>
            <a:r>
              <a:rPr lang="en-US" sz="2000" b="1" dirty="0" err="1" smtClean="0"/>
              <a:t>Oqıwlıq</a:t>
            </a:r>
            <a:r>
              <a:rPr lang="uz-Cyrl-UZ" sz="2000" b="1" dirty="0" smtClean="0"/>
              <a:t>. T</a:t>
            </a:r>
            <a:r>
              <a:rPr lang="en-US" sz="2000" b="1" dirty="0" smtClean="0"/>
              <a:t>a</a:t>
            </a:r>
            <a:r>
              <a:rPr lang="uz-Cyrl-UZ" sz="2000" b="1" dirty="0" smtClean="0"/>
              <a:t>shkent. </a:t>
            </a:r>
            <a:r>
              <a:rPr lang="en-US" sz="2000" b="1" dirty="0" smtClean="0"/>
              <a:t>2018 j. </a:t>
            </a:r>
            <a:endParaRPr lang="ru-RU" sz="2000" b="1" dirty="0" smtClean="0"/>
          </a:p>
          <a:p>
            <a:pPr algn="just">
              <a:buNone/>
            </a:pPr>
            <a:r>
              <a:rPr lang="uz-Cyrl-UZ" sz="2000" b="1" dirty="0" smtClean="0"/>
              <a:t>3.  Q.P.Abduraxmanov, O’.Egamov. “FIZIKA”. Darslik. Toshkent. O‘quv-ta’lim metodika” bosmaxonasi. 2015 y. O‘zROO‘MTV  2009.26.02. dagi “51”-sonli buyrug‘i.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4</a:t>
            </a:r>
            <a:r>
              <a:rPr lang="uz-Cyrl-UZ" sz="2000" b="1" dirty="0" smtClean="0"/>
              <a:t>. Douglas C. Giancoli. Physics. Principles with Applicathions. 2004 USA ISBN-13 978-0-321-62592-2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5. </a:t>
            </a:r>
            <a:r>
              <a:rPr lang="ru-RU" sz="2000" b="1" dirty="0" smtClean="0"/>
              <a:t> </a:t>
            </a:r>
            <a:r>
              <a:rPr lang="en-US" sz="2000" b="1" dirty="0" smtClean="0"/>
              <a:t>Physics for Scientists and Engineers, Raymond A. </a:t>
            </a:r>
            <a:r>
              <a:rPr lang="en-US" sz="2000" b="1" dirty="0" err="1" smtClean="0"/>
              <a:t>Serway</a:t>
            </a:r>
            <a:r>
              <a:rPr lang="en-US" sz="2000" b="1" dirty="0" smtClean="0"/>
              <a:t>, John W. Jewett. 9th Edition, 2012.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6.</a:t>
            </a:r>
            <a:r>
              <a:rPr lang="ru-RU" sz="2000" b="1" dirty="0" smtClean="0"/>
              <a:t>  </a:t>
            </a:r>
            <a:r>
              <a:rPr lang="en-US" sz="2000" b="1" dirty="0" smtClean="0"/>
              <a:t>“</a:t>
            </a:r>
            <a:r>
              <a:rPr lang="en-US" sz="2000" b="1" dirty="0" err="1" smtClean="0"/>
              <a:t>Umumiy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Fizika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fani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bo‘yicha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taqdimot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multimediali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ma’ruzalar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to‘plami</a:t>
            </a:r>
            <a:r>
              <a:rPr lang="en-US" sz="2000" b="1" dirty="0" smtClean="0"/>
              <a:t>”. </a:t>
            </a:r>
            <a:r>
              <a:rPr lang="en-US" sz="2000" b="1" dirty="0" err="1" smtClean="0"/>
              <a:t>Elektron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o‘quv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qo‘llanma</a:t>
            </a:r>
            <a:r>
              <a:rPr lang="en-US" sz="2000" b="1" dirty="0" smtClean="0"/>
              <a:t>. Toshkent. 2012 y. </a:t>
            </a:r>
            <a:r>
              <a:rPr lang="en-US" sz="2000" b="1" dirty="0" err="1" smtClean="0"/>
              <a:t>O‘zR</a:t>
            </a:r>
            <a:r>
              <a:rPr lang="en-US" sz="2000" b="1" dirty="0" smtClean="0"/>
              <a:t> OO‘MTV 2012.15.08 </a:t>
            </a:r>
            <a:r>
              <a:rPr lang="en-US" sz="2000" b="1" dirty="0" err="1" smtClean="0"/>
              <a:t>dagi</a:t>
            </a:r>
            <a:r>
              <a:rPr lang="en-US" sz="2000" b="1" dirty="0" smtClean="0"/>
              <a:t> “332/1”-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buyrug‘i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algn="just">
              <a:buNone/>
            </a:pPr>
            <a:r>
              <a:rPr lang="en-US" sz="2000" b="1" dirty="0" smtClean="0"/>
              <a:t>7. “Fizika-1 </a:t>
            </a:r>
            <a:r>
              <a:rPr lang="en-US" sz="2000" b="1" dirty="0" err="1" smtClean="0"/>
              <a:t>kursi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bo‘yicha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taqdimot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multimediali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ma’ruzalar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to‘plami</a:t>
            </a:r>
            <a:r>
              <a:rPr lang="en-US" sz="2000" b="1" dirty="0" smtClean="0"/>
              <a:t>”. </a:t>
            </a:r>
            <a:r>
              <a:rPr lang="en-US" sz="2000" b="1" dirty="0" err="1" smtClean="0"/>
              <a:t>Elektron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o‘quv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qo‘llanma</a:t>
            </a:r>
            <a:r>
              <a:rPr lang="en-US" sz="2000" b="1" dirty="0" smtClean="0"/>
              <a:t>. Toshkent. 2019 y. </a:t>
            </a:r>
            <a:r>
              <a:rPr lang="en-US" sz="2000" b="1" dirty="0" err="1" smtClean="0"/>
              <a:t>O‘zR</a:t>
            </a:r>
            <a:r>
              <a:rPr lang="en-US" sz="2000" b="1" dirty="0" smtClean="0"/>
              <a:t> OO‘MTV 2019.04.10 </a:t>
            </a:r>
            <a:r>
              <a:rPr lang="en-US" sz="2000" b="1" dirty="0" err="1" smtClean="0"/>
              <a:t>dagi</a:t>
            </a:r>
            <a:r>
              <a:rPr lang="en-US" sz="2000" b="1" dirty="0" smtClean="0"/>
              <a:t> “892”-</a:t>
            </a:r>
            <a:r>
              <a:rPr lang="en-US" sz="2000" b="1" dirty="0" err="1" smtClean="0"/>
              <a:t>sonli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buyrug‘i</a:t>
            </a:r>
            <a:r>
              <a:rPr lang="en-US" sz="2000" b="1" dirty="0" smtClean="0"/>
              <a:t>.</a:t>
            </a:r>
            <a:endParaRPr lang="ru-RU" sz="2000" dirty="0" smtClean="0"/>
          </a:p>
          <a:p>
            <a:pPr marL="0" indent="0" algn="just">
              <a:buNone/>
            </a:pPr>
            <a:endParaRPr lang="ru-RU" sz="2000" b="1" dirty="0"/>
          </a:p>
          <a:p>
            <a:pPr>
              <a:buNone/>
            </a:pPr>
            <a:endParaRPr lang="ru-RU" sz="2400" dirty="0" smtClean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18233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qrcoder.ru/code/?https%3A%2F%2Fphet.colorado.edu%2F&amp;10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051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</a:t>
            </a:r>
            <a:r>
              <a:rPr lang="es-ES" sz="3200" b="1" dirty="0" smtClean="0">
                <a:solidFill>
                  <a:schemeClr val="tx1"/>
                </a:solidFill>
              </a:rPr>
              <a:t>ÍQ</a:t>
            </a:r>
            <a:r>
              <a:rPr lang="en-US" sz="3200" b="1" dirty="0" smtClean="0">
                <a:solidFill>
                  <a:schemeClr val="tx1"/>
                </a:solidFill>
              </a:rPr>
              <a:t>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phet.colorado.edu/en/simulation/legacy/torque</a:t>
            </a:r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13" y="4876800"/>
            <a:ext cx="1491217" cy="1936718"/>
          </a:xfrm>
          <a:prstGeom prst="rect">
            <a:avLst/>
          </a:prstGeom>
        </p:spPr>
      </p:pic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67000"/>
            <a:ext cx="6858000" cy="3292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948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445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PEDAGOGIKAL</a:t>
            </a:r>
            <a:r>
              <a:rPr lang="es-ES" sz="3200" b="1" dirty="0" smtClean="0">
                <a:solidFill>
                  <a:schemeClr val="tx1"/>
                </a:solidFill>
              </a:rPr>
              <a:t>ÍQ</a:t>
            </a:r>
            <a:r>
              <a:rPr lang="en-US" sz="3200" b="1" dirty="0" smtClean="0">
                <a:solidFill>
                  <a:schemeClr val="tx1"/>
                </a:solidFill>
              </a:rPr>
              <a:t> DÁSTÚRIY QURALLAR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0800" y="1600201"/>
            <a:ext cx="6096000" cy="2743200"/>
          </a:xfrm>
        </p:spPr>
        <p:txBody>
          <a:bodyPr>
            <a:normAutofit/>
          </a:bodyPr>
          <a:lstStyle/>
          <a:p>
            <a:r>
              <a:rPr lang="fr-FR" dirty="0"/>
              <a:t>Interactive Physics - Design Simulation </a:t>
            </a:r>
            <a:r>
              <a:rPr lang="fr-FR" dirty="0" smtClean="0"/>
              <a:t>Technologies</a:t>
            </a:r>
            <a:endParaRPr lang="uz-Cyrl-UZ" dirty="0" smtClean="0"/>
          </a:p>
          <a:p>
            <a:r>
              <a:rPr lang="en-US" sz="2000" dirty="0" err="1" smtClean="0"/>
              <a:t>Dástúr</a:t>
            </a:r>
            <a:r>
              <a:rPr lang="en-US" sz="2000" dirty="0" smtClean="0"/>
              <a:t> </a:t>
            </a:r>
            <a:r>
              <a:rPr lang="en-US" sz="2000" dirty="0" err="1" smtClean="0"/>
              <a:t>fizikalıq</a:t>
            </a:r>
            <a:r>
              <a:rPr lang="en-US" sz="2000" dirty="0" smtClean="0"/>
              <a:t> </a:t>
            </a:r>
            <a:r>
              <a:rPr lang="en-US" sz="2000" dirty="0" err="1" smtClean="0"/>
              <a:t>proceslerdi</a:t>
            </a:r>
            <a:r>
              <a:rPr lang="en-US" sz="2000" dirty="0" smtClean="0"/>
              <a:t> </a:t>
            </a:r>
            <a:r>
              <a:rPr lang="en-US" sz="2000" dirty="0" err="1" smtClean="0"/>
              <a:t>janlı</a:t>
            </a:r>
            <a:r>
              <a:rPr lang="en-US" sz="2000" dirty="0" smtClean="0"/>
              <a:t> </a:t>
            </a:r>
            <a:r>
              <a:rPr lang="en-US" sz="2000" dirty="0" err="1" smtClean="0"/>
              <a:t>kóriniste</a:t>
            </a:r>
            <a:r>
              <a:rPr lang="en-US" sz="2000" dirty="0" smtClean="0"/>
              <a:t> </a:t>
            </a:r>
            <a:r>
              <a:rPr lang="en-US" sz="2000" dirty="0" err="1" smtClean="0"/>
              <a:t>súwretlew</a:t>
            </a:r>
            <a:r>
              <a:rPr lang="en-US" sz="2000" dirty="0" smtClean="0"/>
              <a:t> </a:t>
            </a:r>
            <a:r>
              <a:rPr lang="en-US" sz="2000" dirty="0" err="1" smtClean="0"/>
              <a:t>imkanın</a:t>
            </a:r>
            <a:r>
              <a:rPr lang="en-US" sz="2000" dirty="0" smtClean="0"/>
              <a:t> </a:t>
            </a:r>
            <a:r>
              <a:rPr lang="en-US" sz="2000" dirty="0" err="1" smtClean="0"/>
              <a:t>berip</a:t>
            </a:r>
            <a:r>
              <a:rPr lang="en-US" sz="2000" dirty="0" smtClean="0"/>
              <a:t>, </a:t>
            </a:r>
            <a:r>
              <a:rPr lang="en-US" sz="2000" dirty="0" err="1" smtClean="0"/>
              <a:t>onda</a:t>
            </a:r>
            <a:r>
              <a:rPr lang="en-US" sz="2000" dirty="0" smtClean="0"/>
              <a:t> </a:t>
            </a:r>
            <a:r>
              <a:rPr lang="en-US" sz="2000" dirty="0" err="1" smtClean="0"/>
              <a:t>tezleniw</a:t>
            </a:r>
            <a:r>
              <a:rPr lang="en-US" sz="2000" dirty="0" smtClean="0"/>
              <a:t>, </a:t>
            </a:r>
            <a:r>
              <a:rPr lang="en-US" sz="2000" dirty="0" err="1" smtClean="0"/>
              <a:t>orın</a:t>
            </a:r>
            <a:r>
              <a:rPr lang="en-US" sz="2000" dirty="0" smtClean="0"/>
              <a:t> </a:t>
            </a:r>
            <a:r>
              <a:rPr lang="en-US" sz="2000" dirty="0" err="1" smtClean="0"/>
              <a:t>awıstırıw</a:t>
            </a:r>
            <a:r>
              <a:rPr lang="en-US" sz="2000" dirty="0" smtClean="0"/>
              <a:t>, </a:t>
            </a:r>
            <a:r>
              <a:rPr lang="en-US" sz="2000" dirty="0" err="1" smtClean="0"/>
              <a:t>kúsh</a:t>
            </a:r>
            <a:r>
              <a:rPr lang="en-US" sz="2000" dirty="0" smtClean="0"/>
              <a:t> </a:t>
            </a:r>
            <a:r>
              <a:rPr lang="en-US" sz="2000" dirty="0" err="1" smtClean="0"/>
              <a:t>hám</a:t>
            </a:r>
            <a:r>
              <a:rPr lang="en-US" sz="2000" dirty="0" smtClean="0"/>
              <a:t> </a:t>
            </a:r>
            <a:r>
              <a:rPr lang="en-US" sz="2000" dirty="0" err="1" smtClean="0"/>
              <a:t>tezlik</a:t>
            </a:r>
            <a:r>
              <a:rPr lang="en-US" sz="2000" dirty="0" smtClean="0"/>
              <a:t> </a:t>
            </a:r>
            <a:r>
              <a:rPr lang="en-US" sz="2000" dirty="0" err="1" smtClean="0"/>
              <a:t>vektorlarınıń</a:t>
            </a:r>
            <a:r>
              <a:rPr lang="en-US" sz="2000" dirty="0" smtClean="0"/>
              <a:t> </a:t>
            </a:r>
            <a:r>
              <a:rPr lang="en-US" sz="2000" dirty="0" err="1" smtClean="0"/>
              <a:t>baǵıtların</a:t>
            </a:r>
            <a:r>
              <a:rPr lang="en-US" sz="2000" dirty="0" smtClean="0"/>
              <a:t>, </a:t>
            </a:r>
            <a:r>
              <a:rPr lang="en-US" sz="2000" dirty="0" err="1" smtClean="0"/>
              <a:t>tezliktiń</a:t>
            </a:r>
            <a:r>
              <a:rPr lang="en-US" sz="2000" dirty="0" smtClean="0"/>
              <a:t>, </a:t>
            </a:r>
            <a:r>
              <a:rPr lang="en-US" sz="2000" dirty="0" err="1" smtClean="0"/>
              <a:t>tezleniwdiń</a:t>
            </a:r>
            <a:r>
              <a:rPr lang="en-US" sz="2000" dirty="0" smtClean="0"/>
              <a:t>, </a:t>
            </a:r>
            <a:r>
              <a:rPr lang="en-US" sz="2000" dirty="0" err="1" smtClean="0"/>
              <a:t>kúshtiń</a:t>
            </a:r>
            <a:r>
              <a:rPr lang="en-US" sz="2000" dirty="0" smtClean="0"/>
              <a:t> </a:t>
            </a:r>
            <a:r>
              <a:rPr lang="en-US" sz="2000" dirty="0" err="1" smtClean="0"/>
              <a:t>hám</a:t>
            </a:r>
            <a:r>
              <a:rPr lang="en-US" sz="2000" dirty="0" smtClean="0"/>
              <a:t> </a:t>
            </a:r>
            <a:r>
              <a:rPr lang="en-US" sz="2000" dirty="0" err="1" smtClean="0"/>
              <a:t>basqa</a:t>
            </a:r>
            <a:r>
              <a:rPr lang="en-US" sz="2000" dirty="0" smtClean="0"/>
              <a:t> </a:t>
            </a:r>
            <a:r>
              <a:rPr lang="en-US" sz="2000" dirty="0" err="1" smtClean="0"/>
              <a:t>shamalardıń</a:t>
            </a:r>
            <a:r>
              <a:rPr lang="en-US" sz="2000" dirty="0" smtClean="0"/>
              <a:t> </a:t>
            </a:r>
            <a:r>
              <a:rPr lang="en-US" sz="2000" dirty="0" err="1" smtClean="0"/>
              <a:t>waqıt</a:t>
            </a:r>
            <a:r>
              <a:rPr lang="en-US" sz="2000" dirty="0" smtClean="0"/>
              <a:t> </a:t>
            </a:r>
            <a:r>
              <a:rPr lang="en-US" sz="2000" dirty="0" err="1" smtClean="0"/>
              <a:t>boyınsha</a:t>
            </a:r>
            <a:r>
              <a:rPr lang="en-US" sz="2000" dirty="0" smtClean="0"/>
              <a:t> </a:t>
            </a:r>
            <a:r>
              <a:rPr lang="en-US" sz="2000" dirty="0" err="1" smtClean="0"/>
              <a:t>ózgeriw</a:t>
            </a:r>
            <a:r>
              <a:rPr lang="en-US" sz="2000" dirty="0" smtClean="0"/>
              <a:t> </a:t>
            </a:r>
            <a:r>
              <a:rPr lang="en-US" sz="2000" dirty="0" err="1" smtClean="0"/>
              <a:t>grafigin</a:t>
            </a:r>
            <a:r>
              <a:rPr lang="en-US" sz="2000" dirty="0" smtClean="0"/>
              <a:t> </a:t>
            </a:r>
            <a:r>
              <a:rPr lang="en-US" sz="2000" dirty="0" err="1" smtClean="0"/>
              <a:t>súwretlew</a:t>
            </a:r>
            <a:r>
              <a:rPr lang="en-US" sz="2000" dirty="0" smtClean="0"/>
              <a:t> </a:t>
            </a:r>
            <a:r>
              <a:rPr lang="en-US" sz="2000" dirty="0" err="1" smtClean="0"/>
              <a:t>múmkin</a:t>
            </a:r>
            <a:r>
              <a:rPr lang="en-US" sz="2000" dirty="0" smtClean="0"/>
              <a:t>.</a:t>
            </a:r>
            <a:r>
              <a:rPr lang="en-US" sz="2000" b="1" dirty="0" smtClean="0"/>
              <a:t> </a:t>
            </a:r>
            <a:endParaRPr lang="en-US" sz="2000" dirty="0" smtClean="0"/>
          </a:p>
        </p:txBody>
      </p:sp>
      <p:pic>
        <p:nvPicPr>
          <p:cNvPr id="122882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145732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338262" y="4633099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https://www.design-simulation.com/IP/index.php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0600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1000"/>
            <a:ext cx="46482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371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chemeClr val="tx1"/>
                </a:solidFill>
                <a:cs typeface="Times New Roman" pitchFamily="18" charset="0"/>
              </a:rPr>
              <a:t>Lekciya</a:t>
            </a:r>
            <a:r>
              <a:rPr lang="en-US" sz="4800" b="1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  <a:cs typeface="Times New Roman" pitchFamily="18" charset="0"/>
              </a:rPr>
              <a:t>rejesi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 w="28575">
            <a:solidFill>
              <a:schemeClr val="accent1">
                <a:lumMod val="50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Qattı</a:t>
            </a:r>
            <a:r>
              <a:rPr lang="en-US" b="1" dirty="0" smtClean="0"/>
              <a:t> </a:t>
            </a:r>
            <a:r>
              <a:rPr lang="en-US" b="1" dirty="0" err="1" smtClean="0"/>
              <a:t>deneniń</a:t>
            </a:r>
            <a:r>
              <a:rPr lang="en-US" b="1" dirty="0" smtClean="0"/>
              <a:t> </a:t>
            </a:r>
            <a:r>
              <a:rPr lang="en-US" b="1" dirty="0" err="1" smtClean="0"/>
              <a:t>aylanbalı</a:t>
            </a:r>
            <a:r>
              <a:rPr lang="en-US" b="1" dirty="0" smtClean="0"/>
              <a:t> </a:t>
            </a:r>
            <a:r>
              <a:rPr lang="en-US" b="1" dirty="0" err="1" smtClean="0"/>
              <a:t>háreketi</a:t>
            </a:r>
            <a:r>
              <a:rPr lang="en-US" b="1" dirty="0" smtClean="0"/>
              <a:t>. </a:t>
            </a:r>
            <a:endParaRPr lang="ru-RU" b="1" dirty="0" smtClean="0"/>
          </a:p>
          <a:p>
            <a:r>
              <a:rPr lang="en-US" b="1" dirty="0" err="1" smtClean="0"/>
              <a:t>Kúsh</a:t>
            </a:r>
            <a:r>
              <a:rPr lang="en-US" b="1" dirty="0" smtClean="0"/>
              <a:t> </a:t>
            </a:r>
            <a:r>
              <a:rPr lang="en-US" b="1" dirty="0" err="1" smtClean="0"/>
              <a:t>momenti</a:t>
            </a:r>
            <a:r>
              <a:rPr lang="en-US" b="1" dirty="0" smtClean="0"/>
              <a:t>.</a:t>
            </a:r>
          </a:p>
          <a:p>
            <a:pPr lvl="0"/>
            <a:r>
              <a:rPr lang="en-US" b="1" dirty="0" err="1">
                <a:solidFill>
                  <a:prstClr val="black"/>
                </a:solidFill>
              </a:rPr>
              <a:t>Impuls</a:t>
            </a: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b="1" dirty="0" err="1">
                <a:solidFill>
                  <a:prstClr val="black"/>
                </a:solidFill>
              </a:rPr>
              <a:t>momenti</a:t>
            </a:r>
            <a:r>
              <a:rPr lang="en-US" b="1" dirty="0">
                <a:solidFill>
                  <a:prstClr val="black"/>
                </a:solidFill>
              </a:rPr>
              <a:t>. </a:t>
            </a:r>
            <a:r>
              <a:rPr lang="ru-RU" b="1" dirty="0">
                <a:solidFill>
                  <a:prstClr val="black"/>
                </a:solidFill>
              </a:rPr>
              <a:t> </a:t>
            </a:r>
          </a:p>
          <a:p>
            <a:pPr lvl="0"/>
            <a:r>
              <a:rPr lang="en-US" b="1" dirty="0" err="1">
                <a:solidFill>
                  <a:prstClr val="black"/>
                </a:solidFill>
              </a:rPr>
              <a:t>Impuls</a:t>
            </a: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momentiniń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saqlanıw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prstClr val="black"/>
                </a:solidFill>
              </a:rPr>
              <a:t>nızamı</a:t>
            </a:r>
            <a:r>
              <a:rPr lang="en-US" b="1" dirty="0" smtClean="0">
                <a:solidFill>
                  <a:prstClr val="black"/>
                </a:solidFill>
              </a:rPr>
              <a:t>. </a:t>
            </a:r>
            <a:endParaRPr lang="ru-RU" dirty="0">
              <a:solidFill>
                <a:prstClr val="black"/>
              </a:solidFill>
            </a:endParaRPr>
          </a:p>
          <a:p>
            <a:r>
              <a:rPr lang="en-US" b="1" dirty="0" err="1" smtClean="0"/>
              <a:t>Qattı</a:t>
            </a:r>
            <a:r>
              <a:rPr lang="en-US" b="1" dirty="0" smtClean="0"/>
              <a:t> </a:t>
            </a:r>
            <a:r>
              <a:rPr lang="en-US" b="1" dirty="0" err="1" smtClean="0"/>
              <a:t>dene</a:t>
            </a:r>
            <a:r>
              <a:rPr lang="en-US" b="1" dirty="0" smtClean="0"/>
              <a:t> </a:t>
            </a:r>
            <a:r>
              <a:rPr lang="en-US" b="1" dirty="0" err="1" smtClean="0"/>
              <a:t>aylanbalı</a:t>
            </a:r>
            <a:r>
              <a:rPr lang="en-US" b="1" dirty="0" smtClean="0"/>
              <a:t> </a:t>
            </a:r>
            <a:r>
              <a:rPr lang="en-US" b="1" dirty="0" err="1" smtClean="0"/>
              <a:t>háreket</a:t>
            </a:r>
            <a:r>
              <a:rPr lang="en-US" b="1" dirty="0" smtClean="0"/>
              <a:t> </a:t>
            </a:r>
            <a:r>
              <a:rPr lang="en-US" b="1" dirty="0" err="1" smtClean="0"/>
              <a:t>dinamikası</a:t>
            </a:r>
            <a:r>
              <a:rPr lang="en-US" b="1" dirty="0" smtClean="0"/>
              <a:t>.</a:t>
            </a:r>
            <a:r>
              <a:rPr lang="ru-RU" b="1" dirty="0" smtClean="0"/>
              <a:t> </a:t>
            </a:r>
            <a:endParaRPr lang="en-US" b="1" dirty="0" smtClean="0"/>
          </a:p>
          <a:p>
            <a:r>
              <a:rPr lang="en-US" b="1" dirty="0" err="1" smtClean="0"/>
              <a:t>Qattı</a:t>
            </a:r>
            <a:r>
              <a:rPr lang="en-US" b="1" dirty="0" smtClean="0"/>
              <a:t> </a:t>
            </a:r>
            <a:r>
              <a:rPr lang="en-US" b="1" dirty="0" err="1" smtClean="0"/>
              <a:t>dene</a:t>
            </a:r>
            <a:r>
              <a:rPr lang="en-US" b="1" dirty="0" smtClean="0"/>
              <a:t> </a:t>
            </a:r>
            <a:r>
              <a:rPr lang="en-US" b="1" dirty="0" err="1" smtClean="0"/>
              <a:t>aylanbalı</a:t>
            </a:r>
            <a:r>
              <a:rPr lang="en-US" b="1" dirty="0" smtClean="0"/>
              <a:t> </a:t>
            </a:r>
            <a:r>
              <a:rPr lang="en-US" b="1" dirty="0" err="1" smtClean="0"/>
              <a:t>háreketi</a:t>
            </a:r>
            <a:r>
              <a:rPr lang="en-US" b="1" dirty="0" smtClean="0"/>
              <a:t> </a:t>
            </a:r>
            <a:r>
              <a:rPr lang="en-US" b="1" dirty="0" err="1" smtClean="0"/>
              <a:t>dinamikasınıń</a:t>
            </a:r>
            <a:r>
              <a:rPr lang="en-US" b="1" dirty="0" smtClean="0"/>
              <a:t> </a:t>
            </a:r>
            <a:r>
              <a:rPr lang="en-US" b="1" dirty="0" err="1" smtClean="0"/>
              <a:t>tiykarǵı</a:t>
            </a:r>
            <a:r>
              <a:rPr lang="en-US" b="1" dirty="0" smtClean="0"/>
              <a:t> </a:t>
            </a:r>
            <a:r>
              <a:rPr lang="en-US" b="1" dirty="0" err="1" smtClean="0"/>
              <a:t>teńlemesi</a:t>
            </a:r>
            <a:r>
              <a:rPr lang="en-US" b="1" dirty="0" smtClean="0"/>
              <a:t>.</a:t>
            </a:r>
          </a:p>
          <a:p>
            <a:r>
              <a:rPr lang="en-US" b="1" dirty="0" err="1" smtClean="0"/>
              <a:t>Inerciya</a:t>
            </a:r>
            <a:r>
              <a:rPr lang="en-US" b="1" dirty="0" smtClean="0"/>
              <a:t> </a:t>
            </a:r>
            <a:r>
              <a:rPr lang="en-US" b="1" dirty="0" err="1" smtClean="0"/>
              <a:t>momentin</a:t>
            </a:r>
            <a:r>
              <a:rPr lang="en-US" b="1" dirty="0" smtClean="0"/>
              <a:t> </a:t>
            </a:r>
            <a:r>
              <a:rPr lang="en-US" b="1" dirty="0" err="1" smtClean="0"/>
              <a:t>esaplaw</a:t>
            </a:r>
            <a:r>
              <a:rPr lang="en-US" b="1" dirty="0" smtClean="0"/>
              <a:t>. </a:t>
            </a:r>
            <a:r>
              <a:rPr lang="en-US" b="1" dirty="0" err="1" smtClean="0"/>
              <a:t>Shteyner</a:t>
            </a:r>
            <a:r>
              <a:rPr lang="en-US" b="1" dirty="0" smtClean="0"/>
              <a:t> </a:t>
            </a:r>
            <a:r>
              <a:rPr lang="en-US" b="1" dirty="0" err="1" smtClean="0"/>
              <a:t>teoreması</a:t>
            </a:r>
            <a:r>
              <a:rPr lang="en-US" b="1" dirty="0" smtClean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xmlns="" val="3407970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</a:rPr>
              <a:t>Qattı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dene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aylanbalı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háreketi</a:t>
            </a:r>
            <a:r>
              <a:rPr lang="en-US" sz="3600" b="1" dirty="0" smtClean="0">
                <a:solidFill>
                  <a:schemeClr val="tx1"/>
                </a:solidFill>
              </a:rPr>
              <a:t>. </a:t>
            </a:r>
            <a:r>
              <a:rPr lang="en-US" sz="3600" b="1" dirty="0" err="1" smtClean="0">
                <a:solidFill>
                  <a:schemeClr val="tx1"/>
                </a:solidFill>
              </a:rPr>
              <a:t>Kúsh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momenti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41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err="1" smtClean="0"/>
              <a:t>Qattı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aylanbalı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háreket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dinamikasınıń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tiykarǵı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shamaları</a:t>
            </a:r>
            <a:r>
              <a:rPr lang="en-US" sz="2400" b="1" dirty="0" smtClean="0"/>
              <a:t> – </a:t>
            </a:r>
            <a:r>
              <a:rPr lang="en-US" sz="2400" b="1" dirty="0" err="1" smtClean="0"/>
              <a:t>kúsh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momenti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hám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impuls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momenti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túsinikleri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bir</a:t>
            </a:r>
            <a:r>
              <a:rPr lang="en-US" sz="2400" b="1" dirty="0" smtClean="0"/>
              <a:t> – </a:t>
            </a:r>
            <a:r>
              <a:rPr lang="en-US" sz="2400" b="1" dirty="0" err="1" smtClean="0"/>
              <a:t>biri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tıǵız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baylanıslı</a:t>
            </a:r>
            <a:r>
              <a:rPr lang="en-US" sz="2400" b="1" dirty="0" smtClean="0"/>
              <a:t>. </a:t>
            </a:r>
            <a:r>
              <a:rPr lang="en-US" sz="2400" b="1" i="1" dirty="0" err="1" smtClean="0"/>
              <a:t>Kúsh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momenti</a:t>
            </a:r>
            <a:r>
              <a:rPr lang="en-US" sz="2400" b="1" i="1" dirty="0" smtClean="0"/>
              <a:t> </a:t>
            </a:r>
            <a:r>
              <a:rPr lang="en-US" sz="2400" b="1" u="sng" dirty="0" err="1" smtClean="0"/>
              <a:t>noqatqa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salıstırǵanda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bolsa</a:t>
            </a:r>
            <a:r>
              <a:rPr lang="en-US" sz="2400" b="1" dirty="0" smtClean="0"/>
              <a:t>, </a:t>
            </a:r>
            <a:r>
              <a:rPr lang="en-US" sz="2400" b="1" i="1" dirty="0" err="1" smtClean="0"/>
              <a:t>impuls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momenti</a:t>
            </a:r>
            <a:r>
              <a:rPr lang="en-US" sz="2400" b="1" i="1" dirty="0" smtClean="0"/>
              <a:t> </a:t>
            </a:r>
            <a:r>
              <a:rPr lang="en-US" sz="2400" b="1" u="sng" dirty="0" err="1" smtClean="0"/>
              <a:t>kósherge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salıstırǵanda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boladı</a:t>
            </a:r>
            <a:r>
              <a:rPr lang="en-US" sz="2400" b="1" dirty="0" smtClean="0"/>
              <a:t>.</a:t>
            </a:r>
          </a:p>
          <a:p>
            <a:pPr marL="0" indent="0" algn="ctr">
              <a:buNone/>
            </a:pPr>
            <a:r>
              <a:rPr lang="en-US" sz="2400" b="1" dirty="0" err="1" smtClean="0"/>
              <a:t>Kúsh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momenti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aylanıw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orayına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salıstırǵanda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bolǵanı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ushın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vektorlıq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shama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Impuls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momenti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kósherge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salıstırǵanda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bolǵanı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ushın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vektorlıq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shama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bolmaydı</a:t>
            </a:r>
            <a:r>
              <a:rPr lang="en-US" sz="2400" b="1" dirty="0" smtClean="0"/>
              <a:t>.</a:t>
            </a:r>
          </a:p>
          <a:p>
            <a:pPr marL="0" indent="0" algn="ctr">
              <a:buNone/>
            </a:pPr>
            <a:r>
              <a:rPr lang="ru-RU" sz="2400" b="1" i="1" dirty="0" smtClean="0">
                <a:ea typeface="Times New Roman"/>
              </a:rPr>
              <a:t>00</a:t>
            </a:r>
            <a:r>
              <a:rPr lang="ru-RU" sz="2400" b="1" i="1" dirty="0">
                <a:ea typeface="Times New Roman"/>
                <a:cs typeface="Times New Roman"/>
                <a:sym typeface="Symbol"/>
              </a:rPr>
              <a:t></a:t>
            </a:r>
            <a:r>
              <a:rPr lang="ru-RU" sz="2400" b="1" i="1" dirty="0">
                <a:ea typeface="Times New Roman"/>
              </a:rPr>
              <a:t> </a:t>
            </a:r>
            <a:r>
              <a:rPr lang="en-US" sz="2400" b="1" i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aylanıw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kósherine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ornatılǵan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qattı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denege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qálegen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sırtqı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kúsh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tásirin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kórip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shıǵamız</a:t>
            </a:r>
            <a:r>
              <a:rPr lang="en-US" sz="2400" b="1" dirty="0" smtClean="0">
                <a:ea typeface="Times New Roman"/>
              </a:rPr>
              <a:t>. </a:t>
            </a:r>
            <a:r>
              <a:rPr lang="en-US" sz="2400" b="1" dirty="0" err="1" smtClean="0">
                <a:ea typeface="Times New Roman"/>
              </a:rPr>
              <a:t>Aylanıw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kósherinde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i="1" dirty="0" smtClean="0">
                <a:ea typeface="Times New Roman"/>
              </a:rPr>
              <a:t>0 </a:t>
            </a:r>
            <a:r>
              <a:rPr lang="en-US" sz="2400" b="1" dirty="0" smtClean="0">
                <a:ea typeface="Times New Roman"/>
              </a:rPr>
              <a:t>bas </a:t>
            </a:r>
            <a:r>
              <a:rPr lang="en-US" sz="2400" b="1" dirty="0" err="1" smtClean="0">
                <a:ea typeface="Times New Roman"/>
              </a:rPr>
              <a:t>noqat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yaki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polyusti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belgilep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alamız</a:t>
            </a:r>
            <a:r>
              <a:rPr lang="en-US" sz="2400" b="1" dirty="0" smtClean="0">
                <a:ea typeface="Times New Roman"/>
              </a:rPr>
              <a:t>. </a:t>
            </a:r>
            <a:r>
              <a:rPr lang="en-US" sz="2400" b="1" dirty="0" err="1" smtClean="0">
                <a:ea typeface="Times New Roman"/>
              </a:rPr>
              <a:t>Sistemanıń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massa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orayınan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ótken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ru-RU" sz="2400" b="1" i="1" dirty="0">
                <a:solidFill>
                  <a:prstClr val="black"/>
                </a:solidFill>
                <a:ea typeface="Times New Roman"/>
              </a:rPr>
              <a:t>00</a:t>
            </a:r>
            <a:r>
              <a:rPr lang="ru-RU" sz="2400" b="1" i="1" dirty="0">
                <a:solidFill>
                  <a:prstClr val="black"/>
                </a:solidFill>
                <a:ea typeface="Times New Roman"/>
                <a:cs typeface="Times New Roman"/>
                <a:sym typeface="Symbol"/>
              </a:rPr>
              <a:t></a:t>
            </a:r>
            <a:r>
              <a:rPr lang="ru-RU" sz="2400" b="1" i="1" dirty="0">
                <a:solidFill>
                  <a:prstClr val="black"/>
                </a:solidFill>
                <a:ea typeface="Times New Roman"/>
              </a:rPr>
              <a:t> </a:t>
            </a:r>
            <a:r>
              <a:rPr lang="en-US" sz="2400" b="1" i="1" dirty="0" smtClean="0">
                <a:solidFill>
                  <a:prstClr val="black"/>
                </a:solidFill>
                <a:ea typeface="Times New Roman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/>
              </a:rPr>
              <a:t>kósherge</a:t>
            </a:r>
            <a:r>
              <a:rPr lang="en-US" sz="2400" b="1" dirty="0" smtClean="0">
                <a:solidFill>
                  <a:prstClr val="black"/>
                </a:solidFill>
                <a:ea typeface="Times New Roman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/>
              </a:rPr>
              <a:t>bekkemlengen</a:t>
            </a:r>
            <a:r>
              <a:rPr lang="en-US" sz="2400" b="1" dirty="0" smtClean="0">
                <a:solidFill>
                  <a:prstClr val="black"/>
                </a:solidFill>
                <a:ea typeface="Times New Roman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/>
              </a:rPr>
              <a:t>deneniń</a:t>
            </a:r>
            <a:r>
              <a:rPr lang="en-US" sz="2400" b="1" dirty="0" smtClean="0">
                <a:solidFill>
                  <a:prstClr val="black"/>
                </a:solidFill>
                <a:ea typeface="Times New Roman"/>
              </a:rPr>
              <a:t>, sol </a:t>
            </a:r>
            <a:r>
              <a:rPr lang="en-US" sz="2400" b="1" dirty="0" err="1" smtClean="0">
                <a:solidFill>
                  <a:prstClr val="black"/>
                </a:solidFill>
                <a:ea typeface="Times New Roman"/>
              </a:rPr>
              <a:t>kósherden</a:t>
            </a:r>
            <a:r>
              <a:rPr lang="en-US" sz="2400" b="1" dirty="0" smtClean="0">
                <a:solidFill>
                  <a:prstClr val="black"/>
                </a:solidFill>
                <a:ea typeface="Times New Roman"/>
              </a:rPr>
              <a:t> </a:t>
            </a:r>
            <a:r>
              <a:rPr lang="en-US" sz="2400" b="1" i="1" dirty="0" smtClean="0">
                <a:solidFill>
                  <a:prstClr val="black"/>
                </a:solidFill>
                <a:ea typeface="Times New Roman"/>
              </a:rPr>
              <a:t>r </a:t>
            </a:r>
            <a:r>
              <a:rPr lang="en-US" sz="2400" b="1" dirty="0" err="1" smtClean="0">
                <a:solidFill>
                  <a:prstClr val="black"/>
                </a:solidFill>
                <a:ea typeface="Times New Roman"/>
              </a:rPr>
              <a:t>aralıqta</a:t>
            </a:r>
            <a:r>
              <a:rPr lang="en-US" sz="2400" b="1" dirty="0" smtClean="0">
                <a:solidFill>
                  <a:prstClr val="black"/>
                </a:solidFill>
                <a:ea typeface="Times New Roman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/>
              </a:rPr>
              <a:t>jaylasqan</a:t>
            </a:r>
            <a:r>
              <a:rPr lang="en-US" sz="2400" b="1" dirty="0" smtClean="0">
                <a:solidFill>
                  <a:prstClr val="black"/>
                </a:solidFill>
                <a:ea typeface="Times New Roman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/>
              </a:rPr>
              <a:t>bazı</a:t>
            </a:r>
            <a:r>
              <a:rPr lang="en-US" sz="2400" b="1" dirty="0" smtClean="0">
                <a:solidFill>
                  <a:prstClr val="black"/>
                </a:solidFill>
                <a:ea typeface="Times New Roman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/>
              </a:rPr>
              <a:t>bir</a:t>
            </a:r>
            <a:r>
              <a:rPr lang="en-US" sz="2400" b="1" dirty="0" smtClean="0">
                <a:solidFill>
                  <a:prstClr val="black"/>
                </a:solidFill>
                <a:ea typeface="Times New Roman"/>
              </a:rPr>
              <a:t> </a:t>
            </a:r>
            <a:r>
              <a:rPr lang="en-US" sz="2400" b="1" i="1" dirty="0" smtClean="0">
                <a:solidFill>
                  <a:prstClr val="black"/>
                </a:solidFill>
                <a:ea typeface="Times New Roman"/>
              </a:rPr>
              <a:t>A </a:t>
            </a:r>
            <a:r>
              <a:rPr lang="en-US" sz="2400" b="1" dirty="0" err="1" smtClean="0">
                <a:solidFill>
                  <a:prstClr val="black"/>
                </a:solidFill>
                <a:ea typeface="Times New Roman"/>
              </a:rPr>
              <a:t>noqatına</a:t>
            </a:r>
            <a:r>
              <a:rPr lang="en-US" sz="2400" b="1" dirty="0" smtClean="0">
                <a:solidFill>
                  <a:prstClr val="black"/>
                </a:solidFill>
                <a:ea typeface="Times New Roman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/>
              </a:rPr>
              <a:t>qálegen</a:t>
            </a:r>
            <a:r>
              <a:rPr lang="en-US" sz="2400" b="1" dirty="0" smtClean="0">
                <a:solidFill>
                  <a:prstClr val="black"/>
                </a:solidFill>
                <a:ea typeface="Times New Roman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/>
              </a:rPr>
              <a:t>baǵıtta</a:t>
            </a:r>
            <a:r>
              <a:rPr lang="en-US" sz="2400" b="1" dirty="0" smtClean="0">
                <a:solidFill>
                  <a:prstClr val="black"/>
                </a:solidFill>
                <a:ea typeface="Times New Roman"/>
              </a:rPr>
              <a:t>            </a:t>
            </a:r>
            <a:r>
              <a:rPr lang="en-US" sz="2400" b="1" dirty="0" err="1" smtClean="0">
                <a:solidFill>
                  <a:prstClr val="black"/>
                </a:solidFill>
                <a:ea typeface="Times New Roman"/>
              </a:rPr>
              <a:t>kúshti</a:t>
            </a:r>
            <a:r>
              <a:rPr lang="en-US" sz="2400" b="1" dirty="0" smtClean="0">
                <a:solidFill>
                  <a:prstClr val="black"/>
                </a:solidFill>
                <a:ea typeface="Times New Roman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/>
              </a:rPr>
              <a:t>qoyamız</a:t>
            </a:r>
            <a:r>
              <a:rPr lang="en-US" sz="2400" b="1" dirty="0" smtClean="0">
                <a:solidFill>
                  <a:prstClr val="black"/>
                </a:solidFill>
                <a:ea typeface="Times New Roman"/>
              </a:rPr>
              <a:t>. </a:t>
            </a:r>
            <a:r>
              <a:rPr lang="en-US" sz="2400" b="1" dirty="0" err="1" smtClean="0">
                <a:solidFill>
                  <a:prstClr val="black"/>
                </a:solidFill>
                <a:ea typeface="Times New Roman"/>
              </a:rPr>
              <a:t>Bul</a:t>
            </a:r>
            <a:r>
              <a:rPr lang="en-US" sz="2400" b="1" dirty="0" smtClean="0">
                <a:solidFill>
                  <a:prstClr val="black"/>
                </a:solidFill>
                <a:ea typeface="Times New Roman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/>
              </a:rPr>
              <a:t>kúsh</a:t>
            </a:r>
            <a:r>
              <a:rPr lang="en-US" sz="2400" b="1" dirty="0" smtClean="0">
                <a:solidFill>
                  <a:prstClr val="black"/>
                </a:solidFill>
                <a:ea typeface="Times New Roman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/>
              </a:rPr>
              <a:t>vektorı</a:t>
            </a:r>
            <a:r>
              <a:rPr lang="en-US" sz="2400" b="1" dirty="0" smtClean="0">
                <a:solidFill>
                  <a:prstClr val="black"/>
                </a:solidFill>
                <a:ea typeface="Times New Roman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/>
              </a:rPr>
              <a:t>menen</a:t>
            </a:r>
            <a:r>
              <a:rPr lang="en-US" sz="2400" b="1" dirty="0" smtClean="0">
                <a:solidFill>
                  <a:prstClr val="black"/>
                </a:solidFill>
                <a:ea typeface="Times New Roman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/>
              </a:rPr>
              <a:t>ústpe-úst</a:t>
            </a:r>
            <a:r>
              <a:rPr lang="en-US" sz="2400" b="1" dirty="0" smtClean="0">
                <a:solidFill>
                  <a:prstClr val="black"/>
                </a:solidFill>
                <a:ea typeface="Times New Roman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/>
              </a:rPr>
              <a:t>túsken</a:t>
            </a:r>
            <a:r>
              <a:rPr lang="en-US" sz="2400" b="1" dirty="0" smtClean="0">
                <a:solidFill>
                  <a:prstClr val="black"/>
                </a:solidFill>
                <a:ea typeface="Times New Roman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/>
              </a:rPr>
              <a:t>sızıqtı</a:t>
            </a:r>
            <a:r>
              <a:rPr lang="en-US" sz="2400" b="1" dirty="0" smtClean="0">
                <a:solidFill>
                  <a:prstClr val="black"/>
                </a:solidFill>
                <a:ea typeface="Times New Roman"/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  <a:ea typeface="Times New Roman"/>
              </a:rPr>
              <a:t>kúshtiń</a:t>
            </a:r>
            <a:r>
              <a:rPr lang="en-US" sz="2400" b="1" i="1" dirty="0" smtClean="0">
                <a:solidFill>
                  <a:prstClr val="black"/>
                </a:solidFill>
                <a:ea typeface="Times New Roman"/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  <a:ea typeface="Times New Roman"/>
              </a:rPr>
              <a:t>tásir</a:t>
            </a:r>
            <a:r>
              <a:rPr lang="en-US" sz="2400" b="1" i="1" dirty="0" smtClean="0">
                <a:solidFill>
                  <a:prstClr val="black"/>
                </a:solidFill>
                <a:ea typeface="Times New Roman"/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  <a:ea typeface="Times New Roman"/>
              </a:rPr>
              <a:t>sızıǵı</a:t>
            </a:r>
            <a:r>
              <a:rPr lang="en-US" sz="2400" b="1" i="1" dirty="0" smtClean="0">
                <a:solidFill>
                  <a:prstClr val="black"/>
                </a:solidFill>
                <a:ea typeface="Times New Roman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/>
              </a:rPr>
              <a:t>dep</a:t>
            </a:r>
            <a:r>
              <a:rPr lang="en-US" sz="2400" b="1" dirty="0" smtClean="0">
                <a:solidFill>
                  <a:prstClr val="black"/>
                </a:solidFill>
                <a:ea typeface="Times New Roman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/>
              </a:rPr>
              <a:t>ataymız</a:t>
            </a:r>
            <a:r>
              <a:rPr lang="en-US" sz="2400" b="1" dirty="0" smtClean="0">
                <a:solidFill>
                  <a:prstClr val="black"/>
                </a:solidFill>
                <a:ea typeface="Times New Roman"/>
              </a:rPr>
              <a:t>.  </a:t>
            </a:r>
            <a:endParaRPr lang="ru-RU" sz="2400" b="1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6578" y="5357826"/>
            <a:ext cx="609600" cy="352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00188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Kúsh</a:t>
            </a:r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momenti</a:t>
            </a:r>
            <a:endParaRPr lang="ru-RU" sz="36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400" b="1" dirty="0" err="1" smtClean="0"/>
              <a:t>Aylanıw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kósherine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perpendikulyar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bolǵan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tegislikte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jatıwshı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kúshtiń</a:t>
            </a:r>
            <a:r>
              <a:rPr lang="en-US" sz="2400" b="1" dirty="0" smtClean="0"/>
              <a:t>        </a:t>
            </a:r>
            <a:r>
              <a:rPr lang="en-US" sz="2400" b="1" dirty="0" err="1" smtClean="0"/>
              <a:t>qurawshısı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deneniń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aylanıwına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sebep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boladı</a:t>
            </a:r>
            <a:r>
              <a:rPr lang="en-US" sz="2400" b="1" dirty="0" smtClean="0"/>
              <a:t>.</a:t>
            </a:r>
          </a:p>
          <a:p>
            <a:pPr marL="0" indent="0" algn="ctr">
              <a:buNone/>
            </a:pPr>
            <a:endParaRPr lang="ru-RU" sz="2400" b="1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0166" y="1500174"/>
            <a:ext cx="509588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1" y="2057400"/>
            <a:ext cx="609600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90196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428604"/>
            <a:ext cx="8382000" cy="6200796"/>
          </a:xfrm>
        </p:spPr>
        <p:txBody>
          <a:bodyPr/>
          <a:lstStyle/>
          <a:p>
            <a:pPr marL="0" indent="0" algn="just">
              <a:buNone/>
            </a:pPr>
            <a:endParaRPr lang="ru-RU" sz="2400" b="1" dirty="0" smtClean="0"/>
          </a:p>
          <a:p>
            <a:pPr marL="0" indent="0" algn="just">
              <a:buNone/>
            </a:pPr>
            <a:r>
              <a:rPr lang="en-US" sz="2400" b="1" dirty="0" err="1" smtClean="0"/>
              <a:t>Sırtqı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kúshtiń</a:t>
            </a:r>
            <a:r>
              <a:rPr lang="en-US" sz="2400" b="1" dirty="0" smtClean="0"/>
              <a:t>        </a:t>
            </a:r>
            <a:r>
              <a:rPr lang="en-US" sz="2400" dirty="0" smtClean="0"/>
              <a:t>- </a:t>
            </a:r>
            <a:r>
              <a:rPr lang="en-US" sz="2400" b="1" dirty="0" err="1" smtClean="0"/>
              <a:t>qurawshısı</a:t>
            </a:r>
            <a:r>
              <a:rPr lang="en-US" sz="2400" b="1" dirty="0" smtClean="0"/>
              <a:t> </a:t>
            </a:r>
            <a:r>
              <a:rPr lang="ru-RU" sz="2400" b="1" i="1" dirty="0" smtClean="0">
                <a:ea typeface="Times New Roman"/>
              </a:rPr>
              <a:t>00</a:t>
            </a:r>
            <a:r>
              <a:rPr lang="en-US" sz="2400" b="1" i="1" dirty="0">
                <a:ea typeface="Times New Roman"/>
                <a:cs typeface="Times New Roman"/>
                <a:sym typeface="Symbol"/>
              </a:rPr>
              <a:t></a:t>
            </a:r>
            <a:r>
              <a:rPr lang="en-US" sz="2400" b="1" i="1" dirty="0">
                <a:ea typeface="Times New Roman"/>
              </a:rPr>
              <a:t> </a:t>
            </a:r>
            <a:r>
              <a:rPr lang="en-US" sz="2400" b="1" i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kósher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boylap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deneniń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ilgerilemeli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háreketin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júzege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keltiredi</a:t>
            </a:r>
            <a:r>
              <a:rPr lang="en-US" sz="2400" b="1" dirty="0" smtClean="0">
                <a:ea typeface="Times New Roman"/>
              </a:rPr>
              <a:t>. </a:t>
            </a:r>
            <a:r>
              <a:rPr lang="en-US" sz="2400" b="1" dirty="0" err="1" smtClean="0">
                <a:ea typeface="Times New Roman"/>
              </a:rPr>
              <a:t>Kúshtiń</a:t>
            </a:r>
            <a:r>
              <a:rPr lang="en-US" sz="2400" b="1" dirty="0" smtClean="0">
                <a:ea typeface="Times New Roman"/>
              </a:rPr>
              <a:t>               -</a:t>
            </a:r>
            <a:r>
              <a:rPr lang="en-US" sz="2400" b="1" dirty="0" err="1" smtClean="0">
                <a:ea typeface="Times New Roman"/>
              </a:rPr>
              <a:t>tangencial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qurawshısı</a:t>
            </a:r>
            <a:r>
              <a:rPr lang="en-US" sz="2400" b="1" dirty="0" smtClean="0">
                <a:ea typeface="Times New Roman"/>
              </a:rPr>
              <a:t>  </a:t>
            </a:r>
            <a:r>
              <a:rPr lang="en-US" sz="2400" b="1" dirty="0" err="1" smtClean="0">
                <a:ea typeface="Times New Roman"/>
              </a:rPr>
              <a:t>tásirinde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i="1" dirty="0" smtClean="0">
                <a:ea typeface="Times New Roman"/>
              </a:rPr>
              <a:t>m</a:t>
            </a:r>
            <a:r>
              <a:rPr lang="en-US" sz="2400" i="1" baseline="-25000" dirty="0" smtClean="0">
                <a:ea typeface="Times New Roman"/>
              </a:rPr>
              <a:t>i  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massalı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i="1" dirty="0" smtClean="0">
                <a:ea typeface="Times New Roman"/>
              </a:rPr>
              <a:t>A </a:t>
            </a:r>
            <a:r>
              <a:rPr lang="en-US" sz="2400" b="1" dirty="0" err="1" smtClean="0">
                <a:ea typeface="Times New Roman"/>
              </a:rPr>
              <a:t>noqat</a:t>
            </a:r>
            <a:r>
              <a:rPr lang="en-US" sz="2400" b="1" dirty="0" smtClean="0">
                <a:ea typeface="Times New Roman"/>
              </a:rPr>
              <a:t>      </a:t>
            </a:r>
            <a:r>
              <a:rPr lang="en-US" sz="2400" b="1" dirty="0" err="1" smtClean="0">
                <a:ea typeface="Times New Roman"/>
              </a:rPr>
              <a:t>radiuslı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aylanbanı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sızadı</a:t>
            </a:r>
            <a:r>
              <a:rPr lang="en-US" sz="2400" b="1" dirty="0" smtClean="0">
                <a:ea typeface="Times New Roman"/>
              </a:rPr>
              <a:t>. </a:t>
            </a:r>
            <a:endParaRPr lang="ru-RU" sz="2400" b="1" dirty="0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14479" y="2428868"/>
            <a:ext cx="5829321" cy="3929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36" y="857232"/>
            <a:ext cx="5334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00826" y="1214422"/>
            <a:ext cx="533400" cy="42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29322" y="1571612"/>
            <a:ext cx="533400" cy="42386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381001" y="96218"/>
            <a:ext cx="8229600" cy="761014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Kúsh</a:t>
            </a:r>
            <a:r>
              <a:rPr lang="en-US" sz="36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momenti</a:t>
            </a:r>
            <a:endParaRPr lang="ru-RU" sz="36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6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381000"/>
            <a:ext cx="8382000" cy="6248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/>
              <a:t>           </a:t>
            </a:r>
            <a:r>
              <a:rPr lang="en-US" sz="2400" b="1" dirty="0" err="1" smtClean="0"/>
              <a:t>Kúshtiń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aylandırıw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effekti</a:t>
            </a:r>
            <a:r>
              <a:rPr lang="en-US" sz="2400" b="1" dirty="0" smtClean="0"/>
              <a:t>   </a:t>
            </a:r>
            <a:r>
              <a:rPr lang="ru-RU" sz="2400" b="1" i="1" dirty="0">
                <a:ea typeface="Times New Roman"/>
              </a:rPr>
              <a:t>00</a:t>
            </a:r>
            <a:r>
              <a:rPr lang="en-US" sz="2400" b="1" i="1" dirty="0">
                <a:ea typeface="Times New Roman"/>
                <a:cs typeface="Times New Roman"/>
                <a:sym typeface="Symbol"/>
              </a:rPr>
              <a:t></a:t>
            </a:r>
            <a:r>
              <a:rPr lang="en-US" sz="2400" b="1" i="1" dirty="0">
                <a:ea typeface="Times New Roman"/>
              </a:rPr>
              <a:t> </a:t>
            </a:r>
            <a:r>
              <a:rPr lang="en-US" sz="2400" b="1" i="1" dirty="0" smtClean="0"/>
              <a:t>  </a:t>
            </a:r>
            <a:r>
              <a:rPr lang="en-US" sz="2400" b="1" dirty="0" err="1" smtClean="0"/>
              <a:t>kósher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kúshtiń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tásir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sızıǵı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arasındaǵı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aralıq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úlken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bolıwı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artıp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baradı</a:t>
            </a:r>
            <a:r>
              <a:rPr lang="en-US" sz="2400" b="1" dirty="0" smtClean="0"/>
              <a:t>. Radius – </a:t>
            </a:r>
            <a:r>
              <a:rPr lang="en-US" sz="2400" b="1" dirty="0" err="1" smtClean="0"/>
              <a:t>vektor</a:t>
            </a:r>
            <a:r>
              <a:rPr lang="en-US" sz="2400" b="1" dirty="0" smtClean="0"/>
              <a:t>           </a:t>
            </a:r>
            <a:r>
              <a:rPr lang="en-US" sz="2400" b="1" dirty="0" err="1" smtClean="0"/>
              <a:t>diń</a:t>
            </a:r>
            <a:r>
              <a:rPr lang="en-US" sz="2400" b="1" dirty="0" smtClean="0">
                <a:ea typeface="Times New Roman"/>
              </a:rPr>
              <a:t>          </a:t>
            </a:r>
            <a:r>
              <a:rPr lang="en-US" sz="2400" b="1" dirty="0" err="1" smtClean="0">
                <a:ea typeface="Times New Roman"/>
              </a:rPr>
              <a:t>kúshke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vektorlıq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kóbeymesi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kúshtiń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qálegen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qozǵalmas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ru-RU" sz="2400" b="1" i="1" dirty="0">
                <a:solidFill>
                  <a:prstClr val="black"/>
                </a:solidFill>
                <a:ea typeface="Times New Roman"/>
              </a:rPr>
              <a:t>00</a:t>
            </a:r>
            <a:r>
              <a:rPr lang="en-US" sz="2400" b="1" i="1" dirty="0">
                <a:solidFill>
                  <a:prstClr val="black"/>
                </a:solidFill>
                <a:ea typeface="Times New Roman"/>
                <a:cs typeface="Times New Roman"/>
                <a:sym typeface="Symbol"/>
              </a:rPr>
              <a:t></a:t>
            </a:r>
            <a:r>
              <a:rPr lang="en-US" sz="2400" b="1" dirty="0" smtClean="0">
                <a:ea typeface="Times New Roman"/>
              </a:rPr>
              <a:t>   </a:t>
            </a:r>
            <a:r>
              <a:rPr lang="en-US" sz="2400" b="1" dirty="0" err="1" smtClean="0">
                <a:ea typeface="Times New Roman"/>
              </a:rPr>
              <a:t>kósherge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salıstırǵanda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i="1" dirty="0" err="1" smtClean="0">
                <a:ea typeface="Times New Roman"/>
              </a:rPr>
              <a:t>kúsh</a:t>
            </a:r>
            <a:r>
              <a:rPr lang="en-US" sz="2400" b="1" i="1" dirty="0" smtClean="0">
                <a:ea typeface="Times New Roman"/>
              </a:rPr>
              <a:t> </a:t>
            </a:r>
            <a:r>
              <a:rPr lang="en-US" sz="2400" b="1" i="1" dirty="0" err="1" smtClean="0">
                <a:ea typeface="Times New Roman"/>
              </a:rPr>
              <a:t>momenti</a:t>
            </a:r>
            <a:r>
              <a:rPr lang="en-US" sz="2400" b="1" i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dep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ataladı</a:t>
            </a:r>
            <a:r>
              <a:rPr lang="en-US" sz="2400" b="1" dirty="0" smtClean="0">
                <a:ea typeface="Times New Roman"/>
              </a:rPr>
              <a:t>.                         </a:t>
            </a:r>
            <a:r>
              <a:rPr lang="en-US" sz="2400" b="1" dirty="0" err="1" smtClean="0">
                <a:ea typeface="Times New Roman"/>
              </a:rPr>
              <a:t>Kúsh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momentiniń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moduli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tómendegige</a:t>
            </a:r>
            <a:r>
              <a:rPr lang="en-US" sz="2400" b="1" dirty="0" smtClean="0">
                <a:ea typeface="Times New Roman"/>
              </a:rPr>
              <a:t> </a:t>
            </a:r>
            <a:r>
              <a:rPr lang="en-US" sz="2400" b="1" dirty="0" err="1" smtClean="0">
                <a:ea typeface="Times New Roman"/>
              </a:rPr>
              <a:t>teń</a:t>
            </a:r>
            <a:endParaRPr lang="en-US" sz="2400" b="1" dirty="0" smtClean="0">
              <a:ea typeface="Times New Roman"/>
            </a:endParaRPr>
          </a:p>
          <a:p>
            <a:pPr marL="0" indent="0" algn="just">
              <a:buNone/>
            </a:pPr>
            <a:r>
              <a:rPr lang="en-US" sz="2400" b="1" dirty="0" smtClean="0"/>
              <a:t>  [       ]=          </a:t>
            </a:r>
            <a:r>
              <a:rPr lang="en-US" sz="2400" b="1" i="1" dirty="0" smtClean="0"/>
              <a:t>  sin</a:t>
            </a:r>
            <a:endParaRPr lang="en-US" sz="2400" b="1" i="1" dirty="0"/>
          </a:p>
          <a:p>
            <a:pPr marL="0" indent="0" algn="just">
              <a:buNone/>
            </a:pPr>
            <a:r>
              <a:rPr lang="en-US" sz="2400" b="1" dirty="0" err="1" smtClean="0"/>
              <a:t>Kúsh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momentiniń</a:t>
            </a: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 err="1" smtClean="0"/>
              <a:t>baǵıtı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burǵı</a:t>
            </a:r>
            <a:r>
              <a:rPr lang="en-US" sz="2400" b="1" dirty="0" smtClean="0"/>
              <a:t> </a:t>
            </a:r>
          </a:p>
          <a:p>
            <a:pPr marL="0" indent="0" algn="just">
              <a:buNone/>
            </a:pPr>
            <a:r>
              <a:rPr lang="en-US" sz="2400" b="1" dirty="0" err="1" smtClean="0"/>
              <a:t>qádesine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muwapıq</a:t>
            </a:r>
            <a:endParaRPr lang="en-US" sz="2400" b="1" dirty="0" smtClean="0"/>
          </a:p>
          <a:p>
            <a:pPr marL="0" indent="0" algn="just">
              <a:buNone/>
            </a:pPr>
            <a:r>
              <a:rPr lang="ru-RU" sz="2400" b="1" dirty="0">
                <a:solidFill>
                  <a:prstClr val="black"/>
                </a:solidFill>
                <a:ea typeface="Times New Roman"/>
              </a:rPr>
              <a:t>00</a:t>
            </a:r>
            <a:r>
              <a:rPr lang="en-US" sz="2400" b="1" dirty="0" smtClean="0">
                <a:solidFill>
                  <a:prstClr val="black"/>
                </a:solidFill>
                <a:ea typeface="Times New Roman"/>
                <a:cs typeface="Times New Roman"/>
                <a:sym typeface="Symbol"/>
              </a:rPr>
              <a:t> </a:t>
            </a:r>
            <a:r>
              <a:rPr lang="en-US" sz="2400" b="1" dirty="0" err="1" smtClean="0">
                <a:solidFill>
                  <a:prstClr val="black"/>
                </a:solidFill>
                <a:ea typeface="Times New Roman"/>
                <a:cs typeface="Times New Roman"/>
                <a:sym typeface="Symbol"/>
              </a:rPr>
              <a:t>kósher</a:t>
            </a:r>
            <a:r>
              <a:rPr lang="en-US" sz="2400" b="1" dirty="0" smtClean="0">
                <a:solidFill>
                  <a:prstClr val="black"/>
                </a:solidFill>
                <a:ea typeface="Times New Roman"/>
                <a:cs typeface="Times New Roman"/>
                <a:sym typeface="Symbol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ea typeface="Times New Roman"/>
                <a:cs typeface="Times New Roman"/>
                <a:sym typeface="Symbol"/>
              </a:rPr>
              <a:t>boyınsha</a:t>
            </a:r>
            <a:endParaRPr lang="en-US" sz="2400" b="1" dirty="0" smtClean="0">
              <a:solidFill>
                <a:prstClr val="black"/>
              </a:solidFill>
              <a:ea typeface="Times New Roman"/>
              <a:cs typeface="Times New Roman"/>
              <a:sym typeface="Symbol"/>
            </a:endParaRPr>
          </a:p>
          <a:p>
            <a:pPr marL="0" indent="0" algn="just">
              <a:buNone/>
            </a:pPr>
            <a:r>
              <a:rPr lang="en-US" sz="2400" b="1" dirty="0" err="1" smtClean="0">
                <a:solidFill>
                  <a:prstClr val="black"/>
                </a:solidFill>
                <a:cs typeface="Times New Roman"/>
                <a:sym typeface="Symbol"/>
              </a:rPr>
              <a:t>baǵıtlanǵan</a:t>
            </a:r>
            <a:r>
              <a:rPr lang="en-US" sz="2400" b="1" dirty="0" smtClean="0">
                <a:solidFill>
                  <a:prstClr val="black"/>
                </a:solidFill>
                <a:cs typeface="Times New Roman"/>
                <a:sym typeface="Symbol"/>
              </a:rPr>
              <a:t>.</a:t>
            </a:r>
          </a:p>
          <a:p>
            <a:pPr marL="0" indent="0" algn="just">
              <a:buNone/>
            </a:pPr>
            <a:r>
              <a:rPr lang="en-US" sz="2400" b="1" dirty="0" err="1" smtClean="0">
                <a:solidFill>
                  <a:prstClr val="black"/>
                </a:solidFill>
                <a:cs typeface="Times New Roman"/>
                <a:sym typeface="Symbol"/>
              </a:rPr>
              <a:t>Kúshtiń</a:t>
            </a:r>
            <a:r>
              <a:rPr lang="en-US" sz="2400" b="1" dirty="0" smtClean="0">
                <a:solidFill>
                  <a:prstClr val="black"/>
                </a:solidFill>
                <a:cs typeface="Times New Roman"/>
                <a:sym typeface="Symbol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cs typeface="Times New Roman"/>
                <a:sym typeface="Symbol"/>
              </a:rPr>
              <a:t>iyini</a:t>
            </a:r>
            <a:r>
              <a:rPr lang="en-US" sz="2400" b="1" dirty="0" smtClean="0">
                <a:solidFill>
                  <a:prstClr val="black"/>
                </a:solidFill>
                <a:cs typeface="Times New Roman"/>
                <a:sym typeface="Symbol"/>
              </a:rPr>
              <a:t>:</a:t>
            </a:r>
          </a:p>
          <a:p>
            <a:pPr marL="0" indent="0">
              <a:buNone/>
            </a:pPr>
            <a:endParaRPr lang="en-US" sz="2400" b="1" i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i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ru-RU" sz="2400" b="1" dirty="0">
              <a:latin typeface="Calibri" panose="020F050202020403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0430" y="2438400"/>
            <a:ext cx="526257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7686" y="1142984"/>
            <a:ext cx="533400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6050" y="1071546"/>
            <a:ext cx="533399" cy="524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86116" y="1785926"/>
            <a:ext cx="15906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2712" y="2667000"/>
            <a:ext cx="50372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Рисунок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569" y="2667000"/>
            <a:ext cx="533399" cy="42386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2286000" y="25908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590800"/>
                <a:ext cx="91440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1663" y="2616621"/>
            <a:ext cx="533399" cy="524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3261" y="5715000"/>
            <a:ext cx="2362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381001" y="96219"/>
            <a:ext cx="8229600" cy="36503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Kúsh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momenti</a:t>
            </a:r>
            <a:endParaRPr lang="ru-RU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2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97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1" y="1191905"/>
            <a:ext cx="4364754" cy="450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-609600" y="-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-609600" y="-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85720" y="152400"/>
            <a:ext cx="8643998" cy="762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dirty="0" err="1" smtClean="0">
                <a:solidFill>
                  <a:schemeClr val="tx1"/>
                </a:solidFill>
              </a:rPr>
              <a:t>Impuls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momenti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133600" y="4343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-609600" y="-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5517302"/>
              </p:ext>
            </p:extLst>
          </p:nvPr>
        </p:nvGraphicFramePr>
        <p:xfrm>
          <a:off x="3570664" y="3878183"/>
          <a:ext cx="414482" cy="541417"/>
        </p:xfrm>
        <a:graphic>
          <a:graphicData uri="http://schemas.openxmlformats.org/presentationml/2006/ole">
            <p:oleObj spid="_x0000_s61506" name="Equation" r:id="rId5" imgW="152268" imgH="203024" progId="">
              <p:embed/>
            </p:oleObj>
          </a:graphicData>
        </a:graphic>
      </p:graphicFrame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-609600" y="-152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00600" y="1207827"/>
            <a:ext cx="4114801" cy="369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prstClr val="black"/>
                </a:solidFill>
              </a:rPr>
              <a:t>m</a:t>
            </a:r>
            <a:r>
              <a:rPr lang="en-US" sz="2400" b="1" i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massalı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materiallıq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noqat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</a:p>
          <a:p>
            <a:pPr algn="ctr"/>
            <a:r>
              <a:rPr lang="en-US" sz="2400" b="1" i="1" dirty="0" smtClean="0">
                <a:solidFill>
                  <a:prstClr val="black"/>
                </a:solidFill>
              </a:rPr>
              <a:t>P </a:t>
            </a:r>
            <a:r>
              <a:rPr lang="en-US" sz="2400" b="1" dirty="0" err="1" smtClean="0">
                <a:solidFill>
                  <a:prstClr val="black"/>
                </a:solidFill>
              </a:rPr>
              <a:t>impulske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iye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boladı</a:t>
            </a:r>
            <a:r>
              <a:rPr lang="en-US" sz="2400" b="1" dirty="0" smtClean="0">
                <a:solidFill>
                  <a:prstClr val="black"/>
                </a:solidFill>
              </a:rPr>
              <a:t>.</a:t>
            </a:r>
            <a:endParaRPr lang="en-US" sz="2400" b="1" i="1" dirty="0" smtClean="0">
              <a:solidFill>
                <a:prstClr val="black"/>
              </a:solidFill>
            </a:endParaRPr>
          </a:p>
          <a:p>
            <a:pPr algn="ctr"/>
            <a:r>
              <a:rPr lang="en-US" sz="2400" b="1" dirty="0" err="1" smtClean="0">
                <a:solidFill>
                  <a:prstClr val="black"/>
                </a:solidFill>
              </a:rPr>
              <a:t>Qozǵalmas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i="1" dirty="0" smtClean="0">
                <a:solidFill>
                  <a:prstClr val="black"/>
                </a:solidFill>
              </a:rPr>
              <a:t>0 </a:t>
            </a:r>
            <a:r>
              <a:rPr lang="en-US" sz="2400" b="1" dirty="0" err="1" smtClean="0">
                <a:solidFill>
                  <a:prstClr val="black"/>
                </a:solidFill>
              </a:rPr>
              <a:t>noqatqa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salıstırǵanda</a:t>
            </a:r>
            <a:r>
              <a:rPr lang="en-US" sz="2400" b="1" dirty="0" smtClean="0">
                <a:solidFill>
                  <a:prstClr val="black"/>
                </a:solidFill>
              </a:rPr>
              <a:t>  </a:t>
            </a:r>
            <a:r>
              <a:rPr lang="en-US" sz="2400" b="1" i="1" dirty="0" smtClean="0">
                <a:solidFill>
                  <a:prstClr val="black"/>
                </a:solidFill>
              </a:rPr>
              <a:t>A </a:t>
            </a:r>
            <a:r>
              <a:rPr lang="en-US" sz="2400" b="1" dirty="0" err="1" smtClean="0">
                <a:solidFill>
                  <a:prstClr val="black"/>
                </a:solidFill>
              </a:rPr>
              <a:t>materiallıq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noqattıń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impuls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momenti</a:t>
            </a:r>
            <a:r>
              <a:rPr lang="en-US" sz="2400" b="1" dirty="0" smtClean="0">
                <a:solidFill>
                  <a:prstClr val="black"/>
                </a:solidFill>
              </a:rPr>
              <a:t> radius – </a:t>
            </a:r>
            <a:r>
              <a:rPr lang="en-US" sz="2400" b="1" dirty="0" err="1" smtClean="0">
                <a:solidFill>
                  <a:prstClr val="black"/>
                </a:solidFill>
              </a:rPr>
              <a:t>vektordıń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materiallıq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noqat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impulsiniń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vektorlıq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kóbeymesine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teń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fizikalıq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shamaǵa</a:t>
            </a:r>
            <a:r>
              <a:rPr lang="en-US" sz="2400" b="1" dirty="0" smtClean="0">
                <a:solidFill>
                  <a:prstClr val="black"/>
                </a:solidFill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</a:rPr>
              <a:t>aytıladı</a:t>
            </a:r>
            <a:r>
              <a:rPr lang="en-US" sz="2400" b="1" dirty="0" smtClean="0">
                <a:solidFill>
                  <a:prstClr val="black"/>
                </a:solidFill>
              </a:rPr>
              <a:t>: </a:t>
            </a:r>
            <a:endParaRPr lang="ru-RU" sz="2400" b="1" dirty="0" smtClean="0">
              <a:solidFill>
                <a:prstClr val="black"/>
              </a:solidFill>
            </a:endParaRPr>
          </a:p>
          <a:p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4953000" y="4800600"/>
            <a:ext cx="3581400" cy="8972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black"/>
              </a:solidFill>
            </a:endParaRPr>
          </a:p>
        </p:txBody>
      </p:sp>
      <p:graphicFrame>
        <p:nvGraphicFramePr>
          <p:cNvPr id="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70056573"/>
              </p:ext>
            </p:extLst>
          </p:nvPr>
        </p:nvGraphicFramePr>
        <p:xfrm>
          <a:off x="5248275" y="4921106"/>
          <a:ext cx="3219450" cy="762000"/>
        </p:xfrm>
        <a:graphic>
          <a:graphicData uri="http://schemas.openxmlformats.org/presentationml/2006/ole">
            <p:oleObj spid="_x0000_s61507" name="Equation" r:id="rId6" imgW="1269449" imgH="304668" progId="">
              <p:embed/>
            </p:oleObj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52600" y="3900872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800" dirty="0">
                <a:solidFill>
                  <a:prstClr val="black"/>
                </a:solidFill>
              </a:rPr>
              <a:t>О</a:t>
            </a:r>
            <a:endParaRPr lang="ru-RU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36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20"/>
  <p:tag name="ISPRING_ULTRA_SCORM_DURATION" val="3600"/>
  <p:tag name="ISPRING_ULTRA_SCORM_TRACKING_SLIDES" val="1"/>
  <p:tag name="ISPRING_SCORM_RATE_SLIDES" val="0"/>
  <p:tag name="ISPRING_SCORM_RATE_QUIZZES" val="0"/>
  <p:tag name="ISPRING_SCORM_PASSING_SCORE" val="0.0000000000"/>
  <p:tag name="ISPRING_RESOURCE_PATHS_HASH_2" val="086558addc79732aa6da57e52eb2d9fb8752ef"/>
</p:tagLst>
</file>

<file path=ppt/theme/theme1.xml><?xml version="1.0" encoding="utf-8"?>
<a:theme xmlns:a="http://schemas.openxmlformats.org/drawingml/2006/main" name="1_Office Them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ерая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6637</TotalTime>
  <Words>894</Words>
  <Application>Microsoft Office PowerPoint</Application>
  <PresentationFormat>Экран (4:3)</PresentationFormat>
  <Paragraphs>168</Paragraphs>
  <Slides>25</Slides>
  <Notes>18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7" baseType="lpstr">
      <vt:lpstr>1_Office Theme</vt:lpstr>
      <vt:lpstr>Equation</vt:lpstr>
      <vt:lpstr> МЕХАNIKA</vt:lpstr>
      <vt:lpstr>МЕХАNIKA  </vt:lpstr>
      <vt:lpstr>Слайд 3</vt:lpstr>
      <vt:lpstr>Lekciya rejesi</vt:lpstr>
      <vt:lpstr>Qattı dene aylanbalı háreketi. Kúsh momenti</vt:lpstr>
      <vt:lpstr>Kúsh momenti</vt:lpstr>
      <vt:lpstr>Kúsh momenti</vt:lpstr>
      <vt:lpstr>Kúsh momenti</vt:lpstr>
      <vt:lpstr>Impuls momenti </vt:lpstr>
      <vt:lpstr>Impuls momenti </vt:lpstr>
      <vt:lpstr> Impuls momentiniń saqlanıw nızamı </vt:lpstr>
      <vt:lpstr>Слайд 12</vt:lpstr>
      <vt:lpstr>Qattı dene aylanbalı háreket dinamikası</vt:lpstr>
      <vt:lpstr>Qattı dene aylanbalı háreket dinamikasınıń tiykarǵı teńlemesi</vt:lpstr>
      <vt:lpstr>Qattı dene aylanbalı háreket dinamikasınıń tiykarǵı teńlemesi</vt:lpstr>
      <vt:lpstr> Inerciya momentin esaplaw.  Shteyner teoreması.</vt:lpstr>
      <vt:lpstr>Слайд 17</vt:lpstr>
      <vt:lpstr>Слайд 18</vt:lpstr>
      <vt:lpstr>Sterjenniń ortasınan ótiwshi kósherge salıstırǵanda inerciya momentin esaplaw</vt:lpstr>
      <vt:lpstr>Cilindrdiń Z (orayınan) kósherinen ótiwshi kósherge salıstırǵanda inerciya momentin esaplaw</vt:lpstr>
      <vt:lpstr>Ilgerilemeli hám aylanbalı háreketlerdiń tiykarǵı shamaları</vt:lpstr>
      <vt:lpstr>PAYDALANÍLǴAN ÁDEBIYAТLAR</vt:lpstr>
      <vt:lpstr>Слайд 23</vt:lpstr>
      <vt:lpstr>PEDAGOGIKALÍQ DÁSTÚRIY QURALLAR</vt:lpstr>
      <vt:lpstr>PEDAGOGIKALÍQ DÁSTÚRIY QURALLAR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</dc:title>
  <cp:lastModifiedBy>User</cp:lastModifiedBy>
  <cp:revision>403</cp:revision>
  <dcterms:modified xsi:type="dcterms:W3CDTF">2005-12-28T20:28:02Z</dcterms:modified>
</cp:coreProperties>
</file>