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ctiveX/activeX1.bin" ContentType="application/vnd.ms-office.activeX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activeX/activeX1.xml" ContentType="application/vnd.ms-office.activeX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20" r:id="rId2"/>
    <p:sldId id="321" r:id="rId3"/>
    <p:sldId id="258" r:id="rId4"/>
    <p:sldId id="259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24" r:id="rId26"/>
    <p:sldId id="323" r:id="rId27"/>
    <p:sldId id="319" r:id="rId28"/>
  </p:sldIdLst>
  <p:sldSz cx="12192000" cy="6858000"/>
  <p:notesSz cx="6858000" cy="9144000"/>
  <p:custDataLst>
    <p:tags r:id="rId3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96" y="-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60.wmf"/><Relationship Id="rId3" Type="http://schemas.openxmlformats.org/officeDocument/2006/relationships/image" Target="../media/image11.wmf"/><Relationship Id="rId7" Type="http://schemas.openxmlformats.org/officeDocument/2006/relationships/image" Target="../media/image9.wmf"/><Relationship Id="rId12" Type="http://schemas.openxmlformats.org/officeDocument/2006/relationships/image" Target="../media/image59.wmf"/><Relationship Id="rId2" Type="http://schemas.openxmlformats.org/officeDocument/2006/relationships/image" Target="../media/image31.wmf"/><Relationship Id="rId16" Type="http://schemas.openxmlformats.org/officeDocument/2006/relationships/image" Target="../media/image63.wmf"/><Relationship Id="rId1" Type="http://schemas.openxmlformats.org/officeDocument/2006/relationships/image" Target="../media/image4.wmf"/><Relationship Id="rId6" Type="http://schemas.openxmlformats.org/officeDocument/2006/relationships/image" Target="../media/image8.wmf"/><Relationship Id="rId11" Type="http://schemas.openxmlformats.org/officeDocument/2006/relationships/image" Target="../media/image58.wmf"/><Relationship Id="rId5" Type="http://schemas.openxmlformats.org/officeDocument/2006/relationships/image" Target="../media/image12.wmf"/><Relationship Id="rId15" Type="http://schemas.openxmlformats.org/officeDocument/2006/relationships/image" Target="../media/image62.wmf"/><Relationship Id="rId10" Type="http://schemas.openxmlformats.org/officeDocument/2006/relationships/image" Target="../media/image14.wmf"/><Relationship Id="rId4" Type="http://schemas.openxmlformats.org/officeDocument/2006/relationships/image" Target="../media/image50.wmf"/><Relationship Id="rId9" Type="http://schemas.openxmlformats.org/officeDocument/2006/relationships/image" Target="../media/image10.wmf"/><Relationship Id="rId14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image" Target="../media/image64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65.wmf"/><Relationship Id="rId4" Type="http://schemas.openxmlformats.org/officeDocument/2006/relationships/image" Target="../media/image12.wmf"/><Relationship Id="rId9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image" Target="../media/image31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33.wmf"/><Relationship Id="rId5" Type="http://schemas.openxmlformats.org/officeDocument/2006/relationships/image" Target="../media/image8.wmf"/><Relationship Id="rId10" Type="http://schemas.openxmlformats.org/officeDocument/2006/relationships/image" Target="../media/image32.wmf"/><Relationship Id="rId4" Type="http://schemas.openxmlformats.org/officeDocument/2006/relationships/image" Target="../media/image12.wmf"/><Relationship Id="rId9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52.wmf"/><Relationship Id="rId3" Type="http://schemas.openxmlformats.org/officeDocument/2006/relationships/image" Target="../media/image31.wmf"/><Relationship Id="rId7" Type="http://schemas.openxmlformats.org/officeDocument/2006/relationships/image" Target="../media/image8.wmf"/><Relationship Id="rId12" Type="http://schemas.openxmlformats.org/officeDocument/2006/relationships/image" Target="../media/image51.wmf"/><Relationship Id="rId2" Type="http://schemas.openxmlformats.org/officeDocument/2006/relationships/image" Target="../media/image49.wmf"/><Relationship Id="rId1" Type="http://schemas.openxmlformats.org/officeDocument/2006/relationships/image" Target="../media/image4.wmf"/><Relationship Id="rId6" Type="http://schemas.openxmlformats.org/officeDocument/2006/relationships/image" Target="../media/image12.wmf"/><Relationship Id="rId11" Type="http://schemas.openxmlformats.org/officeDocument/2006/relationships/image" Target="../media/image14.wmf"/><Relationship Id="rId5" Type="http://schemas.openxmlformats.org/officeDocument/2006/relationships/image" Target="../media/image50.wmf"/><Relationship Id="rId10" Type="http://schemas.openxmlformats.org/officeDocument/2006/relationships/image" Target="../media/image10.wmf"/><Relationship Id="rId4" Type="http://schemas.openxmlformats.org/officeDocument/2006/relationships/image" Target="../media/image11.wmf"/><Relationship Id="rId9" Type="http://schemas.openxmlformats.org/officeDocument/2006/relationships/image" Target="../media/image13.wmf"/><Relationship Id="rId14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9A0C2-0C40-4F0D-8137-4583B769E9D0}" type="datetimeFigureOut">
              <a:rPr lang="ru-RU" smtClean="0"/>
              <a:pPr/>
              <a:t>29.12.2005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CC04F-52B1-438A-9AB9-F195B79D58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986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19A53-3AAA-46B5-92F2-AE88896D5C9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99833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19A53-3AAA-46B5-92F2-AE88896D5C9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90148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19A53-3AAA-46B5-92F2-AE88896D5C9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81383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19A53-3AAA-46B5-92F2-AE88896D5C9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54919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19A53-3AAA-46B5-92F2-AE88896D5C9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52180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19A53-3AAA-46B5-92F2-AE88896D5C94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19A53-3AAA-46B5-92F2-AE88896D5C9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16904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19A53-3AAA-46B5-92F2-AE88896D5C94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96311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19A53-3AAA-46B5-92F2-AE88896D5C94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3102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19A53-3AAA-46B5-92F2-AE88896D5C94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45968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19A53-3AAA-46B5-92F2-AE88896D5C94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50953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19A53-3AAA-46B5-92F2-AE88896D5C94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11980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19A53-3AAA-46B5-92F2-AE88896D5C94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73799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19A53-3AAA-46B5-92F2-AE88896D5C94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614898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19A53-3AAA-46B5-92F2-AE88896D5C94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90372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24900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19A53-3AAA-46B5-92F2-AE88896D5C9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54487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19A53-3AAA-46B5-92F2-AE88896D5C9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52258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19A53-3AAA-46B5-92F2-AE88896D5C9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90572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19A53-3AAA-46B5-92F2-AE88896D5C9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64605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19A53-3AAA-46B5-92F2-AE88896D5C9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18707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19A53-3AAA-46B5-92F2-AE88896D5C9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33288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19A53-3AAA-46B5-92F2-AE88896D5C9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68964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E0A2-DCDE-47E2-83AF-FB9B53C140E9}" type="datetimeFigureOut">
              <a:rPr lang="ru-RU" smtClean="0"/>
              <a:pPr/>
              <a:t>29.12.2005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EAD-B4BD-46E9-9DC8-E57ADE4629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950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E0A2-DCDE-47E2-83AF-FB9B53C140E9}" type="datetimeFigureOut">
              <a:rPr lang="ru-RU" smtClean="0"/>
              <a:pPr/>
              <a:t>29.12.2005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EAD-B4BD-46E9-9DC8-E57ADE4629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9806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E0A2-DCDE-47E2-83AF-FB9B53C140E9}" type="datetimeFigureOut">
              <a:rPr lang="ru-RU" smtClean="0"/>
              <a:pPr/>
              <a:t>29.12.2005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EAD-B4BD-46E9-9DC8-E57ADE4629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7842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E0A2-DCDE-47E2-83AF-FB9B53C140E9}" type="datetimeFigureOut">
              <a:rPr lang="ru-RU" smtClean="0"/>
              <a:pPr/>
              <a:t>29.12.2005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EAD-B4BD-46E9-9DC8-E57ADE4629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46069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E0A2-DCDE-47E2-83AF-FB9B53C140E9}" type="datetimeFigureOut">
              <a:rPr lang="ru-RU" smtClean="0"/>
              <a:pPr/>
              <a:t>29.12.2005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EAD-B4BD-46E9-9DC8-E57ADE4629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7885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E0A2-DCDE-47E2-83AF-FB9B53C140E9}" type="datetimeFigureOut">
              <a:rPr lang="ru-RU" smtClean="0"/>
              <a:pPr/>
              <a:t>29.12.2005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EAD-B4BD-46E9-9DC8-E57ADE4629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47759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E0A2-DCDE-47E2-83AF-FB9B53C140E9}" type="datetimeFigureOut">
              <a:rPr lang="ru-RU" smtClean="0"/>
              <a:pPr/>
              <a:t>29.12.2005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EAD-B4BD-46E9-9DC8-E57ADE4629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39554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E0A2-DCDE-47E2-83AF-FB9B53C140E9}" type="datetimeFigureOut">
              <a:rPr lang="ru-RU" smtClean="0"/>
              <a:pPr/>
              <a:t>29.12.2005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EAD-B4BD-46E9-9DC8-E57ADE4629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32660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E0A2-DCDE-47E2-83AF-FB9B53C140E9}" type="datetimeFigureOut">
              <a:rPr lang="ru-RU" smtClean="0"/>
              <a:pPr/>
              <a:t>29.12.2005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EAD-B4BD-46E9-9DC8-E57ADE4629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64097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E0A2-DCDE-47E2-83AF-FB9B53C140E9}" type="datetimeFigureOut">
              <a:rPr lang="ru-RU" smtClean="0"/>
              <a:pPr/>
              <a:t>29.12.2005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EAD-B4BD-46E9-9DC8-E57ADE4629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8267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E0A2-DCDE-47E2-83AF-FB9B53C140E9}" type="datetimeFigureOut">
              <a:rPr lang="ru-RU" smtClean="0"/>
              <a:pPr/>
              <a:t>29.12.2005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EAD-B4BD-46E9-9DC8-E57ADE4629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2296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E0A2-DCDE-47E2-83AF-FB9B53C140E9}" type="datetimeFigureOut">
              <a:rPr lang="ru-RU" smtClean="0"/>
              <a:pPr/>
              <a:t>29.12.2005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2EAD-B4BD-46E9-9DC8-E57ADE4629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900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2.bin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1.bin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oleObject" Target="../embeddings/oleObject62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56.bin"/><Relationship Id="rId12" Type="http://schemas.openxmlformats.org/officeDocument/2006/relationships/oleObject" Target="../embeddings/oleObject61.bin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5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5.bin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64.bin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3.bin"/><Relationship Id="rId9" Type="http://schemas.openxmlformats.org/officeDocument/2006/relationships/oleObject" Target="../embeddings/oleObject58.bin"/><Relationship Id="rId14" Type="http://schemas.openxmlformats.org/officeDocument/2006/relationships/oleObject" Target="../embeddings/oleObject6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8.v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oleObject" Target="../embeddings/oleObject79.bin"/><Relationship Id="rId18" Type="http://schemas.openxmlformats.org/officeDocument/2006/relationships/oleObject" Target="../embeddings/oleObject84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73.bin"/><Relationship Id="rId12" Type="http://schemas.openxmlformats.org/officeDocument/2006/relationships/oleObject" Target="../embeddings/oleObject78.bin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2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2.bin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81.bin"/><Relationship Id="rId10" Type="http://schemas.openxmlformats.org/officeDocument/2006/relationships/oleObject" Target="../embeddings/oleObject76.bin"/><Relationship Id="rId19" Type="http://schemas.openxmlformats.org/officeDocument/2006/relationships/oleObject" Target="../embeddings/oleObject85.bin"/><Relationship Id="rId4" Type="http://schemas.openxmlformats.org/officeDocument/2006/relationships/oleObject" Target="../embeddings/oleObject70.bin"/><Relationship Id="rId9" Type="http://schemas.openxmlformats.org/officeDocument/2006/relationships/oleObject" Target="../embeddings/oleObject75.bin"/><Relationship Id="rId14" Type="http://schemas.openxmlformats.org/officeDocument/2006/relationships/oleObject" Target="../embeddings/oleObject8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oleObject" Target="../embeddings/oleObject95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89.bin"/><Relationship Id="rId12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8.bin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87.bin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6.bin"/><Relationship Id="rId9" Type="http://schemas.openxmlformats.org/officeDocument/2006/relationships/oleObject" Target="../embeddings/oleObject9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8.bin"/><Relationship Id="rId5" Type="http://schemas.openxmlformats.org/officeDocument/2006/relationships/oleObject" Target="../embeddings/oleObject97.bin"/><Relationship Id="rId4" Type="http://schemas.openxmlformats.org/officeDocument/2006/relationships/oleObject" Target="../embeddings/oleObject96.bin"/><Relationship Id="rId9" Type="http://schemas.openxmlformats.org/officeDocument/2006/relationships/oleObject" Target="../embeddings/oleObject10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4.bin"/><Relationship Id="rId5" Type="http://schemas.openxmlformats.org/officeDocument/2006/relationships/oleObject" Target="../embeddings/oleObject103.bin"/><Relationship Id="rId4" Type="http://schemas.openxmlformats.org/officeDocument/2006/relationships/oleObject" Target="../embeddings/oleObject102.bin"/><Relationship Id="rId9" Type="http://schemas.openxmlformats.org/officeDocument/2006/relationships/oleObject" Target="../embeddings/oleObject10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10.bin"/><Relationship Id="rId5" Type="http://schemas.openxmlformats.org/officeDocument/2006/relationships/oleObject" Target="../embeddings/oleObject109.bin"/><Relationship Id="rId4" Type="http://schemas.openxmlformats.org/officeDocument/2006/relationships/oleObject" Target="../embeddings/oleObject108.bin"/><Relationship Id="rId9" Type="http://schemas.openxmlformats.org/officeDocument/2006/relationships/oleObject" Target="../embeddings/oleObject11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16.bin"/><Relationship Id="rId5" Type="http://schemas.openxmlformats.org/officeDocument/2006/relationships/oleObject" Target="../embeddings/oleObject115.bin"/><Relationship Id="rId4" Type="http://schemas.openxmlformats.org/officeDocument/2006/relationships/oleObject" Target="../embeddings/oleObject11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9.bin"/><Relationship Id="rId5" Type="http://schemas.openxmlformats.org/officeDocument/2006/relationships/oleObject" Target="../embeddings/oleObject118.bin"/><Relationship Id="rId4" Type="http://schemas.openxmlformats.org/officeDocument/2006/relationships/oleObject" Target="../embeddings/oleObject117.bin"/><Relationship Id="rId9" Type="http://schemas.openxmlformats.org/officeDocument/2006/relationships/oleObject" Target="../embeddings/oleObject12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25.bin"/><Relationship Id="rId5" Type="http://schemas.openxmlformats.org/officeDocument/2006/relationships/oleObject" Target="../embeddings/oleObject124.bin"/><Relationship Id="rId4" Type="http://schemas.openxmlformats.org/officeDocument/2006/relationships/oleObject" Target="../embeddings/oleObject123.bin"/><Relationship Id="rId9" Type="http://schemas.openxmlformats.org/officeDocument/2006/relationships/oleObject" Target="../embeddings/oleObject12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4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oleObject" Target="../embeddings/oleObject37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9.bin"/><Relationship Id="rId10" Type="http://schemas.openxmlformats.org/officeDocument/2006/relationships/oleObject" Target="../embeddings/oleObject34.bin"/><Relationship Id="rId4" Type="http://schemas.openxmlformats.org/officeDocument/2006/relationships/image" Target="../media/image34.jpeg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8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59200" y="304800"/>
            <a:ext cx="8026400" cy="1828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sz="66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MEXANIKA</a:t>
            </a:r>
            <a:r>
              <a:rPr lang="en-US" sz="66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endParaRPr lang="ru-RU" sz="5400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401" y="304801"/>
            <a:ext cx="2540000" cy="19050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5171089" y="3429397"/>
            <a:ext cx="4978400" cy="609203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6</a:t>
            </a:r>
            <a:r>
              <a:rPr kumimoji="0" lang="ru-RU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uz-Cyrl-UZ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4000" b="1" dirty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</a:t>
            </a:r>
            <a:r>
              <a:rPr kumimoji="0" lang="en-US" sz="4000" b="1" i="0" u="none" strike="noStrike" kern="1200" cap="none" spc="0" normalizeH="0" baseline="0" noProof="0" dirty="0" err="1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a’ruza</a:t>
            </a:r>
            <a:endParaRPr kumimoji="0" lang="ru-RU" sz="4000" b="1" i="0" u="none" strike="noStrike" kern="1200" cap="none" spc="0" normalizeH="0" baseline="0" noProof="0" dirty="0" smtClean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06400" y="2362200"/>
            <a:ext cx="2540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FIZIKA KAFEDRASI 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rot="5400000">
            <a:off x="51726" y="3428867"/>
            <a:ext cx="6400006" cy="1059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одзаголовок 2"/>
          <p:cNvSpPr txBox="1">
            <a:spLocks/>
          </p:cNvSpPr>
          <p:nvPr/>
        </p:nvSpPr>
        <p:spPr>
          <a:xfrm>
            <a:off x="914400" y="5638800"/>
            <a:ext cx="14224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201</a:t>
            </a:r>
            <a:r>
              <a:rPr 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endParaRPr kumimoji="0" lang="ru-RU" sz="2800" b="1" i="0" u="none" strike="noStrike" kern="1200" cap="none" spc="0" normalizeH="0" baseline="0" noProof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</a:endParaRPr>
          </a:p>
        </p:txBody>
      </p:sp>
      <p:pic>
        <p:nvPicPr>
          <p:cNvPr id="239627" name="Picture 11" descr="D:\АНИМАЦИИ\My Pictures\170720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401" y="3154058"/>
            <a:ext cx="2539999" cy="134174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Подзаголовок 2"/>
          <p:cNvSpPr txBox="1">
            <a:spLocks/>
          </p:cNvSpPr>
          <p:nvPr/>
        </p:nvSpPr>
        <p:spPr>
          <a:xfrm>
            <a:off x="3461407" y="56388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K.P.Abduraxmanov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V.S.Xamidov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ru-RU" sz="2800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06401" y="4724400"/>
            <a:ext cx="2540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Fizika</a:t>
            </a:r>
            <a:r>
              <a:rPr lang="en-US" sz="2800" b="1" dirty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94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Lorenc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túrlendiriwleri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52600" y="1219200"/>
            <a:ext cx="8763000" cy="5410200"/>
          </a:xfrm>
          <a:noFill/>
          <a:ln w="28575">
            <a:solidFill>
              <a:schemeClr val="accent1"/>
            </a:soli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	</a:t>
            </a:r>
            <a:r>
              <a:rPr lang="en-US" sz="2400" b="1" dirty="0" err="1" smtClean="0"/>
              <a:t>Lorenc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túrlendiriwleri</a:t>
            </a:r>
            <a:r>
              <a:rPr lang="en-US" sz="2400" b="1" dirty="0" smtClean="0"/>
              <a:t> </a:t>
            </a:r>
            <a:r>
              <a:rPr lang="ru-RU" sz="2400" b="1" dirty="0" smtClean="0"/>
              <a:t>–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eki</a:t>
            </a:r>
            <a:r>
              <a:rPr lang="en-US" sz="2400" b="1" dirty="0" smtClean="0"/>
              <a:t> </a:t>
            </a:r>
            <a:r>
              <a:rPr lang="en-US" sz="2400" b="1" dirty="0" err="1"/>
              <a:t>inercial</a:t>
            </a:r>
            <a:r>
              <a:rPr lang="en-US" sz="2400" b="1" dirty="0"/>
              <a:t> </a:t>
            </a:r>
            <a:r>
              <a:rPr lang="en-US" sz="2400" b="1" dirty="0" err="1"/>
              <a:t>sanaq</a:t>
            </a:r>
            <a:r>
              <a:rPr lang="en-US" sz="2400" b="1" dirty="0"/>
              <a:t> </a:t>
            </a:r>
            <a:r>
              <a:rPr lang="en-US" sz="2400" b="1" dirty="0" err="1" smtClean="0"/>
              <a:t>sistemalarında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qandayda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hádiyseniń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koordinataları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waqtın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baylıstırıwshı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teńlemeler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bolıp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tabıladı</a:t>
            </a:r>
            <a:r>
              <a:rPr lang="ru-RU" sz="2400" b="1" dirty="0" smtClean="0"/>
              <a:t>. </a:t>
            </a:r>
            <a:endParaRPr lang="ru-RU" sz="2400" b="1" dirty="0"/>
          </a:p>
          <a:p>
            <a:pPr marL="0" indent="0" algn="just"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Galiley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túrlendiriwlerinen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parıqlı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Lorenc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túrlendiriwleri</a:t>
            </a:r>
            <a:r>
              <a:rPr lang="en-US" sz="2400" b="1" dirty="0" smtClean="0"/>
              <a:t> AST </a:t>
            </a:r>
            <a:r>
              <a:rPr lang="en-US" sz="2400" b="1" dirty="0" err="1" smtClean="0"/>
              <a:t>postulatlarına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qarsı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emes</a:t>
            </a:r>
            <a:r>
              <a:rPr lang="ru-RU" sz="2400" b="1" dirty="0" smtClean="0"/>
              <a:t>: </a:t>
            </a:r>
            <a:r>
              <a:rPr lang="en-US" sz="2400" b="1" dirty="0" err="1" smtClean="0"/>
              <a:t>yaǵnıy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hárekettiń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absolyutlıǵın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jaqtılıq</a:t>
            </a:r>
            <a:r>
              <a:rPr lang="en-US" sz="2400" b="1" dirty="0" smtClean="0"/>
              <a:t> </a:t>
            </a:r>
            <a:r>
              <a:rPr lang="en-US" sz="2400" b="1" dirty="0" err="1"/>
              <a:t>tezligi</a:t>
            </a:r>
            <a:r>
              <a:rPr lang="en-US" sz="2400" b="1" dirty="0"/>
              <a:t> </a:t>
            </a:r>
            <a:r>
              <a:rPr lang="en-US" sz="2400" b="1" dirty="0" err="1" smtClean="0"/>
              <a:t>turaqlılıǵın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baqlay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almaw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postulatı</a:t>
            </a:r>
            <a:r>
              <a:rPr lang="ru-RU" sz="2400" b="1" dirty="0" smtClean="0"/>
              <a:t>. </a:t>
            </a:r>
            <a:endParaRPr lang="ru-RU" sz="2400" b="1" dirty="0"/>
          </a:p>
          <a:p>
            <a:pPr algn="just"/>
            <a:r>
              <a:rPr lang="ru-RU" sz="2400" b="1" dirty="0"/>
              <a:t>К  </a:t>
            </a:r>
            <a:r>
              <a:rPr lang="en-US" sz="2400" b="1" dirty="0" err="1" smtClean="0"/>
              <a:t>hám</a:t>
            </a:r>
            <a:r>
              <a:rPr lang="ru-RU" sz="2400" b="1" dirty="0" smtClean="0"/>
              <a:t> </a:t>
            </a:r>
            <a:r>
              <a:rPr lang="ru-RU" sz="2400" b="1" dirty="0"/>
              <a:t>К</a:t>
            </a:r>
            <a:r>
              <a:rPr lang="en-US" sz="2400" b="1" dirty="0">
                <a:sym typeface="Symbol"/>
              </a:rPr>
              <a:t></a:t>
            </a:r>
            <a:r>
              <a:rPr lang="en-US" sz="2400" b="1" dirty="0" err="1">
                <a:sym typeface="Symbol"/>
              </a:rPr>
              <a:t>sanaq</a:t>
            </a:r>
            <a:r>
              <a:rPr lang="en-US" sz="2400" b="1" dirty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sistemaların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baqlayıq</a:t>
            </a:r>
            <a:r>
              <a:rPr lang="ru-RU" sz="2400" b="1" dirty="0" smtClean="0"/>
              <a:t>.  </a:t>
            </a:r>
            <a:r>
              <a:rPr lang="ru-RU" sz="2400" b="1" dirty="0"/>
              <a:t>К </a:t>
            </a:r>
            <a:r>
              <a:rPr lang="en-US" sz="2400" b="1" dirty="0" err="1"/>
              <a:t>sanaq</a:t>
            </a:r>
            <a:r>
              <a:rPr lang="en-US" sz="2400" b="1" dirty="0"/>
              <a:t> </a:t>
            </a:r>
            <a:r>
              <a:rPr lang="en-US" sz="2400" b="1" dirty="0" err="1" smtClean="0"/>
              <a:t>sistemasın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shártli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qozǵalmas</a:t>
            </a:r>
            <a:r>
              <a:rPr lang="en-US" sz="2400" b="1" dirty="0" smtClean="0"/>
              <a:t> </a:t>
            </a:r>
            <a:r>
              <a:rPr lang="en-US" sz="2400" b="1" dirty="0" err="1"/>
              <a:t>dep</a:t>
            </a:r>
            <a:r>
              <a:rPr lang="en-US" sz="2400" b="1" dirty="0"/>
              <a:t> </a:t>
            </a:r>
            <a:r>
              <a:rPr lang="en-US" sz="2400" b="1" dirty="0" err="1" smtClean="0"/>
              <a:t>esaplaymız</a:t>
            </a:r>
            <a:r>
              <a:rPr lang="ru-RU" sz="2400" b="1" dirty="0"/>
              <a:t>. </a:t>
            </a:r>
            <a:r>
              <a:rPr lang="en-US" sz="2400" b="1" dirty="0" err="1" smtClean="0"/>
              <a:t>Qandayda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hádiyse</a:t>
            </a:r>
            <a:r>
              <a:rPr lang="en-US" sz="2400" b="1" dirty="0" smtClean="0"/>
              <a:t> </a:t>
            </a:r>
            <a:r>
              <a:rPr lang="en-US" sz="2400" b="1" dirty="0" err="1"/>
              <a:t>payda</a:t>
            </a:r>
            <a:r>
              <a:rPr lang="en-US" sz="2400" b="1" dirty="0"/>
              <a:t> </a:t>
            </a:r>
            <a:r>
              <a:rPr lang="en-US" sz="2400" b="1" dirty="0" err="1" smtClean="0"/>
              <a:t>bolıp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atırǵanlıǵın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oylayıq</a:t>
            </a:r>
            <a:r>
              <a:rPr lang="ru-RU" sz="2400" b="1" dirty="0"/>
              <a:t>. </a:t>
            </a:r>
          </a:p>
          <a:p>
            <a:pPr algn="just"/>
            <a:r>
              <a:rPr lang="ru-RU" sz="2400" b="1" i="1" dirty="0" err="1" smtClean="0"/>
              <a:t>x</a:t>
            </a:r>
            <a:r>
              <a:rPr lang="ru-RU" sz="2400" b="1" dirty="0" smtClean="0"/>
              <a:t>, у, </a:t>
            </a:r>
            <a:r>
              <a:rPr lang="ru-RU" sz="2400" b="1" i="1" dirty="0" err="1" smtClean="0"/>
              <a:t>z</a:t>
            </a:r>
            <a:r>
              <a:rPr lang="ru-RU" sz="2400" b="1" dirty="0" smtClean="0"/>
              <a:t>, </a:t>
            </a:r>
            <a:r>
              <a:rPr lang="ru-RU" sz="2400" b="1" i="1" dirty="0" err="1" smtClean="0"/>
              <a:t>t</a:t>
            </a:r>
            <a:r>
              <a:rPr lang="ru-RU" sz="2400" b="1" i="1" dirty="0" smtClean="0"/>
              <a:t> </a:t>
            </a:r>
            <a:r>
              <a:rPr lang="en-US" sz="2400" b="1" i="1" dirty="0" smtClean="0"/>
              <a:t> - </a:t>
            </a:r>
            <a:r>
              <a:rPr lang="ru-RU" sz="2400" b="1" i="1" dirty="0" smtClean="0"/>
              <a:t>K</a:t>
            </a:r>
            <a:r>
              <a:rPr lang="ru-RU" sz="2400" b="1" dirty="0" smtClean="0"/>
              <a:t> </a:t>
            </a:r>
            <a:r>
              <a:rPr lang="en-US" sz="2400" b="1" dirty="0" err="1"/>
              <a:t>sanaq</a:t>
            </a:r>
            <a:r>
              <a:rPr lang="en-US" sz="2400" b="1" dirty="0"/>
              <a:t> </a:t>
            </a:r>
            <a:r>
              <a:rPr lang="en-US" sz="2400" b="1" dirty="0" err="1" smtClean="0"/>
              <a:t>sistemasındaǵı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hádiyseniń</a:t>
            </a:r>
            <a:r>
              <a:rPr lang="en-US" sz="2400" b="1" dirty="0" smtClean="0"/>
              <a:t> </a:t>
            </a:r>
            <a:r>
              <a:rPr lang="en-US" sz="2400" b="1" i="1" dirty="0" err="1" smtClean="0"/>
              <a:t>koordinataları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hám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waqıttıń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mánisleri</a:t>
            </a:r>
            <a:r>
              <a:rPr lang="ru-RU" sz="2400" b="1" dirty="0"/>
              <a:t>; </a:t>
            </a:r>
            <a:r>
              <a:rPr lang="ru-RU" sz="2400" b="1" i="1" dirty="0"/>
              <a:t>K</a:t>
            </a:r>
            <a:r>
              <a:rPr lang="ru-RU" sz="2400" b="1" i="1" dirty="0" smtClean="0"/>
              <a:t>‘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sanaq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sistemasında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bolsa</a:t>
            </a:r>
            <a:r>
              <a:rPr lang="en-US" sz="2400" b="1" i="1" dirty="0" smtClean="0"/>
              <a:t> </a:t>
            </a:r>
            <a:r>
              <a:rPr lang="ru-RU" sz="2400" b="1" dirty="0" smtClean="0"/>
              <a:t>—  </a:t>
            </a:r>
            <a:r>
              <a:rPr lang="ru-RU" sz="2400" b="1" i="1" dirty="0"/>
              <a:t>x'</a:t>
            </a:r>
            <a:r>
              <a:rPr lang="ru-RU" sz="2400" b="1" dirty="0"/>
              <a:t>, </a:t>
            </a:r>
            <a:r>
              <a:rPr lang="ru-RU" sz="2400" b="1" i="1" dirty="0"/>
              <a:t>y'</a:t>
            </a:r>
            <a:r>
              <a:rPr lang="ru-RU" sz="2400" b="1" dirty="0"/>
              <a:t>, </a:t>
            </a:r>
            <a:r>
              <a:rPr lang="ru-RU" sz="2400" b="1" i="1" dirty="0"/>
              <a:t>z'</a:t>
            </a:r>
            <a:r>
              <a:rPr lang="ru-RU" sz="2400" b="1" dirty="0"/>
              <a:t>, </a:t>
            </a:r>
            <a:r>
              <a:rPr lang="ru-RU" sz="2400" b="1" i="1" dirty="0"/>
              <a:t>t‘</a:t>
            </a:r>
            <a:r>
              <a:rPr lang="en-US" sz="2400" b="1" i="1" dirty="0"/>
              <a:t> </a:t>
            </a:r>
            <a:r>
              <a:rPr lang="en-US" sz="2400" b="1" i="1" dirty="0" err="1" smtClean="0"/>
              <a:t>mánisleri</a:t>
            </a:r>
            <a:r>
              <a:rPr lang="en-US" sz="2400" b="1" i="1" dirty="0" smtClean="0"/>
              <a:t> </a:t>
            </a:r>
            <a:r>
              <a:rPr lang="en-US" sz="2400" b="1" i="1" dirty="0" err="1"/>
              <a:t>menen</a:t>
            </a:r>
            <a:r>
              <a:rPr lang="en-US" sz="2400" b="1" i="1" dirty="0"/>
              <a:t> </a:t>
            </a:r>
            <a:r>
              <a:rPr lang="en-US" sz="2400" b="1" i="1" dirty="0" err="1"/>
              <a:t>belgilenedi</a:t>
            </a:r>
            <a:r>
              <a:rPr lang="ru-RU" sz="2400" b="1" dirty="0"/>
              <a:t>. K‘</a:t>
            </a:r>
            <a:r>
              <a:rPr lang="en-US" sz="2400" b="1" dirty="0"/>
              <a:t> </a:t>
            </a:r>
            <a:r>
              <a:rPr lang="en-US" sz="2400" b="1" dirty="0" err="1"/>
              <a:t>sanaq</a:t>
            </a:r>
            <a:r>
              <a:rPr lang="en-US" sz="2400" b="1" dirty="0"/>
              <a:t> </a:t>
            </a:r>
            <a:r>
              <a:rPr lang="en-US" sz="2400" b="1" dirty="0" err="1" smtClean="0"/>
              <a:t>sisteması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jaqtılıq</a:t>
            </a:r>
            <a:r>
              <a:rPr lang="en-US" sz="2400" b="1" dirty="0" smtClean="0"/>
              <a:t> </a:t>
            </a:r>
            <a:r>
              <a:rPr lang="en-US" sz="2400" b="1" dirty="0" err="1"/>
              <a:t>tezligine</a:t>
            </a:r>
            <a:r>
              <a:rPr lang="en-US" sz="2400" b="1" dirty="0"/>
              <a:t> </a:t>
            </a:r>
            <a:r>
              <a:rPr lang="en-US" sz="2400" b="1" dirty="0" err="1" smtClean="0"/>
              <a:t>jaqın</a:t>
            </a:r>
            <a:r>
              <a:rPr lang="en-US" sz="2400" b="1" dirty="0" smtClean="0"/>
              <a:t> </a:t>
            </a:r>
            <a:r>
              <a:rPr lang="en-US" sz="2400" b="1" dirty="0" err="1"/>
              <a:t>tezlik</a:t>
            </a:r>
            <a:r>
              <a:rPr lang="en-US" sz="2400" b="1" dirty="0"/>
              <a:t> </a:t>
            </a:r>
            <a:r>
              <a:rPr lang="en-US" sz="2400" b="1" dirty="0" err="1"/>
              <a:t>penen</a:t>
            </a:r>
            <a:r>
              <a:rPr lang="en-US" sz="2400" b="1" dirty="0"/>
              <a:t> </a:t>
            </a:r>
            <a:r>
              <a:rPr lang="en-US" sz="2400" b="1" dirty="0" err="1" smtClean="0"/>
              <a:t>háreketlenedi</a:t>
            </a:r>
            <a:r>
              <a:rPr lang="ru-RU" sz="2400" b="1" dirty="0"/>
              <a:t>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330242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542729526"/>
              </p:ext>
            </p:extLst>
          </p:nvPr>
        </p:nvGraphicFramePr>
        <p:xfrm>
          <a:off x="1752600" y="1752602"/>
          <a:ext cx="8686800" cy="499605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34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8323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 err="1" smtClean="0"/>
                        <a:t>Tuwrı</a:t>
                      </a:r>
                      <a:r>
                        <a:rPr lang="en-US" sz="2400" i="0" baseline="0" dirty="0" smtClean="0"/>
                        <a:t> </a:t>
                      </a:r>
                      <a:r>
                        <a:rPr lang="en-US" sz="2400" i="0" baseline="0" dirty="0" err="1" smtClean="0"/>
                        <a:t>túrlendiriw</a:t>
                      </a:r>
                      <a:r>
                        <a:rPr lang="en-US" sz="2400" i="0" baseline="0" dirty="0" smtClean="0"/>
                        <a:t> </a:t>
                      </a:r>
                      <a:endParaRPr lang="ru-RU" sz="2400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Keri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túrlendiriw</a:t>
                      </a:r>
                      <a:r>
                        <a:rPr lang="en-US" sz="2400" baseline="0" dirty="0" smtClean="0"/>
                        <a:t> </a:t>
                      </a:r>
                      <a:endParaRPr lang="ru-RU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3513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r>
                        <a:rPr lang="en-US" sz="2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2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2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ru-RU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2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ru-RU" sz="2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ru-RU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r>
                        <a:rPr lang="ru-RU" sz="2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ru-RU" sz="2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ru-RU" sz="2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en-US" sz="2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ru-RU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en-US" sz="2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ru-RU" sz="2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endParaRPr lang="ru-RU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31096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81253"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 </a:t>
                      </a:r>
                      <a:r>
                        <a:rPr lang="en-US" sz="20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sanaq</a:t>
                      </a:r>
                      <a:r>
                        <a:rPr lang="en-US" sz="20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sistemasınan</a:t>
                      </a:r>
                      <a:r>
                        <a:rPr lang="en-US" sz="20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K‘</a:t>
                      </a:r>
                      <a:r>
                        <a:rPr lang="en-US" sz="20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sanaq</a:t>
                      </a:r>
                      <a:r>
                        <a:rPr lang="en-US" sz="20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sistemasına</a:t>
                      </a:r>
                      <a:r>
                        <a:rPr lang="en-US" sz="20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ótiw</a:t>
                      </a:r>
                      <a:endParaRPr lang="ru-RU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K' </a:t>
                      </a:r>
                      <a:r>
                        <a:rPr lang="en-US" sz="20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sanaq</a:t>
                      </a:r>
                      <a:r>
                        <a:rPr lang="en-US" sz="20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sistemasınan</a:t>
                      </a:r>
                      <a:r>
                        <a:rPr lang="en-US" sz="20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 </a:t>
                      </a:r>
                      <a:r>
                        <a:rPr lang="en-US" sz="20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sanaq</a:t>
                      </a:r>
                      <a:r>
                        <a:rPr lang="en-US" sz="20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sistemasına</a:t>
                      </a:r>
                      <a:r>
                        <a:rPr lang="en-US" sz="20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ótiw</a:t>
                      </a:r>
                      <a:endParaRPr lang="ru-RU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Содержимое 2"/>
          <p:cNvSpPr txBox="1">
            <a:spLocks/>
          </p:cNvSpPr>
          <p:nvPr/>
        </p:nvSpPr>
        <p:spPr>
          <a:xfrm>
            <a:off x="1752600" y="228600"/>
            <a:ext cx="8686800" cy="1447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sz="2800" b="1" dirty="0" err="1" smtClean="0"/>
              <a:t>Arnawlı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salıstırmalılıq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teoriyasında</a:t>
            </a:r>
            <a:r>
              <a:rPr lang="en-US" sz="2800" b="1" dirty="0" smtClean="0"/>
              <a:t> </a:t>
            </a:r>
            <a:r>
              <a:rPr lang="en-US" sz="2800" b="1" dirty="0" err="1"/>
              <a:t>bir</a:t>
            </a:r>
            <a:r>
              <a:rPr lang="en-US" sz="2800" b="1" dirty="0"/>
              <a:t> </a:t>
            </a:r>
            <a:r>
              <a:rPr lang="en-US" sz="2800" b="1" dirty="0" err="1"/>
              <a:t>sanaq</a:t>
            </a:r>
            <a:r>
              <a:rPr lang="en-US" sz="2800" b="1" dirty="0"/>
              <a:t> </a:t>
            </a:r>
            <a:r>
              <a:rPr lang="en-US" sz="2800" b="1" dirty="0" err="1" smtClean="0"/>
              <a:t>sistemasınan</a:t>
            </a:r>
            <a:r>
              <a:rPr lang="en-US" sz="2800" b="1" dirty="0" smtClean="0"/>
              <a:t> </a:t>
            </a:r>
            <a:r>
              <a:rPr lang="en-US" sz="2800" b="1" dirty="0" err="1"/>
              <a:t>ekinshisine</a:t>
            </a:r>
            <a:r>
              <a:rPr lang="en-US" sz="2800" b="1" dirty="0"/>
              <a:t> </a:t>
            </a:r>
            <a:r>
              <a:rPr lang="en-US" sz="2800" b="1" dirty="0" err="1" smtClean="0"/>
              <a:t>ótiwdiń</a:t>
            </a:r>
            <a:r>
              <a:rPr lang="en-US" sz="2800" b="1" dirty="0" smtClean="0"/>
              <a:t>  </a:t>
            </a:r>
            <a:r>
              <a:rPr lang="en-US" sz="2800" b="1" dirty="0" err="1" smtClean="0"/>
              <a:t>Lorenc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túrlendiriwleri</a:t>
            </a:r>
            <a:endParaRPr lang="ru-RU" sz="2800" b="1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/>
        </p:nvGraphicFramePr>
        <p:xfrm>
          <a:off x="1828800" y="2438400"/>
          <a:ext cx="1676400" cy="1019666"/>
        </p:xfrm>
        <a:graphic>
          <a:graphicData uri="http://schemas.openxmlformats.org/presentationml/2006/ole">
            <p:oleObj spid="_x0000_s76802" name="Equation" r:id="rId4" imgW="774364" imgH="469696" progId="">
              <p:embed/>
            </p:oleObj>
          </a:graphicData>
        </a:graphic>
      </p:graphicFrame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3886200" y="2590800"/>
          <a:ext cx="2171700" cy="609600"/>
        </p:xfrm>
        <a:graphic>
          <a:graphicData uri="http://schemas.openxmlformats.org/presentationml/2006/ole">
            <p:oleObj spid="_x0000_s76803" name="Equation" r:id="rId5" imgW="901309" imgH="253890" progId="">
              <p:embed/>
            </p:oleObj>
          </a:graphicData>
        </a:graphic>
      </p:graphicFrame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981200" y="4495801"/>
          <a:ext cx="1676400" cy="1411705"/>
        </p:xfrm>
        <a:graphic>
          <a:graphicData uri="http://schemas.openxmlformats.org/presentationml/2006/ole">
            <p:oleObj spid="_x0000_s76804" name="Equation" r:id="rId6" imgW="774364" imgH="647419" progId="">
              <p:embed/>
            </p:oleObj>
          </a:graphicData>
        </a:graphic>
      </p:graphicFrame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3886201" y="4763086"/>
          <a:ext cx="2209800" cy="951914"/>
        </p:xfrm>
        <a:graphic>
          <a:graphicData uri="http://schemas.openxmlformats.org/presentationml/2006/ole">
            <p:oleObj spid="_x0000_s76805" name="Equation" r:id="rId7" imgW="1002865" imgH="431613" progId="">
              <p:embed/>
            </p:oleObj>
          </a:graphicData>
        </a:graphic>
      </p:graphicFrame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6143626" y="2362200"/>
          <a:ext cx="1812925" cy="1066800"/>
        </p:xfrm>
        <a:graphic>
          <a:graphicData uri="http://schemas.openxmlformats.org/presentationml/2006/ole">
            <p:oleObj spid="_x0000_s76806" name="Equation" r:id="rId8" imgW="799753" imgH="469696" progId="">
              <p:embed/>
            </p:oleObj>
          </a:graphicData>
        </a:graphic>
      </p:graphicFrame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8351838" y="2590800"/>
          <a:ext cx="2081212" cy="615950"/>
        </p:xfrm>
        <a:graphic>
          <a:graphicData uri="http://schemas.openxmlformats.org/presentationml/2006/ole">
            <p:oleObj spid="_x0000_s76807" name="Equation" r:id="rId9" imgW="863225" imgH="253890" progId="">
              <p:embed/>
            </p:oleObj>
          </a:graphicData>
        </a:graphic>
      </p:graphicFrame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6172200" y="4519613"/>
          <a:ext cx="1676400" cy="1414463"/>
        </p:xfrm>
        <a:graphic>
          <a:graphicData uri="http://schemas.openxmlformats.org/presentationml/2006/ole">
            <p:oleObj spid="_x0000_s76808" name="Equation" r:id="rId10" imgW="774364" imgH="647419" progId="">
              <p:embed/>
            </p:oleObj>
          </a:graphicData>
        </a:graphic>
      </p:graphicFrame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759" name="Object 15"/>
          <p:cNvGraphicFramePr>
            <a:graphicFrameLocks noChangeAspect="1"/>
          </p:cNvGraphicFramePr>
          <p:nvPr/>
        </p:nvGraphicFramePr>
        <p:xfrm>
          <a:off x="8229600" y="4656668"/>
          <a:ext cx="2209800" cy="982133"/>
        </p:xfrm>
        <a:graphic>
          <a:graphicData uri="http://schemas.openxmlformats.org/presentationml/2006/ole">
            <p:oleObj spid="_x0000_s76809" name="Equation" r:id="rId11" imgW="965200" imgH="431800" progId="">
              <p:embed/>
            </p:oleObj>
          </a:graphicData>
        </a:graphic>
      </p:graphicFrame>
      <p:pic>
        <p:nvPicPr>
          <p:cNvPr id="31784" name="Picture 4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12" y="3631897"/>
            <a:ext cx="61436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0922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52600" y="228600"/>
            <a:ext cx="8686800" cy="6477000"/>
          </a:xfrm>
          <a:noFill/>
          <a:ln w="28575">
            <a:solidFill>
              <a:schemeClr val="accent1"/>
            </a:soli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algn="just"/>
            <a:r>
              <a:rPr lang="en-US" sz="2400" b="1" dirty="0" err="1" smtClean="0"/>
              <a:t>Relyativistlik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mexanika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háreket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teńlemeleri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sanaq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sistemasınan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ekinshisine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ótiwde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ózgermey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qalǵanda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ǵana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jaratıladı</a:t>
            </a:r>
            <a:r>
              <a:rPr lang="ru-RU" sz="2400" b="1" dirty="0" smtClean="0"/>
              <a:t>.</a:t>
            </a:r>
            <a:endParaRPr lang="ru-RU" sz="2400" dirty="0" smtClean="0"/>
          </a:p>
          <a:p>
            <a:r>
              <a:rPr lang="en-US" sz="2400" b="1" dirty="0" err="1" smtClean="0"/>
              <a:t>Bul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ańlatpalarda</a:t>
            </a:r>
            <a:r>
              <a:rPr lang="en-US" sz="2400" b="1" dirty="0"/>
              <a:t>:</a:t>
            </a:r>
            <a:r>
              <a:rPr lang="ru-RU" sz="2400" b="1" dirty="0"/>
              <a:t> </a:t>
            </a:r>
          </a:p>
          <a:p>
            <a:pPr lvl="0"/>
            <a:r>
              <a:rPr lang="ru-RU" sz="2400" b="1" dirty="0"/>
              <a:t>с = 3</a:t>
            </a:r>
            <a:r>
              <a:rPr lang="ru-RU" sz="2400" b="1" dirty="0">
                <a:sym typeface="Symbol"/>
              </a:rPr>
              <a:t></a:t>
            </a:r>
            <a:r>
              <a:rPr lang="ru-RU" sz="2400" b="1" dirty="0"/>
              <a:t>10</a:t>
            </a:r>
            <a:r>
              <a:rPr lang="ru-RU" sz="2400" b="1" baseline="30000" dirty="0"/>
              <a:t>8</a:t>
            </a:r>
            <a:r>
              <a:rPr lang="ru-RU" sz="2400" b="1" dirty="0"/>
              <a:t> </a:t>
            </a:r>
            <a:r>
              <a:rPr lang="en-US" sz="2400" b="1" dirty="0" smtClean="0"/>
              <a:t>m</a:t>
            </a:r>
            <a:r>
              <a:rPr lang="ru-RU" sz="2400" b="1" dirty="0" smtClean="0"/>
              <a:t>/</a:t>
            </a:r>
            <a:r>
              <a:rPr lang="en-US" sz="2400" b="1" dirty="0" smtClean="0"/>
              <a:t>s</a:t>
            </a:r>
            <a:r>
              <a:rPr lang="ru-RU" sz="2400" b="1" dirty="0" smtClean="0"/>
              <a:t> </a:t>
            </a:r>
            <a:r>
              <a:rPr lang="ru-RU" sz="2400" b="1" dirty="0"/>
              <a:t>–</a:t>
            </a:r>
            <a:r>
              <a:rPr lang="en-US" sz="2400" b="1" dirty="0" err="1" smtClean="0"/>
              <a:t>jaqtılıqtıń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vaakumdaǵı</a:t>
            </a:r>
            <a:r>
              <a:rPr lang="en-US" sz="2400" b="1" dirty="0" smtClean="0"/>
              <a:t> </a:t>
            </a:r>
            <a:r>
              <a:rPr lang="en-US" sz="2400" b="1" dirty="0" err="1"/>
              <a:t>tezligi</a:t>
            </a:r>
            <a:r>
              <a:rPr lang="ru-RU" sz="2400" b="1" dirty="0"/>
              <a:t>. </a:t>
            </a:r>
          </a:p>
          <a:p>
            <a:pPr lvl="0">
              <a:buNone/>
            </a:pPr>
            <a:endParaRPr lang="ru-RU" sz="2400" b="1" dirty="0"/>
          </a:p>
          <a:p>
            <a:pPr lvl="0"/>
            <a:r>
              <a:rPr lang="en-US" sz="2400" dirty="0"/>
              <a:t>               </a:t>
            </a:r>
            <a:r>
              <a:rPr lang="ru-RU" sz="2400" dirty="0"/>
              <a:t> </a:t>
            </a:r>
          </a:p>
          <a:p>
            <a:pPr lvl="0"/>
            <a:r>
              <a:rPr lang="en-US" sz="2400" dirty="0"/>
              <a:t>               </a:t>
            </a:r>
            <a:r>
              <a:rPr lang="ru-RU" sz="2400" dirty="0"/>
              <a:t> </a:t>
            </a:r>
            <a:r>
              <a:rPr lang="uz-Cyrl-UZ" sz="2400" dirty="0"/>
              <a:t>              </a:t>
            </a:r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pPr algn="just">
              <a:buNone/>
            </a:pPr>
            <a:r>
              <a:rPr lang="ru-RU" sz="2400" dirty="0"/>
              <a:t>	</a:t>
            </a:r>
            <a:r>
              <a:rPr lang="ru-RU" sz="2400" b="1" dirty="0"/>
              <a:t> </a:t>
            </a:r>
            <a:r>
              <a:rPr lang="ru-RU" sz="2400" b="1" i="1" dirty="0">
                <a:latin typeface="Arial" pitchFamily="34" charset="0"/>
                <a:cs typeface="Arial" pitchFamily="34" charset="0"/>
              </a:rPr>
              <a:t>β</a:t>
            </a:r>
            <a:r>
              <a:rPr lang="ru-RU" sz="2400" b="1" i="1" dirty="0"/>
              <a:t> &lt;&lt; 1 </a:t>
            </a:r>
            <a:r>
              <a:rPr lang="en-US" sz="2400" b="1" i="1" dirty="0" err="1" smtClean="0"/>
              <a:t>jaqtılıq</a:t>
            </a:r>
            <a:r>
              <a:rPr lang="en-US" sz="2400" b="1" i="1" dirty="0" smtClean="0"/>
              <a:t> </a:t>
            </a:r>
            <a:r>
              <a:rPr lang="en-US" sz="2400" b="1" i="1" dirty="0" err="1"/>
              <a:t>tezliginen</a:t>
            </a:r>
            <a:r>
              <a:rPr lang="en-US" sz="2400" b="1" i="1" dirty="0"/>
              <a:t> </a:t>
            </a:r>
            <a:r>
              <a:rPr lang="en-US" sz="2400" b="1" i="1" dirty="0" err="1" smtClean="0"/>
              <a:t>júda</a:t>
            </a:r>
            <a:r>
              <a:rPr lang="en-US" sz="2400" b="1" i="1" dirty="0" smtClean="0"/>
              <a:t> </a:t>
            </a:r>
            <a:r>
              <a:rPr lang="en-US" sz="2400" b="1" i="1" dirty="0" err="1"/>
              <a:t>kishi</a:t>
            </a:r>
            <a:r>
              <a:rPr lang="en-US" sz="2400" b="1" i="1" dirty="0"/>
              <a:t> </a:t>
            </a:r>
            <a:r>
              <a:rPr lang="en-US" sz="2400" b="1" i="1" dirty="0" err="1"/>
              <a:t>tezliklerde</a:t>
            </a:r>
            <a:r>
              <a:rPr lang="en-US" sz="2400" b="1" i="1" dirty="0"/>
              <a:t> </a:t>
            </a:r>
            <a:r>
              <a:rPr lang="en-US" sz="2400" b="1" i="1" dirty="0" err="1" smtClean="0"/>
              <a:t>Lorenc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túrlendiriwleri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Galiley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túrlendiriwlerine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ótedi</a:t>
            </a:r>
            <a:r>
              <a:rPr lang="ru-RU" sz="2400" b="1" dirty="0"/>
              <a:t>: 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pPr algn="just"/>
            <a:r>
              <a:rPr lang="en-US" sz="2400" b="1" dirty="0" err="1" smtClean="0"/>
              <a:t>Galiley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túrlendiriwleri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óz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mánislerin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jaqtılıq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tezliginen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júda</a:t>
            </a:r>
            <a:r>
              <a:rPr lang="en-US" sz="2400" b="1" dirty="0" smtClean="0"/>
              <a:t> </a:t>
            </a:r>
            <a:r>
              <a:rPr lang="en-US" sz="2400" b="1" dirty="0" err="1"/>
              <a:t>kishi</a:t>
            </a:r>
            <a:r>
              <a:rPr lang="en-US" sz="2400" b="1" dirty="0"/>
              <a:t> </a:t>
            </a:r>
            <a:r>
              <a:rPr lang="en-US" sz="2400" b="1" dirty="0" err="1"/>
              <a:t>tezliklerde</a:t>
            </a:r>
            <a:r>
              <a:rPr lang="en-US" sz="2400" b="1" dirty="0"/>
              <a:t> </a:t>
            </a:r>
            <a:r>
              <a:rPr lang="en-US" sz="2400" b="1" dirty="0" err="1"/>
              <a:t>saqlap</a:t>
            </a:r>
            <a:r>
              <a:rPr lang="en-US" sz="2400" b="1" dirty="0"/>
              <a:t> </a:t>
            </a:r>
            <a:r>
              <a:rPr lang="en-US" sz="2400" b="1" dirty="0" err="1" smtClean="0"/>
              <a:t>qaladı</a:t>
            </a:r>
            <a:r>
              <a:rPr lang="ru-RU" sz="2400" b="1" dirty="0" smtClean="0"/>
              <a:t>.</a:t>
            </a:r>
            <a:endParaRPr lang="ru-RU" sz="2400" b="1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2521566" y="1769426"/>
          <a:ext cx="924258" cy="890648"/>
        </p:xfrm>
        <a:graphic>
          <a:graphicData uri="http://schemas.openxmlformats.org/presentationml/2006/ole">
            <p:oleObj spid="_x0000_s77826" name="Equation" r:id="rId4" imgW="406048" imgH="393359" progId="">
              <p:embed/>
            </p:oleObj>
          </a:graphicData>
        </a:graphic>
      </p:graphicFrame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3253839" y="4718464"/>
          <a:ext cx="5855776" cy="1294842"/>
        </p:xfrm>
        <a:graphic>
          <a:graphicData uri="http://schemas.openxmlformats.org/presentationml/2006/ole">
            <p:oleObj spid="_x0000_s77827" name="Equation" r:id="rId5" imgW="1955800" imgH="431800" progId="">
              <p:embed/>
            </p:oleObj>
          </a:graphicData>
        </a:graphic>
      </p:graphicFrame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524001" y="9107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4261073" y="1979223"/>
          <a:ext cx="839188" cy="490846"/>
        </p:xfrm>
        <a:graphic>
          <a:graphicData uri="http://schemas.openxmlformats.org/presentationml/2006/ole">
            <p:oleObj spid="_x0000_s77828" name="Equation" r:id="rId6" imgW="355292" imgH="203024" progId="">
              <p:embed/>
            </p:oleObj>
          </a:graphicData>
        </a:graphic>
      </p:graphicFrame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2660073" y="2546267"/>
          <a:ext cx="3300352" cy="1458295"/>
        </p:xfrm>
        <a:graphic>
          <a:graphicData uri="http://schemas.openxmlformats.org/presentationml/2006/ole">
            <p:oleObj spid="_x0000_s77829" name="Equation" r:id="rId7" imgW="1562100" imgH="698500" progId="">
              <p:embed/>
            </p:oleObj>
          </a:graphicData>
        </a:graphic>
      </p:graphicFrame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6780622" y="2796639"/>
          <a:ext cx="861147" cy="540327"/>
        </p:xfrm>
        <a:graphic>
          <a:graphicData uri="http://schemas.openxmlformats.org/presentationml/2006/ole">
            <p:oleObj spid="_x0000_s77830" name="Equation" r:id="rId8" imgW="330057" imgH="203112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1937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b="1" dirty="0" err="1" smtClean="0">
                <a:solidFill>
                  <a:schemeClr val="tx1"/>
                </a:solidFill>
              </a:rPr>
              <a:t>Lorenc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túrlendiriwleri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nátiyjeleri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3124200"/>
          </a:xfrm>
          <a:noFill/>
          <a:ln w="28575"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- </a:t>
            </a:r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en-US" b="1" dirty="0" err="1" smtClean="0"/>
              <a:t>waqıttalıqtıń</a:t>
            </a:r>
            <a:r>
              <a:rPr lang="en-US" b="1" dirty="0" smtClean="0"/>
              <a:t> </a:t>
            </a:r>
            <a:r>
              <a:rPr lang="en-US" b="1" dirty="0" err="1" smtClean="0"/>
              <a:t>salıstırmalılıǵı</a:t>
            </a:r>
            <a:r>
              <a:rPr lang="en-US" b="1" dirty="0" smtClean="0"/>
              <a:t>;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- </a:t>
            </a:r>
            <a:r>
              <a:rPr lang="en-US" b="1" dirty="0" err="1" smtClean="0"/>
              <a:t>waqıt</a:t>
            </a:r>
            <a:r>
              <a:rPr lang="en-US" b="1" dirty="0" smtClean="0"/>
              <a:t> </a:t>
            </a:r>
            <a:r>
              <a:rPr lang="en-US" b="1" dirty="0" err="1" smtClean="0"/>
              <a:t>aralıqlarınıń</a:t>
            </a:r>
            <a:r>
              <a:rPr lang="en-US" b="1" dirty="0" smtClean="0"/>
              <a:t> </a:t>
            </a:r>
            <a:r>
              <a:rPr lang="en-US" b="1" dirty="0" err="1" smtClean="0"/>
              <a:t>salıstırmalılıǵı</a:t>
            </a:r>
            <a:r>
              <a:rPr lang="en-US" b="1" dirty="0" smtClean="0"/>
              <a:t>;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- </a:t>
            </a:r>
            <a:r>
              <a:rPr lang="en-US" b="1" dirty="0" err="1" smtClean="0"/>
              <a:t>uzınlıqtıń</a:t>
            </a:r>
            <a:r>
              <a:rPr lang="en-US" b="1" dirty="0" smtClean="0"/>
              <a:t> (</a:t>
            </a:r>
            <a:r>
              <a:rPr lang="en-US" b="1" dirty="0" err="1" smtClean="0"/>
              <a:t>aralıqtıń</a:t>
            </a:r>
            <a:r>
              <a:rPr lang="en-US" b="1" dirty="0" smtClean="0"/>
              <a:t>) </a:t>
            </a:r>
            <a:r>
              <a:rPr lang="en-US" b="1" dirty="0" err="1" smtClean="0"/>
              <a:t>salıstırmalılıǵı</a:t>
            </a:r>
            <a:r>
              <a:rPr lang="en-US" b="1" dirty="0" smtClean="0"/>
              <a:t>;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- </a:t>
            </a:r>
            <a:r>
              <a:rPr lang="en-US" b="1" dirty="0" err="1" smtClean="0"/>
              <a:t>massanıń</a:t>
            </a:r>
            <a:r>
              <a:rPr lang="en-US" b="1" dirty="0" smtClean="0"/>
              <a:t> </a:t>
            </a:r>
            <a:r>
              <a:rPr lang="en-US" b="1" dirty="0" err="1" smtClean="0"/>
              <a:t>salıstırmalılıǵı</a:t>
            </a:r>
            <a:r>
              <a:rPr lang="en-US" b="1" dirty="0" smtClean="0"/>
              <a:t>;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- </a:t>
            </a:r>
            <a:r>
              <a:rPr lang="en-US" b="1" dirty="0" err="1" smtClean="0"/>
              <a:t>tezliklerdi</a:t>
            </a:r>
            <a:r>
              <a:rPr lang="en-US" b="1" dirty="0" smtClean="0"/>
              <a:t> </a:t>
            </a:r>
            <a:r>
              <a:rPr lang="en-US" b="1" dirty="0" err="1" smtClean="0"/>
              <a:t>almastırıw</a:t>
            </a:r>
            <a:r>
              <a:rPr lang="en-US" b="1" dirty="0" smtClean="0"/>
              <a:t> </a:t>
            </a:r>
            <a:r>
              <a:rPr lang="en-US" b="1" dirty="0" err="1" smtClean="0"/>
              <a:t>imkanıyatı</a:t>
            </a:r>
            <a:r>
              <a:rPr lang="ru-RU" b="1" dirty="0" smtClean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21998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724" y="206203"/>
            <a:ext cx="11480800" cy="715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/>
            </a:r>
            <a:br>
              <a:rPr lang="en-US" sz="3600" b="1" dirty="0" smtClean="0">
                <a:solidFill>
                  <a:schemeClr val="tx1"/>
                </a:solidFill>
              </a:rPr>
            </a:br>
            <a:r>
              <a:rPr lang="en-US" sz="4000" b="1" dirty="0" err="1" smtClean="0">
                <a:solidFill>
                  <a:schemeClr val="tx1"/>
                </a:solidFill>
              </a:rPr>
              <a:t>Bir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waqıttalıqtıń</a:t>
            </a:r>
            <a:r>
              <a:rPr lang="uz-Cyrl-UZ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salıstırmalılıǵı</a:t>
            </a:r>
            <a:r>
              <a:rPr lang="ru-RU" sz="3600" b="1" dirty="0" smtClean="0">
                <a:solidFill>
                  <a:schemeClr val="tx1"/>
                </a:solidFill>
              </a:rPr>
              <a:t/>
            </a:r>
            <a:br>
              <a:rPr lang="ru-RU" sz="3600" b="1" dirty="0" smtClean="0">
                <a:solidFill>
                  <a:schemeClr val="tx1"/>
                </a:solidFill>
              </a:rPr>
            </a:br>
            <a:endParaRPr lang="ru-RU" sz="3600" b="1" dirty="0">
              <a:solidFill>
                <a:schemeClr val="tx1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2095515" y="3783010"/>
            <a:ext cx="5238787" cy="158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rot="5400000" flipH="1" flipV="1">
            <a:off x="739251" y="2424630"/>
            <a:ext cx="2714644" cy="211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rot="10800000" flipV="1">
            <a:off x="0" y="3783010"/>
            <a:ext cx="2108213" cy="91917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4394229" y="3655544"/>
            <a:ext cx="5238787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rot="5400000" flipH="1" flipV="1">
            <a:off x="3025267" y="2281754"/>
            <a:ext cx="2714644" cy="211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rot="10800000" flipV="1">
            <a:off x="2286016" y="3640134"/>
            <a:ext cx="2108213" cy="91917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381531" y="1568432"/>
            <a:ext cx="2095515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rot="5400000">
            <a:off x="7073421" y="2996134"/>
            <a:ext cx="1285884" cy="21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2095516" y="3282944"/>
          <a:ext cx="654849" cy="495300"/>
        </p:xfrm>
        <a:graphic>
          <a:graphicData uri="http://schemas.openxmlformats.org/presentationml/2006/ole">
            <p:oleObj spid="_x0000_s78850" name="Equation" r:id="rId4" imgW="164885" imgH="164885" progId="">
              <p:embed/>
            </p:oleObj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5334038" y="1782747"/>
          <a:ext cx="2762269" cy="658813"/>
        </p:xfrm>
        <a:graphic>
          <a:graphicData uri="http://schemas.openxmlformats.org/presentationml/2006/ole">
            <p:oleObj spid="_x0000_s78851" name="Equation" r:id="rId5" imgW="406224" imgH="228501" progId="">
              <p:embed/>
            </p:oleObj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5048286" y="1068366"/>
          <a:ext cx="571500" cy="585788"/>
        </p:xfrm>
        <a:graphic>
          <a:graphicData uri="http://schemas.openxmlformats.org/presentationml/2006/ole">
            <p:oleObj spid="_x0000_s78852" name="Equation" r:id="rId6" imgW="152268" imgH="203024" progId="">
              <p:embed/>
            </p:oleObj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4381531" y="3140068"/>
          <a:ext cx="804333" cy="495300"/>
        </p:xfrm>
        <a:graphic>
          <a:graphicData uri="http://schemas.openxmlformats.org/presentationml/2006/ole">
            <p:oleObj spid="_x0000_s78853" name="Equation" r:id="rId7" imgW="203024" imgH="164957" progId="">
              <p:embed/>
            </p:oleObj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5524539" y="2925754"/>
          <a:ext cx="713317" cy="658812"/>
        </p:xfrm>
        <a:graphic>
          <a:graphicData uri="http://schemas.openxmlformats.org/presentationml/2006/ole">
            <p:oleObj spid="_x0000_s78854" name="Equation" r:id="rId8" imgW="190500" imgH="228600" progId="">
              <p:embed/>
            </p:oleObj>
          </a:graphicData>
        </a:graphic>
      </p:graphicFrame>
      <p:graphicFrame>
        <p:nvGraphicFramePr>
          <p:cNvPr id="17" name="Object 9"/>
          <p:cNvGraphicFramePr>
            <a:graphicFrameLocks noChangeAspect="1"/>
          </p:cNvGraphicFramePr>
          <p:nvPr/>
        </p:nvGraphicFramePr>
        <p:xfrm>
          <a:off x="8953563" y="3640134"/>
          <a:ext cx="713317" cy="585788"/>
        </p:xfrm>
        <a:graphic>
          <a:graphicData uri="http://schemas.openxmlformats.org/presentationml/2006/ole">
            <p:oleObj spid="_x0000_s78855" name="Equation" r:id="rId9" imgW="190417" imgH="203112" progId="">
              <p:embed/>
            </p:oleObj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/>
        </p:nvGraphicFramePr>
        <p:xfrm>
          <a:off x="6762797" y="3783010"/>
          <a:ext cx="618067" cy="476250"/>
        </p:xfrm>
        <a:graphic>
          <a:graphicData uri="http://schemas.openxmlformats.org/presentationml/2006/ole">
            <p:oleObj spid="_x0000_s78856" name="Equation" r:id="rId10" imgW="164885" imgH="164885" progId="">
              <p:embed/>
            </p:oleObj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/>
        </p:nvGraphicFramePr>
        <p:xfrm>
          <a:off x="1428760" y="1139804"/>
          <a:ext cx="571504" cy="512762"/>
        </p:xfrm>
        <a:graphic>
          <a:graphicData uri="http://schemas.openxmlformats.org/presentationml/2006/ole">
            <p:oleObj spid="_x0000_s78857" name="Equation" r:id="rId11" imgW="164814" imgH="177492" progId="">
              <p:embed/>
            </p:oleObj>
          </a:graphicData>
        </a:graphic>
      </p:graphicFrame>
      <p:graphicFrame>
        <p:nvGraphicFramePr>
          <p:cNvPr id="20" name="Object 12"/>
          <p:cNvGraphicFramePr>
            <a:graphicFrameLocks noChangeAspect="1"/>
          </p:cNvGraphicFramePr>
          <p:nvPr/>
        </p:nvGraphicFramePr>
        <p:xfrm>
          <a:off x="3714776" y="996928"/>
          <a:ext cx="660400" cy="622300"/>
        </p:xfrm>
        <a:graphic>
          <a:graphicData uri="http://schemas.openxmlformats.org/presentationml/2006/ole">
            <p:oleObj spid="_x0000_s78858" name="Equation" r:id="rId12" imgW="190335" imgH="215713" progId="">
              <p:embed/>
            </p:oleObj>
          </a:graphicData>
        </a:graphic>
      </p:graphicFrame>
      <p:graphicFrame>
        <p:nvGraphicFramePr>
          <p:cNvPr id="21" name="Object 13"/>
          <p:cNvGraphicFramePr>
            <a:graphicFrameLocks noChangeAspect="1"/>
          </p:cNvGraphicFramePr>
          <p:nvPr/>
        </p:nvGraphicFramePr>
        <p:xfrm>
          <a:off x="0" y="4140200"/>
          <a:ext cx="527051" cy="476250"/>
        </p:xfrm>
        <a:graphic>
          <a:graphicData uri="http://schemas.openxmlformats.org/presentationml/2006/ole">
            <p:oleObj spid="_x0000_s78859" name="Equation" r:id="rId13" imgW="152268" imgH="164957" progId="">
              <p:embed/>
            </p:oleObj>
          </a:graphicData>
        </a:graphic>
      </p:graphicFrame>
      <p:graphicFrame>
        <p:nvGraphicFramePr>
          <p:cNvPr id="22" name="Object 14"/>
          <p:cNvGraphicFramePr>
            <a:graphicFrameLocks noChangeAspect="1"/>
          </p:cNvGraphicFramePr>
          <p:nvPr/>
        </p:nvGraphicFramePr>
        <p:xfrm>
          <a:off x="2095515" y="3997324"/>
          <a:ext cx="529167" cy="476250"/>
        </p:xfrm>
        <a:graphic>
          <a:graphicData uri="http://schemas.openxmlformats.org/presentationml/2006/ole">
            <p:oleObj spid="_x0000_s78860" name="Equation" r:id="rId14" imgW="152268" imgH="164957" progId="">
              <p:embed/>
            </p:oleObj>
          </a:graphicData>
        </a:graphic>
      </p:graphicFrame>
      <p:graphicFrame>
        <p:nvGraphicFramePr>
          <p:cNvPr id="23" name="Object 15"/>
          <p:cNvGraphicFramePr>
            <a:graphicFrameLocks noChangeAspect="1"/>
          </p:cNvGraphicFramePr>
          <p:nvPr/>
        </p:nvGraphicFramePr>
        <p:xfrm>
          <a:off x="7715304" y="2925755"/>
          <a:ext cx="759883" cy="661987"/>
        </p:xfrm>
        <a:graphic>
          <a:graphicData uri="http://schemas.openxmlformats.org/presentationml/2006/ole">
            <p:oleObj spid="_x0000_s78861" name="Equation" r:id="rId15" imgW="203112" imgH="228501" progId="">
              <p:embed/>
            </p:oleObj>
          </a:graphicData>
        </a:graphic>
      </p:graphicFrame>
      <p:cxnSp>
        <p:nvCxnSpPr>
          <p:cNvPr id="24" name="Прямая соединительная линия 23"/>
          <p:cNvCxnSpPr/>
          <p:nvPr/>
        </p:nvCxnSpPr>
        <p:spPr>
          <a:xfrm rot="5400000">
            <a:off x="4882655" y="2996134"/>
            <a:ext cx="1285884" cy="21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3" name="Группа 39"/>
          <p:cNvGrpSpPr/>
          <p:nvPr/>
        </p:nvGrpSpPr>
        <p:grpSpPr>
          <a:xfrm>
            <a:off x="8464611" y="1025148"/>
            <a:ext cx="3401985" cy="4259371"/>
            <a:chOff x="-458928" y="1066800"/>
            <a:chExt cx="4497528" cy="4491545"/>
          </a:xfrm>
        </p:grpSpPr>
        <p:sp>
          <p:nvSpPr>
            <p:cNvPr id="35" name="Прямоугольник 34"/>
            <p:cNvSpPr/>
            <p:nvPr/>
          </p:nvSpPr>
          <p:spPr>
            <a:xfrm>
              <a:off x="-458928" y="1066800"/>
              <a:ext cx="4497528" cy="44915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ru-RU" sz="2400" b="1" dirty="0" smtClean="0"/>
                <a:t>К </a:t>
              </a:r>
              <a:r>
                <a:rPr lang="en-US" sz="2400" b="1" dirty="0" err="1" smtClean="0"/>
                <a:t>sistemad</a:t>
              </a:r>
              <a:r>
                <a:rPr lang="ru-RU" sz="2400" b="1" dirty="0" smtClean="0"/>
                <a:t>а </a:t>
              </a:r>
              <a:r>
                <a:rPr lang="en-US" sz="2400" b="1" dirty="0" err="1" smtClean="0"/>
                <a:t>birinshi</a:t>
              </a:r>
              <a:r>
                <a:rPr lang="ru-RU" sz="2400" b="1" dirty="0" smtClean="0"/>
                <a:t> </a:t>
              </a:r>
              <a:r>
                <a:rPr lang="en-US" sz="2400" b="1" dirty="0" err="1" smtClean="0"/>
                <a:t>hádiyseniń</a:t>
              </a:r>
              <a:r>
                <a:rPr lang="ru-RU" sz="2400" b="1" dirty="0" smtClean="0"/>
                <a:t> </a:t>
              </a:r>
              <a:r>
                <a:rPr lang="en-US" sz="2400" b="1" dirty="0" err="1" smtClean="0"/>
                <a:t>júz</a:t>
              </a:r>
              <a:r>
                <a:rPr lang="en-US" sz="2400" b="1" dirty="0" smtClean="0"/>
                <a:t> </a:t>
              </a:r>
              <a:r>
                <a:rPr lang="en-US" sz="2400" b="1" dirty="0" err="1" smtClean="0"/>
                <a:t>bergen</a:t>
              </a:r>
              <a:r>
                <a:rPr lang="ru-RU" sz="2400" b="1" dirty="0" smtClean="0"/>
                <a:t> </a:t>
              </a:r>
              <a:r>
                <a:rPr lang="en-US" sz="2400" b="1" dirty="0" err="1" smtClean="0"/>
                <a:t>waqtı</a:t>
              </a:r>
              <a:r>
                <a:rPr lang="ru-RU" sz="2400" b="1" dirty="0" smtClean="0"/>
                <a:t>:</a:t>
              </a:r>
              <a:endParaRPr lang="en-US" sz="2400" b="1" dirty="0" smtClean="0"/>
            </a:p>
            <a:p>
              <a:r>
                <a:rPr lang="ru-RU" sz="2400" b="1" dirty="0" smtClean="0"/>
                <a:t> </a:t>
              </a:r>
              <a:endParaRPr lang="en-US" sz="2400" b="1" dirty="0" smtClean="0"/>
            </a:p>
            <a:p>
              <a:r>
                <a:rPr lang="uz-Cyrl-UZ" sz="2400" b="1" dirty="0" smtClean="0"/>
                <a:t>К </a:t>
              </a:r>
              <a:r>
                <a:rPr lang="en-US" sz="2400" b="1" dirty="0" err="1" smtClean="0"/>
                <a:t>sistemad</a:t>
              </a:r>
              <a:r>
                <a:rPr lang="uz-Cyrl-UZ" sz="2400" b="1" dirty="0" smtClean="0"/>
                <a:t>а </a:t>
              </a:r>
              <a:r>
                <a:rPr lang="en-US" sz="2400" b="1" dirty="0" err="1" smtClean="0"/>
                <a:t>ekinshi</a:t>
              </a:r>
              <a:r>
                <a:rPr lang="uz-Cyrl-UZ" sz="2400" b="1" dirty="0" smtClean="0"/>
                <a:t> </a:t>
              </a:r>
              <a:r>
                <a:rPr lang="en-US" sz="2400" b="1" dirty="0" err="1" smtClean="0"/>
                <a:t>hádiyseniń</a:t>
              </a:r>
              <a:r>
                <a:rPr lang="uz-Cyrl-UZ" sz="2400" b="1" dirty="0" smtClean="0"/>
                <a:t> </a:t>
              </a:r>
              <a:r>
                <a:rPr lang="en-US" sz="2400" b="1" dirty="0" err="1" smtClean="0"/>
                <a:t>júz</a:t>
              </a:r>
              <a:r>
                <a:rPr lang="en-US" sz="2400" b="1" dirty="0" smtClean="0"/>
                <a:t> </a:t>
              </a:r>
              <a:r>
                <a:rPr lang="en-US" sz="2400" b="1" dirty="0" err="1" smtClean="0"/>
                <a:t>bergen</a:t>
              </a:r>
              <a:r>
                <a:rPr lang="uz-Cyrl-UZ" sz="2400" b="1" dirty="0" smtClean="0"/>
                <a:t> </a:t>
              </a:r>
              <a:r>
                <a:rPr lang="en-US" sz="2400" b="1" dirty="0" err="1" smtClean="0"/>
                <a:t>waqtı</a:t>
              </a:r>
              <a:r>
                <a:rPr lang="ru-RU" sz="2400" b="1" dirty="0" smtClean="0"/>
                <a:t>: </a:t>
              </a:r>
              <a:endParaRPr lang="en-US" sz="2400" b="1" dirty="0" smtClean="0"/>
            </a:p>
            <a:p>
              <a:endParaRPr lang="en-US" sz="2400" b="1" dirty="0" smtClean="0"/>
            </a:p>
            <a:p>
              <a:endParaRPr lang="ru-RU" sz="2400" b="1" dirty="0" smtClean="0"/>
            </a:p>
            <a:p>
              <a:pPr algn="ctr"/>
              <a:r>
                <a:rPr lang="en-US" sz="2400" b="1" dirty="0" err="1" smtClean="0"/>
                <a:t>Bunnan</a:t>
              </a:r>
              <a:r>
                <a:rPr lang="ru-RU" sz="2400" b="1" dirty="0" smtClean="0"/>
                <a:t> </a:t>
              </a:r>
              <a:r>
                <a:rPr lang="ru-RU" sz="2400" b="1" i="1" dirty="0" smtClean="0"/>
                <a:t>t</a:t>
              </a:r>
              <a:r>
                <a:rPr lang="ru-RU" sz="2400" b="1" i="1" baseline="-25000" dirty="0" smtClean="0"/>
                <a:t>2</a:t>
              </a:r>
              <a:r>
                <a:rPr lang="ru-RU" sz="2400" b="1" i="1" dirty="0" smtClean="0"/>
                <a:t>&gt; t</a:t>
              </a:r>
              <a:r>
                <a:rPr lang="ru-RU" sz="2400" b="1" i="1" baseline="-25000" dirty="0" smtClean="0"/>
                <a:t>1</a:t>
              </a:r>
              <a:r>
                <a:rPr lang="ru-RU" sz="2400" b="1" dirty="0" smtClean="0"/>
                <a:t>, </a:t>
              </a:r>
              <a:r>
                <a:rPr lang="en-US" sz="2400" b="1" dirty="0" err="1" smtClean="0"/>
                <a:t>sebebi</a:t>
              </a:r>
              <a:r>
                <a:rPr lang="ru-RU" sz="2400" b="1" dirty="0" smtClean="0"/>
                <a:t> </a:t>
              </a:r>
              <a:r>
                <a:rPr lang="ru-RU" sz="2400" b="1" i="1" dirty="0" smtClean="0"/>
                <a:t>x'</a:t>
              </a:r>
              <a:r>
                <a:rPr lang="ru-RU" sz="2400" b="1" i="1" baseline="-25000" dirty="0" smtClean="0"/>
                <a:t>2</a:t>
              </a:r>
              <a:r>
                <a:rPr lang="ru-RU" sz="2400" b="1" i="1" dirty="0" smtClean="0"/>
                <a:t>&gt;x'</a:t>
              </a:r>
              <a:r>
                <a:rPr lang="ru-RU" sz="2400" b="1" i="1" baseline="-25000" dirty="0" smtClean="0"/>
                <a:t>1</a:t>
              </a:r>
              <a:r>
                <a:rPr lang="ru-RU" sz="2400" b="1" dirty="0" smtClean="0"/>
                <a:t>.   </a:t>
              </a:r>
            </a:p>
            <a:p>
              <a:r>
                <a:rPr lang="ru-RU" dirty="0" smtClean="0"/>
                <a:t> </a:t>
              </a:r>
              <a:endParaRPr lang="ru-RU" dirty="0"/>
            </a:p>
          </p:txBody>
        </p:sp>
        <p:graphicFrame>
          <p:nvGraphicFramePr>
            <p:cNvPr id="36885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500646115"/>
                </p:ext>
              </p:extLst>
            </p:nvPr>
          </p:nvGraphicFramePr>
          <p:xfrm>
            <a:off x="1441024" y="1793428"/>
            <a:ext cx="2423433" cy="990600"/>
          </p:xfrm>
          <a:graphic>
            <a:graphicData uri="http://schemas.openxmlformats.org/presentationml/2006/ole">
              <p:oleObj spid="_x0000_s78862" name="Equation" r:id="rId16" imgW="1054100" imgH="431800" progId="">
                <p:embed/>
              </p:oleObj>
            </a:graphicData>
          </a:graphic>
        </p:graphicFrame>
        <p:graphicFrame>
          <p:nvGraphicFramePr>
            <p:cNvPr id="3688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636498954"/>
                </p:ext>
              </p:extLst>
            </p:nvPr>
          </p:nvGraphicFramePr>
          <p:xfrm>
            <a:off x="1337586" y="3442042"/>
            <a:ext cx="2513189" cy="990600"/>
          </p:xfrm>
          <a:graphic>
            <a:graphicData uri="http://schemas.openxmlformats.org/presentationml/2006/ole">
              <p:oleObj spid="_x0000_s78863" name="Equation" r:id="rId17" imgW="1104900" imgH="431800" progId="">
                <p:embed/>
              </p:oleObj>
            </a:graphicData>
          </a:graphic>
        </p:graphicFrame>
      </p:grpSp>
      <p:sp>
        <p:nvSpPr>
          <p:cNvPr id="32" name="TextBox 31"/>
          <p:cNvSpPr txBox="1"/>
          <p:nvPr/>
        </p:nvSpPr>
        <p:spPr>
          <a:xfrm>
            <a:off x="0" y="5242417"/>
            <a:ext cx="118872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К </a:t>
            </a:r>
            <a:r>
              <a:rPr lang="en-US" sz="2400" b="1" dirty="0" err="1" smtClean="0"/>
              <a:t>sanaq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sistemasında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hádiyse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bir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waqıtt</a:t>
            </a:r>
            <a:r>
              <a:rPr lang="ru-RU" sz="2400" b="1" dirty="0" smtClean="0"/>
              <a:t>а </a:t>
            </a:r>
            <a:r>
              <a:rPr lang="en-US" sz="2400" b="1" dirty="0" err="1" smtClean="0"/>
              <a:t>júz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bermeydi</a:t>
            </a:r>
            <a:r>
              <a:rPr lang="ru-RU" sz="2400" b="1" dirty="0" smtClean="0"/>
              <a:t>, </a:t>
            </a:r>
            <a:r>
              <a:rPr lang="en-US" sz="2400" b="1" dirty="0" err="1" smtClean="0"/>
              <a:t>yaǵnıy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bir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sanaq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sistemasında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bir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waqıtt</a:t>
            </a:r>
            <a:r>
              <a:rPr lang="ru-RU" sz="2400" b="1" dirty="0" smtClean="0"/>
              <a:t>а </a:t>
            </a:r>
            <a:r>
              <a:rPr lang="en-US" sz="2400" b="1" dirty="0" err="1" smtClean="0"/>
              <a:t>júz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bergen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hádiyse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ekinshisinde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bir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waqıtt</a:t>
            </a:r>
            <a:r>
              <a:rPr lang="ru-RU" sz="2400" b="1" dirty="0" smtClean="0"/>
              <a:t>а </a:t>
            </a:r>
            <a:r>
              <a:rPr lang="en-US" sz="2400" b="1" dirty="0" err="1" smtClean="0"/>
              <a:t>júz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bermeydi</a:t>
            </a:r>
            <a:r>
              <a:rPr lang="ru-RU" sz="2400" b="1" dirty="0" smtClean="0"/>
              <a:t>.</a:t>
            </a:r>
            <a:endParaRPr lang="ru-RU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54037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controls>
      <p:control spid="131074" name="ShockwaveFlash1" r:id="rId2" imgW="7849696" imgH="6277851"/>
    </p:controls>
    <p:extLst>
      <p:ext uri="{BB962C8B-B14F-4D97-AF65-F5344CB8AC3E}">
        <p14:creationId xmlns="" xmlns:p14="http://schemas.microsoft.com/office/powerpoint/2010/main" val="101870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11582400" cy="6397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b="1" dirty="0" err="1" smtClean="0">
                <a:solidFill>
                  <a:schemeClr val="tx1"/>
                </a:solidFill>
              </a:rPr>
              <a:t>Waqıt</a:t>
            </a:r>
            <a:r>
              <a:rPr lang="ru-RU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aralıǵınıń</a:t>
            </a:r>
            <a:r>
              <a:rPr lang="ru-RU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salıstırmalılıǵı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066800"/>
            <a:ext cx="11582400" cy="5715000"/>
          </a:xfrm>
          <a:noFill/>
          <a:ln w="28575"/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i="1" dirty="0" smtClean="0"/>
              <a:t>K'  </a:t>
            </a:r>
            <a:r>
              <a:rPr lang="en-US" sz="2400" b="1" dirty="0" err="1" smtClean="0"/>
              <a:t>sanaq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sistemasında</a:t>
            </a:r>
            <a:r>
              <a:rPr lang="ru-RU" sz="2400" b="1" dirty="0" smtClean="0"/>
              <a:t>  </a:t>
            </a:r>
            <a:r>
              <a:rPr lang="ru-RU" sz="2400" b="1" i="1" dirty="0" smtClean="0"/>
              <a:t>x' </a:t>
            </a:r>
            <a:r>
              <a:rPr lang="en-US" sz="2400" b="1" dirty="0" err="1" smtClean="0"/>
              <a:t>koordinatalı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noqatt</a:t>
            </a:r>
            <a:r>
              <a:rPr lang="ru-RU" sz="2400" b="1" dirty="0" smtClean="0"/>
              <a:t>а  </a:t>
            </a:r>
            <a:r>
              <a:rPr lang="ru-RU" sz="2400" b="1" i="1" dirty="0" smtClean="0"/>
              <a:t>t'</a:t>
            </a:r>
            <a:r>
              <a:rPr lang="ru-RU" sz="2400" b="1" i="1" baseline="-25000" dirty="0" smtClean="0"/>
              <a:t>1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hám</a:t>
            </a:r>
            <a:r>
              <a:rPr lang="ru-RU" sz="2400" b="1" i="1" dirty="0" smtClean="0"/>
              <a:t> </a:t>
            </a:r>
            <a:r>
              <a:rPr lang="ru-RU" sz="2400" b="1" dirty="0" smtClean="0"/>
              <a:t> </a:t>
            </a:r>
            <a:r>
              <a:rPr lang="ru-RU" sz="2400" b="1" i="1" dirty="0" smtClean="0"/>
              <a:t>t'</a:t>
            </a:r>
            <a:r>
              <a:rPr lang="ru-RU" sz="2400" b="1" i="1" baseline="-25000" dirty="0" smtClean="0"/>
              <a:t>2</a:t>
            </a:r>
            <a:r>
              <a:rPr lang="ru-RU" sz="2400" b="1" i="1" dirty="0" smtClean="0"/>
              <a:t> </a:t>
            </a:r>
            <a:r>
              <a:rPr lang="en-US" sz="2400" b="1" dirty="0" err="1" smtClean="0"/>
              <a:t>waqıtlard</a:t>
            </a:r>
            <a:r>
              <a:rPr lang="ru-RU" sz="2400" b="1" dirty="0" smtClean="0"/>
              <a:t>а </a:t>
            </a:r>
            <a:r>
              <a:rPr lang="en-US" sz="2400" b="1" dirty="0" err="1" smtClean="0"/>
              <a:t>eki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hádiyse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júz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bergen</a:t>
            </a:r>
            <a:r>
              <a:rPr lang="ru-RU" sz="2400" b="1" dirty="0" smtClean="0"/>
              <a:t> (</a:t>
            </a:r>
            <a:r>
              <a:rPr lang="ru-RU" sz="2400" b="1" dirty="0" smtClean="0">
                <a:sym typeface="Symbol"/>
              </a:rPr>
              <a:t></a:t>
            </a:r>
            <a:r>
              <a:rPr lang="ru-RU" sz="2400" b="1" i="1" dirty="0" smtClean="0"/>
              <a:t>t</a:t>
            </a:r>
            <a:r>
              <a:rPr lang="ru-RU" sz="2400" b="1" dirty="0" smtClean="0"/>
              <a:t>' = </a:t>
            </a:r>
            <a:r>
              <a:rPr lang="ru-RU" sz="2400" b="1" i="1" dirty="0" smtClean="0"/>
              <a:t>t</a:t>
            </a:r>
            <a:r>
              <a:rPr lang="ru-RU" sz="2400" b="1" dirty="0" smtClean="0"/>
              <a:t>'</a:t>
            </a:r>
            <a:r>
              <a:rPr lang="ru-RU" sz="2400" b="1" baseline="-25000" dirty="0" smtClean="0"/>
              <a:t>2</a:t>
            </a:r>
            <a:r>
              <a:rPr lang="ru-RU" sz="2400" b="1" dirty="0" smtClean="0"/>
              <a:t> ‑ </a:t>
            </a:r>
            <a:r>
              <a:rPr lang="ru-RU" sz="2400" b="1" i="1" dirty="0" smtClean="0"/>
              <a:t>t</a:t>
            </a:r>
            <a:r>
              <a:rPr lang="ru-RU" sz="2400" b="1" dirty="0" smtClean="0"/>
              <a:t>'</a:t>
            </a:r>
            <a:r>
              <a:rPr lang="ru-RU" sz="2400" b="1" baseline="-25000" dirty="0" smtClean="0"/>
              <a:t>1 </a:t>
            </a:r>
            <a:r>
              <a:rPr lang="en-US" sz="2400" b="1" dirty="0" err="1" smtClean="0"/>
              <a:t>waqıt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aralıǵınd</a:t>
            </a:r>
            <a:r>
              <a:rPr lang="ru-RU" sz="2400" b="1" dirty="0" smtClean="0"/>
              <a:t>а).</a:t>
            </a:r>
          </a:p>
          <a:p>
            <a:pPr marL="0" indent="0" algn="ctr">
              <a:buNone/>
            </a:pPr>
            <a:r>
              <a:rPr lang="ru-RU" sz="2400" b="1" i="1" dirty="0" smtClean="0"/>
              <a:t>K </a:t>
            </a:r>
            <a:r>
              <a:rPr lang="en-US" sz="2400" b="1" dirty="0" err="1" smtClean="0"/>
              <a:t>sistemad</a:t>
            </a:r>
            <a:r>
              <a:rPr lang="ru-RU" sz="2400" b="1" dirty="0" smtClean="0"/>
              <a:t>а </a:t>
            </a:r>
            <a:r>
              <a:rPr lang="en-US" sz="2400" b="1" dirty="0" err="1" smtClean="0"/>
              <a:t>bolsa</a:t>
            </a:r>
            <a:r>
              <a:rPr lang="ru-RU" sz="2400" b="1" dirty="0" smtClean="0"/>
              <a:t>, </a:t>
            </a:r>
            <a:r>
              <a:rPr lang="en-US" sz="2400" b="1" dirty="0" err="1" smtClean="0"/>
              <a:t>usı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hádiyseler</a:t>
            </a:r>
            <a:r>
              <a:rPr lang="ru-RU" sz="2400" b="1" dirty="0" smtClean="0"/>
              <a:t> </a:t>
            </a:r>
            <a:r>
              <a:rPr lang="ru-RU" sz="2400" b="1" i="1" dirty="0" smtClean="0"/>
              <a:t>t</a:t>
            </a:r>
            <a:r>
              <a:rPr lang="ru-RU" sz="2400" b="1" i="1" baseline="-25000" dirty="0" smtClean="0"/>
              <a:t>1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hám</a:t>
            </a:r>
            <a:r>
              <a:rPr lang="ru-RU" sz="2400" b="1" dirty="0" smtClean="0"/>
              <a:t> </a:t>
            </a:r>
            <a:r>
              <a:rPr lang="ru-RU" sz="2400" b="1" i="1" dirty="0" smtClean="0"/>
              <a:t>t</a:t>
            </a:r>
            <a:r>
              <a:rPr lang="ru-RU" sz="2400" b="1" i="1" baseline="-25000" dirty="0" smtClean="0"/>
              <a:t>2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waqıtlard</a:t>
            </a:r>
            <a:r>
              <a:rPr lang="ru-RU" sz="2400" b="1" dirty="0" smtClean="0"/>
              <a:t>а </a:t>
            </a:r>
            <a:r>
              <a:rPr lang="en-US" sz="2400" b="1" dirty="0" err="1" smtClean="0"/>
              <a:t>júz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beredi</a:t>
            </a:r>
            <a:r>
              <a:rPr lang="ru-RU" sz="2400" b="1" dirty="0" smtClean="0"/>
              <a:t> </a:t>
            </a:r>
          </a:p>
          <a:p>
            <a:pPr marL="0" indent="0" algn="ctr">
              <a:buNone/>
            </a:pPr>
            <a:r>
              <a:rPr lang="ru-RU" sz="2400" b="1" dirty="0" smtClean="0"/>
              <a:t>(</a:t>
            </a:r>
            <a:r>
              <a:rPr lang="ru-RU" sz="2400" b="1" dirty="0" smtClean="0">
                <a:sym typeface="Symbol"/>
              </a:rPr>
              <a:t></a:t>
            </a:r>
            <a:r>
              <a:rPr lang="ru-RU" sz="2400" b="1" i="1" dirty="0" smtClean="0"/>
              <a:t>t</a:t>
            </a:r>
            <a:r>
              <a:rPr lang="ru-RU" sz="2400" b="1" dirty="0" smtClean="0"/>
              <a:t> = </a:t>
            </a:r>
            <a:r>
              <a:rPr lang="ru-RU" sz="2400" b="1" i="1" dirty="0" smtClean="0"/>
              <a:t>t</a:t>
            </a:r>
            <a:r>
              <a:rPr lang="ru-RU" sz="2400" b="1" baseline="-25000" dirty="0" smtClean="0"/>
              <a:t>2</a:t>
            </a:r>
            <a:r>
              <a:rPr lang="ru-RU" sz="2400" b="1" dirty="0" smtClean="0"/>
              <a:t> — </a:t>
            </a:r>
            <a:r>
              <a:rPr lang="ru-RU" sz="2400" b="1" i="1" dirty="0" smtClean="0"/>
              <a:t>t</a:t>
            </a:r>
            <a:r>
              <a:rPr lang="ru-RU" sz="2400" b="1" baseline="-25000" dirty="0" smtClean="0"/>
              <a:t>1</a:t>
            </a:r>
            <a:r>
              <a:rPr lang="en-US" sz="2400" b="1" dirty="0" err="1" smtClean="0"/>
              <a:t>waqıt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aralıǵınd</a:t>
            </a:r>
            <a:r>
              <a:rPr lang="ru-RU" sz="2400" b="1" dirty="0" smtClean="0"/>
              <a:t>а).</a:t>
            </a:r>
          </a:p>
          <a:p>
            <a:pPr marL="0" indent="0" algn="ctr">
              <a:buNone/>
            </a:pPr>
            <a:r>
              <a:rPr lang="en-US" sz="2400" b="1" dirty="0" err="1" smtClean="0"/>
              <a:t>Lorenc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túrlendiriwlerinen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paydalanıp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tómendegilerge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iye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bolamız</a:t>
            </a:r>
            <a:r>
              <a:rPr lang="ru-RU" sz="2400" b="1" dirty="0" smtClean="0"/>
              <a:t>:</a:t>
            </a:r>
          </a:p>
          <a:p>
            <a:pPr marL="0" indent="0" algn="ctr">
              <a:buNone/>
            </a:pPr>
            <a:endParaRPr lang="ru-RU" sz="2400" b="1" dirty="0" smtClean="0"/>
          </a:p>
          <a:p>
            <a:pPr marL="0" indent="0" algn="ctr">
              <a:buNone/>
            </a:pPr>
            <a:endParaRPr lang="ru-RU" sz="2400" b="1" dirty="0" smtClean="0"/>
          </a:p>
          <a:p>
            <a:pPr marL="0" indent="0" algn="ctr">
              <a:buNone/>
            </a:pPr>
            <a:endParaRPr lang="ru-RU" sz="2400" b="1" dirty="0" smtClean="0"/>
          </a:p>
          <a:p>
            <a:pPr marL="0" indent="0" algn="ctr">
              <a:buNone/>
            </a:pPr>
            <a:endParaRPr lang="en-US" sz="2400" b="1" dirty="0" smtClean="0"/>
          </a:p>
          <a:p>
            <a:pPr marL="0" indent="0" algn="ctr">
              <a:buNone/>
            </a:pPr>
            <a:endParaRPr lang="en-US" sz="2400" b="1" dirty="0" smtClean="0"/>
          </a:p>
          <a:p>
            <a:pPr marL="0" indent="0" algn="ctr">
              <a:buNone/>
            </a:pPr>
            <a:r>
              <a:rPr lang="en-US" sz="2400" b="1" dirty="0" err="1" smtClean="0"/>
              <a:t>bárhama</a:t>
            </a:r>
            <a:r>
              <a:rPr lang="ru-RU" sz="2400" b="1" dirty="0" smtClean="0"/>
              <a:t>  </a:t>
            </a:r>
            <a:r>
              <a:rPr lang="el-GR" sz="2400" b="1" i="1" dirty="0" smtClean="0"/>
              <a:t>γ</a:t>
            </a:r>
            <a:r>
              <a:rPr lang="ru-RU" sz="2400" b="1" i="1" dirty="0" smtClean="0"/>
              <a:t>   </a:t>
            </a:r>
            <a:r>
              <a:rPr lang="en-US" sz="2400" b="1" dirty="0" err="1" smtClean="0"/>
              <a:t>birden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úlken</a:t>
            </a:r>
            <a:r>
              <a:rPr lang="ru-RU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bolǵanı</a:t>
            </a:r>
            <a:r>
              <a:rPr lang="ru-RU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/>
              <a:t>ushın</a:t>
            </a:r>
            <a:r>
              <a:rPr lang="ru-RU" sz="2400" b="1" dirty="0" smtClean="0"/>
              <a:t>,  </a:t>
            </a:r>
            <a:r>
              <a:rPr lang="ru-RU" sz="2400" b="1" i="1" dirty="0" err="1" smtClean="0"/>
              <a:t>Δt </a:t>
            </a:r>
            <a:r>
              <a:rPr lang="ru-RU" sz="2400" b="1" i="1" dirty="0" smtClean="0"/>
              <a:t>&gt; </a:t>
            </a:r>
            <a:r>
              <a:rPr lang="ru-RU" sz="2400" b="1" i="1" dirty="0" err="1" smtClean="0"/>
              <a:t>Δt'</a:t>
            </a:r>
            <a:r>
              <a:rPr lang="ru-RU" sz="2400" b="1" dirty="0" err="1" smtClean="0"/>
              <a:t>.</a:t>
            </a:r>
            <a:r>
              <a:rPr lang="ru-RU" sz="2400" b="1" dirty="0" smtClean="0"/>
              <a:t>  </a:t>
            </a:r>
            <a:r>
              <a:rPr lang="en-US" sz="2400" b="1" dirty="0" err="1" smtClean="0"/>
              <a:t>Bul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bolsa</a:t>
            </a:r>
            <a:r>
              <a:rPr lang="ru-RU" sz="2400" b="1" dirty="0" smtClean="0"/>
              <a:t>, </a:t>
            </a:r>
            <a:r>
              <a:rPr lang="en-US" sz="2400" b="1" dirty="0" err="1" smtClean="0"/>
              <a:t>inercial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sanaq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sistemasına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salıstırǵanda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háreketlenip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atırǵan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saat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qozǵalmas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saatlarǵ</a:t>
            </a:r>
            <a:r>
              <a:rPr lang="ru-RU" sz="2400" b="1" dirty="0" smtClean="0"/>
              <a:t>а </a:t>
            </a:r>
            <a:r>
              <a:rPr lang="en-US" sz="2400" b="1" dirty="0" err="1" smtClean="0"/>
              <a:t>salıstırǵanda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áste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júriwin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bildiredi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eki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hádiyse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arasındaǵı</a:t>
            </a:r>
            <a:r>
              <a:rPr lang="ru-RU" sz="2400" b="1" dirty="0" smtClean="0"/>
              <a:t>  </a:t>
            </a:r>
            <a:r>
              <a:rPr lang="en-US" sz="2400" b="1" dirty="0" err="1" smtClean="0"/>
              <a:t>waqıttıń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kemligin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kórsetedi</a:t>
            </a:r>
            <a:r>
              <a:rPr lang="ru-RU" sz="2400" b="1" dirty="0" smtClean="0"/>
              <a:t>. </a:t>
            </a: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4" name="Группа 27"/>
          <p:cNvGrpSpPr/>
          <p:nvPr/>
        </p:nvGrpSpPr>
        <p:grpSpPr>
          <a:xfrm>
            <a:off x="914400" y="3657600"/>
            <a:ext cx="2235200" cy="1524000"/>
            <a:chOff x="304800" y="3429000"/>
            <a:chExt cx="1905000" cy="1524000"/>
          </a:xfrm>
          <a:noFill/>
          <a:effectLst/>
        </p:grpSpPr>
        <p:sp>
          <p:nvSpPr>
            <p:cNvPr id="10" name="Скругленный прямоугольник 9"/>
            <p:cNvSpPr/>
            <p:nvPr/>
          </p:nvSpPr>
          <p:spPr>
            <a:xfrm>
              <a:off x="304800" y="3581400"/>
              <a:ext cx="1905000" cy="13716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40961" name="Object 1"/>
            <p:cNvGraphicFramePr>
              <a:graphicFrameLocks noChangeAspect="1"/>
            </p:cNvGraphicFramePr>
            <p:nvPr/>
          </p:nvGraphicFramePr>
          <p:xfrm>
            <a:off x="381000" y="3429000"/>
            <a:ext cx="1752600" cy="1402080"/>
          </p:xfrm>
          <a:graphic>
            <a:graphicData uri="http://schemas.openxmlformats.org/presentationml/2006/ole">
              <p:oleObj spid="_x0000_s132098" name="Equation" r:id="rId4" imgW="812447" imgH="647419" progId="">
                <p:embed/>
              </p:oleObj>
            </a:graphicData>
          </a:graphic>
        </p:graphicFrame>
      </p:grpSp>
      <p:grpSp>
        <p:nvGrpSpPr>
          <p:cNvPr id="5" name="Группа 28"/>
          <p:cNvGrpSpPr/>
          <p:nvPr/>
        </p:nvGrpSpPr>
        <p:grpSpPr>
          <a:xfrm>
            <a:off x="9245600" y="3505200"/>
            <a:ext cx="2540000" cy="1389888"/>
            <a:chOff x="6629400" y="3581400"/>
            <a:chExt cx="1981200" cy="1389888"/>
          </a:xfrm>
          <a:noFill/>
          <a:effectLst/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6629400" y="3581400"/>
              <a:ext cx="1981200" cy="13716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40963" name="Object 3"/>
            <p:cNvGraphicFramePr>
              <a:graphicFrameLocks noChangeAspect="1"/>
            </p:cNvGraphicFramePr>
            <p:nvPr/>
          </p:nvGraphicFramePr>
          <p:xfrm>
            <a:off x="6705600" y="3581400"/>
            <a:ext cx="1828800" cy="1389888"/>
          </p:xfrm>
          <a:graphic>
            <a:graphicData uri="http://schemas.openxmlformats.org/presentationml/2006/ole">
              <p:oleObj spid="_x0000_s132099" name="Equation" r:id="rId5" imgW="850900" imgH="647700" progId="">
                <p:embed/>
              </p:oleObj>
            </a:graphicData>
          </a:graphic>
        </p:graphicFrame>
      </p:grpSp>
      <p:cxnSp>
        <p:nvCxnSpPr>
          <p:cNvPr id="13" name="Прямая со стрелкой 12"/>
          <p:cNvCxnSpPr/>
          <p:nvPr/>
        </p:nvCxnSpPr>
        <p:spPr>
          <a:xfrm flipV="1">
            <a:off x="2743200" y="3200400"/>
            <a:ext cx="2336800" cy="1143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rot="10800000" flipV="1">
            <a:off x="2844800" y="3733800"/>
            <a:ext cx="4775200" cy="685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7916883" y="3781301"/>
            <a:ext cx="1320800" cy="533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rot="10800000">
            <a:off x="7455066" y="3497284"/>
            <a:ext cx="1795813" cy="103909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5" name="Стрелка вниз 24"/>
          <p:cNvSpPr/>
          <p:nvPr/>
        </p:nvSpPr>
        <p:spPr>
          <a:xfrm>
            <a:off x="5181600" y="3352800"/>
            <a:ext cx="1727200" cy="762000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" name="Группа 26"/>
          <p:cNvGrpSpPr/>
          <p:nvPr/>
        </p:nvGrpSpPr>
        <p:grpSpPr>
          <a:xfrm>
            <a:off x="3565451" y="3173818"/>
            <a:ext cx="4978400" cy="1219200"/>
            <a:chOff x="2667000" y="4191000"/>
            <a:chExt cx="3733800" cy="1143000"/>
          </a:xfrm>
          <a:noFill/>
          <a:effectLst/>
        </p:grpSpPr>
        <p:sp>
          <p:nvSpPr>
            <p:cNvPr id="26" name="Скругленный прямоугольник 25"/>
            <p:cNvSpPr/>
            <p:nvPr/>
          </p:nvSpPr>
          <p:spPr>
            <a:xfrm>
              <a:off x="2667000" y="4191000"/>
              <a:ext cx="3733800" cy="11430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40965" name="Object 5"/>
            <p:cNvGraphicFramePr>
              <a:graphicFrameLocks noChangeAspect="1"/>
            </p:cNvGraphicFramePr>
            <p:nvPr/>
          </p:nvGraphicFramePr>
          <p:xfrm>
            <a:off x="2743200" y="4267200"/>
            <a:ext cx="3535417" cy="990600"/>
          </p:xfrm>
          <a:graphic>
            <a:graphicData uri="http://schemas.openxmlformats.org/presentationml/2006/ole">
              <p:oleObj spid="_x0000_s132100" name="Equation" r:id="rId6" imgW="1689100" imgH="469900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="" xmlns:p14="http://schemas.microsoft.com/office/powerpoint/2010/main" val="328076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14290"/>
            <a:ext cx="8329642" cy="78581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Uzınlıqtıń</a:t>
            </a:r>
            <a:r>
              <a:rPr lang="en-US" b="1" dirty="0" smtClean="0">
                <a:solidFill>
                  <a:schemeClr val="tx1"/>
                </a:solidFill>
              </a:rPr>
              <a:t> (</a:t>
            </a:r>
            <a:r>
              <a:rPr lang="en-US" b="1" dirty="0" err="1" smtClean="0">
                <a:solidFill>
                  <a:schemeClr val="tx1"/>
                </a:solidFill>
              </a:rPr>
              <a:t>aralıqtıń</a:t>
            </a:r>
            <a:r>
              <a:rPr lang="en-US" b="1" dirty="0" smtClean="0">
                <a:solidFill>
                  <a:schemeClr val="tx1"/>
                </a:solidFill>
              </a:rPr>
              <a:t>) </a:t>
            </a:r>
            <a:r>
              <a:rPr lang="en-US" b="1" dirty="0" err="1" smtClean="0">
                <a:solidFill>
                  <a:schemeClr val="tx1"/>
                </a:solidFill>
              </a:rPr>
              <a:t>salıstırmalılıǵı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3" name="Группа 25"/>
          <p:cNvGrpSpPr/>
          <p:nvPr/>
        </p:nvGrpSpPr>
        <p:grpSpPr>
          <a:xfrm>
            <a:off x="1524000" y="762000"/>
            <a:ext cx="7250160" cy="3848128"/>
            <a:chOff x="0" y="1219184"/>
            <a:chExt cx="7250160" cy="3848128"/>
          </a:xfrm>
        </p:grpSpPr>
        <p:cxnSp>
          <p:nvCxnSpPr>
            <p:cNvPr id="4" name="Прямая со стрелкой 3"/>
            <p:cNvCxnSpPr/>
            <p:nvPr/>
          </p:nvCxnSpPr>
          <p:spPr>
            <a:xfrm>
              <a:off x="1571636" y="4148142"/>
              <a:ext cx="3929090" cy="1588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 стрелкой 4"/>
            <p:cNvCxnSpPr/>
            <p:nvPr/>
          </p:nvCxnSpPr>
          <p:spPr>
            <a:xfrm rot="5400000" flipH="1" flipV="1">
              <a:off x="215108" y="2790026"/>
              <a:ext cx="2714644" cy="1588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5"/>
            <p:cNvCxnSpPr/>
            <p:nvPr/>
          </p:nvCxnSpPr>
          <p:spPr>
            <a:xfrm rot="10800000" flipV="1">
              <a:off x="0" y="4148142"/>
              <a:ext cx="1581160" cy="91917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>
              <a:off x="3286148" y="4005266"/>
              <a:ext cx="3929090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/>
            <p:nvPr/>
          </p:nvCxnSpPr>
          <p:spPr>
            <a:xfrm rot="5400000" flipH="1" flipV="1">
              <a:off x="1929620" y="2647150"/>
              <a:ext cx="2714644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 rot="10800000" flipV="1">
              <a:off x="1714512" y="4005266"/>
              <a:ext cx="1581160" cy="91917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3286148" y="1790688"/>
              <a:ext cx="1571636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1571636" y="3648076"/>
            <a:ext cx="491137" cy="495300"/>
          </p:xfrm>
          <a:graphic>
            <a:graphicData uri="http://schemas.openxmlformats.org/presentationml/2006/ole">
              <p:oleObj spid="_x0000_s133122" name="Equation" r:id="rId4" imgW="164885" imgH="164885" progId="">
                <p:embed/>
              </p:oleObj>
            </a:graphicData>
          </a:graphic>
        </p:graphicFrame>
        <p:graphicFrame>
          <p:nvGraphicFramePr>
            <p:cNvPr id="12" name="Object 5"/>
            <p:cNvGraphicFramePr>
              <a:graphicFrameLocks noChangeAspect="1"/>
            </p:cNvGraphicFramePr>
            <p:nvPr/>
          </p:nvGraphicFramePr>
          <p:xfrm>
            <a:off x="3714776" y="1219184"/>
            <a:ext cx="428625" cy="585788"/>
          </p:xfrm>
          <a:graphic>
            <a:graphicData uri="http://schemas.openxmlformats.org/presentationml/2006/ole">
              <p:oleObj spid="_x0000_s133123" name="Equation" r:id="rId5" imgW="152268" imgH="203024" progId="">
                <p:embed/>
              </p:oleObj>
            </a:graphicData>
          </a:graphic>
        </p:graphicFrame>
        <p:graphicFrame>
          <p:nvGraphicFramePr>
            <p:cNvPr id="13" name="Object 7"/>
            <p:cNvGraphicFramePr>
              <a:graphicFrameLocks noChangeAspect="1"/>
            </p:cNvGraphicFramePr>
            <p:nvPr/>
          </p:nvGraphicFramePr>
          <p:xfrm>
            <a:off x="3286148" y="3505200"/>
            <a:ext cx="603250" cy="495300"/>
          </p:xfrm>
          <a:graphic>
            <a:graphicData uri="http://schemas.openxmlformats.org/presentationml/2006/ole">
              <p:oleObj spid="_x0000_s133124" name="Equation" r:id="rId6" imgW="203024" imgH="164957" progId="">
                <p:embed/>
              </p:oleObj>
            </a:graphicData>
          </a:graphic>
        </p:graphicFrame>
        <p:graphicFrame>
          <p:nvGraphicFramePr>
            <p:cNvPr id="14" name="Object 8"/>
            <p:cNvGraphicFramePr>
              <a:graphicFrameLocks noChangeAspect="1"/>
            </p:cNvGraphicFramePr>
            <p:nvPr/>
          </p:nvGraphicFramePr>
          <p:xfrm>
            <a:off x="4143404" y="3433762"/>
            <a:ext cx="534988" cy="658812"/>
          </p:xfrm>
          <a:graphic>
            <a:graphicData uri="http://schemas.openxmlformats.org/presentationml/2006/ole">
              <p:oleObj spid="_x0000_s133125" name="Equation" r:id="rId7" imgW="190500" imgH="228600" progId="">
                <p:embed/>
              </p:oleObj>
            </a:graphicData>
          </a:graphic>
        </p:graphicFrame>
        <p:graphicFrame>
          <p:nvGraphicFramePr>
            <p:cNvPr id="15" name="Object 9"/>
            <p:cNvGraphicFramePr>
              <a:graphicFrameLocks noChangeAspect="1"/>
            </p:cNvGraphicFramePr>
            <p:nvPr/>
          </p:nvGraphicFramePr>
          <p:xfrm>
            <a:off x="6715172" y="4005266"/>
            <a:ext cx="534988" cy="585788"/>
          </p:xfrm>
          <a:graphic>
            <a:graphicData uri="http://schemas.openxmlformats.org/presentationml/2006/ole">
              <p:oleObj spid="_x0000_s133126" name="Equation" r:id="rId8" imgW="190417" imgH="203112" progId="">
                <p:embed/>
              </p:oleObj>
            </a:graphicData>
          </a:graphic>
        </p:graphicFrame>
        <p:graphicFrame>
          <p:nvGraphicFramePr>
            <p:cNvPr id="16" name="Object 10"/>
            <p:cNvGraphicFramePr>
              <a:graphicFrameLocks noChangeAspect="1"/>
            </p:cNvGraphicFramePr>
            <p:nvPr/>
          </p:nvGraphicFramePr>
          <p:xfrm>
            <a:off x="5072098" y="4148142"/>
            <a:ext cx="463550" cy="476250"/>
          </p:xfrm>
          <a:graphic>
            <a:graphicData uri="http://schemas.openxmlformats.org/presentationml/2006/ole">
              <p:oleObj spid="_x0000_s133127" name="Equation" r:id="rId9" imgW="164885" imgH="164885" progId="">
                <p:embed/>
              </p:oleObj>
            </a:graphicData>
          </a:graphic>
        </p:graphicFrame>
        <p:graphicFrame>
          <p:nvGraphicFramePr>
            <p:cNvPr id="17" name="Object 11"/>
            <p:cNvGraphicFramePr>
              <a:graphicFrameLocks noChangeAspect="1"/>
            </p:cNvGraphicFramePr>
            <p:nvPr/>
          </p:nvGraphicFramePr>
          <p:xfrm>
            <a:off x="1071570" y="1504936"/>
            <a:ext cx="428628" cy="512762"/>
          </p:xfrm>
          <a:graphic>
            <a:graphicData uri="http://schemas.openxmlformats.org/presentationml/2006/ole">
              <p:oleObj spid="_x0000_s133128" name="Equation" r:id="rId10" imgW="164814" imgH="177492" progId="">
                <p:embed/>
              </p:oleObj>
            </a:graphicData>
          </a:graphic>
        </p:graphicFrame>
        <p:graphicFrame>
          <p:nvGraphicFramePr>
            <p:cNvPr id="18" name="Object 12"/>
            <p:cNvGraphicFramePr>
              <a:graphicFrameLocks noChangeAspect="1"/>
            </p:cNvGraphicFramePr>
            <p:nvPr/>
          </p:nvGraphicFramePr>
          <p:xfrm>
            <a:off x="2786082" y="1362060"/>
            <a:ext cx="495300" cy="622300"/>
          </p:xfrm>
          <a:graphic>
            <a:graphicData uri="http://schemas.openxmlformats.org/presentationml/2006/ole">
              <p:oleObj spid="_x0000_s133129" name="Equation" r:id="rId11" imgW="190335" imgH="215713" progId="">
                <p:embed/>
              </p:oleObj>
            </a:graphicData>
          </a:graphic>
        </p:graphicFrame>
        <p:graphicFrame>
          <p:nvGraphicFramePr>
            <p:cNvPr id="19" name="Object 13"/>
            <p:cNvGraphicFramePr>
              <a:graphicFrameLocks noChangeAspect="1"/>
            </p:cNvGraphicFramePr>
            <p:nvPr/>
          </p:nvGraphicFramePr>
          <p:xfrm>
            <a:off x="0" y="4505332"/>
            <a:ext cx="395288" cy="476250"/>
          </p:xfrm>
          <a:graphic>
            <a:graphicData uri="http://schemas.openxmlformats.org/presentationml/2006/ole">
              <p:oleObj spid="_x0000_s133130" name="Equation" r:id="rId12" imgW="152268" imgH="164957" progId="">
                <p:embed/>
              </p:oleObj>
            </a:graphicData>
          </a:graphic>
        </p:graphicFrame>
        <p:graphicFrame>
          <p:nvGraphicFramePr>
            <p:cNvPr id="20" name="Object 14"/>
            <p:cNvGraphicFramePr>
              <a:graphicFrameLocks noChangeAspect="1"/>
            </p:cNvGraphicFramePr>
            <p:nvPr/>
          </p:nvGraphicFramePr>
          <p:xfrm>
            <a:off x="1571636" y="4362456"/>
            <a:ext cx="396875" cy="476250"/>
          </p:xfrm>
          <a:graphic>
            <a:graphicData uri="http://schemas.openxmlformats.org/presentationml/2006/ole">
              <p:oleObj spid="_x0000_s133131" name="Equation" r:id="rId13" imgW="152268" imgH="164957" progId="">
                <p:embed/>
              </p:oleObj>
            </a:graphicData>
          </a:graphic>
        </p:graphicFrame>
        <p:graphicFrame>
          <p:nvGraphicFramePr>
            <p:cNvPr id="21" name="Object 15"/>
            <p:cNvGraphicFramePr>
              <a:graphicFrameLocks noChangeAspect="1"/>
            </p:cNvGraphicFramePr>
            <p:nvPr/>
          </p:nvGraphicFramePr>
          <p:xfrm>
            <a:off x="4143404" y="1862126"/>
            <a:ext cx="1993900" cy="661988"/>
          </p:xfrm>
          <a:graphic>
            <a:graphicData uri="http://schemas.openxmlformats.org/presentationml/2006/ole">
              <p:oleObj spid="_x0000_s133132" name="Equation" r:id="rId14" imgW="711200" imgH="228600" progId="">
                <p:embed/>
              </p:oleObj>
            </a:graphicData>
          </a:graphic>
        </p:graphicFrame>
        <p:sp>
          <p:nvSpPr>
            <p:cNvPr id="22" name="Цилиндр 21"/>
            <p:cNvSpPr/>
            <p:nvPr/>
          </p:nvSpPr>
          <p:spPr>
            <a:xfrm rot="5400000">
              <a:off x="4964941" y="1683531"/>
              <a:ext cx="357190" cy="2000264"/>
            </a:xfrm>
            <a:prstGeom prst="can">
              <a:avLst>
                <a:gd name="adj" fmla="val 41624"/>
              </a:avLst>
            </a:prstGeom>
            <a:gradFill>
              <a:gsLst>
                <a:gs pos="0">
                  <a:srgbClr val="CBCBCB"/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0" scaled="0"/>
            </a:gra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3" name="Прямая соединительная линия 22"/>
            <p:cNvCxnSpPr/>
            <p:nvPr/>
          </p:nvCxnSpPr>
          <p:spPr>
            <a:xfrm rot="5400000">
              <a:off x="3571900" y="3433762"/>
              <a:ext cx="1143008" cy="158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rot="5400000">
              <a:off x="5536445" y="3469481"/>
              <a:ext cx="1071570" cy="158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" name="Object 16"/>
            <p:cNvGraphicFramePr>
              <a:graphicFrameLocks noChangeAspect="1"/>
            </p:cNvGraphicFramePr>
            <p:nvPr/>
          </p:nvGraphicFramePr>
          <p:xfrm>
            <a:off x="6000792" y="3433762"/>
            <a:ext cx="569912" cy="661988"/>
          </p:xfrm>
          <a:graphic>
            <a:graphicData uri="http://schemas.openxmlformats.org/presentationml/2006/ole">
              <p:oleObj spid="_x0000_s133133" name="Equation" r:id="rId15" imgW="203112" imgH="228501" progId="">
                <p:embed/>
              </p:oleObj>
            </a:graphicData>
          </a:graphic>
        </p:graphicFrame>
      </p:grp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8001000" y="990601"/>
            <a:ext cx="2362200" cy="13234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sym typeface="MT Extra" pitchFamily="18" charset="2"/>
              </a:rPr>
              <a:t></a:t>
            </a:r>
            <a:r>
              <a:rPr lang="ru-RU" sz="3200" b="1" baseline="-300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</a:rPr>
              <a:t>0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sym typeface="MT Extra" pitchFamily="18" charset="2"/>
              </a:rPr>
              <a:t> 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sym typeface="MT Extra" pitchFamily="18" charset="2"/>
              </a:rPr>
              <a:t>= </a:t>
            </a:r>
            <a:r>
              <a:rPr lang="ru-RU" sz="3200" b="1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sym typeface="MT Extra" pitchFamily="18" charset="2"/>
              </a:rPr>
              <a:t>x'</a:t>
            </a:r>
            <a:r>
              <a:rPr lang="ru-RU" sz="3200" b="1" i="1" baseline="-300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sym typeface="MT Extra" pitchFamily="18" charset="2"/>
              </a:rPr>
              <a:t>2</a:t>
            </a:r>
            <a:r>
              <a:rPr lang="ru-RU" sz="3200" b="1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sym typeface="MT Extra" pitchFamily="18" charset="2"/>
              </a:rPr>
              <a:t> 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sym typeface="MT Extra" pitchFamily="18" charset="2"/>
              </a:rPr>
              <a:t>‑ </a:t>
            </a:r>
            <a:r>
              <a:rPr lang="ru-RU" sz="3200" b="1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sym typeface="MT Extra" pitchFamily="18" charset="2"/>
              </a:rPr>
              <a:t>x'</a:t>
            </a:r>
            <a:r>
              <a:rPr lang="ru-RU" sz="3200" b="1" i="1" baseline="-300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sym typeface="MT Extra" pitchFamily="18" charset="2"/>
              </a:rPr>
              <a:t>1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 dirty="0">
                <a:sym typeface="MT Extra"/>
              </a:rPr>
              <a:t></a:t>
            </a:r>
            <a:r>
              <a:rPr lang="ru-RU" sz="3200" b="1" dirty="0"/>
              <a:t> = </a:t>
            </a:r>
            <a:r>
              <a:rPr lang="ru-RU" sz="3200" b="1" i="1" dirty="0"/>
              <a:t>x</a:t>
            </a:r>
            <a:r>
              <a:rPr lang="ru-RU" sz="3200" b="1" i="1" baseline="-25000" dirty="0"/>
              <a:t>2</a:t>
            </a:r>
            <a:r>
              <a:rPr lang="ru-RU" sz="3200" b="1" i="1" dirty="0"/>
              <a:t> </a:t>
            </a:r>
            <a:r>
              <a:rPr lang="ru-RU" sz="3200" b="1" dirty="0"/>
              <a:t>‑ </a:t>
            </a:r>
            <a:r>
              <a:rPr lang="ru-RU" sz="3200" b="1" i="1" dirty="0"/>
              <a:t>x</a:t>
            </a:r>
            <a:r>
              <a:rPr lang="ru-RU" sz="3200" b="1" i="1" baseline="-25000" dirty="0"/>
              <a:t>1</a:t>
            </a:r>
            <a:endParaRPr lang="ru-RU" sz="1600" b="1" i="1" baseline="-30000" dirty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sym typeface="MT Extra" pitchFamily="18" charset="2"/>
            </a:endParaRPr>
          </a:p>
          <a:p>
            <a:pPr indent="457200" algn="just" fontAlgn="base">
              <a:spcBef>
                <a:spcPct val="0"/>
              </a:spcBef>
              <a:spcAft>
                <a:spcPct val="0"/>
              </a:spcAft>
            </a:pPr>
            <a:endParaRPr lang="ru-RU" sz="1600" b="1" dirty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sym typeface="MT Extra" pitchFamily="18" charset="2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405247" y="4419600"/>
            <a:ext cx="9144000" cy="243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999" name="Object 15"/>
          <p:cNvGraphicFramePr>
            <a:graphicFrameLocks noChangeAspect="1"/>
          </p:cNvGraphicFramePr>
          <p:nvPr/>
        </p:nvGraphicFramePr>
        <p:xfrm>
          <a:off x="1752600" y="4343401"/>
          <a:ext cx="2035064" cy="1192260"/>
        </p:xfrm>
        <a:graphic>
          <a:graphicData uri="http://schemas.openxmlformats.org/presentationml/2006/ole">
            <p:oleObj spid="_x0000_s133134" name="Equation" r:id="rId16" imgW="812447" imgH="469696" progId="">
              <p:embed/>
            </p:oleObj>
          </a:graphicData>
        </a:graphic>
      </p:graphicFrame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2001" name="Object 17"/>
          <p:cNvGraphicFramePr>
            <a:graphicFrameLocks noChangeAspect="1"/>
          </p:cNvGraphicFramePr>
          <p:nvPr/>
        </p:nvGraphicFramePr>
        <p:xfrm>
          <a:off x="1828800" y="5552388"/>
          <a:ext cx="1905000" cy="1080154"/>
        </p:xfrm>
        <a:graphic>
          <a:graphicData uri="http://schemas.openxmlformats.org/presentationml/2006/ole">
            <p:oleObj spid="_x0000_s133135" name="Equation" r:id="rId17" imgW="825500" imgH="469900" progId="">
              <p:embed/>
            </p:oleObj>
          </a:graphicData>
        </a:graphic>
      </p:graphicFrame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2003" name="Object 19"/>
          <p:cNvGraphicFramePr>
            <a:graphicFrameLocks noChangeAspect="1"/>
          </p:cNvGraphicFramePr>
          <p:nvPr/>
        </p:nvGraphicFramePr>
        <p:xfrm>
          <a:off x="4343400" y="4876801"/>
          <a:ext cx="2438400" cy="1479029"/>
        </p:xfrm>
        <a:graphic>
          <a:graphicData uri="http://schemas.openxmlformats.org/presentationml/2006/ole">
            <p:oleObj spid="_x0000_s133136" name="Equation" r:id="rId18" imgW="1066800" imgH="647700" progId="">
              <p:embed/>
            </p:oleObj>
          </a:graphicData>
        </a:graphic>
      </p:graphicFrame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2005" name="Object 21"/>
          <p:cNvGraphicFramePr>
            <a:graphicFrameLocks noChangeAspect="1"/>
          </p:cNvGraphicFramePr>
          <p:nvPr/>
        </p:nvGraphicFramePr>
        <p:xfrm>
          <a:off x="7609668" y="4953000"/>
          <a:ext cx="3058332" cy="1219200"/>
        </p:xfrm>
        <a:graphic>
          <a:graphicData uri="http://schemas.openxmlformats.org/presentationml/2006/ole">
            <p:oleObj spid="_x0000_s133137" name="Equation" r:id="rId19" imgW="1180588" imgH="469696" progId="">
              <p:embed/>
            </p:oleObj>
          </a:graphicData>
        </a:graphic>
      </p:graphicFrame>
      <p:cxnSp>
        <p:nvCxnSpPr>
          <p:cNvPr id="38" name="Прямая со стрелкой 37"/>
          <p:cNvCxnSpPr/>
          <p:nvPr/>
        </p:nvCxnSpPr>
        <p:spPr>
          <a:xfrm flipV="1">
            <a:off x="3657600" y="1524000"/>
            <a:ext cx="6096000" cy="4343400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rot="5400000">
            <a:off x="5981700" y="1790700"/>
            <a:ext cx="3505200" cy="2971800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V="1">
            <a:off x="3733800" y="1447800"/>
            <a:ext cx="5105400" cy="3429000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Стрелка вправо 46"/>
          <p:cNvSpPr/>
          <p:nvPr/>
        </p:nvSpPr>
        <p:spPr>
          <a:xfrm>
            <a:off x="7162800" y="4800600"/>
            <a:ext cx="457200" cy="1676400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8265228" y="2334053"/>
            <a:ext cx="3926772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 b="1" dirty="0" err="1" smtClean="0">
                <a:cs typeface="Times New Roman" pitchFamily="18" charset="0"/>
              </a:rPr>
              <a:t>Hár</a:t>
            </a:r>
            <a:r>
              <a:rPr lang="en-US" sz="2400" b="1" dirty="0" smtClean="0">
                <a:cs typeface="Times New Roman" pitchFamily="18" charset="0"/>
              </a:rPr>
              <a:t> </a:t>
            </a:r>
            <a:r>
              <a:rPr lang="en-US" sz="2400" b="1" dirty="0" err="1" smtClean="0">
                <a:cs typeface="Times New Roman" pitchFamily="18" charset="0"/>
              </a:rPr>
              <a:t>dayım</a:t>
            </a:r>
            <a:r>
              <a:rPr lang="en-US" sz="2400" b="1" dirty="0" smtClean="0">
                <a:cs typeface="Times New Roman" pitchFamily="18" charset="0"/>
              </a:rPr>
              <a:t> </a:t>
            </a:r>
            <a:r>
              <a:rPr lang="en-US" sz="2400" b="1" dirty="0">
                <a:cs typeface="Times New Roman" pitchFamily="18" charset="0"/>
              </a:rPr>
              <a:t>γ</a:t>
            </a:r>
            <a:r>
              <a:rPr lang="en-US" sz="2400" b="1" dirty="0"/>
              <a:t>  </a:t>
            </a:r>
            <a:r>
              <a:rPr lang="en-US" sz="2400" b="1" dirty="0" err="1"/>
              <a:t>birden</a:t>
            </a:r>
            <a:r>
              <a:rPr lang="en-US" sz="2400" b="1" dirty="0"/>
              <a:t> </a:t>
            </a:r>
            <a:r>
              <a:rPr lang="en-US" sz="2400" b="1" dirty="0" err="1" smtClean="0"/>
              <a:t>úlken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bolǵanı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ushın</a:t>
            </a:r>
            <a:r>
              <a:rPr lang="ru-RU" sz="2400" b="1" dirty="0"/>
              <a:t>,  </a:t>
            </a:r>
            <a:r>
              <a:rPr lang="en-US" sz="2400" b="1" dirty="0">
                <a:cs typeface="Times New Roman" pitchFamily="18" charset="0"/>
              </a:rPr>
              <a:t>l </a:t>
            </a:r>
            <a:r>
              <a:rPr lang="ru-RU" sz="2400" b="1" dirty="0">
                <a:cs typeface="Times New Roman" pitchFamily="18" charset="0"/>
              </a:rPr>
              <a:t>&gt; </a:t>
            </a:r>
            <a:r>
              <a:rPr lang="en-US" sz="2400" b="1" dirty="0">
                <a:cs typeface="Times New Roman" pitchFamily="18" charset="0"/>
              </a:rPr>
              <a:t>l</a:t>
            </a:r>
            <a:r>
              <a:rPr lang="ru-RU" sz="2400" b="1" baseline="-25000" dirty="0">
                <a:cs typeface="Times New Roman" pitchFamily="18" charset="0"/>
              </a:rPr>
              <a:t>0</a:t>
            </a:r>
            <a:r>
              <a:rPr lang="ru-RU" sz="2400" b="1" dirty="0">
                <a:cs typeface="Times New Roman" pitchFamily="18" charset="0"/>
              </a:rPr>
              <a:t>.</a:t>
            </a:r>
          </a:p>
          <a:p>
            <a:pPr algn="ctr">
              <a:buNone/>
            </a:pPr>
            <a:r>
              <a:rPr lang="en-US" sz="2400" b="1" dirty="0"/>
              <a:t>Sol </a:t>
            </a:r>
            <a:r>
              <a:rPr lang="en-US" sz="2400" b="1" dirty="0" err="1"/>
              <a:t>sebepli</a:t>
            </a:r>
            <a:r>
              <a:rPr lang="ru-RU" sz="2400" b="1" dirty="0"/>
              <a:t>, </a:t>
            </a:r>
            <a:r>
              <a:rPr lang="en-US" sz="2400" b="1" dirty="0" err="1" smtClean="0"/>
              <a:t>háreketlenip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atırǵan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sterjenniń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uzınlıǵı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tınısh</a:t>
            </a:r>
            <a:r>
              <a:rPr lang="en-US" sz="2400" b="1" dirty="0" smtClean="0"/>
              <a:t> </a:t>
            </a:r>
            <a:r>
              <a:rPr lang="en-US" sz="2400" b="1" dirty="0" err="1"/>
              <a:t>halatta</a:t>
            </a:r>
            <a:r>
              <a:rPr lang="en-US" sz="2400" b="1" dirty="0"/>
              <a:t> </a:t>
            </a:r>
            <a:r>
              <a:rPr lang="en-US" sz="2400" b="1" dirty="0" err="1" smtClean="0"/>
              <a:t>turǵan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sterjenniń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uzınlıǵınan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dayım</a:t>
            </a:r>
            <a:r>
              <a:rPr lang="en-US" sz="2400" b="1" dirty="0" smtClean="0"/>
              <a:t> </a:t>
            </a:r>
            <a:r>
              <a:rPr lang="en-US" sz="2400" b="1" dirty="0" err="1"/>
              <a:t>kishi</a:t>
            </a:r>
            <a:r>
              <a:rPr lang="en-US" sz="2400" b="1" dirty="0"/>
              <a:t> </a:t>
            </a:r>
            <a:r>
              <a:rPr lang="en-US" sz="2400" b="1" dirty="0" err="1" smtClean="0"/>
              <a:t>boladı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386934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8" grpId="0" animBg="1"/>
      <p:bldP spid="28" grpId="0" animBg="1"/>
      <p:bldP spid="47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8686800" cy="6397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 algn="ctr"/>
            <a:r>
              <a:rPr lang="en-US" sz="4000" b="1" dirty="0" err="1">
                <a:solidFill>
                  <a:schemeClr val="tx1"/>
                </a:solidFill>
              </a:rPr>
              <a:t>Tezliklerdi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ózgertiw</a:t>
            </a:r>
            <a:r>
              <a:rPr lang="ru-RU" sz="4000" b="1" dirty="0">
                <a:solidFill>
                  <a:schemeClr val="tx1"/>
                </a:solidFill>
              </a:rPr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28800" y="5029202"/>
            <a:ext cx="8610600" cy="1169718"/>
          </a:xfr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err="1" smtClean="0"/>
              <a:t>Tezliklerdi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qosıwdıń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relyativistlik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qaǵıydasına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muwapıq</a:t>
            </a:r>
            <a:r>
              <a:rPr lang="uz-Cyrl-UZ" sz="2400" b="1" dirty="0" smtClean="0"/>
              <a:t>, </a:t>
            </a:r>
            <a:r>
              <a:rPr lang="en-US" sz="2400" b="1" dirty="0" err="1" smtClean="0"/>
              <a:t>jaqtılıq</a:t>
            </a:r>
            <a:r>
              <a:rPr lang="en-US" sz="2400" b="1" dirty="0" smtClean="0"/>
              <a:t> </a:t>
            </a:r>
            <a:r>
              <a:rPr lang="en-US" sz="2400" b="1" dirty="0" err="1"/>
              <a:t>tezliginen</a:t>
            </a:r>
            <a:r>
              <a:rPr lang="en-US" sz="2400" b="1" dirty="0"/>
              <a:t> </a:t>
            </a:r>
            <a:r>
              <a:rPr lang="en-US" sz="2400" b="1" dirty="0" err="1"/>
              <a:t>kishi</a:t>
            </a:r>
            <a:r>
              <a:rPr lang="en-US" sz="2400" b="1" dirty="0"/>
              <a:t> </a:t>
            </a:r>
            <a:r>
              <a:rPr lang="en-US" sz="2400" b="1" dirty="0" err="1"/>
              <a:t>yaki</a:t>
            </a:r>
            <a:r>
              <a:rPr lang="en-US" sz="2400" b="1" dirty="0"/>
              <a:t> </a:t>
            </a:r>
            <a:r>
              <a:rPr lang="en-US" sz="2400" b="1" dirty="0" err="1" smtClean="0"/>
              <a:t>oǵan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bolǵan</a:t>
            </a:r>
            <a:r>
              <a:rPr lang="en-US" sz="2400" b="1" dirty="0" smtClean="0"/>
              <a:t> </a:t>
            </a:r>
            <a:r>
              <a:rPr lang="en-US" sz="2400" b="1" dirty="0" err="1"/>
              <a:t>eki</a:t>
            </a:r>
            <a:r>
              <a:rPr lang="en-US" sz="2400" b="1" dirty="0"/>
              <a:t> </a:t>
            </a:r>
            <a:r>
              <a:rPr lang="en-US" sz="2400" b="1" dirty="0" err="1" smtClean="0"/>
              <a:t>tezliktiń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jıyındısı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jaqtılıq</a:t>
            </a:r>
            <a:r>
              <a:rPr lang="en-US" sz="2400" b="1" dirty="0" smtClean="0"/>
              <a:t> </a:t>
            </a:r>
            <a:r>
              <a:rPr lang="en-US" sz="2400" b="1" dirty="0" err="1"/>
              <a:t>tezliginen</a:t>
            </a:r>
            <a:r>
              <a:rPr lang="en-US" sz="2400" b="1" dirty="0"/>
              <a:t> </a:t>
            </a:r>
            <a:r>
              <a:rPr lang="en-US" sz="2400" b="1" dirty="0" err="1" smtClean="0"/>
              <a:t>úlken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bolmaydı</a:t>
            </a:r>
            <a:r>
              <a:rPr lang="uz-Cyrl-UZ" sz="2400" b="1" dirty="0" smtClean="0"/>
              <a:t>.</a:t>
            </a:r>
            <a:endParaRPr lang="ru-RU" sz="2400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095636" y="3995758"/>
            <a:ext cx="3929090" cy="158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rot="5400000" flipH="1" flipV="1">
            <a:off x="1739108" y="2637642"/>
            <a:ext cx="2714644" cy="158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rot="10800000" flipV="1">
            <a:off x="1524000" y="3995758"/>
            <a:ext cx="1581160" cy="91917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4810148" y="3852882"/>
            <a:ext cx="392909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rot="5400000" flipH="1" flipV="1">
            <a:off x="3453620" y="2494766"/>
            <a:ext cx="2714644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rot="10800000" flipV="1">
            <a:off x="3238512" y="3852882"/>
            <a:ext cx="1581160" cy="91917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4810148" y="1638304"/>
            <a:ext cx="1571636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3095637" y="3495692"/>
          <a:ext cx="491137" cy="495300"/>
        </p:xfrm>
        <a:graphic>
          <a:graphicData uri="http://schemas.openxmlformats.org/presentationml/2006/ole">
            <p:oleObj spid="_x0000_s134146" name="Equation" r:id="rId4" imgW="164885" imgH="164885" progId="">
              <p:embed/>
            </p:oleObj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5221288" y="1066800"/>
          <a:ext cx="463550" cy="585788"/>
        </p:xfrm>
        <a:graphic>
          <a:graphicData uri="http://schemas.openxmlformats.org/presentationml/2006/ole">
            <p:oleObj spid="_x0000_s134147" name="Equation" r:id="rId5" imgW="164957" imgH="203024" progId="">
              <p:embed/>
            </p:oleObj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4810148" y="3352816"/>
          <a:ext cx="603250" cy="495300"/>
        </p:xfrm>
        <a:graphic>
          <a:graphicData uri="http://schemas.openxmlformats.org/presentationml/2006/ole">
            <p:oleObj spid="_x0000_s134148" name="Equation" r:id="rId6" imgW="203024" imgH="164957" progId="">
              <p:embed/>
            </p:oleObj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8239172" y="3852882"/>
          <a:ext cx="534988" cy="585788"/>
        </p:xfrm>
        <a:graphic>
          <a:graphicData uri="http://schemas.openxmlformats.org/presentationml/2006/ole">
            <p:oleObj spid="_x0000_s134149" name="Equation" r:id="rId7" imgW="190417" imgH="203112" progId="">
              <p:embed/>
            </p:oleObj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/>
        </p:nvGraphicFramePr>
        <p:xfrm>
          <a:off x="6596098" y="3995758"/>
          <a:ext cx="463550" cy="476250"/>
        </p:xfrm>
        <a:graphic>
          <a:graphicData uri="http://schemas.openxmlformats.org/presentationml/2006/ole">
            <p:oleObj spid="_x0000_s134150" name="Equation" r:id="rId8" imgW="164885" imgH="164885" progId="">
              <p:embed/>
            </p:oleObj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/>
        </p:nvGraphicFramePr>
        <p:xfrm>
          <a:off x="2595570" y="1352552"/>
          <a:ext cx="428628" cy="512762"/>
        </p:xfrm>
        <a:graphic>
          <a:graphicData uri="http://schemas.openxmlformats.org/presentationml/2006/ole">
            <p:oleObj spid="_x0000_s134151" name="Equation" r:id="rId9" imgW="164814" imgH="177492" progId="">
              <p:embed/>
            </p:oleObj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/>
        </p:nvGraphicFramePr>
        <p:xfrm>
          <a:off x="4310082" y="1209676"/>
          <a:ext cx="495300" cy="622300"/>
        </p:xfrm>
        <a:graphic>
          <a:graphicData uri="http://schemas.openxmlformats.org/presentationml/2006/ole">
            <p:oleObj spid="_x0000_s134152" name="Equation" r:id="rId10" imgW="190335" imgH="215713" progId="">
              <p:embed/>
            </p:oleObj>
          </a:graphicData>
        </a:graphic>
      </p:graphicFrame>
      <p:graphicFrame>
        <p:nvGraphicFramePr>
          <p:cNvPr id="19" name="Object 13"/>
          <p:cNvGraphicFramePr>
            <a:graphicFrameLocks noChangeAspect="1"/>
          </p:cNvGraphicFramePr>
          <p:nvPr/>
        </p:nvGraphicFramePr>
        <p:xfrm>
          <a:off x="1524000" y="4352948"/>
          <a:ext cx="395288" cy="476250"/>
        </p:xfrm>
        <a:graphic>
          <a:graphicData uri="http://schemas.openxmlformats.org/presentationml/2006/ole">
            <p:oleObj spid="_x0000_s134153" name="Equation" r:id="rId11" imgW="152268" imgH="164957" progId="">
              <p:embed/>
            </p:oleObj>
          </a:graphicData>
        </a:graphic>
      </p:graphicFrame>
      <p:graphicFrame>
        <p:nvGraphicFramePr>
          <p:cNvPr id="20" name="Object 14"/>
          <p:cNvGraphicFramePr>
            <a:graphicFrameLocks noChangeAspect="1"/>
          </p:cNvGraphicFramePr>
          <p:nvPr/>
        </p:nvGraphicFramePr>
        <p:xfrm>
          <a:off x="3095637" y="4210072"/>
          <a:ext cx="396875" cy="476250"/>
        </p:xfrm>
        <a:graphic>
          <a:graphicData uri="http://schemas.openxmlformats.org/presentationml/2006/ole">
            <p:oleObj spid="_x0000_s134154" name="Equation" r:id="rId12" imgW="152268" imgH="164957" progId="">
              <p:embed/>
            </p:oleObj>
          </a:graphicData>
        </a:graphic>
      </p:graphicFrame>
      <p:grpSp>
        <p:nvGrpSpPr>
          <p:cNvPr id="4" name="Группа 28"/>
          <p:cNvGrpSpPr/>
          <p:nvPr/>
        </p:nvGrpSpPr>
        <p:grpSpPr>
          <a:xfrm>
            <a:off x="5595964" y="2566998"/>
            <a:ext cx="1571636" cy="847731"/>
            <a:chOff x="3643306" y="3786190"/>
            <a:chExt cx="2643206" cy="1419236"/>
          </a:xfrm>
        </p:grpSpPr>
        <p:sp>
          <p:nvSpPr>
            <p:cNvPr id="24" name="Пятиугольник 23"/>
            <p:cNvSpPr/>
            <p:nvPr/>
          </p:nvSpPr>
          <p:spPr>
            <a:xfrm>
              <a:off x="3643306" y="4214818"/>
              <a:ext cx="2643206" cy="571504"/>
            </a:xfrm>
            <a:prstGeom prst="homePlate">
              <a:avLst/>
            </a:prstGeom>
            <a:ln>
              <a:solidFill>
                <a:schemeClr val="tx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ый треугольник 24"/>
            <p:cNvSpPr/>
            <p:nvPr/>
          </p:nvSpPr>
          <p:spPr>
            <a:xfrm>
              <a:off x="3643306" y="3786190"/>
              <a:ext cx="785818" cy="428628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ый треугольник 25"/>
            <p:cNvSpPr/>
            <p:nvPr/>
          </p:nvSpPr>
          <p:spPr>
            <a:xfrm flipV="1">
              <a:off x="3643306" y="4786322"/>
              <a:ext cx="785818" cy="419104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5357818" y="4286256"/>
              <a:ext cx="428628" cy="42862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2" name="Прямая со стрелкой 21"/>
          <p:cNvCxnSpPr/>
          <p:nvPr/>
        </p:nvCxnSpPr>
        <p:spPr>
          <a:xfrm flipV="1">
            <a:off x="7162800" y="2895600"/>
            <a:ext cx="1371600" cy="4286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15"/>
          <p:cNvGraphicFramePr>
            <a:graphicFrameLocks noChangeAspect="1"/>
          </p:cNvGraphicFramePr>
          <p:nvPr/>
        </p:nvGraphicFramePr>
        <p:xfrm>
          <a:off x="7620001" y="2286000"/>
          <a:ext cx="534987" cy="585788"/>
        </p:xfrm>
        <a:graphic>
          <a:graphicData uri="http://schemas.openxmlformats.org/presentationml/2006/ole">
            <p:oleObj spid="_x0000_s134155" name="Equation" r:id="rId13" imgW="190417" imgH="203112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2927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Скругленный прямоугольник 15"/>
          <p:cNvSpPr/>
          <p:nvPr/>
        </p:nvSpPr>
        <p:spPr>
          <a:xfrm>
            <a:off x="841828" y="4114800"/>
            <a:ext cx="10842171" cy="2209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5714" y="377371"/>
            <a:ext cx="10958286" cy="5947229"/>
          </a:xfrm>
          <a:noFill/>
          <a:ln w="28575">
            <a:solidFill>
              <a:srgbClr val="005828"/>
            </a:solidFill>
          </a:ln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	</a:t>
            </a:r>
            <a:r>
              <a:rPr lang="ru-RU" sz="2400" b="1" dirty="0" smtClean="0"/>
              <a:t>K </a:t>
            </a:r>
            <a:r>
              <a:rPr lang="en-US" sz="2400" b="1" dirty="0" err="1" smtClean="0"/>
              <a:t>sistemad</a:t>
            </a:r>
            <a:r>
              <a:rPr lang="ru-RU" sz="2400" b="1" dirty="0" smtClean="0"/>
              <a:t>а </a:t>
            </a:r>
            <a:r>
              <a:rPr lang="en-US" sz="2400" b="1" dirty="0" err="1" smtClean="0"/>
              <a:t>materiallıq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noqat</a:t>
            </a:r>
            <a:r>
              <a:rPr lang="ru-RU" sz="2400" b="1" dirty="0" smtClean="0"/>
              <a:t>              </a:t>
            </a:r>
            <a:r>
              <a:rPr lang="en-US" sz="2400" b="1" dirty="0" err="1" smtClean="0"/>
              <a:t>tezlik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penen</a:t>
            </a:r>
            <a:r>
              <a:rPr lang="ru-RU" sz="2400" b="1" dirty="0" smtClean="0"/>
              <a:t>,  K' </a:t>
            </a:r>
            <a:r>
              <a:rPr lang="en-US" sz="2400" b="1" dirty="0" err="1" smtClean="0"/>
              <a:t>sistemanıń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ózi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bolsa</a:t>
            </a:r>
            <a:r>
              <a:rPr lang="ru-RU" sz="2400" b="1" dirty="0" smtClean="0"/>
              <a:t>  </a:t>
            </a:r>
            <a:r>
              <a:rPr lang="en-US" sz="2400" b="1" dirty="0" smtClean="0"/>
              <a:t> </a:t>
            </a:r>
            <a:r>
              <a:rPr lang="ru-RU" sz="2400" b="1" dirty="0" smtClean="0"/>
              <a:t> K </a:t>
            </a:r>
            <a:r>
              <a:rPr lang="en-US" sz="2400" b="1" dirty="0" err="1" smtClean="0"/>
              <a:t>sistemaǵa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salıstırǵanda</a:t>
            </a:r>
            <a:r>
              <a:rPr lang="ru-RU" sz="2400" b="1" dirty="0" smtClean="0"/>
              <a:t>  </a:t>
            </a:r>
            <a:r>
              <a:rPr lang="en-US" sz="2400" b="1" i="1" dirty="0" smtClean="0"/>
              <a:t>u</a:t>
            </a:r>
            <a:r>
              <a:rPr lang="uz-Cyrl-UZ" sz="2400" b="1" i="1" dirty="0" smtClean="0"/>
              <a:t> </a:t>
            </a:r>
            <a:r>
              <a:rPr lang="en-US" sz="2400" b="1" dirty="0" err="1" smtClean="0"/>
              <a:t>tezlik</a:t>
            </a:r>
            <a:r>
              <a:rPr lang="uz-Cyrl-UZ" sz="2400" b="1" dirty="0" smtClean="0"/>
              <a:t> </a:t>
            </a:r>
            <a:r>
              <a:rPr lang="en-US" sz="2400" b="1" dirty="0" err="1" smtClean="0"/>
              <a:t>penen</a:t>
            </a:r>
            <a:r>
              <a:rPr lang="uz-Cyrl-UZ" sz="2400" b="1" dirty="0" smtClean="0"/>
              <a:t> </a:t>
            </a:r>
            <a:r>
              <a:rPr lang="en-US" sz="2400" b="1" dirty="0" err="1" smtClean="0"/>
              <a:t>háreketlenip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atırǵan</a:t>
            </a:r>
            <a:r>
              <a:rPr lang="uz-Cyrl-UZ" sz="2400" b="1" dirty="0" smtClean="0"/>
              <a:t> </a:t>
            </a:r>
            <a:r>
              <a:rPr lang="en-US" sz="2400" b="1" dirty="0" err="1" smtClean="0"/>
              <a:t>bolsın</a:t>
            </a:r>
            <a:r>
              <a:rPr lang="uz-Cyrl-UZ" sz="2400" b="1" dirty="0" smtClean="0"/>
              <a:t>. К </a:t>
            </a:r>
            <a:r>
              <a:rPr lang="en-US" sz="2400" b="1" dirty="0" err="1" smtClean="0"/>
              <a:t>sistemad</a:t>
            </a:r>
            <a:r>
              <a:rPr lang="uz-Cyrl-UZ" sz="2400" b="1" dirty="0" smtClean="0"/>
              <a:t>а </a:t>
            </a:r>
            <a:r>
              <a:rPr lang="en-US" sz="2400" b="1" dirty="0" err="1" smtClean="0"/>
              <a:t>bóleksheniń</a:t>
            </a:r>
            <a:r>
              <a:rPr lang="uz-Cyrl-UZ" sz="2400" b="1" dirty="0" smtClean="0"/>
              <a:t>            </a:t>
            </a:r>
            <a:r>
              <a:rPr lang="en-US" sz="2400" b="1" dirty="0" err="1" smtClean="0"/>
              <a:t>tezligi</a:t>
            </a:r>
            <a:r>
              <a:rPr lang="uz-Cyrl-UZ" sz="2400" b="1" dirty="0" smtClean="0"/>
              <a:t> </a:t>
            </a:r>
            <a:r>
              <a:rPr lang="en-US" sz="2400" b="1" dirty="0" err="1" smtClean="0"/>
              <a:t>qurawshıları</a:t>
            </a:r>
            <a:r>
              <a:rPr lang="uz-Cyrl-UZ" sz="2400" b="1" dirty="0" smtClean="0"/>
              <a:t> </a:t>
            </a:r>
            <a:r>
              <a:rPr lang="en-US" sz="2400" b="1" dirty="0" err="1" smtClean="0"/>
              <a:t>tómendegi</a:t>
            </a:r>
            <a:r>
              <a:rPr lang="uz-Cyrl-UZ" sz="2400" b="1" dirty="0" smtClean="0"/>
              <a:t> </a:t>
            </a:r>
            <a:r>
              <a:rPr lang="en-US" sz="2400" b="1" dirty="0" err="1" smtClean="0"/>
              <a:t>ańlatpalar</a:t>
            </a:r>
            <a:r>
              <a:rPr lang="uz-Cyrl-UZ" sz="2400" b="1" dirty="0" smtClean="0"/>
              <a:t> </a:t>
            </a:r>
            <a:r>
              <a:rPr lang="en-US" sz="2400" b="1" dirty="0" err="1"/>
              <a:t>m</a:t>
            </a:r>
            <a:r>
              <a:rPr lang="en-US" sz="2400" b="1" dirty="0" err="1" smtClean="0"/>
              <a:t>enen</a:t>
            </a:r>
            <a:r>
              <a:rPr lang="uz-Cyrl-UZ" sz="2400" b="1" dirty="0" smtClean="0"/>
              <a:t> </a:t>
            </a:r>
            <a:r>
              <a:rPr lang="en-US" sz="2400" b="1" dirty="0" err="1" smtClean="0"/>
              <a:t>anıqlanadı</a:t>
            </a:r>
            <a:r>
              <a:rPr lang="uz-Cyrl-UZ" sz="2400" b="1" dirty="0" smtClean="0"/>
              <a:t>:</a:t>
            </a:r>
            <a:endParaRPr lang="ru-RU" sz="2400" b="1" dirty="0" smtClean="0"/>
          </a:p>
          <a:p>
            <a:pPr marL="0" indent="0" algn="just">
              <a:buNone/>
            </a:pPr>
            <a:endParaRPr lang="ru-RU" sz="2400" b="1" dirty="0" smtClean="0"/>
          </a:p>
          <a:p>
            <a:pPr marL="0" indent="0" algn="just">
              <a:buNone/>
            </a:pPr>
            <a:r>
              <a:rPr lang="ru-RU" sz="2400" b="1" dirty="0" smtClean="0"/>
              <a:t>K' </a:t>
            </a:r>
            <a:r>
              <a:rPr lang="en-US" sz="2400" b="1" dirty="0" err="1" smtClean="0"/>
              <a:t>sistemad</a:t>
            </a:r>
            <a:r>
              <a:rPr lang="ru-RU" sz="2400" b="1" dirty="0" smtClean="0"/>
              <a:t>а </a:t>
            </a:r>
            <a:r>
              <a:rPr lang="en-US" sz="2400" b="1" dirty="0" smtClean="0"/>
              <a:t>sol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bóleksheniń</a:t>
            </a:r>
            <a:r>
              <a:rPr lang="ru-RU" sz="2400" b="1" dirty="0" smtClean="0"/>
              <a:t>           </a:t>
            </a:r>
            <a:r>
              <a:rPr lang="en-US" sz="2400" b="1" dirty="0" err="1" smtClean="0"/>
              <a:t>tezlik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qurawshıları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tómendegilerge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teń</a:t>
            </a:r>
            <a:r>
              <a:rPr lang="ru-RU" sz="2400" b="1" dirty="0" smtClean="0"/>
              <a:t>:</a:t>
            </a:r>
          </a:p>
          <a:p>
            <a:pPr marL="0" indent="0" algn="just">
              <a:buNone/>
            </a:pPr>
            <a:endParaRPr lang="ru-RU" sz="2400" b="1" dirty="0" smtClean="0"/>
          </a:p>
          <a:p>
            <a:pPr marL="0" indent="0" algn="just">
              <a:buNone/>
            </a:pPr>
            <a:endParaRPr lang="ru-RU" sz="2400" b="1" dirty="0" smtClean="0"/>
          </a:p>
          <a:p>
            <a:pPr marL="0" indent="0" algn="just">
              <a:buNone/>
            </a:pPr>
            <a:r>
              <a:rPr lang="en-US" sz="2400" b="1" dirty="0" err="1" smtClean="0"/>
              <a:t>Lorenc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túrlendiriwlerinen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paydalanıp</a:t>
            </a:r>
            <a:r>
              <a:rPr lang="ru-RU" sz="2400" b="1" dirty="0" smtClean="0"/>
              <a:t>:</a:t>
            </a:r>
          </a:p>
          <a:p>
            <a:pPr marL="0" indent="0">
              <a:buNone/>
            </a:pPr>
            <a:endParaRPr lang="ru-RU" sz="2400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403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88694405"/>
              </p:ext>
            </p:extLst>
          </p:nvPr>
        </p:nvGraphicFramePr>
        <p:xfrm>
          <a:off x="5588000" y="286266"/>
          <a:ext cx="841829" cy="578644"/>
        </p:xfrm>
        <a:graphic>
          <a:graphicData uri="http://schemas.openxmlformats.org/presentationml/2006/ole">
            <p:oleObj spid="_x0000_s135170" name="Equation" r:id="rId4" imgW="164814" imgH="177492" progId="">
              <p:embed/>
            </p:oleObj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69510517"/>
              </p:ext>
            </p:extLst>
          </p:nvPr>
        </p:nvGraphicFramePr>
        <p:xfrm>
          <a:off x="2409371" y="1008743"/>
          <a:ext cx="702733" cy="454025"/>
        </p:xfrm>
        <a:graphic>
          <a:graphicData uri="http://schemas.openxmlformats.org/presentationml/2006/ole">
            <p:oleObj spid="_x0000_s135171" name="Equation" r:id="rId5" imgW="126835" imgH="139518" progId="">
              <p:embed/>
            </p:oleObj>
          </a:graphicData>
        </a:graphic>
      </p:graphicFrame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12633964"/>
              </p:ext>
            </p:extLst>
          </p:nvPr>
        </p:nvGraphicFramePr>
        <p:xfrm>
          <a:off x="3773714" y="1257300"/>
          <a:ext cx="5351584" cy="838200"/>
        </p:xfrm>
        <a:graphic>
          <a:graphicData uri="http://schemas.openxmlformats.org/presentationml/2006/ole">
            <p:oleObj spid="_x0000_s135172" name="Equation" r:id="rId6" imgW="1892300" imgH="393700" progId="">
              <p:embed/>
            </p:oleObj>
          </a:graphicData>
        </a:graphic>
      </p:graphicFrame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04436683"/>
              </p:ext>
            </p:extLst>
          </p:nvPr>
        </p:nvGraphicFramePr>
        <p:xfrm>
          <a:off x="2772230" y="2325914"/>
          <a:ext cx="7315199" cy="990600"/>
        </p:xfrm>
        <a:graphic>
          <a:graphicData uri="http://schemas.openxmlformats.org/presentationml/2006/ole">
            <p:oleObj spid="_x0000_s135173" name="Equation" r:id="rId7" imgW="2171700" imgH="393700" progId="">
              <p:embed/>
            </p:oleObj>
          </a:graphicData>
        </a:graphic>
      </p:graphicFrame>
      <p:graphicFrame>
        <p:nvGraphicFramePr>
          <p:cNvPr id="440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01262197"/>
              </p:ext>
            </p:extLst>
          </p:nvPr>
        </p:nvGraphicFramePr>
        <p:xfrm>
          <a:off x="4449838" y="1952172"/>
          <a:ext cx="702733" cy="454025"/>
        </p:xfrm>
        <a:graphic>
          <a:graphicData uri="http://schemas.openxmlformats.org/presentationml/2006/ole">
            <p:oleObj spid="_x0000_s135174" name="Equation" r:id="rId8" imgW="126835" imgH="139518" progId="">
              <p:embed/>
            </p:oleObj>
          </a:graphicData>
        </a:graphic>
      </p:graphicFrame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40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6194091"/>
              </p:ext>
            </p:extLst>
          </p:nvPr>
        </p:nvGraphicFramePr>
        <p:xfrm>
          <a:off x="870857" y="4191000"/>
          <a:ext cx="10737412" cy="1981201"/>
        </p:xfrm>
        <a:graphic>
          <a:graphicData uri="http://schemas.openxmlformats.org/presentationml/2006/ole">
            <p:oleObj spid="_x0000_s135175" name="Equation" r:id="rId9" imgW="3429000" imgH="82550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5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57600" y="457200"/>
            <a:ext cx="8026400" cy="1447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54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MEXANIKA </a:t>
            </a:r>
            <a:endParaRPr lang="ru-RU" sz="5400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54400" y="5143512"/>
            <a:ext cx="8534400" cy="1181088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Qaraqalpaq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tiline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awdarmala</a:t>
            </a:r>
            <a:r>
              <a:rPr lang="en-US" sz="2800" b="1" dirty="0" err="1" smtClean="0">
                <a:solidFill>
                  <a:schemeClr val="tx1"/>
                </a:solidFill>
              </a:rPr>
              <a:t>ǵan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S.G.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Kaypnazarov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</p:txBody>
      </p:sp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401" y="304801"/>
            <a:ext cx="2540000" cy="19050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5181600" y="3352800"/>
            <a:ext cx="4978400" cy="83820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ru-RU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ru-RU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lang="en-US" sz="4000" b="1" dirty="0" err="1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lekciya</a:t>
            </a:r>
            <a:r>
              <a:rPr kumimoji="0" lang="en-US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4000" b="1" i="0" u="none" strike="noStrike" kern="1200" cap="none" spc="0" normalizeH="0" baseline="0" noProof="0" dirty="0" smtClean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06400" y="2285992"/>
            <a:ext cx="2540000" cy="121444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/>
              <a:t>TÁBIYIY HÁM </a:t>
            </a:r>
            <a:r>
              <a:rPr lang="en-US" b="1" dirty="0" smtClean="0"/>
              <a:t>GUMANITAR </a:t>
            </a:r>
            <a:r>
              <a:rPr lang="uz-Cyrl-UZ" b="1" dirty="0" smtClean="0"/>
              <a:t>PÁNLER</a:t>
            </a:r>
            <a:endParaRPr lang="en-US" b="1" dirty="0" smtClean="0"/>
          </a:p>
          <a:p>
            <a:pPr algn="ctr"/>
            <a:r>
              <a:rPr lang="en-US" b="1" dirty="0" smtClean="0"/>
              <a:t>KAFEDRASÍ </a:t>
            </a:r>
            <a:endParaRPr lang="ru-RU" b="1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rot="5400000">
            <a:off x="51726" y="3428867"/>
            <a:ext cx="6400006" cy="1059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одзаголовок 2"/>
          <p:cNvSpPr txBox="1">
            <a:spLocks/>
          </p:cNvSpPr>
          <p:nvPr/>
        </p:nvSpPr>
        <p:spPr>
          <a:xfrm>
            <a:off x="952464" y="5857892"/>
            <a:ext cx="14224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en-US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endParaRPr kumimoji="0" lang="ru-RU" sz="2800" b="1" i="0" u="none" strike="noStrike" kern="1200" cap="none" spc="0" normalizeH="0" baseline="0" noProof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9627" name="Picture 11" descr="D:\АНИМАЦИИ\My Pictures\170720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0961" y="3571877"/>
            <a:ext cx="2539999" cy="134174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380960" y="5000636"/>
            <a:ext cx="2540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Fizika</a:t>
            </a:r>
            <a:r>
              <a:rPr lang="en-US" sz="2800" b="1" dirty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Скругленный прямоугольник 15"/>
          <p:cNvSpPr/>
          <p:nvPr/>
        </p:nvSpPr>
        <p:spPr>
          <a:xfrm>
            <a:off x="2819400" y="3124200"/>
            <a:ext cx="6705600" cy="1905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52600" y="304800"/>
            <a:ext cx="8686800" cy="6248400"/>
          </a:xfrm>
          <a:noFill/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 err="1"/>
              <a:t>Sebebi</a:t>
            </a:r>
            <a:r>
              <a:rPr lang="en-US" sz="2400" b="1" dirty="0"/>
              <a:t>,</a:t>
            </a:r>
            <a:endParaRPr lang="ru-RU" sz="2400" b="1" dirty="0"/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r>
              <a:rPr lang="en-US" sz="2400" b="1" dirty="0" err="1" smtClean="0"/>
              <a:t>Usıǵan</a:t>
            </a:r>
            <a:r>
              <a:rPr lang="en-US" sz="2400" b="1" dirty="0" smtClean="0"/>
              <a:t> </a:t>
            </a:r>
            <a:r>
              <a:rPr lang="en-US" sz="2400" b="1" dirty="0" err="1"/>
              <a:t>uqsas</a:t>
            </a:r>
            <a:r>
              <a:rPr lang="en-US" sz="2400" b="1" dirty="0"/>
              <a:t>:</a:t>
            </a:r>
            <a:endParaRPr lang="ru-RU" sz="2400" b="1" dirty="0"/>
          </a:p>
          <a:p>
            <a:pPr marL="0" indent="0">
              <a:buNone/>
            </a:pPr>
            <a:endParaRPr lang="ru-RU" sz="2400" dirty="0"/>
          </a:p>
          <a:p>
            <a:pPr>
              <a:buNone/>
            </a:pPr>
            <a:endParaRPr lang="ru-RU" dirty="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2819400" y="228601"/>
          <a:ext cx="1600200" cy="1282513"/>
        </p:xfrm>
        <a:graphic>
          <a:graphicData uri="http://schemas.openxmlformats.org/presentationml/2006/ole">
            <p:oleObj spid="_x0000_s136194" name="Equation" r:id="rId4" imgW="787058" imgH="634725" progId="">
              <p:embed/>
            </p:oleObj>
          </a:graphicData>
        </a:graphic>
      </p:graphicFrame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8314" name="Object 10"/>
          <p:cNvGraphicFramePr>
            <a:graphicFrameLocks noChangeAspect="1"/>
          </p:cNvGraphicFramePr>
          <p:nvPr/>
        </p:nvGraphicFramePr>
        <p:xfrm>
          <a:off x="4953001" y="0"/>
          <a:ext cx="5576957" cy="1524000"/>
        </p:xfrm>
        <a:graphic>
          <a:graphicData uri="http://schemas.openxmlformats.org/presentationml/2006/ole">
            <p:oleObj spid="_x0000_s136195" name="Equation" r:id="rId5" imgW="3238500" imgH="889000" progId="">
              <p:embed/>
            </p:oleObj>
          </a:graphicData>
        </a:graphic>
      </p:graphicFrame>
      <p:sp>
        <p:nvSpPr>
          <p:cNvPr id="98317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8316" name="Object 12"/>
          <p:cNvGraphicFramePr>
            <a:graphicFrameLocks noChangeAspect="1"/>
          </p:cNvGraphicFramePr>
          <p:nvPr/>
        </p:nvGraphicFramePr>
        <p:xfrm>
          <a:off x="1752600" y="1676400"/>
          <a:ext cx="1600200" cy="1342450"/>
        </p:xfrm>
        <a:graphic>
          <a:graphicData uri="http://schemas.openxmlformats.org/presentationml/2006/ole">
            <p:oleObj spid="_x0000_s136196" name="Equation" r:id="rId6" imgW="990600" imgH="838200" progId="">
              <p:embed/>
            </p:oleObj>
          </a:graphicData>
        </a:graphic>
      </p:graphicFrame>
      <p:sp>
        <p:nvSpPr>
          <p:cNvPr id="20" name="Стрелка вправо 19"/>
          <p:cNvSpPr/>
          <p:nvPr/>
        </p:nvSpPr>
        <p:spPr>
          <a:xfrm>
            <a:off x="3505200" y="2209800"/>
            <a:ext cx="381000" cy="2286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>
            <a:off x="4419600" y="609600"/>
            <a:ext cx="381000" cy="2286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8318" name="Object 14"/>
          <p:cNvGraphicFramePr>
            <a:graphicFrameLocks noChangeAspect="1"/>
          </p:cNvGraphicFramePr>
          <p:nvPr/>
        </p:nvGraphicFramePr>
        <p:xfrm>
          <a:off x="4572000" y="1676400"/>
          <a:ext cx="3657600" cy="1345324"/>
        </p:xfrm>
        <a:graphic>
          <a:graphicData uri="http://schemas.openxmlformats.org/presentationml/2006/ole">
            <p:oleObj spid="_x0000_s136197" name="Equation" r:id="rId7" imgW="2260600" imgH="838200" progId="">
              <p:embed/>
            </p:oleObj>
          </a:graphicData>
        </a:graphic>
      </p:graphicFrame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8320" name="Object 16"/>
          <p:cNvGraphicFramePr>
            <a:graphicFrameLocks noChangeAspect="1"/>
          </p:cNvGraphicFramePr>
          <p:nvPr/>
        </p:nvGraphicFramePr>
        <p:xfrm>
          <a:off x="2819400" y="3200400"/>
          <a:ext cx="6599446" cy="1752600"/>
        </p:xfrm>
        <a:graphic>
          <a:graphicData uri="http://schemas.openxmlformats.org/presentationml/2006/ole">
            <p:oleObj spid="_x0000_s136198" name="Equation" r:id="rId8" imgW="3340100" imgH="889000" progId="">
              <p:embed/>
            </p:oleObj>
          </a:graphicData>
        </a:graphic>
      </p:graphicFrame>
      <p:sp>
        <p:nvSpPr>
          <p:cNvPr id="26" name="Дуга 25"/>
          <p:cNvSpPr/>
          <p:nvPr/>
        </p:nvSpPr>
        <p:spPr>
          <a:xfrm rot="3012789">
            <a:off x="7321820" y="1726015"/>
            <a:ext cx="1295400" cy="1219200"/>
          </a:xfrm>
          <a:prstGeom prst="arc">
            <a:avLst>
              <a:gd name="adj1" fmla="val 14966641"/>
              <a:gd name="adj2" fmla="val 0"/>
            </a:avLst>
          </a:prstGeom>
          <a:ln w="571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/>
          <p:nvPr/>
        </p:nvCxnSpPr>
        <p:spPr>
          <a:xfrm rot="5400000">
            <a:off x="8191500" y="1104900"/>
            <a:ext cx="1295400" cy="121920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rot="5400000" flipH="1" flipV="1">
            <a:off x="7848600" y="1828800"/>
            <a:ext cx="2286000" cy="137160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8324" name="Object 20"/>
          <p:cNvGraphicFramePr>
            <a:graphicFrameLocks noChangeAspect="1"/>
          </p:cNvGraphicFramePr>
          <p:nvPr/>
        </p:nvGraphicFramePr>
        <p:xfrm>
          <a:off x="5486400" y="5105400"/>
          <a:ext cx="4114800" cy="1464590"/>
        </p:xfrm>
        <a:graphic>
          <a:graphicData uri="http://schemas.openxmlformats.org/presentationml/2006/ole">
            <p:oleObj spid="_x0000_s136199" name="Equation" r:id="rId9" imgW="2324100" imgH="82550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7042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08732" y="1401288"/>
            <a:ext cx="4388855" cy="55814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Relyativistlik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impuls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752600" y="2286000"/>
            <a:ext cx="4268788" cy="4343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b="1" dirty="0" err="1" smtClean="0"/>
              <a:t>Klassikalıq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mexanikada</a:t>
            </a:r>
            <a:r>
              <a:rPr lang="ru-RU" sz="2400" b="1" dirty="0" smtClean="0"/>
              <a:t>,   </a:t>
            </a:r>
          </a:p>
          <a:p>
            <a:pPr marL="0" indent="0">
              <a:buNone/>
            </a:pPr>
            <a:r>
              <a:rPr lang="uz-Cyrl-UZ" sz="2400" b="1" dirty="0" smtClean="0"/>
              <a:t>                           </a:t>
            </a:r>
            <a:r>
              <a:rPr lang="en-US" sz="2400" b="1" dirty="0" err="1" smtClean="0"/>
              <a:t>bolǵanda</a:t>
            </a:r>
            <a:endParaRPr lang="ru-RU" sz="2400" b="1" dirty="0" smtClean="0"/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tx1"/>
                </a:solidFill>
              </a:rPr>
              <a:t>Relyativistlik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mexanikada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ru-RU" sz="2400" b="1" dirty="0" smtClean="0"/>
              <a:t>, </a:t>
            </a:r>
          </a:p>
          <a:p>
            <a:pPr marL="0" indent="0">
              <a:buNone/>
            </a:pPr>
            <a:r>
              <a:rPr lang="ru-RU" sz="2400" b="1" dirty="0" smtClean="0"/>
              <a:t>                              </a:t>
            </a:r>
            <a:r>
              <a:rPr lang="en-US" sz="2400" b="1" dirty="0" err="1" smtClean="0"/>
              <a:t>bolǵanda</a:t>
            </a:r>
            <a:endParaRPr lang="ru-RU" sz="2400" b="1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425039"/>
            <a:ext cx="4270375" cy="53439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Háreket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teńlemesi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248400" y="2286000"/>
            <a:ext cx="4191000" cy="4343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err="1" smtClean="0"/>
              <a:t>Klassikalıq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maxanikadaǵıǵa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uqsas</a:t>
            </a:r>
            <a:r>
              <a:rPr lang="en-US" sz="2400" b="1" dirty="0" smtClean="0"/>
              <a:t>,</a:t>
            </a:r>
            <a:r>
              <a:rPr lang="en-US" b="1" dirty="0" smtClean="0"/>
              <a:t> 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     </a:t>
            </a:r>
          </a:p>
          <a:p>
            <a:pPr marL="0" indent="0">
              <a:buNone/>
            </a:pPr>
            <a:r>
              <a:rPr lang="ru-RU" b="1" dirty="0" smtClean="0"/>
              <a:t> 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endParaRPr lang="ru-RU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sz="2400" b="1" dirty="0" err="1" smtClean="0"/>
              <a:t>Kúshtiń</a:t>
            </a:r>
            <a:r>
              <a:rPr lang="en-US" sz="2400" b="1" dirty="0" smtClean="0"/>
              <a:t> invariant </a:t>
            </a:r>
            <a:r>
              <a:rPr lang="en-US" sz="2400" b="1" dirty="0" err="1" smtClean="0"/>
              <a:t>bolmaǵan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shama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ekenligi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kórinip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turıptı</a:t>
            </a:r>
            <a:r>
              <a:rPr lang="en-US" sz="2400" b="1" dirty="0" smtClean="0"/>
              <a:t>.</a:t>
            </a:r>
            <a:endParaRPr lang="ru-RU" sz="2400" b="1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715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</a:rPr>
              <a:t>Relyativistlik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dinamika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1905000" y="2743201"/>
          <a:ext cx="1676400" cy="493059"/>
        </p:xfrm>
        <a:graphic>
          <a:graphicData uri="http://schemas.openxmlformats.org/presentationml/2006/ole">
            <p:oleObj spid="_x0000_s137218" name="Equation" r:id="rId4" imgW="469900" imgH="139700" progId="">
              <p:embed/>
            </p:oleObj>
          </a:graphicData>
        </a:graphic>
      </p:graphicFrame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12008447"/>
              </p:ext>
            </p:extLst>
          </p:nvPr>
        </p:nvGraphicFramePr>
        <p:xfrm>
          <a:off x="2743200" y="3160486"/>
          <a:ext cx="2259723" cy="762000"/>
        </p:xfrm>
        <a:graphic>
          <a:graphicData uri="http://schemas.openxmlformats.org/presentationml/2006/ole">
            <p:oleObj spid="_x0000_s137219" name="Equation" r:id="rId5" imgW="596641" imgH="203112" progId="">
              <p:embed/>
            </p:oleObj>
          </a:graphicData>
        </a:graphic>
      </p:graphicFrame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2057400" y="4495801"/>
          <a:ext cx="1600200" cy="500063"/>
        </p:xfrm>
        <a:graphic>
          <a:graphicData uri="http://schemas.openxmlformats.org/presentationml/2006/ole">
            <p:oleObj spid="_x0000_s137220" name="Equation" r:id="rId6" imgW="444307" imgH="139639" progId="">
              <p:embed/>
            </p:oleObj>
          </a:graphicData>
        </a:graphic>
      </p:graphicFrame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2220913" y="4876800"/>
          <a:ext cx="3467100" cy="1676400"/>
        </p:xfrm>
        <a:graphic>
          <a:graphicData uri="http://schemas.openxmlformats.org/presentationml/2006/ole">
            <p:oleObj spid="_x0000_s137221" name="Equation" r:id="rId7" imgW="1333500" imgH="647700" progId="">
              <p:embed/>
            </p:oleObj>
          </a:graphicData>
        </a:graphic>
      </p:graphicFrame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7543800" y="2971801"/>
          <a:ext cx="1390316" cy="990600"/>
        </p:xfrm>
        <a:graphic>
          <a:graphicData uri="http://schemas.openxmlformats.org/presentationml/2006/ole">
            <p:oleObj spid="_x0000_s137222" name="Equation" r:id="rId8" imgW="558558" imgH="393529" progId="">
              <p:embed/>
            </p:oleObj>
          </a:graphicData>
        </a:graphic>
      </p:graphicFrame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5069" name="Object 13"/>
          <p:cNvGraphicFramePr>
            <a:graphicFrameLocks noChangeAspect="1"/>
          </p:cNvGraphicFramePr>
          <p:nvPr/>
        </p:nvGraphicFramePr>
        <p:xfrm>
          <a:off x="6781800" y="4114800"/>
          <a:ext cx="2895600" cy="1255318"/>
        </p:xfrm>
        <a:graphic>
          <a:graphicData uri="http://schemas.openxmlformats.org/presentationml/2006/ole">
            <p:oleObj spid="_x0000_s137223" name="Equation" r:id="rId9" imgW="1295400" imgH="558800" progId="">
              <p:embed/>
            </p:oleObj>
          </a:graphicData>
        </a:graphic>
      </p:graphicFrame>
      <p:cxnSp>
        <p:nvCxnSpPr>
          <p:cNvPr id="23" name="Прямая со стрелкой 22"/>
          <p:cNvCxnSpPr/>
          <p:nvPr/>
        </p:nvCxnSpPr>
        <p:spPr>
          <a:xfrm flipV="1">
            <a:off x="5334000" y="3429000"/>
            <a:ext cx="2514600" cy="1981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rot="5400000">
            <a:off x="8001794" y="4114006"/>
            <a:ext cx="7620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="" xmlns:p14="http://schemas.microsoft.com/office/powerpoint/2010/main" val="149474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686800" cy="7921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ru-RU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Energiyanıń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relyativistlik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ańlatpası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Содержимое 5"/>
          <p:cNvSpPr txBox="1">
            <a:spLocks/>
          </p:cNvSpPr>
          <p:nvPr/>
        </p:nvSpPr>
        <p:spPr>
          <a:xfrm>
            <a:off x="1752601" y="1219200"/>
            <a:ext cx="8686799" cy="5410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ru-RU" sz="3200" dirty="0"/>
              <a:t>	</a:t>
            </a:r>
            <a:r>
              <a:rPr lang="en-US" sz="3200" b="1" dirty="0" err="1" smtClean="0"/>
              <a:t>Kúsh</a:t>
            </a:r>
            <a:endParaRPr lang="ru-RU" sz="3200" b="1" dirty="0"/>
          </a:p>
          <a:p>
            <a:pPr marL="342900" indent="-342900">
              <a:spcBef>
                <a:spcPct val="20000"/>
              </a:spcBef>
              <a:defRPr/>
            </a:pPr>
            <a:endParaRPr lang="ru-RU" sz="3200" dirty="0"/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8961" name="Object 1"/>
          <p:cNvGraphicFramePr>
            <a:graphicFrameLocks noChangeAspect="1"/>
          </p:cNvGraphicFramePr>
          <p:nvPr/>
        </p:nvGraphicFramePr>
        <p:xfrm>
          <a:off x="3505200" y="1295400"/>
          <a:ext cx="3048000" cy="1319753"/>
        </p:xfrm>
        <a:graphic>
          <a:graphicData uri="http://schemas.openxmlformats.org/presentationml/2006/ole">
            <p:oleObj spid="_x0000_s138242" name="Equation" r:id="rId4" imgW="1295400" imgH="558800" progId="">
              <p:embed/>
            </p:oleObj>
          </a:graphicData>
        </a:graphic>
      </p:graphicFrame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8963" name="Object 3"/>
          <p:cNvGraphicFramePr>
            <a:graphicFrameLocks noChangeAspect="1"/>
          </p:cNvGraphicFramePr>
          <p:nvPr/>
        </p:nvGraphicFramePr>
        <p:xfrm>
          <a:off x="1981200" y="2667000"/>
          <a:ext cx="8195733" cy="2133600"/>
        </p:xfrm>
        <a:graphic>
          <a:graphicData uri="http://schemas.openxmlformats.org/presentationml/2006/ole">
            <p:oleObj spid="_x0000_s138243" name="Equation" r:id="rId5" imgW="3200400" imgH="838200" progId="">
              <p:embed/>
            </p:oleObj>
          </a:graphicData>
        </a:graphic>
      </p:graphicFrame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8965" name="Object 5"/>
          <p:cNvGraphicFramePr>
            <a:graphicFrameLocks noChangeAspect="1"/>
          </p:cNvGraphicFramePr>
          <p:nvPr/>
        </p:nvGraphicFramePr>
        <p:xfrm>
          <a:off x="2209800" y="4800600"/>
          <a:ext cx="7552113" cy="1752600"/>
        </p:xfrm>
        <a:graphic>
          <a:graphicData uri="http://schemas.openxmlformats.org/presentationml/2006/ole">
            <p:oleObj spid="_x0000_s138244" name="Equation" r:id="rId6" imgW="3136900" imgH="72390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4560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7"/>
          <p:cNvSpPr/>
          <p:nvPr/>
        </p:nvSpPr>
        <p:spPr>
          <a:xfrm>
            <a:off x="5791200" y="4721838"/>
            <a:ext cx="5892800" cy="1752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11582400" cy="7921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ru-RU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Energiyanıń</a:t>
            </a:r>
            <a:r>
              <a:rPr lang="ru-RU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relyativistlik</a:t>
            </a:r>
            <a:r>
              <a:rPr lang="ru-RU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ańlatpası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Содержимое 5"/>
          <p:cNvSpPr txBox="1">
            <a:spLocks/>
          </p:cNvSpPr>
          <p:nvPr/>
        </p:nvSpPr>
        <p:spPr>
          <a:xfrm>
            <a:off x="304801" y="1219200"/>
            <a:ext cx="11582399" cy="541020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lvl="0" indent="-342900" algn="ctr">
              <a:spcBef>
                <a:spcPct val="20000"/>
              </a:spcBef>
            </a:pPr>
            <a:r>
              <a:rPr lang="ru-RU" sz="2800" dirty="0" smtClean="0"/>
              <a:t> </a:t>
            </a:r>
            <a:r>
              <a:rPr lang="en-US" sz="2800" b="1" dirty="0" err="1" smtClean="0"/>
              <a:t>Relyativistlik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mexanikad</a:t>
            </a:r>
            <a:r>
              <a:rPr lang="ru-RU" sz="2800" b="1" dirty="0" smtClean="0"/>
              <a:t>а </a:t>
            </a:r>
            <a:r>
              <a:rPr lang="en-US" sz="2800" b="1" dirty="0" err="1" smtClean="0"/>
              <a:t>jumıs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bólekshe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massasınıń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artıwı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menen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anıqlanadı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2037" name="Object 5"/>
          <p:cNvGraphicFramePr>
            <a:graphicFrameLocks noChangeAspect="1"/>
          </p:cNvGraphicFramePr>
          <p:nvPr/>
        </p:nvGraphicFramePr>
        <p:xfrm>
          <a:off x="914400" y="2133600"/>
          <a:ext cx="4685553" cy="609600"/>
        </p:xfrm>
        <a:graphic>
          <a:graphicData uri="http://schemas.openxmlformats.org/presentationml/2006/ole">
            <p:oleObj spid="_x0000_s139266" name="Equation" r:id="rId4" imgW="1308100" imgH="228600" progId="">
              <p:embed/>
            </p:oleObj>
          </a:graphicData>
        </a:graphic>
      </p:graphicFrame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2039" name="Object 7"/>
          <p:cNvGraphicFramePr>
            <a:graphicFrameLocks noChangeAspect="1"/>
          </p:cNvGraphicFramePr>
          <p:nvPr/>
        </p:nvGraphicFramePr>
        <p:xfrm>
          <a:off x="7416800" y="2209801"/>
          <a:ext cx="1930400" cy="600307"/>
        </p:xfrm>
        <a:graphic>
          <a:graphicData uri="http://schemas.openxmlformats.org/presentationml/2006/ole">
            <p:oleObj spid="_x0000_s139267" name="Equation" r:id="rId5" imgW="583947" imgH="228501" progId="">
              <p:embed/>
            </p:oleObj>
          </a:graphicData>
        </a:graphic>
      </p:graphicFrame>
      <p:sp>
        <p:nvSpPr>
          <p:cNvPr id="172042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2041" name="Object 9"/>
          <p:cNvGraphicFramePr>
            <a:graphicFrameLocks noChangeAspect="1"/>
          </p:cNvGraphicFramePr>
          <p:nvPr/>
        </p:nvGraphicFramePr>
        <p:xfrm>
          <a:off x="1117600" y="2743200"/>
          <a:ext cx="9501349" cy="1828800"/>
        </p:xfrm>
        <a:graphic>
          <a:graphicData uri="http://schemas.openxmlformats.org/presentationml/2006/ole">
            <p:oleObj spid="_x0000_s139268" name="Equation" r:id="rId6" imgW="2946400" imgH="749300" progId="">
              <p:embed/>
            </p:oleObj>
          </a:graphicData>
        </a:graphic>
      </p:graphicFrame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791200" y="4569438"/>
            <a:ext cx="5892800" cy="1905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72043" name="Object 11"/>
          <p:cNvGraphicFramePr>
            <a:graphicFrameLocks noChangeAspect="1"/>
          </p:cNvGraphicFramePr>
          <p:nvPr/>
        </p:nvGraphicFramePr>
        <p:xfrm>
          <a:off x="5791200" y="4798038"/>
          <a:ext cx="5791200" cy="1678962"/>
        </p:xfrm>
        <a:graphic>
          <a:graphicData uri="http://schemas.openxmlformats.org/presentationml/2006/ole">
            <p:oleObj spid="_x0000_s139269" name="Equation" r:id="rId7" imgW="1803400" imgH="673100" progId="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209642" y="4044408"/>
            <a:ext cx="3916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-</a:t>
            </a:r>
            <a:r>
              <a:rPr lang="en-US" sz="2400" b="1" dirty="0" err="1" smtClean="0"/>
              <a:t>tınıshlıqtaǵı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energiya</a:t>
            </a:r>
            <a:r>
              <a:rPr lang="ru-RU" sz="2400" b="1" dirty="0" smtClean="0"/>
              <a:t> </a:t>
            </a:r>
            <a:endParaRPr lang="ru-RU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215303" y="4495800"/>
            <a:ext cx="195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Tolıq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energiya</a:t>
            </a:r>
            <a:endParaRPr lang="ru-RU" sz="2400" b="1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4775200" y="4008782"/>
            <a:ext cx="23368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7204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85613634"/>
              </p:ext>
            </p:extLst>
          </p:nvPr>
        </p:nvGraphicFramePr>
        <p:xfrm>
          <a:off x="4659086" y="3962400"/>
          <a:ext cx="2554514" cy="655982"/>
        </p:xfrm>
        <a:graphic>
          <a:graphicData uri="http://schemas.openxmlformats.org/presentationml/2006/ole">
            <p:oleObj spid="_x0000_s139270" name="Equation" r:id="rId8" imgW="761669" imgH="241195" progId="">
              <p:embed/>
            </p:oleObj>
          </a:graphicData>
        </a:graphic>
      </p:graphicFrame>
      <p:sp>
        <p:nvSpPr>
          <p:cNvPr id="25" name="Скругленный прямоугольник 24"/>
          <p:cNvSpPr/>
          <p:nvPr/>
        </p:nvSpPr>
        <p:spPr>
          <a:xfrm>
            <a:off x="711200" y="4953000"/>
            <a:ext cx="4470400" cy="1600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72045" name="Object 13"/>
          <p:cNvGraphicFramePr>
            <a:graphicFrameLocks noChangeAspect="1"/>
          </p:cNvGraphicFramePr>
          <p:nvPr/>
        </p:nvGraphicFramePr>
        <p:xfrm>
          <a:off x="1016001" y="5029200"/>
          <a:ext cx="4421716" cy="1447800"/>
        </p:xfrm>
        <a:graphic>
          <a:graphicData uri="http://schemas.openxmlformats.org/presentationml/2006/ole">
            <p:oleObj spid="_x0000_s139271" name="Equation" r:id="rId9" imgW="1333500" imgH="673100" progId="">
              <p:embed/>
            </p:oleObj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169364" y="3429000"/>
            <a:ext cx="2540000" cy="495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Bizge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belgili</a:t>
            </a:r>
            <a:r>
              <a:rPr lang="ru-RU" sz="2400" b="1" dirty="0" smtClean="0"/>
              <a:t>,</a:t>
            </a:r>
            <a:endParaRPr lang="ru-RU" sz="2400" b="1" dirty="0"/>
          </a:p>
        </p:txBody>
      </p:sp>
    </p:spTree>
    <p:extLst>
      <p:ext uri="{BB962C8B-B14F-4D97-AF65-F5344CB8AC3E}">
        <p14:creationId xmlns="" xmlns:p14="http://schemas.microsoft.com/office/powerpoint/2010/main" val="348576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828800" y="228600"/>
            <a:ext cx="8610600" cy="6397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Relyativistlik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invariantlıq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1752600" y="990600"/>
            <a:ext cx="8686800" cy="5715000"/>
          </a:xfrm>
          <a:noFill/>
          <a:ln w="28575"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ru-RU" sz="2600" b="1" dirty="0"/>
          </a:p>
          <a:p>
            <a:pPr marL="0" indent="0" algn="ctr">
              <a:buNone/>
            </a:pPr>
            <a:endParaRPr lang="ru-RU" b="1" dirty="0" smtClean="0"/>
          </a:p>
          <a:p>
            <a:pPr marL="0" indent="0" algn="ctr">
              <a:buNone/>
            </a:pPr>
            <a:endParaRPr lang="ru-RU" b="1" dirty="0" smtClean="0"/>
          </a:p>
          <a:p>
            <a:pPr marL="0" indent="0" algn="ctr">
              <a:buNone/>
            </a:pPr>
            <a:endParaRPr lang="ru-RU" b="1" dirty="0" smtClean="0"/>
          </a:p>
          <a:p>
            <a:pPr marL="0" indent="0" algn="ctr">
              <a:buNone/>
            </a:pPr>
            <a:endParaRPr lang="ru-RU" b="1" dirty="0" smtClean="0"/>
          </a:p>
          <a:p>
            <a:pPr marL="0" indent="0" algn="ctr">
              <a:buNone/>
            </a:pPr>
            <a:endParaRPr lang="ru-RU" b="1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                                                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524001" y="9583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524001" y="9583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2667000" y="1828801"/>
          <a:ext cx="1371600" cy="527539"/>
        </p:xfrm>
        <a:graphic>
          <a:graphicData uri="http://schemas.openxmlformats.org/presentationml/2006/ole">
            <p:oleObj spid="_x0000_s140290" name="Equation" r:id="rId4" imgW="533169" imgH="203112" progId="">
              <p:embed/>
            </p:oleObj>
          </a:graphicData>
        </a:graphic>
      </p:graphicFrame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0359" name="Object 7"/>
          <p:cNvGraphicFramePr>
            <a:graphicFrameLocks noChangeAspect="1"/>
          </p:cNvGraphicFramePr>
          <p:nvPr/>
        </p:nvGraphicFramePr>
        <p:xfrm>
          <a:off x="2590800" y="1143000"/>
          <a:ext cx="1560786" cy="628650"/>
        </p:xfrm>
        <a:graphic>
          <a:graphicData uri="http://schemas.openxmlformats.org/presentationml/2006/ole">
            <p:oleObj spid="_x0000_s140291" name="Equation" r:id="rId5" imgW="507780" imgH="203112" progId="">
              <p:embed/>
            </p:oleObj>
          </a:graphicData>
        </a:graphic>
      </p:graphicFrame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0361" name="Object 9"/>
          <p:cNvGraphicFramePr>
            <a:graphicFrameLocks noChangeAspect="1"/>
          </p:cNvGraphicFramePr>
          <p:nvPr/>
        </p:nvGraphicFramePr>
        <p:xfrm>
          <a:off x="5105400" y="1219201"/>
          <a:ext cx="1676400" cy="1124415"/>
        </p:xfrm>
        <a:graphic>
          <a:graphicData uri="http://schemas.openxmlformats.org/presentationml/2006/ole">
            <p:oleObj spid="_x0000_s140292" name="Equation" r:id="rId6" imgW="558558" imgH="393529" progId="">
              <p:embed/>
            </p:oleObj>
          </a:graphicData>
        </a:graphic>
      </p:graphicFrame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0363" name="Object 11"/>
          <p:cNvGraphicFramePr>
            <a:graphicFrameLocks noChangeAspect="1"/>
          </p:cNvGraphicFramePr>
          <p:nvPr/>
        </p:nvGraphicFramePr>
        <p:xfrm>
          <a:off x="1981200" y="2209801"/>
          <a:ext cx="8015258" cy="1804053"/>
        </p:xfrm>
        <a:graphic>
          <a:graphicData uri="http://schemas.openxmlformats.org/presentationml/2006/ole">
            <p:oleObj spid="_x0000_s140293" name="Equation" r:id="rId7" imgW="3187700" imgH="723900" progId="">
              <p:embed/>
            </p:oleObj>
          </a:graphicData>
        </a:graphic>
      </p:graphicFrame>
      <p:sp>
        <p:nvSpPr>
          <p:cNvPr id="100366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368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370" name="Rectangle 1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0369" name="Object 17"/>
          <p:cNvGraphicFramePr>
            <a:graphicFrameLocks noChangeAspect="1"/>
          </p:cNvGraphicFramePr>
          <p:nvPr/>
        </p:nvGraphicFramePr>
        <p:xfrm>
          <a:off x="2895600" y="3962400"/>
          <a:ext cx="6771216" cy="1066800"/>
        </p:xfrm>
        <a:graphic>
          <a:graphicData uri="http://schemas.openxmlformats.org/presentationml/2006/ole">
            <p:oleObj spid="_x0000_s140294" name="Equation" r:id="rId8" imgW="2921000" imgH="457200" progId="">
              <p:embed/>
            </p:oleObj>
          </a:graphicData>
        </a:graphic>
      </p:graphicFrame>
      <p:sp>
        <p:nvSpPr>
          <p:cNvPr id="100372" name="Rectangle 2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4191000" y="1447800"/>
            <a:ext cx="914400" cy="3048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4114800" y="1905000"/>
            <a:ext cx="990600" cy="3048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Стрелка вверх 33"/>
          <p:cNvSpPr/>
          <p:nvPr/>
        </p:nvSpPr>
        <p:spPr>
          <a:xfrm rot="2408763">
            <a:off x="5976735" y="3749438"/>
            <a:ext cx="484632" cy="1698128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864426" y="5029201"/>
            <a:ext cx="4132613" cy="1600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0371" name="Object 19"/>
          <p:cNvGraphicFramePr>
            <a:graphicFrameLocks noChangeAspect="1"/>
          </p:cNvGraphicFramePr>
          <p:nvPr/>
        </p:nvGraphicFramePr>
        <p:xfrm>
          <a:off x="1994393" y="5184074"/>
          <a:ext cx="4019551" cy="1257300"/>
        </p:xfrm>
        <a:graphic>
          <a:graphicData uri="http://schemas.openxmlformats.org/presentationml/2006/ole">
            <p:oleObj spid="_x0000_s140295" name="Equation" r:id="rId9" imgW="1358900" imgH="419100" progId="">
              <p:embed/>
            </p:oleObj>
          </a:graphicData>
        </a:graphic>
      </p:graphicFrame>
      <p:sp>
        <p:nvSpPr>
          <p:cNvPr id="29" name="Скругленный прямоугольник 28"/>
          <p:cNvSpPr/>
          <p:nvPr/>
        </p:nvSpPr>
        <p:spPr>
          <a:xfrm>
            <a:off x="6056416" y="4797631"/>
            <a:ext cx="4318660" cy="18644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600" b="1" dirty="0"/>
              <a:t> </a:t>
            </a:r>
          </a:p>
          <a:p>
            <a:pPr algn="ctr"/>
            <a:r>
              <a:rPr lang="en-US" sz="2600" b="1" dirty="0" err="1"/>
              <a:t>Juwmaq</a:t>
            </a:r>
            <a:r>
              <a:rPr lang="ru-RU" sz="2600" b="1" dirty="0"/>
              <a:t>:   </a:t>
            </a:r>
            <a:r>
              <a:rPr lang="en-US" sz="2600" b="1" dirty="0" err="1"/>
              <a:t>energiya</a:t>
            </a:r>
            <a:r>
              <a:rPr lang="en-US" sz="2600" b="1" dirty="0"/>
              <a:t> </a:t>
            </a:r>
            <a:r>
              <a:rPr lang="en-US" sz="2600" b="1" dirty="0" err="1" smtClean="0"/>
              <a:t>hám</a:t>
            </a:r>
            <a:r>
              <a:rPr lang="en-US" sz="2600" b="1" dirty="0" smtClean="0"/>
              <a:t> </a:t>
            </a:r>
            <a:r>
              <a:rPr lang="en-US" sz="2600" b="1" dirty="0" err="1"/>
              <a:t>impuls</a:t>
            </a:r>
            <a:r>
              <a:rPr lang="en-US" sz="2600" b="1" dirty="0"/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relyativistlik</a:t>
            </a:r>
            <a:r>
              <a:rPr lang="en-US" sz="2800" b="1" dirty="0" smtClean="0">
                <a:solidFill>
                  <a:schemeClr val="tx1"/>
                </a:solidFill>
              </a:rPr>
              <a:t>  </a:t>
            </a:r>
            <a:r>
              <a:rPr lang="en-US" sz="2800" b="1" dirty="0" err="1" smtClean="0">
                <a:solidFill>
                  <a:schemeClr val="tx1"/>
                </a:solidFill>
              </a:rPr>
              <a:t>mexanikada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hár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dayım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saqlanıp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qalmaydı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  <a:endParaRPr lang="ru-RU" sz="2600" dirty="0"/>
          </a:p>
          <a:p>
            <a:pPr algn="ctr">
              <a:buFontTx/>
              <a:buChar char="-"/>
            </a:pPr>
            <a:endParaRPr lang="ru-RU" b="1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79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71461" y="142852"/>
            <a:ext cx="11068051" cy="72547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PAYDALAN</a:t>
            </a:r>
            <a:r>
              <a:rPr lang="es-ES" sz="3200" b="1" dirty="0" smtClean="0">
                <a:solidFill>
                  <a:schemeClr val="tx1"/>
                </a:solidFill>
              </a:rPr>
              <a:t>ÍL</a:t>
            </a:r>
            <a:r>
              <a:rPr lang="en-US" sz="3200" b="1" dirty="0" smtClean="0">
                <a:solidFill>
                  <a:schemeClr val="tx1"/>
                </a:solidFill>
              </a:rPr>
              <a:t>ǴAN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ÁDEBIYA</a:t>
            </a:r>
            <a:r>
              <a:rPr lang="ru-RU" sz="3200" b="1" dirty="0" smtClean="0">
                <a:solidFill>
                  <a:schemeClr val="tx1"/>
                </a:solidFill>
              </a:rPr>
              <a:t>Т</a:t>
            </a:r>
            <a:r>
              <a:rPr lang="en-US" sz="3200" b="1" dirty="0" smtClean="0">
                <a:solidFill>
                  <a:schemeClr val="tx1"/>
                </a:solidFill>
              </a:rPr>
              <a:t>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61" y="928670"/>
            <a:ext cx="11028219" cy="5593576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2000" b="1" dirty="0" smtClean="0"/>
              <a:t>1. </a:t>
            </a:r>
            <a:r>
              <a:rPr lang="en-US" sz="2000" b="1" dirty="0" smtClean="0"/>
              <a:t>Q</a:t>
            </a:r>
            <a:r>
              <a:rPr lang="ru-RU" sz="2000" b="1" dirty="0" smtClean="0"/>
              <a:t>.</a:t>
            </a:r>
            <a:r>
              <a:rPr lang="en-US" sz="2000" b="1" dirty="0" smtClean="0"/>
              <a:t>P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Abduraxmanov</a:t>
            </a:r>
            <a:r>
              <a:rPr lang="ru-RU" sz="2000" b="1" dirty="0" smtClean="0"/>
              <a:t>, </a:t>
            </a:r>
            <a:r>
              <a:rPr lang="en-US" sz="2000" b="1" dirty="0" smtClean="0"/>
              <a:t>V</a:t>
            </a:r>
            <a:r>
              <a:rPr lang="ru-RU" sz="2000" b="1" dirty="0" smtClean="0"/>
              <a:t>.</a:t>
            </a:r>
            <a:r>
              <a:rPr lang="en-US" sz="2000" b="1" dirty="0" smtClean="0"/>
              <a:t>S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Xamidov</a:t>
            </a:r>
            <a:r>
              <a:rPr lang="ru-RU" sz="2000" b="1" dirty="0" smtClean="0"/>
              <a:t>, </a:t>
            </a:r>
            <a:r>
              <a:rPr lang="en-US" sz="2000" b="1" dirty="0" smtClean="0"/>
              <a:t>N</a:t>
            </a:r>
            <a:r>
              <a:rPr lang="ru-RU" sz="2000" b="1" dirty="0" smtClean="0"/>
              <a:t>.</a:t>
            </a:r>
            <a:r>
              <a:rPr lang="en-US" sz="2000" b="1" dirty="0" smtClean="0"/>
              <a:t>A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Axmedova</a:t>
            </a:r>
            <a:r>
              <a:rPr lang="ru-RU" sz="2000" b="1" dirty="0" smtClean="0"/>
              <a:t>. </a:t>
            </a:r>
            <a:r>
              <a:rPr lang="en-US" sz="2000" b="1" dirty="0" smtClean="0"/>
              <a:t>FIZIKA</a:t>
            </a:r>
            <a:r>
              <a:rPr lang="ru-RU" sz="2000" b="1" dirty="0" smtClean="0"/>
              <a:t>. </a:t>
            </a:r>
            <a:r>
              <a:rPr lang="en-US" sz="2000" b="1" dirty="0" err="1" smtClean="0"/>
              <a:t>Darslik</a:t>
            </a:r>
            <a:r>
              <a:rPr lang="ru-RU" sz="2000" b="1" dirty="0" smtClean="0"/>
              <a:t>. </a:t>
            </a:r>
            <a:r>
              <a:rPr lang="en-US" sz="2000" b="1" dirty="0" smtClean="0"/>
              <a:t>Toshkent</a:t>
            </a:r>
            <a:r>
              <a:rPr lang="ru-RU" sz="2000" b="1" dirty="0" smtClean="0"/>
              <a:t>. “</a:t>
            </a:r>
            <a:r>
              <a:rPr lang="en-US" sz="2000" b="1" dirty="0" err="1" smtClean="0"/>
              <a:t>Aloqachi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nashriyoti</a:t>
            </a:r>
            <a:r>
              <a:rPr lang="ru-RU" sz="2000" b="1" dirty="0" smtClean="0"/>
              <a:t>”. 2018 </a:t>
            </a:r>
            <a:r>
              <a:rPr lang="en-US" sz="2000" b="1" dirty="0" smtClean="0"/>
              <a:t>y</a:t>
            </a:r>
            <a:r>
              <a:rPr lang="ru-RU" sz="2000" b="1" dirty="0" smtClean="0"/>
              <a:t>. </a:t>
            </a:r>
            <a:r>
              <a:rPr lang="en-US" sz="2000" b="1" dirty="0" smtClean="0"/>
              <a:t>O</a:t>
            </a:r>
            <a:r>
              <a:rPr lang="ru-RU" sz="2000" b="1" dirty="0" smtClean="0"/>
              <a:t>‘</a:t>
            </a:r>
            <a:r>
              <a:rPr lang="en-US" sz="2000" b="1" dirty="0" err="1" smtClean="0"/>
              <a:t>zR</a:t>
            </a:r>
            <a:r>
              <a:rPr lang="en-US" sz="2000" b="1" dirty="0" smtClean="0"/>
              <a:t> OO</a:t>
            </a:r>
            <a:r>
              <a:rPr lang="ru-RU" sz="2000" b="1" dirty="0" smtClean="0"/>
              <a:t>‘</a:t>
            </a:r>
            <a:r>
              <a:rPr lang="en-US" sz="2000" b="1" dirty="0" smtClean="0"/>
              <a:t>MTV</a:t>
            </a:r>
            <a:r>
              <a:rPr lang="ru-RU" sz="2000" b="1" dirty="0" smtClean="0"/>
              <a:t> 2017.24.08 </a:t>
            </a:r>
            <a:r>
              <a:rPr lang="en-US" sz="2000" b="1" dirty="0" err="1" smtClean="0"/>
              <a:t>dagi</a:t>
            </a:r>
            <a:r>
              <a:rPr lang="ru-RU" sz="2000" b="1" dirty="0" smtClean="0"/>
              <a:t> “603”-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</a:t>
            </a:r>
            <a:r>
              <a:rPr lang="ru-RU" sz="2000" b="1" dirty="0" smtClean="0"/>
              <a:t>‘</a:t>
            </a:r>
            <a:r>
              <a:rPr lang="en-US" sz="2000" b="1" dirty="0" err="1" smtClean="0"/>
              <a:t>i</a:t>
            </a:r>
            <a:r>
              <a:rPr lang="ru-RU" sz="2000" b="1" dirty="0" smtClean="0"/>
              <a:t>.</a:t>
            </a:r>
            <a:endParaRPr lang="ru-RU" sz="2000" dirty="0" smtClean="0"/>
          </a:p>
          <a:p>
            <a:pPr algn="just">
              <a:buNone/>
            </a:pPr>
            <a:r>
              <a:rPr lang="en-US" sz="2000" b="1" dirty="0" smtClean="0"/>
              <a:t>2.</a:t>
            </a:r>
            <a:r>
              <a:rPr lang="ru-RU" sz="2000" b="1" dirty="0" smtClean="0"/>
              <a:t>   </a:t>
            </a:r>
            <a:r>
              <a:rPr lang="en-US" sz="2000" b="1" dirty="0" err="1" smtClean="0"/>
              <a:t>B.A.Ibragimov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G.Q.Atajanova</a:t>
            </a:r>
            <a:r>
              <a:rPr lang="en-US" sz="2000" b="1" dirty="0" smtClean="0"/>
              <a:t>. </a:t>
            </a:r>
            <a:r>
              <a:rPr lang="uz-Cyrl-UZ" sz="2000" b="1" dirty="0" smtClean="0"/>
              <a:t>“FIZIKA”. </a:t>
            </a:r>
            <a:r>
              <a:rPr lang="en-US" sz="2000" b="1" dirty="0" err="1" smtClean="0"/>
              <a:t>Oqıwlıq</a:t>
            </a:r>
            <a:r>
              <a:rPr lang="uz-Cyrl-UZ" sz="2000" b="1" dirty="0" smtClean="0"/>
              <a:t>. T</a:t>
            </a:r>
            <a:r>
              <a:rPr lang="en-US" sz="2000" b="1" dirty="0" smtClean="0"/>
              <a:t>a</a:t>
            </a:r>
            <a:r>
              <a:rPr lang="uz-Cyrl-UZ" sz="2000" b="1" dirty="0" smtClean="0"/>
              <a:t>shkent. </a:t>
            </a:r>
            <a:r>
              <a:rPr lang="en-US" sz="2000" b="1" dirty="0" smtClean="0"/>
              <a:t>2018 j. </a:t>
            </a:r>
            <a:endParaRPr lang="ru-RU" sz="2000" b="1" dirty="0" smtClean="0"/>
          </a:p>
          <a:p>
            <a:pPr algn="just">
              <a:buNone/>
            </a:pPr>
            <a:r>
              <a:rPr lang="uz-Cyrl-UZ" sz="2000" b="1" dirty="0" smtClean="0"/>
              <a:t>3.  Q.P.Abduraxmanov, O’.Egamov. “FIZIKA”. Darslik. Toshkent. O‘quv-ta’lim metodika” bosmaxonasi. 2015 y. O‘zROO‘MTV  2009.26.02. dagi “51”-sonli buyrug‘i.</a:t>
            </a:r>
            <a:endParaRPr lang="ru-RU" sz="2000" dirty="0" smtClean="0"/>
          </a:p>
          <a:p>
            <a:pPr algn="just">
              <a:buNone/>
            </a:pPr>
            <a:r>
              <a:rPr lang="en-US" sz="2000" b="1" dirty="0" smtClean="0"/>
              <a:t>4</a:t>
            </a:r>
            <a:r>
              <a:rPr lang="uz-Cyrl-UZ" sz="2000" b="1" dirty="0" smtClean="0"/>
              <a:t>. Douglas C. Giancoli. Physics. Principles with Applicathions. 2004 USA ISBN-13 978-0-321-62592-2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algn="just">
              <a:buNone/>
            </a:pPr>
            <a:r>
              <a:rPr lang="en-US" sz="2000" b="1" dirty="0" smtClean="0"/>
              <a:t>5. </a:t>
            </a:r>
            <a:r>
              <a:rPr lang="ru-RU" sz="2000" b="1" dirty="0" smtClean="0"/>
              <a:t> </a:t>
            </a:r>
            <a:r>
              <a:rPr lang="en-US" sz="2000" b="1" dirty="0" smtClean="0"/>
              <a:t>Physics for Scientists and Engineers, Raymond A. </a:t>
            </a:r>
            <a:r>
              <a:rPr lang="en-US" sz="2000" b="1" dirty="0" err="1" smtClean="0"/>
              <a:t>Serway</a:t>
            </a:r>
            <a:r>
              <a:rPr lang="en-US" sz="2000" b="1" dirty="0" smtClean="0"/>
              <a:t>, John W. Jewett. 9th Edition, 2012.</a:t>
            </a:r>
            <a:endParaRPr lang="ru-RU" sz="2000" dirty="0" smtClean="0"/>
          </a:p>
          <a:p>
            <a:pPr algn="just">
              <a:buNone/>
            </a:pPr>
            <a:r>
              <a:rPr lang="en-US" sz="2000" b="1" dirty="0" smtClean="0"/>
              <a:t>6.</a:t>
            </a:r>
            <a:r>
              <a:rPr lang="ru-RU" sz="2000" b="1" dirty="0" smtClean="0"/>
              <a:t>  </a:t>
            </a:r>
            <a:r>
              <a:rPr lang="en-US" sz="2000" b="1" dirty="0" smtClean="0"/>
              <a:t>“</a:t>
            </a:r>
            <a:r>
              <a:rPr lang="en-US" sz="2000" b="1" dirty="0" err="1" smtClean="0"/>
              <a:t>Umumiy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Fizika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fani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bo‘yicha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taqdimot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multimediali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ma’ruzalar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to‘plami</a:t>
            </a:r>
            <a:r>
              <a:rPr lang="en-US" sz="2000" b="1" dirty="0" smtClean="0"/>
              <a:t>”. </a:t>
            </a:r>
            <a:r>
              <a:rPr lang="en-US" sz="2000" b="1" dirty="0" err="1" smtClean="0"/>
              <a:t>Elektron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o‘quv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qo‘llanma</a:t>
            </a:r>
            <a:r>
              <a:rPr lang="en-US" sz="2000" b="1" dirty="0" smtClean="0"/>
              <a:t>. Toshkent. 2012 y. </a:t>
            </a:r>
            <a:r>
              <a:rPr lang="en-US" sz="2000" b="1" dirty="0" err="1" smtClean="0"/>
              <a:t>O‘zR</a:t>
            </a:r>
            <a:r>
              <a:rPr lang="en-US" sz="2000" b="1" dirty="0" smtClean="0"/>
              <a:t> OO‘MTV 2012.15.08 </a:t>
            </a:r>
            <a:r>
              <a:rPr lang="en-US" sz="2000" b="1" dirty="0" err="1" smtClean="0"/>
              <a:t>dagi</a:t>
            </a:r>
            <a:r>
              <a:rPr lang="en-US" sz="2000" b="1" dirty="0" smtClean="0"/>
              <a:t> “332/1”-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buyrug‘i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algn="just">
              <a:buNone/>
            </a:pPr>
            <a:r>
              <a:rPr lang="en-US" sz="2000" b="1" dirty="0" smtClean="0"/>
              <a:t>7. “Fizika-1 </a:t>
            </a:r>
            <a:r>
              <a:rPr lang="en-US" sz="2000" b="1" dirty="0" err="1" smtClean="0"/>
              <a:t>kursi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bo‘yicha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taqdimot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multimediali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ma’ruzalar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to‘plami</a:t>
            </a:r>
            <a:r>
              <a:rPr lang="en-US" sz="2000" b="1" dirty="0" smtClean="0"/>
              <a:t>”. </a:t>
            </a:r>
            <a:r>
              <a:rPr lang="en-US" sz="2000" b="1" dirty="0" err="1" smtClean="0"/>
              <a:t>Elektron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o‘quv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qo‘llanma</a:t>
            </a:r>
            <a:r>
              <a:rPr lang="en-US" sz="2000" b="1" dirty="0" smtClean="0"/>
              <a:t>. Toshkent. 2019 y. </a:t>
            </a:r>
            <a:r>
              <a:rPr lang="en-US" sz="2000" b="1" dirty="0" err="1" smtClean="0"/>
              <a:t>O‘zR</a:t>
            </a:r>
            <a:r>
              <a:rPr lang="en-US" sz="2000" b="1" dirty="0" smtClean="0"/>
              <a:t> OO‘MTV 2019.04.10 </a:t>
            </a:r>
            <a:r>
              <a:rPr lang="en-US" sz="2000" b="1" dirty="0" err="1" smtClean="0"/>
              <a:t>dagi</a:t>
            </a:r>
            <a:r>
              <a:rPr lang="en-US" sz="2000" b="1" dirty="0" smtClean="0"/>
              <a:t> “892”-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buyrug‘i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marL="0" indent="0" algn="just">
              <a:buNone/>
            </a:pPr>
            <a:endParaRPr lang="ru-RU" sz="2000" b="1" dirty="0"/>
          </a:p>
          <a:p>
            <a:pPr>
              <a:buNone/>
            </a:pPr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18233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http://qrcoder.ru/code/?https%3A%2F%2Fphet.colorado.edu%2F&amp;10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6096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0612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06148"/>
            <a:ext cx="9086851" cy="4604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019425" y="381000"/>
            <a:ext cx="7924800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5400" b="1" dirty="0"/>
              <a:t>«</a:t>
            </a:r>
            <a:r>
              <a:rPr lang="en-US" sz="5400" b="1" dirty="0" smtClean="0"/>
              <a:t>Interstellar</a:t>
            </a:r>
            <a:r>
              <a:rPr lang="ru-RU" sz="5400" b="1" dirty="0"/>
              <a:t>» </a:t>
            </a:r>
            <a:r>
              <a:rPr lang="en-US" sz="5400" b="1" dirty="0" err="1"/>
              <a:t>filmi</a:t>
            </a:r>
            <a:endParaRPr lang="en-US" sz="5400" b="1" dirty="0"/>
          </a:p>
        </p:txBody>
      </p:sp>
    </p:spTree>
    <p:extLst>
      <p:ext uri="{BB962C8B-B14F-4D97-AF65-F5344CB8AC3E}">
        <p14:creationId xmlns="" xmlns:p14="http://schemas.microsoft.com/office/powerpoint/2010/main" val="240633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490" y="0"/>
            <a:ext cx="9178487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1254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b="1" dirty="0" err="1" smtClean="0">
                <a:solidFill>
                  <a:schemeClr val="tx1"/>
                </a:solidFill>
              </a:rPr>
              <a:t>Lekciya</a:t>
            </a:r>
            <a:r>
              <a:rPr lang="en-US" sz="4800" b="1" dirty="0" smtClean="0">
                <a:solidFill>
                  <a:schemeClr val="tx1"/>
                </a:solidFill>
              </a:rPr>
              <a:t> </a:t>
            </a:r>
            <a:r>
              <a:rPr lang="en-US" sz="4800" b="1" dirty="0" err="1" smtClean="0">
                <a:solidFill>
                  <a:schemeClr val="tx1"/>
                </a:solidFill>
              </a:rPr>
              <a:t>rejesi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028704"/>
          </a:xfr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lvl="0"/>
            <a:r>
              <a:rPr lang="en-US" b="1" dirty="0" err="1"/>
              <a:t>Inercial</a:t>
            </a:r>
            <a:r>
              <a:rPr lang="en-US" b="1" dirty="0"/>
              <a:t> </a:t>
            </a:r>
            <a:r>
              <a:rPr lang="en-US" b="1" dirty="0" err="1"/>
              <a:t>emes</a:t>
            </a:r>
            <a:r>
              <a:rPr lang="en-US" b="1" dirty="0"/>
              <a:t> </a:t>
            </a:r>
            <a:r>
              <a:rPr lang="en-US" b="1" dirty="0" err="1"/>
              <a:t>sanaq</a:t>
            </a:r>
            <a:r>
              <a:rPr lang="en-US" b="1" dirty="0"/>
              <a:t> </a:t>
            </a:r>
            <a:r>
              <a:rPr lang="en-US" b="1" dirty="0" err="1"/>
              <a:t>sistemaları</a:t>
            </a:r>
            <a:r>
              <a:rPr lang="en-US" b="1" dirty="0"/>
              <a:t>.</a:t>
            </a:r>
            <a:endParaRPr lang="ru-RU" dirty="0"/>
          </a:p>
          <a:p>
            <a:pPr lvl="0"/>
            <a:r>
              <a:rPr lang="en-US" b="1" dirty="0" err="1"/>
              <a:t>Inerciya</a:t>
            </a:r>
            <a:r>
              <a:rPr lang="en-US" b="1" dirty="0"/>
              <a:t> </a:t>
            </a:r>
            <a:r>
              <a:rPr lang="en-US" b="1" dirty="0" err="1"/>
              <a:t>kúshi</a:t>
            </a:r>
            <a:r>
              <a:rPr lang="ru-RU" b="1" dirty="0"/>
              <a:t>.</a:t>
            </a:r>
            <a:endParaRPr lang="ru-RU" dirty="0"/>
          </a:p>
          <a:p>
            <a:pPr lvl="0"/>
            <a:r>
              <a:rPr lang="en-US" b="1" dirty="0" err="1"/>
              <a:t>Inercial</a:t>
            </a:r>
            <a:r>
              <a:rPr lang="en-US" b="1" dirty="0"/>
              <a:t> </a:t>
            </a:r>
            <a:r>
              <a:rPr lang="en-US" b="1" dirty="0" err="1"/>
              <a:t>sanaq</a:t>
            </a:r>
            <a:r>
              <a:rPr lang="en-US" b="1" dirty="0"/>
              <a:t> </a:t>
            </a:r>
            <a:r>
              <a:rPr lang="en-US" b="1" dirty="0" err="1" smtClean="0"/>
              <a:t>sistemaları</a:t>
            </a:r>
            <a:r>
              <a:rPr lang="ru-RU" b="1" dirty="0" smtClean="0"/>
              <a:t>.</a:t>
            </a:r>
            <a:endParaRPr lang="ru-RU" dirty="0"/>
          </a:p>
          <a:p>
            <a:pPr lvl="0"/>
            <a:r>
              <a:rPr lang="en-US" b="1" dirty="0" err="1" smtClean="0"/>
              <a:t>Galiley</a:t>
            </a:r>
            <a:r>
              <a:rPr lang="en-US" b="1" dirty="0" smtClean="0"/>
              <a:t> </a:t>
            </a:r>
            <a:r>
              <a:rPr lang="en-US" b="1" dirty="0" err="1" smtClean="0"/>
              <a:t>túrlendiriwleri</a:t>
            </a:r>
            <a:r>
              <a:rPr lang="ru-RU" b="1" dirty="0"/>
              <a:t>.</a:t>
            </a:r>
            <a:endParaRPr lang="ru-RU" dirty="0"/>
          </a:p>
          <a:p>
            <a:pPr lvl="0"/>
            <a:r>
              <a:rPr lang="en-US" b="1" dirty="0" err="1"/>
              <a:t>Eynshteyn</a:t>
            </a:r>
            <a:r>
              <a:rPr lang="en-US" b="1" dirty="0"/>
              <a:t> </a:t>
            </a:r>
            <a:r>
              <a:rPr lang="en-US" b="1" dirty="0" err="1"/>
              <a:t>postulatları</a:t>
            </a:r>
            <a:r>
              <a:rPr lang="ru-RU" b="1" dirty="0"/>
              <a:t>.</a:t>
            </a:r>
            <a:endParaRPr lang="ru-RU" dirty="0"/>
          </a:p>
          <a:p>
            <a:pPr lvl="0"/>
            <a:r>
              <a:rPr lang="en-US" b="1" dirty="0" err="1"/>
              <a:t>Lorenc</a:t>
            </a:r>
            <a:r>
              <a:rPr lang="en-US" b="1" dirty="0"/>
              <a:t> </a:t>
            </a:r>
            <a:r>
              <a:rPr lang="en-US" b="1" dirty="0" err="1" smtClean="0"/>
              <a:t>túrlendiriwleri</a:t>
            </a:r>
            <a:r>
              <a:rPr lang="ru-RU" b="1" dirty="0"/>
              <a:t>.</a:t>
            </a:r>
            <a:endParaRPr lang="ru-RU" dirty="0"/>
          </a:p>
          <a:p>
            <a:pPr lvl="0"/>
            <a:r>
              <a:rPr lang="en-US" b="1" dirty="0" err="1"/>
              <a:t>Lorenc</a:t>
            </a:r>
            <a:r>
              <a:rPr lang="en-US" b="1" dirty="0"/>
              <a:t> </a:t>
            </a:r>
            <a:r>
              <a:rPr lang="en-US" b="1" dirty="0" err="1" smtClean="0"/>
              <a:t>túrlendiriwlerine</a:t>
            </a:r>
            <a:r>
              <a:rPr lang="en-US" b="1" dirty="0" smtClean="0"/>
              <a:t> </a:t>
            </a:r>
            <a:r>
              <a:rPr lang="en-US" b="1" dirty="0" err="1" smtClean="0"/>
              <a:t>salıstırǵanda</a:t>
            </a:r>
            <a:r>
              <a:rPr lang="en-US" b="1" dirty="0" smtClean="0"/>
              <a:t> </a:t>
            </a:r>
            <a:r>
              <a:rPr lang="en-US" b="1" dirty="0" err="1"/>
              <a:t>háreket</a:t>
            </a:r>
            <a:r>
              <a:rPr lang="en-US" b="1" dirty="0"/>
              <a:t> </a:t>
            </a:r>
            <a:r>
              <a:rPr lang="en-US" b="1" dirty="0" err="1"/>
              <a:t>teńlemesiniń</a:t>
            </a:r>
            <a:r>
              <a:rPr lang="en-US" b="1" dirty="0"/>
              <a:t>  </a:t>
            </a:r>
            <a:r>
              <a:rPr lang="en-US" b="1" dirty="0" err="1" smtClean="0"/>
              <a:t>invariantlıǵı</a:t>
            </a:r>
            <a:r>
              <a:rPr lang="en-US" b="1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684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Скругленный прямоугольник 33"/>
          <p:cNvSpPr/>
          <p:nvPr/>
        </p:nvSpPr>
        <p:spPr>
          <a:xfrm>
            <a:off x="8382000" y="1143000"/>
            <a:ext cx="2133600" cy="2590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8382000" cy="715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</a:rPr>
              <a:t>Galiley</a:t>
            </a:r>
            <a:r>
              <a:rPr lang="en-US" sz="3600" b="1" dirty="0" smtClean="0">
                <a:solidFill>
                  <a:schemeClr val="tx1"/>
                </a:solidFill>
              </a:rPr>
              <a:t>  </a:t>
            </a:r>
            <a:r>
              <a:rPr lang="en-US" sz="3600" b="1" dirty="0" err="1" smtClean="0">
                <a:solidFill>
                  <a:schemeClr val="tx1"/>
                </a:solidFill>
              </a:rPr>
              <a:t>túrlendiriwleri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267100" y="4886340"/>
            <a:ext cx="7162800" cy="1828800"/>
          </a:xfr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 smtClean="0"/>
              <a:t>-</a:t>
            </a:r>
            <a:r>
              <a:rPr lang="en-US" sz="2400" b="1" dirty="0" err="1" smtClean="0"/>
              <a:t>eki</a:t>
            </a:r>
            <a:r>
              <a:rPr lang="en-US" sz="2400" b="1" dirty="0" smtClean="0"/>
              <a:t> </a:t>
            </a:r>
            <a:r>
              <a:rPr lang="en-US" sz="2400" b="1" dirty="0" err="1"/>
              <a:t>inercial</a:t>
            </a:r>
            <a:r>
              <a:rPr lang="en-US" sz="2400" b="1" dirty="0"/>
              <a:t> </a:t>
            </a:r>
            <a:r>
              <a:rPr lang="en-US" sz="2400" b="1" dirty="0" err="1"/>
              <a:t>sanaq</a:t>
            </a:r>
            <a:r>
              <a:rPr lang="en-US" sz="2400" b="1" dirty="0"/>
              <a:t> </a:t>
            </a:r>
            <a:r>
              <a:rPr lang="en-US" sz="2400" b="1" dirty="0" err="1"/>
              <a:t>sistemalar</a:t>
            </a:r>
            <a:r>
              <a:rPr lang="ru-RU" sz="2400" b="1" dirty="0"/>
              <a:t>ı</a:t>
            </a:r>
            <a:r>
              <a:rPr lang="en-US" sz="2400" b="1" dirty="0" err="1"/>
              <a:t>nda</a:t>
            </a:r>
            <a:r>
              <a:rPr lang="en-US" sz="2400" b="1" dirty="0"/>
              <a:t> </a:t>
            </a:r>
            <a:r>
              <a:rPr lang="en-US" sz="2400" b="1" dirty="0" err="1"/>
              <a:t>júz</a:t>
            </a:r>
            <a:r>
              <a:rPr lang="en-US" sz="2400" b="1" dirty="0"/>
              <a:t> </a:t>
            </a:r>
            <a:r>
              <a:rPr lang="en-US" sz="2400" b="1" dirty="0" err="1"/>
              <a:t>beretu</a:t>
            </a:r>
            <a:r>
              <a:rPr lang="ru-RU" sz="2400" b="1" dirty="0" err="1"/>
              <a:t>ǵı</a:t>
            </a:r>
            <a:r>
              <a:rPr lang="en-US" sz="2400" b="1" dirty="0"/>
              <a:t>n </a:t>
            </a:r>
            <a:r>
              <a:rPr lang="en-US" sz="2400" b="1" dirty="0" err="1"/>
              <a:t>hádiyseniń</a:t>
            </a:r>
            <a:r>
              <a:rPr lang="en-US" sz="2400" b="1" dirty="0"/>
              <a:t> </a:t>
            </a:r>
            <a:r>
              <a:rPr lang="en-US" sz="2400" b="1" dirty="0" err="1" smtClean="0"/>
              <a:t>kooordinata</a:t>
            </a:r>
            <a:r>
              <a:rPr lang="en-US" sz="2400" b="1" dirty="0" smtClean="0"/>
              <a:t> </a:t>
            </a:r>
            <a:r>
              <a:rPr lang="en-US" sz="2400" b="1" dirty="0" err="1"/>
              <a:t>hám</a:t>
            </a:r>
            <a:r>
              <a:rPr lang="en-US" sz="2400" b="1" dirty="0"/>
              <a:t> </a:t>
            </a:r>
            <a:r>
              <a:rPr lang="en-US" sz="2400" b="1" dirty="0" err="1"/>
              <a:t>waqt</a:t>
            </a:r>
            <a:r>
              <a:rPr lang="ru-RU" sz="2400" b="1" dirty="0"/>
              <a:t>ı</a:t>
            </a:r>
            <a:r>
              <a:rPr lang="en-US" sz="2400" b="1" dirty="0"/>
              <a:t>n </a:t>
            </a:r>
            <a:r>
              <a:rPr lang="ru-RU" sz="2400" b="1" dirty="0"/>
              <a:t>ó</a:t>
            </a:r>
            <a:r>
              <a:rPr lang="en-US" sz="2400" b="1" dirty="0" err="1"/>
              <a:t>zara</a:t>
            </a:r>
            <a:r>
              <a:rPr lang="en-US" sz="2400" b="1" dirty="0"/>
              <a:t> </a:t>
            </a:r>
            <a:r>
              <a:rPr lang="en-US" sz="2400" b="1" dirty="0" err="1"/>
              <a:t>baylan</a:t>
            </a:r>
            <a:r>
              <a:rPr lang="ru-RU" sz="2400" b="1" dirty="0"/>
              <a:t>ı</a:t>
            </a:r>
            <a:r>
              <a:rPr lang="en-US" sz="2400" b="1" dirty="0" err="1"/>
              <a:t>st</a:t>
            </a:r>
            <a:r>
              <a:rPr lang="ru-RU" sz="2400" b="1" dirty="0"/>
              <a:t>ı</a:t>
            </a:r>
            <a:r>
              <a:rPr lang="en-US" sz="2400" b="1" dirty="0"/>
              <a:t>r</a:t>
            </a:r>
            <a:r>
              <a:rPr lang="ru-RU" sz="2400" b="1" dirty="0"/>
              <a:t>ı</a:t>
            </a:r>
            <a:r>
              <a:rPr lang="en-US" sz="2400" b="1" dirty="0" err="1"/>
              <a:t>wsh</a:t>
            </a:r>
            <a:r>
              <a:rPr lang="ru-RU" sz="2400" b="1" dirty="0"/>
              <a:t>ı</a:t>
            </a:r>
            <a:r>
              <a:rPr lang="en-US" sz="2400" b="1" dirty="0"/>
              <a:t> </a:t>
            </a:r>
            <a:r>
              <a:rPr lang="en-US" sz="2400" b="1" dirty="0" err="1"/>
              <a:t>teńleme</a:t>
            </a:r>
            <a:r>
              <a:rPr lang="ru-RU" sz="2400" b="1" dirty="0"/>
              <a:t>. </a:t>
            </a:r>
            <a:r>
              <a:rPr lang="en-US" sz="2400" b="1" dirty="0" err="1"/>
              <a:t>Hádiyse</a:t>
            </a:r>
            <a:r>
              <a:rPr lang="en-US" sz="2400" b="1" dirty="0"/>
              <a:t> </a:t>
            </a:r>
            <a:r>
              <a:rPr lang="en-US" sz="2400" b="1" dirty="0" err="1"/>
              <a:t>júz</a:t>
            </a:r>
            <a:r>
              <a:rPr lang="en-US" sz="2400" b="1" dirty="0"/>
              <a:t> </a:t>
            </a:r>
            <a:r>
              <a:rPr lang="en-US" sz="2400" b="1" dirty="0" err="1"/>
              <a:t>bergen</a:t>
            </a:r>
            <a:r>
              <a:rPr lang="en-US" sz="2400" b="1" dirty="0"/>
              <a:t> </a:t>
            </a:r>
            <a:r>
              <a:rPr lang="en-US" sz="2400" b="1" dirty="0" err="1"/>
              <a:t>orın</a:t>
            </a:r>
            <a:r>
              <a:rPr lang="en-US" sz="2400" b="1" dirty="0"/>
              <a:t>          ( </a:t>
            </a:r>
            <a:r>
              <a:rPr lang="en-US" sz="2400" b="1" i="1" dirty="0"/>
              <a:t>x, y, z </a:t>
            </a:r>
            <a:r>
              <a:rPr lang="en-US" sz="2400" b="1" i="1" dirty="0" err="1" smtClean="0"/>
              <a:t>kooordinatalar</a:t>
            </a:r>
            <a:r>
              <a:rPr lang="en-US" sz="2400" b="1" dirty="0"/>
              <a:t>) </a:t>
            </a:r>
            <a:r>
              <a:rPr lang="en-US" sz="2400" b="1" dirty="0" err="1"/>
              <a:t>hám</a:t>
            </a:r>
            <a:r>
              <a:rPr lang="en-US" sz="2400" b="1" dirty="0"/>
              <a:t>  </a:t>
            </a:r>
            <a:r>
              <a:rPr lang="en-US" sz="2400" b="1" i="1" dirty="0"/>
              <a:t>t </a:t>
            </a:r>
            <a:r>
              <a:rPr lang="en-US" sz="2400" b="1" dirty="0"/>
              <a:t> </a:t>
            </a:r>
            <a:r>
              <a:rPr lang="en-US" sz="2400" b="1" dirty="0" err="1"/>
              <a:t>waqıt</a:t>
            </a:r>
            <a:r>
              <a:rPr lang="en-US" sz="2400" b="1" dirty="0"/>
              <a:t> </a:t>
            </a:r>
            <a:r>
              <a:rPr lang="en-US" sz="2400" b="1" dirty="0" err="1"/>
              <a:t>momenti</a:t>
            </a:r>
            <a:r>
              <a:rPr lang="en-US" sz="2400" b="1" dirty="0"/>
              <a:t> </a:t>
            </a:r>
            <a:r>
              <a:rPr lang="en-US" sz="2400" b="1" dirty="0" err="1"/>
              <a:t>menen</a:t>
            </a:r>
            <a:r>
              <a:rPr lang="en-US" sz="2400" b="1" dirty="0"/>
              <a:t> </a:t>
            </a:r>
            <a:r>
              <a:rPr lang="en-US" sz="2400" b="1" dirty="0" err="1"/>
              <a:t>belgilenedi</a:t>
            </a:r>
            <a:r>
              <a:rPr lang="en-US" sz="2400" b="1" dirty="0"/>
              <a:t>.</a:t>
            </a:r>
            <a:endParaRPr lang="ru-RU" sz="2400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3276600" y="4038600"/>
            <a:ext cx="392909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rot="5400000" flipH="1" flipV="1">
            <a:off x="1920072" y="2680484"/>
            <a:ext cx="271464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rot="10800000" flipV="1">
            <a:off x="1704964" y="4038600"/>
            <a:ext cx="1581160" cy="9191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410200" y="1752600"/>
            <a:ext cx="1571636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410200" y="2514600"/>
            <a:ext cx="1438300" cy="2539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3276600" y="2514600"/>
            <a:ext cx="2133600" cy="23802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rot="5400000">
            <a:off x="6206352" y="3323426"/>
            <a:ext cx="1428760" cy="15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3276600" y="3324220"/>
            <a:ext cx="3643338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3276601" y="3538534"/>
          <a:ext cx="491137" cy="495300"/>
        </p:xfrm>
        <a:graphic>
          <a:graphicData uri="http://schemas.openxmlformats.org/presentationml/2006/ole">
            <p:oleObj spid="_x0000_s72706" name="Equation" r:id="rId4" imgW="164885" imgH="164885" progId="">
              <p:embed/>
            </p:oleObj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3919542" y="2038337"/>
          <a:ext cx="714380" cy="512175"/>
        </p:xfrm>
        <a:graphic>
          <a:graphicData uri="http://schemas.openxmlformats.org/presentationml/2006/ole">
            <p:oleObj spid="_x0000_s72707" name="Equation" r:id="rId5" imgW="253670" imgH="177569" progId="">
              <p:embed/>
            </p:oleObj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5562600" y="1143001"/>
          <a:ext cx="1785938" cy="585787"/>
        </p:xfrm>
        <a:graphic>
          <a:graphicData uri="http://schemas.openxmlformats.org/presentationml/2006/ole">
            <p:oleObj spid="_x0000_s72708" name="Equation" r:id="rId6" imgW="634725" imgH="203112" progId="">
              <p:embed/>
            </p:oleObj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/>
        </p:nvGraphicFramePr>
        <p:xfrm>
          <a:off x="6991377" y="2252650"/>
          <a:ext cx="536575" cy="476250"/>
        </p:xfrm>
        <a:graphic>
          <a:graphicData uri="http://schemas.openxmlformats.org/presentationml/2006/ole">
            <p:oleObj spid="_x0000_s72709" name="Equation" r:id="rId7" imgW="190335" imgH="164957" progId="">
              <p:embed/>
            </p:oleObj>
          </a:graphicData>
        </a:graphic>
      </p:graphicFrame>
      <p:graphicFrame>
        <p:nvGraphicFramePr>
          <p:cNvPr id="23" name="Object 8"/>
          <p:cNvGraphicFramePr>
            <a:graphicFrameLocks noChangeAspect="1"/>
          </p:cNvGraphicFramePr>
          <p:nvPr/>
        </p:nvGraphicFramePr>
        <p:xfrm>
          <a:off x="4562484" y="2967030"/>
          <a:ext cx="463550" cy="476250"/>
        </p:xfrm>
        <a:graphic>
          <a:graphicData uri="http://schemas.openxmlformats.org/presentationml/2006/ole">
            <p:oleObj spid="_x0000_s72710" name="Equation" r:id="rId8" imgW="164885" imgH="164885" progId="">
              <p:embed/>
            </p:oleObj>
          </a:graphicData>
        </a:graphic>
      </p:graphicFrame>
      <p:graphicFrame>
        <p:nvGraphicFramePr>
          <p:cNvPr id="25" name="Object 10"/>
          <p:cNvGraphicFramePr>
            <a:graphicFrameLocks noChangeAspect="1"/>
          </p:cNvGraphicFramePr>
          <p:nvPr/>
        </p:nvGraphicFramePr>
        <p:xfrm>
          <a:off x="6777062" y="4038600"/>
          <a:ext cx="463550" cy="476250"/>
        </p:xfrm>
        <a:graphic>
          <a:graphicData uri="http://schemas.openxmlformats.org/presentationml/2006/ole">
            <p:oleObj spid="_x0000_s72711" name="Equation" r:id="rId9" imgW="164885" imgH="164885" progId="">
              <p:embed/>
            </p:oleObj>
          </a:graphicData>
        </a:graphic>
      </p:graphicFrame>
      <p:graphicFrame>
        <p:nvGraphicFramePr>
          <p:cNvPr id="26" name="Object 11"/>
          <p:cNvGraphicFramePr>
            <a:graphicFrameLocks noChangeAspect="1"/>
          </p:cNvGraphicFramePr>
          <p:nvPr/>
        </p:nvGraphicFramePr>
        <p:xfrm>
          <a:off x="2776534" y="1395394"/>
          <a:ext cx="428628" cy="512762"/>
        </p:xfrm>
        <a:graphic>
          <a:graphicData uri="http://schemas.openxmlformats.org/presentationml/2006/ole">
            <p:oleObj spid="_x0000_s72712" name="Equation" r:id="rId10" imgW="164814" imgH="177492" progId="">
              <p:embed/>
            </p:oleObj>
          </a:graphicData>
        </a:graphic>
      </p:graphicFrame>
      <p:graphicFrame>
        <p:nvGraphicFramePr>
          <p:cNvPr id="28" name="Object 13"/>
          <p:cNvGraphicFramePr>
            <a:graphicFrameLocks noChangeAspect="1"/>
          </p:cNvGraphicFramePr>
          <p:nvPr/>
        </p:nvGraphicFramePr>
        <p:xfrm>
          <a:off x="1704964" y="4395790"/>
          <a:ext cx="395288" cy="476250"/>
        </p:xfrm>
        <a:graphic>
          <a:graphicData uri="http://schemas.openxmlformats.org/presentationml/2006/ole">
            <p:oleObj spid="_x0000_s72713" name="Equation" r:id="rId11" imgW="152268" imgH="164957" progId="">
              <p:embed/>
            </p:oleObj>
          </a:graphicData>
        </a:graphic>
      </p:graphicFrame>
      <p:grpSp>
        <p:nvGrpSpPr>
          <p:cNvPr id="3" name="Группа 34"/>
          <p:cNvGrpSpPr/>
          <p:nvPr/>
        </p:nvGrpSpPr>
        <p:grpSpPr>
          <a:xfrm>
            <a:off x="3657600" y="914400"/>
            <a:ext cx="5678524" cy="3852890"/>
            <a:chOff x="1752600" y="952480"/>
            <a:chExt cx="5678524" cy="3852890"/>
          </a:xfrm>
        </p:grpSpPr>
        <p:cxnSp>
          <p:nvCxnSpPr>
            <p:cNvPr id="9" name="Прямая со стрелкой 8"/>
            <p:cNvCxnSpPr/>
            <p:nvPr/>
          </p:nvCxnSpPr>
          <p:spPr>
            <a:xfrm>
              <a:off x="3467112" y="3895724"/>
              <a:ext cx="3929090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rot="5400000" flipH="1" flipV="1">
              <a:off x="2110584" y="2537608"/>
              <a:ext cx="2714644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 rot="10800000" flipV="1">
              <a:off x="1905000" y="3886200"/>
              <a:ext cx="1581160" cy="91917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Object 7"/>
            <p:cNvGraphicFramePr>
              <a:graphicFrameLocks noChangeAspect="1"/>
            </p:cNvGraphicFramePr>
            <p:nvPr/>
          </p:nvGraphicFramePr>
          <p:xfrm>
            <a:off x="3505200" y="3352800"/>
            <a:ext cx="603250" cy="495300"/>
          </p:xfrm>
          <a:graphic>
            <a:graphicData uri="http://schemas.openxmlformats.org/presentationml/2006/ole">
              <p:oleObj spid="_x0000_s72714" name="Equation" r:id="rId12" imgW="203024" imgH="164957" progId="">
                <p:embed/>
              </p:oleObj>
            </a:graphicData>
          </a:graphic>
        </p:graphicFrame>
        <p:graphicFrame>
          <p:nvGraphicFramePr>
            <p:cNvPr id="24" name="Object 9"/>
            <p:cNvGraphicFramePr>
              <a:graphicFrameLocks noChangeAspect="1"/>
            </p:cNvGraphicFramePr>
            <p:nvPr/>
          </p:nvGraphicFramePr>
          <p:xfrm>
            <a:off x="6896136" y="3895724"/>
            <a:ext cx="534988" cy="585788"/>
          </p:xfrm>
          <a:graphic>
            <a:graphicData uri="http://schemas.openxmlformats.org/presentationml/2006/ole">
              <p:oleObj spid="_x0000_s72715" name="Equation" r:id="rId13" imgW="190417" imgH="203112" progId="">
                <p:embed/>
              </p:oleObj>
            </a:graphicData>
          </a:graphic>
        </p:graphicFrame>
        <p:graphicFrame>
          <p:nvGraphicFramePr>
            <p:cNvPr id="27" name="Object 12"/>
            <p:cNvGraphicFramePr>
              <a:graphicFrameLocks noChangeAspect="1"/>
            </p:cNvGraphicFramePr>
            <p:nvPr/>
          </p:nvGraphicFramePr>
          <p:xfrm>
            <a:off x="2967046" y="952480"/>
            <a:ext cx="495300" cy="622300"/>
          </p:xfrm>
          <a:graphic>
            <a:graphicData uri="http://schemas.openxmlformats.org/presentationml/2006/ole">
              <p:oleObj spid="_x0000_s72716" name="Equation" r:id="rId14" imgW="190335" imgH="215713" progId="">
                <p:embed/>
              </p:oleObj>
            </a:graphicData>
          </a:graphic>
        </p:graphicFrame>
        <p:graphicFrame>
          <p:nvGraphicFramePr>
            <p:cNvPr id="29" name="Object 14"/>
            <p:cNvGraphicFramePr>
              <a:graphicFrameLocks noChangeAspect="1"/>
            </p:cNvGraphicFramePr>
            <p:nvPr/>
          </p:nvGraphicFramePr>
          <p:xfrm>
            <a:off x="1752600" y="4252914"/>
            <a:ext cx="396875" cy="476250"/>
          </p:xfrm>
          <a:graphic>
            <a:graphicData uri="http://schemas.openxmlformats.org/presentationml/2006/ole">
              <p:oleObj spid="_x0000_s72717" name="Equation" r:id="rId15" imgW="152268" imgH="164957" progId="">
                <p:embed/>
              </p:oleObj>
            </a:graphicData>
          </a:graphic>
        </p:graphicFrame>
      </p:grpSp>
      <p:graphicFrame>
        <p:nvGraphicFramePr>
          <p:cNvPr id="30" name="Object 15"/>
          <p:cNvGraphicFramePr>
            <a:graphicFrameLocks noChangeAspect="1"/>
          </p:cNvGraphicFramePr>
          <p:nvPr/>
        </p:nvGraphicFramePr>
        <p:xfrm>
          <a:off x="5634054" y="2038337"/>
          <a:ext cx="534988" cy="587375"/>
        </p:xfrm>
        <a:graphic>
          <a:graphicData uri="http://schemas.openxmlformats.org/presentationml/2006/ole">
            <p:oleObj spid="_x0000_s72718" name="Equation" r:id="rId16" imgW="190417" imgH="203112" progId="">
              <p:embed/>
            </p:oleObj>
          </a:graphicData>
        </a:graphic>
      </p:graphicFrame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663" name="Object 15"/>
          <p:cNvGraphicFramePr>
            <a:graphicFrameLocks noChangeAspect="1"/>
          </p:cNvGraphicFramePr>
          <p:nvPr/>
        </p:nvGraphicFramePr>
        <p:xfrm>
          <a:off x="8534400" y="1219200"/>
          <a:ext cx="1885950" cy="2514600"/>
        </p:xfrm>
        <a:graphic>
          <a:graphicData uri="http://schemas.openxmlformats.org/presentationml/2006/ole">
            <p:oleObj spid="_x0000_s72719" name="Equation" r:id="rId17" imgW="647419" imgH="863225" progId="">
              <p:embed/>
            </p:oleObj>
          </a:graphicData>
        </a:graphic>
      </p:graphicFrame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1524001" y="1567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6858000" y="2438400"/>
            <a:ext cx="142876" cy="142876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4172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8686800" cy="7921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</a:rPr>
              <a:t>Galileydiń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salıstırmalılıq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principi</a:t>
            </a:r>
            <a:r>
              <a:rPr lang="ru-RU" sz="3600" b="1" dirty="0">
                <a:solidFill>
                  <a:schemeClr val="tx1"/>
                </a:solidFill>
              </a:rPr>
              <a:t>:</a:t>
            </a:r>
            <a:r>
              <a:rPr lang="ru-RU" sz="36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383342024"/>
              </p:ext>
            </p:extLst>
          </p:nvPr>
        </p:nvGraphicFramePr>
        <p:xfrm>
          <a:off x="1752600" y="1143000"/>
          <a:ext cx="4267200" cy="563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4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5826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BIRINSHI</a:t>
                      </a:r>
                      <a:r>
                        <a:rPr lang="en-US" b="1" baseline="0" dirty="0" smtClean="0"/>
                        <a:t> DIFFERENCIALLAW</a:t>
                      </a:r>
                      <a:endParaRPr lang="ru-RU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876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373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776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9245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EKINSHI</a:t>
                      </a:r>
                      <a:r>
                        <a:rPr lang="en-US" b="1" baseline="0" dirty="0" smtClean="0"/>
                        <a:t> DIFFERENCIALLAW</a:t>
                      </a:r>
                      <a:endParaRPr lang="ru-RU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752600" y="1676400"/>
          <a:ext cx="1984076" cy="762000"/>
        </p:xfrm>
        <a:graphic>
          <a:graphicData uri="http://schemas.openxmlformats.org/presentationml/2006/ole">
            <p:oleObj spid="_x0000_s73730" name="Equation" r:id="rId4" imgW="1091726" imgH="418918" progId="">
              <p:embed/>
            </p:oleObj>
          </a:graphicData>
        </a:graphic>
      </p:graphicFrame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4267201" y="1752600"/>
          <a:ext cx="1710559" cy="533400"/>
        </p:xfrm>
        <a:graphic>
          <a:graphicData uri="http://schemas.openxmlformats.org/presentationml/2006/ole">
            <p:oleObj spid="_x0000_s73731" name="Equation" r:id="rId5" imgW="736600" imgH="228600" progId="">
              <p:embed/>
            </p:oleObj>
          </a:graphicData>
        </a:graphic>
      </p:graphicFrame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905000" y="2629647"/>
          <a:ext cx="1066800" cy="543859"/>
        </p:xfrm>
        <a:graphic>
          <a:graphicData uri="http://schemas.openxmlformats.org/presentationml/2006/ole">
            <p:oleObj spid="_x0000_s73732" name="Equation" r:id="rId6" imgW="406048" imgH="203024" progId="">
              <p:embed/>
            </p:oleObj>
          </a:graphicData>
        </a:graphic>
      </p:graphicFrame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1828800" y="3276600"/>
          <a:ext cx="1195754" cy="609600"/>
        </p:xfrm>
        <a:graphic>
          <a:graphicData uri="http://schemas.openxmlformats.org/presentationml/2006/ole">
            <p:oleObj spid="_x0000_s73733" name="Equation" r:id="rId7" imgW="406048" imgH="203024" progId="">
              <p:embed/>
            </p:oleObj>
          </a:graphicData>
        </a:graphic>
      </p:graphicFrame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4343400" y="2590800"/>
          <a:ext cx="1295400" cy="605913"/>
        </p:xfrm>
        <a:graphic>
          <a:graphicData uri="http://schemas.openxmlformats.org/presentationml/2006/ole">
            <p:oleObj spid="_x0000_s73734" name="Equation" r:id="rId8" imgW="495085" imgH="228501" progId="">
              <p:embed/>
            </p:oleObj>
          </a:graphicData>
        </a:graphic>
      </p:graphicFrame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6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89882161"/>
              </p:ext>
            </p:extLst>
          </p:nvPr>
        </p:nvGraphicFramePr>
        <p:xfrm>
          <a:off x="4267200" y="3276601"/>
          <a:ext cx="1295400" cy="605913"/>
        </p:xfrm>
        <a:graphic>
          <a:graphicData uri="http://schemas.openxmlformats.org/presentationml/2006/ole">
            <p:oleObj spid="_x0000_s73735" name="Equation" r:id="rId9" imgW="495085" imgH="228501" progId="">
              <p:embed/>
            </p:oleObj>
          </a:graphicData>
        </a:graphic>
      </p:graphicFrame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1752600" y="4267200"/>
          <a:ext cx="1981200" cy="762000"/>
        </p:xfrm>
        <a:graphic>
          <a:graphicData uri="http://schemas.openxmlformats.org/presentationml/2006/ole">
            <p:oleObj spid="_x0000_s73736" name="Equation" r:id="rId10" imgW="1079032" imgH="393529" progId="">
              <p:embed/>
            </p:oleObj>
          </a:graphicData>
        </a:graphic>
      </p:graphicFrame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688" name="Object 16"/>
          <p:cNvGraphicFramePr>
            <a:graphicFrameLocks noChangeAspect="1"/>
          </p:cNvGraphicFramePr>
          <p:nvPr/>
        </p:nvGraphicFramePr>
        <p:xfrm>
          <a:off x="2286000" y="5029200"/>
          <a:ext cx="1219200" cy="823784"/>
        </p:xfrm>
        <a:graphic>
          <a:graphicData uri="http://schemas.openxmlformats.org/presentationml/2006/ole">
            <p:oleObj spid="_x0000_s73737" name="Equation" r:id="rId11" imgW="583947" imgH="393529" progId="">
              <p:embed/>
            </p:oleObj>
          </a:graphicData>
        </a:graphic>
      </p:graphicFrame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690" name="Object 18"/>
          <p:cNvGraphicFramePr>
            <a:graphicFrameLocks noChangeAspect="1"/>
          </p:cNvGraphicFramePr>
          <p:nvPr/>
        </p:nvGraphicFramePr>
        <p:xfrm>
          <a:off x="2209800" y="5867400"/>
          <a:ext cx="1219200" cy="791688"/>
        </p:xfrm>
        <a:graphic>
          <a:graphicData uri="http://schemas.openxmlformats.org/presentationml/2006/ole">
            <p:oleObj spid="_x0000_s73738" name="Equation" r:id="rId12" imgW="609336" imgH="393529" progId="">
              <p:embed/>
            </p:oleObj>
          </a:graphicData>
        </a:graphic>
      </p:graphicFrame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692" name="Object 20"/>
          <p:cNvGraphicFramePr>
            <a:graphicFrameLocks noChangeAspect="1"/>
          </p:cNvGraphicFramePr>
          <p:nvPr/>
        </p:nvGraphicFramePr>
        <p:xfrm>
          <a:off x="4343400" y="4343400"/>
          <a:ext cx="1466193" cy="685800"/>
        </p:xfrm>
        <a:graphic>
          <a:graphicData uri="http://schemas.openxmlformats.org/presentationml/2006/ole">
            <p:oleObj spid="_x0000_s73739" name="Equation" r:id="rId13" imgW="495085" imgH="228501" progId="">
              <p:embed/>
            </p:oleObj>
          </a:graphicData>
        </a:graphic>
      </p:graphicFrame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694" name="Object 22"/>
          <p:cNvGraphicFramePr>
            <a:graphicFrameLocks noChangeAspect="1"/>
          </p:cNvGraphicFramePr>
          <p:nvPr/>
        </p:nvGraphicFramePr>
        <p:xfrm>
          <a:off x="4343400" y="5105400"/>
          <a:ext cx="1447800" cy="688298"/>
        </p:xfrm>
        <a:graphic>
          <a:graphicData uri="http://schemas.openxmlformats.org/presentationml/2006/ole">
            <p:oleObj spid="_x0000_s73740" name="Equation" r:id="rId14" imgW="482391" imgH="228501" progId="">
              <p:embed/>
            </p:oleObj>
          </a:graphicData>
        </a:graphic>
      </p:graphicFrame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696" name="Object 24"/>
          <p:cNvGraphicFramePr>
            <a:graphicFrameLocks noChangeAspect="1"/>
          </p:cNvGraphicFramePr>
          <p:nvPr/>
        </p:nvGraphicFramePr>
        <p:xfrm>
          <a:off x="4343401" y="5943600"/>
          <a:ext cx="1442545" cy="685800"/>
        </p:xfrm>
        <a:graphic>
          <a:graphicData uri="http://schemas.openxmlformats.org/presentationml/2006/ole">
            <p:oleObj spid="_x0000_s73741" name="Equation" r:id="rId15" imgW="482391" imgH="228501" progId="">
              <p:embed/>
            </p:oleObj>
          </a:graphicData>
        </a:graphic>
      </p:graphicFrame>
      <p:sp>
        <p:nvSpPr>
          <p:cNvPr id="33" name="Стрелка вправо 32"/>
          <p:cNvSpPr/>
          <p:nvPr/>
        </p:nvSpPr>
        <p:spPr>
          <a:xfrm>
            <a:off x="3657600" y="5334000"/>
            <a:ext cx="6096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право 33"/>
          <p:cNvSpPr/>
          <p:nvPr/>
        </p:nvSpPr>
        <p:spPr>
          <a:xfrm>
            <a:off x="3581400" y="2743200"/>
            <a:ext cx="6096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72200" y="1066801"/>
            <a:ext cx="4343400" cy="4191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ru-RU" sz="2600" b="1" dirty="0" smtClean="0"/>
          </a:p>
          <a:p>
            <a:pPr marL="0" indent="0" algn="ctr">
              <a:buNone/>
            </a:pPr>
            <a:endParaRPr lang="ru-RU" sz="2600" b="1" dirty="0" smtClean="0"/>
          </a:p>
          <a:p>
            <a:pPr marL="0" indent="0" algn="ctr">
              <a:buNone/>
            </a:pPr>
            <a:endParaRPr lang="ru-RU" sz="2600" b="1" dirty="0" smtClean="0"/>
          </a:p>
          <a:p>
            <a:pPr marL="0" indent="0" algn="ctr">
              <a:buNone/>
            </a:pPr>
            <a:endParaRPr lang="ru-RU" sz="2600" b="1" dirty="0" smtClean="0"/>
          </a:p>
          <a:p>
            <a:pPr marL="0" indent="0" algn="ctr">
              <a:buNone/>
            </a:pPr>
            <a:r>
              <a:rPr lang="en-US" sz="2600" b="1" dirty="0" err="1" smtClean="0"/>
              <a:t>Berilgen</a:t>
            </a:r>
            <a:r>
              <a:rPr lang="en-US" sz="2600" b="1" dirty="0" smtClean="0"/>
              <a:t> </a:t>
            </a:r>
            <a:r>
              <a:rPr lang="en-US" sz="2600" b="1" dirty="0" err="1"/>
              <a:t>sanaq</a:t>
            </a:r>
            <a:r>
              <a:rPr lang="en-US" sz="2600" b="1" dirty="0"/>
              <a:t> </a:t>
            </a:r>
            <a:r>
              <a:rPr lang="en-US" sz="2600" b="1" dirty="0" err="1" smtClean="0"/>
              <a:t>sistemasını</a:t>
            </a:r>
            <a:r>
              <a:rPr lang="en-US" sz="2600" b="1" dirty="0" err="1" smtClean="0">
                <a:solidFill>
                  <a:schemeClr val="tx1"/>
                </a:solidFill>
              </a:rPr>
              <a:t>ń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tınısh</a:t>
            </a:r>
            <a:r>
              <a:rPr lang="en-US" sz="2600" b="1" dirty="0" smtClean="0"/>
              <a:t> </a:t>
            </a:r>
            <a:r>
              <a:rPr lang="en-US" sz="2600" b="1" dirty="0" err="1"/>
              <a:t>halatta</a:t>
            </a:r>
            <a:r>
              <a:rPr lang="en-US" sz="2600" b="1" dirty="0"/>
              <a:t> </a:t>
            </a:r>
            <a:r>
              <a:rPr lang="en-US" sz="2600" b="1" dirty="0" err="1" smtClean="0"/>
              <a:t>bolıwı</a:t>
            </a:r>
            <a:r>
              <a:rPr lang="en-US" sz="2600" b="1" dirty="0" smtClean="0"/>
              <a:t> </a:t>
            </a:r>
            <a:r>
              <a:rPr lang="en-US" sz="2600" b="1" dirty="0" err="1"/>
              <a:t>yaki</a:t>
            </a:r>
            <a:r>
              <a:rPr lang="en-US" sz="2600" b="1" dirty="0"/>
              <a:t> </a:t>
            </a:r>
            <a:r>
              <a:rPr lang="en-US" sz="2600" b="1" dirty="0" err="1" smtClean="0"/>
              <a:t>tuwrı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sızıqlı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hám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teń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ólshewli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háreket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etiwin</a:t>
            </a:r>
            <a:r>
              <a:rPr lang="en-US" sz="2600" b="1" dirty="0" smtClean="0"/>
              <a:t> </a:t>
            </a:r>
            <a:r>
              <a:rPr lang="en-US" sz="2600" b="1" dirty="0" err="1"/>
              <a:t>hesh</a:t>
            </a:r>
            <a:r>
              <a:rPr lang="en-US" sz="2600" b="1" dirty="0"/>
              <a:t> </a:t>
            </a:r>
            <a:r>
              <a:rPr lang="en-US" sz="2600" b="1" dirty="0" err="1"/>
              <a:t>qanday</a:t>
            </a:r>
            <a:r>
              <a:rPr lang="en-US" sz="2600" b="1" dirty="0"/>
              <a:t> </a:t>
            </a:r>
            <a:r>
              <a:rPr lang="en-US" sz="2600" b="1" dirty="0" err="1" smtClean="0"/>
              <a:t>mexanikalıq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tájriybeler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arqalı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dáliyllew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múmkin</a:t>
            </a:r>
            <a:r>
              <a:rPr lang="en-US" sz="2600" b="1" dirty="0" smtClean="0"/>
              <a:t> </a:t>
            </a:r>
            <a:r>
              <a:rPr lang="en-US" sz="2600" b="1" dirty="0" err="1"/>
              <a:t>emes</a:t>
            </a:r>
            <a:r>
              <a:rPr lang="en-US" sz="2600" b="1" dirty="0"/>
              <a:t> </a:t>
            </a:r>
            <a:r>
              <a:rPr lang="ru-RU" sz="2600" b="1" dirty="0"/>
              <a:t>.</a:t>
            </a:r>
          </a:p>
          <a:p>
            <a:pPr marL="0" indent="0" algn="ctr">
              <a:buNone/>
            </a:pPr>
            <a:r>
              <a:rPr lang="en-US" sz="2600" b="1" dirty="0" err="1" smtClean="0"/>
              <a:t>Bárshe</a:t>
            </a:r>
            <a:r>
              <a:rPr lang="en-US" sz="2600" b="1" dirty="0" smtClean="0"/>
              <a:t> </a:t>
            </a:r>
            <a:r>
              <a:rPr lang="en-US" sz="2600" b="1" dirty="0" err="1"/>
              <a:t>inercial</a:t>
            </a:r>
            <a:r>
              <a:rPr lang="en-US" sz="2600" b="1" dirty="0"/>
              <a:t> </a:t>
            </a:r>
            <a:r>
              <a:rPr lang="en-US" sz="2600" b="1" dirty="0" err="1"/>
              <a:t>sanaq</a:t>
            </a:r>
            <a:r>
              <a:rPr lang="en-US" sz="2600" b="1" dirty="0"/>
              <a:t> </a:t>
            </a:r>
            <a:r>
              <a:rPr lang="en-US" sz="2600" b="1" dirty="0" err="1" smtClean="0"/>
              <a:t>sistemalarında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mexanika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nızamları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birdey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kóriniste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boladı</a:t>
            </a:r>
            <a:r>
              <a:rPr lang="ru-RU" sz="2600" b="1" dirty="0" smtClean="0"/>
              <a:t>.</a:t>
            </a:r>
            <a:endParaRPr lang="ru-RU" sz="2600" dirty="0"/>
          </a:p>
        </p:txBody>
      </p:sp>
      <p:sp>
        <p:nvSpPr>
          <p:cNvPr id="39" name="Пятиугольник 38"/>
          <p:cNvSpPr/>
          <p:nvPr/>
        </p:nvSpPr>
        <p:spPr>
          <a:xfrm flipH="1">
            <a:off x="6203854" y="1500251"/>
            <a:ext cx="4282057" cy="1017318"/>
          </a:xfrm>
          <a:prstGeom prst="homePlate">
            <a:avLst>
              <a:gd name="adj" fmla="val 102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Klassikalıq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mexanikada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tezliklerdi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qosıw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qaǵıydası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368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10972800" cy="7921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sz="3600" b="1" dirty="0" err="1" smtClean="0">
                <a:solidFill>
                  <a:schemeClr val="tx1"/>
                </a:solidFill>
              </a:rPr>
              <a:t>Galiley</a:t>
            </a:r>
            <a:r>
              <a:rPr lang="en-US" sz="3600" b="1" dirty="0" smtClean="0">
                <a:solidFill>
                  <a:schemeClr val="tx1"/>
                </a:solidFill>
              </a:rPr>
              <a:t>  </a:t>
            </a:r>
            <a:r>
              <a:rPr lang="en-US" sz="3600" b="1" dirty="0" err="1" smtClean="0">
                <a:solidFill>
                  <a:schemeClr val="tx1"/>
                </a:solidFill>
              </a:rPr>
              <a:t>túrlendiriwleriniń</a:t>
            </a:r>
            <a:r>
              <a:rPr lang="ru-RU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nátiyjeleri</a:t>
            </a:r>
            <a:r>
              <a:rPr lang="en-US" b="1" dirty="0" smtClean="0">
                <a:solidFill>
                  <a:schemeClr val="tx1"/>
                </a:solidFill>
              </a:rPr>
              <a:t>: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06400" y="1219200"/>
            <a:ext cx="11379200" cy="5334000"/>
          </a:xfrm>
          <a:noFill/>
          <a:ln w="28575">
            <a:solidFill>
              <a:schemeClr val="accent1"/>
            </a:soli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>
              <a:buNone/>
            </a:pPr>
            <a:r>
              <a:rPr lang="en-US" b="1" dirty="0" smtClean="0"/>
              <a:t>- </a:t>
            </a:r>
            <a:r>
              <a:rPr lang="en-US" b="1" dirty="0" err="1" smtClean="0"/>
              <a:t>eki</a:t>
            </a:r>
            <a:r>
              <a:rPr lang="ru-RU" b="1" dirty="0" smtClean="0"/>
              <a:t> </a:t>
            </a:r>
            <a:r>
              <a:rPr lang="en-US" b="1" dirty="0" err="1" smtClean="0"/>
              <a:t>sanaq</a:t>
            </a:r>
            <a:r>
              <a:rPr lang="en-US" b="1" dirty="0" smtClean="0"/>
              <a:t> </a:t>
            </a:r>
            <a:r>
              <a:rPr lang="en-US" b="1" dirty="0" err="1" smtClean="0"/>
              <a:t>sistemalarında</a:t>
            </a:r>
            <a:r>
              <a:rPr lang="ru-RU" b="1" dirty="0" smtClean="0"/>
              <a:t> </a:t>
            </a:r>
            <a:r>
              <a:rPr lang="en-US" b="1" dirty="0" err="1" smtClean="0"/>
              <a:t>waqıt</a:t>
            </a:r>
            <a:r>
              <a:rPr lang="ru-RU" b="1" dirty="0" smtClean="0"/>
              <a:t> </a:t>
            </a:r>
            <a:r>
              <a:rPr lang="en-US" b="1" dirty="0" err="1" smtClean="0"/>
              <a:t>ótiwi</a:t>
            </a:r>
            <a:r>
              <a:rPr lang="ru-RU" b="1" dirty="0" smtClean="0"/>
              <a:t> </a:t>
            </a:r>
            <a:r>
              <a:rPr lang="en-US" b="1" dirty="0" err="1" smtClean="0"/>
              <a:t>birdey</a:t>
            </a:r>
            <a:r>
              <a:rPr lang="ru-RU" b="1" dirty="0" smtClean="0"/>
              <a:t>.</a:t>
            </a:r>
          </a:p>
          <a:p>
            <a:pPr>
              <a:buNone/>
            </a:pPr>
            <a:r>
              <a:rPr lang="ru-RU" b="1" i="1" dirty="0" smtClean="0"/>
              <a:t>  t = t' – </a:t>
            </a:r>
            <a:r>
              <a:rPr lang="en-US" b="1" dirty="0" err="1" smtClean="0"/>
              <a:t>Nyuton</a:t>
            </a:r>
            <a:r>
              <a:rPr lang="ru-RU" b="1" dirty="0" smtClean="0"/>
              <a:t> </a:t>
            </a:r>
            <a:r>
              <a:rPr lang="en-US" b="1" dirty="0" err="1" smtClean="0"/>
              <a:t>mexanikasınd</a:t>
            </a:r>
            <a:r>
              <a:rPr lang="ru-RU" b="1" dirty="0" smtClean="0"/>
              <a:t>а </a:t>
            </a:r>
            <a:r>
              <a:rPr lang="en-US" b="1" dirty="0" err="1" smtClean="0"/>
              <a:t>waqıttıń</a:t>
            </a:r>
            <a:r>
              <a:rPr lang="ru-RU" b="1" dirty="0" smtClean="0"/>
              <a:t> а</a:t>
            </a:r>
            <a:r>
              <a:rPr lang="en-US" b="1" dirty="0" err="1" smtClean="0"/>
              <a:t>bsolyutlıǵı</a:t>
            </a:r>
            <a:r>
              <a:rPr lang="ru-RU" b="1" dirty="0" smtClean="0"/>
              <a:t>.</a:t>
            </a:r>
          </a:p>
          <a:p>
            <a:pPr lvl="0">
              <a:buNone/>
            </a:pPr>
            <a:r>
              <a:rPr lang="en-US" b="1" dirty="0" smtClean="0"/>
              <a:t>- </a:t>
            </a:r>
            <a:r>
              <a:rPr lang="en-US" b="1" dirty="0" err="1" smtClean="0"/>
              <a:t>eki</a:t>
            </a:r>
            <a:r>
              <a:rPr lang="ru-RU" b="1" dirty="0" smtClean="0"/>
              <a:t> </a:t>
            </a:r>
            <a:r>
              <a:rPr lang="en-US" b="1" dirty="0" err="1" smtClean="0"/>
              <a:t>sanaq</a:t>
            </a:r>
            <a:r>
              <a:rPr lang="en-US" b="1" dirty="0" smtClean="0"/>
              <a:t> </a:t>
            </a:r>
            <a:r>
              <a:rPr lang="en-US" b="1" dirty="0" err="1" smtClean="0"/>
              <a:t>sistemalarında</a:t>
            </a:r>
            <a:r>
              <a:rPr lang="ru-RU" b="1" dirty="0" smtClean="0"/>
              <a:t> </a:t>
            </a:r>
            <a:r>
              <a:rPr lang="en-US" b="1" dirty="0" smtClean="0"/>
              <a:t>mass</a:t>
            </a:r>
            <a:r>
              <a:rPr lang="ru-RU" b="1" dirty="0" smtClean="0"/>
              <a:t>а</a:t>
            </a:r>
            <a:r>
              <a:rPr lang="en-US" b="1" dirty="0" err="1" smtClean="0"/>
              <a:t>lardıń</a:t>
            </a:r>
            <a:r>
              <a:rPr lang="ru-RU" b="1" dirty="0" smtClean="0"/>
              <a:t> </a:t>
            </a:r>
            <a:r>
              <a:rPr lang="en-US" b="1" dirty="0" err="1" smtClean="0"/>
              <a:t>teńligi</a:t>
            </a:r>
            <a:r>
              <a:rPr lang="ru-RU" b="1" dirty="0" smtClean="0"/>
              <a:t>.</a:t>
            </a:r>
          </a:p>
          <a:p>
            <a:pPr>
              <a:buNone/>
            </a:pPr>
            <a:r>
              <a:rPr lang="en-US" b="1" i="1" dirty="0" smtClean="0"/>
              <a:t>  m </a:t>
            </a:r>
            <a:r>
              <a:rPr lang="ru-RU" b="1" i="1" dirty="0" smtClean="0"/>
              <a:t>= </a:t>
            </a:r>
            <a:r>
              <a:rPr lang="en-US" b="1" i="1" dirty="0" smtClean="0"/>
              <a:t>m</a:t>
            </a:r>
            <a:r>
              <a:rPr lang="ru-RU" b="1" i="1" dirty="0" smtClean="0"/>
              <a:t>'-</a:t>
            </a:r>
            <a:r>
              <a:rPr lang="ru-RU" b="1" dirty="0" smtClean="0"/>
              <a:t> </a:t>
            </a:r>
            <a:r>
              <a:rPr lang="en-US" b="1" dirty="0" err="1" smtClean="0"/>
              <a:t>hár</a:t>
            </a:r>
            <a:r>
              <a:rPr lang="en-US" b="1" dirty="0" smtClean="0"/>
              <a:t> </a:t>
            </a:r>
            <a:r>
              <a:rPr lang="en-US" b="1" dirty="0" err="1" smtClean="0"/>
              <a:t>túrli</a:t>
            </a:r>
            <a:r>
              <a:rPr lang="ru-RU" b="1" dirty="0" smtClean="0"/>
              <a:t> </a:t>
            </a:r>
            <a:r>
              <a:rPr lang="en-US" b="1" dirty="0" err="1" smtClean="0"/>
              <a:t>inercial</a:t>
            </a:r>
            <a:r>
              <a:rPr lang="ru-RU" b="1" dirty="0" smtClean="0"/>
              <a:t> </a:t>
            </a:r>
            <a:r>
              <a:rPr lang="en-US" b="1" dirty="0" err="1" smtClean="0"/>
              <a:t>sanaq</a:t>
            </a:r>
            <a:r>
              <a:rPr lang="en-US" b="1" dirty="0" smtClean="0"/>
              <a:t> </a:t>
            </a:r>
            <a:r>
              <a:rPr lang="en-US" b="1" dirty="0" err="1" smtClean="0"/>
              <a:t>sistemalarında</a:t>
            </a:r>
            <a:r>
              <a:rPr lang="ru-RU" b="1" dirty="0" smtClean="0"/>
              <a:t>  </a:t>
            </a:r>
            <a:r>
              <a:rPr lang="en-US" b="1" dirty="0" smtClean="0"/>
              <a:t>mass</a:t>
            </a:r>
            <a:r>
              <a:rPr lang="ru-RU" b="1" dirty="0" smtClean="0"/>
              <a:t>а</a:t>
            </a:r>
            <a:r>
              <a:rPr lang="en-US" b="1" dirty="0" err="1" smtClean="0"/>
              <a:t>lardıń</a:t>
            </a:r>
            <a:r>
              <a:rPr lang="ru-RU" b="1" dirty="0" smtClean="0"/>
              <a:t> а</a:t>
            </a:r>
            <a:r>
              <a:rPr lang="en-US" b="1" dirty="0" err="1" smtClean="0"/>
              <a:t>bsolyutlıǵı</a:t>
            </a:r>
            <a:r>
              <a:rPr lang="ru-RU" b="1" dirty="0" smtClean="0"/>
              <a:t>.</a:t>
            </a:r>
          </a:p>
          <a:p>
            <a:pPr lvl="0">
              <a:buNone/>
            </a:pPr>
            <a:r>
              <a:rPr lang="en-US" b="1" dirty="0" smtClean="0"/>
              <a:t>- </a:t>
            </a:r>
            <a:r>
              <a:rPr lang="en-US" b="1" dirty="0" err="1" smtClean="0"/>
              <a:t>eki</a:t>
            </a:r>
            <a:r>
              <a:rPr lang="ru-RU" b="1" dirty="0" smtClean="0"/>
              <a:t> </a:t>
            </a:r>
            <a:r>
              <a:rPr lang="en-US" b="1" dirty="0" err="1" smtClean="0"/>
              <a:t>sanaq</a:t>
            </a:r>
            <a:r>
              <a:rPr lang="en-US" b="1" dirty="0" smtClean="0"/>
              <a:t> </a:t>
            </a:r>
            <a:r>
              <a:rPr lang="en-US" b="1" dirty="0" err="1" smtClean="0"/>
              <a:t>sistemalarında</a:t>
            </a:r>
            <a:r>
              <a:rPr lang="ru-RU" b="1" dirty="0" smtClean="0"/>
              <a:t> </a:t>
            </a:r>
            <a:r>
              <a:rPr lang="en-US" b="1" dirty="0" smtClean="0"/>
              <a:t>mass</a:t>
            </a:r>
            <a:r>
              <a:rPr lang="ru-RU" b="1" dirty="0" smtClean="0"/>
              <a:t>а</a:t>
            </a:r>
            <a:r>
              <a:rPr lang="en-US" b="1" dirty="0" err="1" smtClean="0"/>
              <a:t>lar</a:t>
            </a:r>
            <a:r>
              <a:rPr lang="ru-RU" b="1" dirty="0" smtClean="0"/>
              <a:t> </a:t>
            </a:r>
            <a:r>
              <a:rPr lang="en-US" b="1" dirty="0" err="1" smtClean="0"/>
              <a:t>tezleniwleriniń</a:t>
            </a:r>
            <a:r>
              <a:rPr lang="ru-RU" b="1" dirty="0" smtClean="0"/>
              <a:t> </a:t>
            </a:r>
            <a:r>
              <a:rPr lang="en-US" b="1" dirty="0" err="1" smtClean="0"/>
              <a:t>teńligi</a:t>
            </a:r>
            <a:r>
              <a:rPr lang="ru-RU" b="1" dirty="0" smtClean="0"/>
              <a:t>.</a:t>
            </a:r>
          </a:p>
          <a:p>
            <a:pPr>
              <a:buNone/>
            </a:pPr>
            <a:r>
              <a:rPr lang="ru-RU" b="1" dirty="0" smtClean="0"/>
              <a:t>              </a:t>
            </a:r>
            <a:endParaRPr lang="en-US" b="1" dirty="0" smtClean="0"/>
          </a:p>
          <a:p>
            <a:pPr>
              <a:buNone/>
            </a:pPr>
            <a:r>
              <a:rPr lang="ru-RU" b="1" dirty="0" smtClean="0"/>
              <a:t>- </a:t>
            </a:r>
            <a:r>
              <a:rPr lang="en-US" b="1" dirty="0" err="1" smtClean="0"/>
              <a:t>barlıq</a:t>
            </a:r>
            <a:r>
              <a:rPr lang="ru-RU" b="1" dirty="0" smtClean="0"/>
              <a:t> </a:t>
            </a:r>
            <a:r>
              <a:rPr lang="en-US" b="1" dirty="0" err="1" smtClean="0"/>
              <a:t>inercial</a:t>
            </a:r>
            <a:r>
              <a:rPr lang="ru-RU" b="1" dirty="0" smtClean="0"/>
              <a:t> </a:t>
            </a:r>
            <a:r>
              <a:rPr lang="en-US" b="1" dirty="0" err="1" smtClean="0"/>
              <a:t>sanaq</a:t>
            </a:r>
            <a:r>
              <a:rPr lang="en-US" b="1" dirty="0" smtClean="0"/>
              <a:t> </a:t>
            </a:r>
            <a:r>
              <a:rPr lang="en-US" b="1" dirty="0" err="1" smtClean="0"/>
              <a:t>sistemalarında</a:t>
            </a:r>
            <a:r>
              <a:rPr lang="ru-RU" b="1" dirty="0" smtClean="0"/>
              <a:t> </a:t>
            </a:r>
            <a:r>
              <a:rPr lang="en-US" b="1" dirty="0" err="1" smtClean="0"/>
              <a:t>tezleniwdiń</a:t>
            </a:r>
            <a:r>
              <a:rPr lang="ru-RU" b="1" dirty="0" smtClean="0"/>
              <a:t> </a:t>
            </a:r>
            <a:r>
              <a:rPr lang="en-US" b="1" dirty="0" err="1" smtClean="0"/>
              <a:t>teńligi</a:t>
            </a:r>
            <a:r>
              <a:rPr lang="ru-RU" b="1" dirty="0" smtClean="0"/>
              <a:t>.</a:t>
            </a:r>
          </a:p>
          <a:p>
            <a:pPr lvl="0">
              <a:buNone/>
            </a:pPr>
            <a:r>
              <a:rPr lang="en-US" b="1" dirty="0" smtClean="0"/>
              <a:t>- </a:t>
            </a:r>
            <a:r>
              <a:rPr lang="en-US" b="1" dirty="0" err="1" smtClean="0"/>
              <a:t>inercial</a:t>
            </a:r>
            <a:r>
              <a:rPr lang="ru-RU" b="1" dirty="0" smtClean="0"/>
              <a:t> </a:t>
            </a:r>
            <a:r>
              <a:rPr lang="en-US" b="1" dirty="0" err="1" smtClean="0"/>
              <a:t>sanaq</a:t>
            </a:r>
            <a:r>
              <a:rPr lang="en-US" b="1" dirty="0" smtClean="0"/>
              <a:t> </a:t>
            </a:r>
            <a:r>
              <a:rPr lang="en-US" b="1" dirty="0" err="1" smtClean="0"/>
              <a:t>sistemalarında</a:t>
            </a:r>
            <a:r>
              <a:rPr lang="ru-RU" b="1" dirty="0" smtClean="0"/>
              <a:t> </a:t>
            </a:r>
            <a:r>
              <a:rPr lang="en-US" b="1" dirty="0" err="1" smtClean="0"/>
              <a:t>materiallıq</a:t>
            </a:r>
            <a:r>
              <a:rPr lang="en-US" b="1" dirty="0" smtClean="0"/>
              <a:t> </a:t>
            </a:r>
            <a:r>
              <a:rPr lang="en-US" b="1" dirty="0" err="1" smtClean="0"/>
              <a:t>noqatlar</a:t>
            </a:r>
            <a:r>
              <a:rPr lang="ru-RU" b="1" dirty="0" smtClean="0"/>
              <a:t> </a:t>
            </a:r>
            <a:r>
              <a:rPr lang="en-US" b="1" dirty="0" err="1" smtClean="0"/>
              <a:t>ózara</a:t>
            </a:r>
            <a:r>
              <a:rPr lang="ru-RU" b="1" dirty="0" smtClean="0"/>
              <a:t> </a:t>
            </a:r>
            <a:r>
              <a:rPr lang="en-US" b="1" dirty="0" err="1" smtClean="0"/>
              <a:t>tásir</a:t>
            </a:r>
            <a:r>
              <a:rPr lang="ru-RU" b="1" dirty="0" smtClean="0"/>
              <a:t> </a:t>
            </a:r>
            <a:r>
              <a:rPr lang="en-US" b="1" dirty="0" err="1" smtClean="0"/>
              <a:t>kúshleriniń</a:t>
            </a:r>
            <a:r>
              <a:rPr lang="ru-RU" b="1" dirty="0" smtClean="0"/>
              <a:t> </a:t>
            </a:r>
            <a:r>
              <a:rPr lang="en-US" b="1" dirty="0" err="1" smtClean="0"/>
              <a:t>teńligi</a:t>
            </a:r>
            <a:r>
              <a:rPr lang="ru-RU" b="1" dirty="0" smtClean="0"/>
              <a:t>.</a:t>
            </a:r>
          </a:p>
          <a:p>
            <a:pPr>
              <a:buNone/>
            </a:pPr>
            <a:r>
              <a:rPr lang="ru-RU" b="1" dirty="0" smtClean="0"/>
              <a:t>- </a:t>
            </a:r>
            <a:r>
              <a:rPr lang="en-US" b="1" dirty="0" smtClean="0"/>
              <a:t> </a:t>
            </a:r>
            <a:r>
              <a:rPr lang="en-US" b="1" dirty="0" err="1" smtClean="0"/>
              <a:t>Galiley</a:t>
            </a:r>
            <a:r>
              <a:rPr lang="en-US" b="1" dirty="0" smtClean="0"/>
              <a:t>  </a:t>
            </a:r>
            <a:r>
              <a:rPr lang="en-US" b="1" dirty="0" err="1" smtClean="0"/>
              <a:t>túrlendiriwlerine</a:t>
            </a:r>
            <a:r>
              <a:rPr lang="en-US" b="1" dirty="0" smtClean="0"/>
              <a:t> </a:t>
            </a:r>
            <a:r>
              <a:rPr lang="en-US" b="1" dirty="0" err="1" smtClean="0"/>
              <a:t>salıstırǵanda</a:t>
            </a:r>
            <a:r>
              <a:rPr lang="ru-RU" b="1" dirty="0" smtClean="0"/>
              <a:t> </a:t>
            </a:r>
            <a:r>
              <a:rPr lang="en-US" b="1" dirty="0" err="1" smtClean="0"/>
              <a:t>kúshtiń</a:t>
            </a:r>
            <a:r>
              <a:rPr lang="ru-RU" b="1" dirty="0" smtClean="0"/>
              <a:t> </a:t>
            </a:r>
            <a:r>
              <a:rPr lang="en-US" b="1" dirty="0" err="1" smtClean="0"/>
              <a:t>invariantlıǵı</a:t>
            </a:r>
            <a:r>
              <a:rPr lang="ru-RU" b="1" dirty="0" smtClean="0"/>
              <a:t> (</a:t>
            </a:r>
            <a:r>
              <a:rPr lang="en-US" b="1" dirty="0" err="1" smtClean="0"/>
              <a:t>ózgermesligi</a:t>
            </a:r>
            <a:r>
              <a:rPr lang="ru-RU" b="1" dirty="0" smtClean="0"/>
              <a:t>).</a:t>
            </a:r>
            <a:endParaRPr lang="ru-RU" b="1" dirty="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8876280"/>
              </p:ext>
            </p:extLst>
          </p:nvPr>
        </p:nvGraphicFramePr>
        <p:xfrm>
          <a:off x="657102" y="3767447"/>
          <a:ext cx="1277257" cy="481781"/>
        </p:xfrm>
        <a:graphic>
          <a:graphicData uri="http://schemas.openxmlformats.org/presentationml/2006/ole">
            <p:oleObj spid="_x0000_s74754" name="Equation" r:id="rId4" imgW="393359" imgH="177646" progId="">
              <p:embed/>
            </p:oleObj>
          </a:graphicData>
        </a:graphic>
      </p:graphicFrame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34724819"/>
              </p:ext>
            </p:extLst>
          </p:nvPr>
        </p:nvGraphicFramePr>
        <p:xfrm>
          <a:off x="1852551" y="5113976"/>
          <a:ext cx="1386774" cy="512467"/>
        </p:xfrm>
        <a:graphic>
          <a:graphicData uri="http://schemas.openxmlformats.org/presentationml/2006/ole">
            <p:oleObj spid="_x0000_s74755" name="Equation" r:id="rId5" imgW="457002" imgH="203112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43869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Скругленный прямоугольник 33"/>
          <p:cNvSpPr/>
          <p:nvPr/>
        </p:nvSpPr>
        <p:spPr>
          <a:xfrm>
            <a:off x="1828800" y="5791200"/>
            <a:ext cx="4267200" cy="8382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" name="Picture 59" descr="C:\Program Files\Microsoft Office\MEDIA\CAGCAT10\j030295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3200400"/>
            <a:ext cx="1285884" cy="1802640"/>
          </a:xfrm>
          <a:prstGeom prst="rect">
            <a:avLst/>
          </a:prstGeom>
          <a:noFill/>
          <a:effectLst>
            <a:softEdge rad="127000"/>
          </a:effectLst>
        </p:spPr>
      </p:pic>
      <p:grpSp>
        <p:nvGrpSpPr>
          <p:cNvPr id="3" name="Группа 28"/>
          <p:cNvGrpSpPr/>
          <p:nvPr/>
        </p:nvGrpSpPr>
        <p:grpSpPr>
          <a:xfrm>
            <a:off x="3962400" y="2895601"/>
            <a:ext cx="2560942" cy="1527329"/>
            <a:chOff x="3643306" y="3786190"/>
            <a:chExt cx="2643206" cy="1419236"/>
          </a:xfrm>
        </p:grpSpPr>
        <p:sp>
          <p:nvSpPr>
            <p:cNvPr id="24" name="Пятиугольник 23"/>
            <p:cNvSpPr/>
            <p:nvPr/>
          </p:nvSpPr>
          <p:spPr>
            <a:xfrm>
              <a:off x="3643306" y="4214818"/>
              <a:ext cx="2643206" cy="571504"/>
            </a:xfrm>
            <a:prstGeom prst="homePlate">
              <a:avLst/>
            </a:prstGeom>
            <a:ln>
              <a:solidFill>
                <a:schemeClr val="tx2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ый треугольник 24"/>
            <p:cNvSpPr/>
            <p:nvPr/>
          </p:nvSpPr>
          <p:spPr>
            <a:xfrm>
              <a:off x="3643306" y="3786190"/>
              <a:ext cx="785818" cy="428628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ый треугольник 25"/>
            <p:cNvSpPr/>
            <p:nvPr/>
          </p:nvSpPr>
          <p:spPr>
            <a:xfrm flipV="1">
              <a:off x="3643306" y="4786322"/>
              <a:ext cx="785818" cy="419104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5357818" y="4286256"/>
              <a:ext cx="428628" cy="42862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</a:rPr>
              <a:t>Úlken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tx1"/>
                </a:solidFill>
              </a:rPr>
              <a:t>tezliklerde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tx1"/>
                </a:solidFill>
              </a:rPr>
              <a:t>Nyuton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mexanikasınıń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qanatlandırılmawı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endParaRPr lang="ru-RU" sz="3600" dirty="0">
              <a:solidFill>
                <a:schemeClr val="tx1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3314688" y="4381520"/>
            <a:ext cx="3929090" cy="158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rot="5400000" flipH="1" flipV="1">
            <a:off x="1958160" y="3023404"/>
            <a:ext cx="2714644" cy="158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rot="10800000" flipV="1">
            <a:off x="1743052" y="4381520"/>
            <a:ext cx="1581160" cy="91917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5029200" y="3657600"/>
            <a:ext cx="392909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rot="5400000" flipH="1" flipV="1">
            <a:off x="3963194" y="2590006"/>
            <a:ext cx="21336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rot="10800000" flipV="1">
            <a:off x="3505200" y="3657600"/>
            <a:ext cx="1581160" cy="91917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5029200" y="2166942"/>
            <a:ext cx="1571636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3314689" y="3881454"/>
          <a:ext cx="491137" cy="495300"/>
        </p:xfrm>
        <a:graphic>
          <a:graphicData uri="http://schemas.openxmlformats.org/presentationml/2006/ole">
            <p:oleObj spid="_x0000_s75778" name="Equation" r:id="rId5" imgW="164885" imgH="164885" progId="">
              <p:embed/>
            </p:oleObj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5529267" y="1666876"/>
          <a:ext cx="428625" cy="585788"/>
        </p:xfrm>
        <a:graphic>
          <a:graphicData uri="http://schemas.openxmlformats.org/presentationml/2006/ole">
            <p:oleObj spid="_x0000_s75779" name="Equation" r:id="rId6" imgW="152268" imgH="203024" progId="">
              <p:embed/>
            </p:oleObj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5029200" y="3124200"/>
          <a:ext cx="603250" cy="495300"/>
        </p:xfrm>
        <a:graphic>
          <a:graphicData uri="http://schemas.openxmlformats.org/presentationml/2006/ole">
            <p:oleObj spid="_x0000_s75780" name="Equation" r:id="rId7" imgW="203024" imgH="164957" progId="">
              <p:embed/>
            </p:oleObj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8382000" y="3657600"/>
          <a:ext cx="534988" cy="585788"/>
        </p:xfrm>
        <a:graphic>
          <a:graphicData uri="http://schemas.openxmlformats.org/presentationml/2006/ole">
            <p:oleObj spid="_x0000_s75781" name="Equation" r:id="rId8" imgW="190417" imgH="203112" progId="">
              <p:embed/>
            </p:oleObj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6815150" y="4381520"/>
          <a:ext cx="463550" cy="476250"/>
        </p:xfrm>
        <a:graphic>
          <a:graphicData uri="http://schemas.openxmlformats.org/presentationml/2006/ole">
            <p:oleObj spid="_x0000_s75782" name="Equation" r:id="rId9" imgW="164885" imgH="164885" progId="">
              <p:embed/>
            </p:oleObj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/>
        </p:nvGraphicFramePr>
        <p:xfrm>
          <a:off x="2814622" y="1738314"/>
          <a:ext cx="428628" cy="512762"/>
        </p:xfrm>
        <a:graphic>
          <a:graphicData uri="http://schemas.openxmlformats.org/presentationml/2006/ole">
            <p:oleObj spid="_x0000_s75783" name="Equation" r:id="rId10" imgW="164814" imgH="177492" progId="">
              <p:embed/>
            </p:oleObj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4529134" y="1595438"/>
          <a:ext cx="495300" cy="622300"/>
        </p:xfrm>
        <a:graphic>
          <a:graphicData uri="http://schemas.openxmlformats.org/presentationml/2006/ole">
            <p:oleObj spid="_x0000_s75784" name="Equation" r:id="rId11" imgW="190335" imgH="215713" progId="">
              <p:embed/>
            </p:oleObj>
          </a:graphicData>
        </a:graphic>
      </p:graphicFrame>
      <p:graphicFrame>
        <p:nvGraphicFramePr>
          <p:cNvPr id="18" name="Object 13"/>
          <p:cNvGraphicFramePr>
            <a:graphicFrameLocks noChangeAspect="1"/>
          </p:cNvGraphicFramePr>
          <p:nvPr/>
        </p:nvGraphicFramePr>
        <p:xfrm>
          <a:off x="1743052" y="4738710"/>
          <a:ext cx="395288" cy="476250"/>
        </p:xfrm>
        <a:graphic>
          <a:graphicData uri="http://schemas.openxmlformats.org/presentationml/2006/ole">
            <p:oleObj spid="_x0000_s75785" name="Equation" r:id="rId12" imgW="152268" imgH="164957" progId="">
              <p:embed/>
            </p:oleObj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3505201" y="4495800"/>
          <a:ext cx="396875" cy="476250"/>
        </p:xfrm>
        <a:graphic>
          <a:graphicData uri="http://schemas.openxmlformats.org/presentationml/2006/ole">
            <p:oleObj spid="_x0000_s75786" name="Equation" r:id="rId13" imgW="152268" imgH="164957" progId="">
              <p:embed/>
            </p:oleObj>
          </a:graphicData>
        </a:graphic>
      </p:graphicFrame>
      <p:sp>
        <p:nvSpPr>
          <p:cNvPr id="21" name="Полилиния 20"/>
          <p:cNvSpPr/>
          <p:nvPr/>
        </p:nvSpPr>
        <p:spPr>
          <a:xfrm>
            <a:off x="6629400" y="3352801"/>
            <a:ext cx="2071702" cy="510647"/>
          </a:xfrm>
          <a:custGeom>
            <a:avLst/>
            <a:gdLst>
              <a:gd name="connsiteX0" fmla="*/ 0 w 7790213"/>
              <a:gd name="connsiteY0" fmla="*/ 1531917 h 1561606"/>
              <a:gd name="connsiteX1" fmla="*/ 736270 w 7790213"/>
              <a:gd name="connsiteY1" fmla="*/ 71252 h 1561606"/>
              <a:gd name="connsiteX2" fmla="*/ 1448790 w 7790213"/>
              <a:gd name="connsiteY2" fmla="*/ 1555668 h 1561606"/>
              <a:gd name="connsiteX3" fmla="*/ 2149434 w 7790213"/>
              <a:gd name="connsiteY3" fmla="*/ 106878 h 1561606"/>
              <a:gd name="connsiteX4" fmla="*/ 2897579 w 7790213"/>
              <a:gd name="connsiteY4" fmla="*/ 1508166 h 1561606"/>
              <a:gd name="connsiteX5" fmla="*/ 3610099 w 7790213"/>
              <a:gd name="connsiteY5" fmla="*/ 106878 h 1561606"/>
              <a:gd name="connsiteX6" fmla="*/ 4275117 w 7790213"/>
              <a:gd name="connsiteY6" fmla="*/ 1508166 h 1561606"/>
              <a:gd name="connsiteX7" fmla="*/ 5058888 w 7790213"/>
              <a:gd name="connsiteY7" fmla="*/ 106878 h 1561606"/>
              <a:gd name="connsiteX8" fmla="*/ 5771408 w 7790213"/>
              <a:gd name="connsiteY8" fmla="*/ 1555668 h 1561606"/>
              <a:gd name="connsiteX9" fmla="*/ 6460177 w 7790213"/>
              <a:gd name="connsiteY9" fmla="*/ 118753 h 1561606"/>
              <a:gd name="connsiteX10" fmla="*/ 6958940 w 7790213"/>
              <a:gd name="connsiteY10" fmla="*/ 843148 h 1561606"/>
              <a:gd name="connsiteX11" fmla="*/ 7790213 w 7790213"/>
              <a:gd name="connsiteY11" fmla="*/ 973777 h 1561606"/>
              <a:gd name="connsiteX12" fmla="*/ 7790213 w 7790213"/>
              <a:gd name="connsiteY12" fmla="*/ 973777 h 156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90213" h="1561606">
                <a:moveTo>
                  <a:pt x="0" y="1531917"/>
                </a:moveTo>
                <a:cubicBezTo>
                  <a:pt x="247402" y="799605"/>
                  <a:pt x="494805" y="67294"/>
                  <a:pt x="736270" y="71252"/>
                </a:cubicBezTo>
                <a:cubicBezTo>
                  <a:pt x="977735" y="75211"/>
                  <a:pt x="1213263" y="1549730"/>
                  <a:pt x="1448790" y="1555668"/>
                </a:cubicBezTo>
                <a:cubicBezTo>
                  <a:pt x="1684317" y="1561606"/>
                  <a:pt x="1907969" y="114795"/>
                  <a:pt x="2149434" y="106878"/>
                </a:cubicBezTo>
                <a:cubicBezTo>
                  <a:pt x="2390899" y="98961"/>
                  <a:pt x="2654135" y="1508166"/>
                  <a:pt x="2897579" y="1508166"/>
                </a:cubicBezTo>
                <a:cubicBezTo>
                  <a:pt x="3141023" y="1508166"/>
                  <a:pt x="3380509" y="106878"/>
                  <a:pt x="3610099" y="106878"/>
                </a:cubicBezTo>
                <a:cubicBezTo>
                  <a:pt x="3839689" y="106878"/>
                  <a:pt x="4033652" y="1508166"/>
                  <a:pt x="4275117" y="1508166"/>
                </a:cubicBezTo>
                <a:cubicBezTo>
                  <a:pt x="4516582" y="1508166"/>
                  <a:pt x="4809506" y="98961"/>
                  <a:pt x="5058888" y="106878"/>
                </a:cubicBezTo>
                <a:cubicBezTo>
                  <a:pt x="5308270" y="114795"/>
                  <a:pt x="5537860" y="1553689"/>
                  <a:pt x="5771408" y="1555668"/>
                </a:cubicBezTo>
                <a:cubicBezTo>
                  <a:pt x="6004956" y="1557647"/>
                  <a:pt x="6262255" y="237506"/>
                  <a:pt x="6460177" y="118753"/>
                </a:cubicBezTo>
                <a:cubicBezTo>
                  <a:pt x="6658099" y="0"/>
                  <a:pt x="6737267" y="700644"/>
                  <a:pt x="6958940" y="843148"/>
                </a:cubicBezTo>
                <a:cubicBezTo>
                  <a:pt x="7180613" y="985652"/>
                  <a:pt x="7790213" y="973777"/>
                  <a:pt x="7790213" y="973777"/>
                </a:cubicBezTo>
                <a:lnTo>
                  <a:pt x="7790213" y="973777"/>
                </a:lnTo>
              </a:path>
            </a:pathLst>
          </a:custGeom>
          <a:ln w="57150">
            <a:solidFill>
              <a:srgbClr val="FFC000"/>
            </a:solidFill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ятно 2 28"/>
          <p:cNvSpPr/>
          <p:nvPr/>
        </p:nvSpPr>
        <p:spPr>
          <a:xfrm>
            <a:off x="6019800" y="3200400"/>
            <a:ext cx="990600" cy="838200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1905000" y="5791200"/>
          <a:ext cx="3862552" cy="762000"/>
        </p:xfrm>
        <a:graphic>
          <a:graphicData uri="http://schemas.openxmlformats.org/presentationml/2006/ole">
            <p:oleObj spid="_x0000_s75789" name="Equation" r:id="rId14" imgW="1168400" imgH="228600" progId="">
              <p:embed/>
            </p:oleObj>
          </a:graphicData>
        </a:graphic>
      </p:graphicFrame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4800600" y="4503004"/>
            <a:ext cx="5638800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</a:rPr>
              <a:t>Hár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</a:rPr>
              <a:t>túrli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</a:rPr>
              <a:t>sanaq</a:t>
            </a:r>
            <a:r>
              <a:rPr lang="en-US" sz="2400" b="1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</a:rPr>
              <a:t>sistemalarında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</a:rPr>
              <a:t>jaqtılıq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</a:rPr>
              <a:t>tezliginiń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</a:rPr>
              <a:t>ózgermesligi</a:t>
            </a:r>
            <a:r>
              <a:rPr lang="ru-RU" sz="2400" b="1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</a:rPr>
              <a:t>!!!</a:t>
            </a:r>
            <a:endParaRPr lang="ru-RU" sz="24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5" name="Стрелка вправо 34"/>
          <p:cNvSpPr/>
          <p:nvPr/>
        </p:nvSpPr>
        <p:spPr>
          <a:xfrm flipH="1">
            <a:off x="6172198" y="5562600"/>
            <a:ext cx="4598720" cy="129540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QARAMA-QARSILIQ</a:t>
            </a:r>
            <a:r>
              <a:rPr lang="ru-RU" sz="3200" b="1" dirty="0" smtClean="0">
                <a:solidFill>
                  <a:schemeClr val="tx1"/>
                </a:solidFill>
              </a:rPr>
              <a:t>!!!</a:t>
            </a:r>
            <a:endParaRPr lang="ru-RU" sz="3200" b="1" dirty="0">
              <a:solidFill>
                <a:schemeClr val="tx1"/>
              </a:solidFill>
            </a:endParaRPr>
          </a:p>
        </p:txBody>
      </p:sp>
      <p:graphicFrame>
        <p:nvGraphicFramePr>
          <p:cNvPr id="75791" name="Object 15"/>
          <p:cNvGraphicFramePr>
            <a:graphicFrameLocks noChangeAspect="1"/>
          </p:cNvGraphicFramePr>
          <p:nvPr/>
        </p:nvGraphicFramePr>
        <p:xfrm>
          <a:off x="7292274" y="2678875"/>
          <a:ext cx="2489200" cy="584200"/>
        </p:xfrm>
        <a:graphic>
          <a:graphicData uri="http://schemas.openxmlformats.org/presentationml/2006/ole">
            <p:oleObj spid="_x0000_s75791" name="Equation" r:id="rId15" imgW="888840" imgH="203040" progId="">
              <p:embed/>
            </p:oleObj>
          </a:graphicData>
        </a:graphic>
      </p:graphicFrame>
      <p:sp>
        <p:nvSpPr>
          <p:cNvPr id="36" name="Прямоугольник 35"/>
          <p:cNvSpPr/>
          <p:nvPr/>
        </p:nvSpPr>
        <p:spPr>
          <a:xfrm>
            <a:off x="7362701" y="3968729"/>
            <a:ext cx="1401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Arial" pitchFamily="34" charset="0"/>
                <a:ea typeface="Times New Roman" pitchFamily="18" charset="0"/>
              </a:rPr>
              <a:t>jaqtılıq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334929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repeatCount="indefinite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8334 0 " pathEditMode="relative" ptsTypes="AA"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1" grpId="0" animBg="1" autoUpdateAnimBg="0"/>
      <p:bldP spid="21" grpId="1" animBg="1"/>
      <p:bldP spid="29" grpId="0" animBg="1" autoUpdateAnimBg="0"/>
      <p:bldP spid="30734" grpId="0" animBg="1"/>
      <p:bldP spid="35" grpId="0" animBg="1"/>
      <p:bldP spid="3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</a:rPr>
              <a:t>Arnawlı</a:t>
            </a:r>
            <a:r>
              <a:rPr lang="ru-RU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salıstırmalılıq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teoriyasınıń</a:t>
            </a:r>
            <a:r>
              <a:rPr lang="ru-RU" sz="3600" b="1" dirty="0" smtClean="0">
                <a:solidFill>
                  <a:schemeClr val="tx1"/>
                </a:solidFill>
              </a:rPr>
              <a:t> (</a:t>
            </a:r>
            <a:r>
              <a:rPr lang="en-US" sz="3600" b="1" dirty="0" smtClean="0">
                <a:solidFill>
                  <a:schemeClr val="tx1"/>
                </a:solidFill>
              </a:rPr>
              <a:t>AST</a:t>
            </a:r>
            <a:r>
              <a:rPr lang="ru-RU" sz="3600" b="1" dirty="0" smtClean="0">
                <a:solidFill>
                  <a:schemeClr val="tx1"/>
                </a:solidFill>
              </a:rPr>
              <a:t>) </a:t>
            </a:r>
            <a:r>
              <a:rPr lang="en-US" sz="3600" b="1" dirty="0" err="1" smtClean="0">
                <a:solidFill>
                  <a:schemeClr val="tx1"/>
                </a:solidFill>
              </a:rPr>
              <a:t>postulatları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06400" y="1524000"/>
            <a:ext cx="11379200" cy="495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endParaRPr lang="ru-RU" sz="2400" b="1" u="sng" dirty="0" smtClean="0"/>
          </a:p>
          <a:p>
            <a:pPr lvl="0" algn="just"/>
            <a:r>
              <a:rPr lang="en-US" sz="2400" b="1" u="sng" dirty="0" err="1" smtClean="0"/>
              <a:t>Salıstırmalılıq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principi</a:t>
            </a:r>
            <a:r>
              <a:rPr lang="ru-RU" sz="2400" u="sng" dirty="0" smtClean="0"/>
              <a:t>:</a:t>
            </a:r>
            <a:r>
              <a:rPr lang="ru-RU" sz="2400" dirty="0" smtClean="0"/>
              <a:t>  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sanaq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sisteması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tınısh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halatın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buzbawı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yaki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tuwrı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sızıqlı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teń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ólshewli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hárekette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bolıwın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hesh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qanday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fizikalıq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tájiriybeler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arqalı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ornatıw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múmkin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emes</a:t>
            </a:r>
            <a:r>
              <a:rPr lang="ru-RU" sz="2400" b="1" dirty="0" smtClean="0"/>
              <a:t>. </a:t>
            </a:r>
            <a:endParaRPr lang="ru-RU" sz="2400" dirty="0" smtClean="0"/>
          </a:p>
          <a:p>
            <a:pPr algn="just"/>
            <a:r>
              <a:rPr lang="en-US" sz="2400" b="1" u="sng" dirty="0" err="1" smtClean="0"/>
              <a:t>Basqash</a:t>
            </a:r>
            <a:r>
              <a:rPr lang="ru-RU" sz="2400" b="1" u="sng" dirty="0" smtClean="0"/>
              <a:t>а </a:t>
            </a:r>
            <a:r>
              <a:rPr lang="en-US" sz="2400" b="1" u="sng" dirty="0" err="1" smtClean="0"/>
              <a:t>ańlatıw</a:t>
            </a:r>
            <a:r>
              <a:rPr lang="ru-RU" sz="2400" b="1" u="sng" dirty="0" smtClean="0"/>
              <a:t>:</a:t>
            </a:r>
            <a:r>
              <a:rPr lang="ru-RU" sz="2400" b="1" dirty="0" smtClean="0"/>
              <a:t> </a:t>
            </a:r>
            <a:r>
              <a:rPr lang="en-US" sz="2400" b="1" i="1" dirty="0" err="1" smtClean="0"/>
              <a:t>barlıq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inercial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sistemalar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ushın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tábiyattıń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barlıq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nızamları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birdey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ańlatıladı</a:t>
            </a:r>
            <a:r>
              <a:rPr lang="ru-RU" sz="2400" dirty="0" smtClean="0"/>
              <a:t>.</a:t>
            </a:r>
          </a:p>
          <a:p>
            <a:pPr algn="just"/>
            <a:r>
              <a:rPr lang="en-US" sz="2400" b="1" u="sng" dirty="0" err="1" smtClean="0"/>
              <a:t>Jaqtılıq</a:t>
            </a:r>
            <a:r>
              <a:rPr lang="ru-RU" sz="2400" b="1" u="sng" dirty="0" smtClean="0"/>
              <a:t> </a:t>
            </a:r>
            <a:r>
              <a:rPr lang="en-US" sz="2400" b="1" u="sng" dirty="0" err="1" smtClean="0"/>
              <a:t>tezliginiń</a:t>
            </a:r>
            <a:r>
              <a:rPr lang="ru-RU" sz="2400" b="1" u="sng" dirty="0" smtClean="0"/>
              <a:t> </a:t>
            </a:r>
            <a:r>
              <a:rPr lang="en-US" sz="2400" b="1" u="sng" dirty="0" err="1" smtClean="0"/>
              <a:t>ózgermew</a:t>
            </a:r>
            <a:r>
              <a:rPr lang="ru-RU" sz="2400" b="1" u="sng" dirty="0" smtClean="0"/>
              <a:t> (</a:t>
            </a:r>
            <a:r>
              <a:rPr lang="en-US" sz="2400" b="1" u="sng" dirty="0" err="1" smtClean="0"/>
              <a:t>turaqlılıq</a:t>
            </a:r>
            <a:r>
              <a:rPr lang="ru-RU" sz="2400" b="1" u="sng" dirty="0" smtClean="0"/>
              <a:t>) </a:t>
            </a:r>
            <a:r>
              <a:rPr lang="en-US" sz="2400" b="1" u="sng" dirty="0" err="1" smtClean="0"/>
              <a:t>principi</a:t>
            </a:r>
            <a:r>
              <a:rPr lang="ru-RU" sz="2400" b="1" dirty="0" smtClean="0"/>
              <a:t>:</a:t>
            </a:r>
            <a:r>
              <a:rPr lang="ru-RU" sz="2400" dirty="0" smtClean="0"/>
              <a:t> </a:t>
            </a:r>
            <a:r>
              <a:rPr lang="en-US" sz="2400" b="1" i="1" dirty="0" err="1" smtClean="0"/>
              <a:t>barlıq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inercial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sanaq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sistemalarında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vakuumdaǵı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jaqtılıq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tezligi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derektiń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háreketi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yaki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jaqtılıq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qabıl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etiwshiniń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háreketine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baylanıslı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emes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196508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2f0dcbf6d3cbb9c20d8c197d503025686c8bc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879</Words>
  <Application>Microsoft Office PowerPoint</Application>
  <PresentationFormat>Произвольный</PresentationFormat>
  <Paragraphs>205</Paragraphs>
  <Slides>27</Slides>
  <Notes>25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9" baseType="lpstr">
      <vt:lpstr>Тема Office</vt:lpstr>
      <vt:lpstr>Equation</vt:lpstr>
      <vt:lpstr> MEXANIKA </vt:lpstr>
      <vt:lpstr>MEXANIKA </vt:lpstr>
      <vt:lpstr>Слайд 3</vt:lpstr>
      <vt:lpstr>Lekciya rejesi</vt:lpstr>
      <vt:lpstr>Galiley  túrlendiriwleri</vt:lpstr>
      <vt:lpstr>Galileydiń salıstırmalılıq principi: </vt:lpstr>
      <vt:lpstr> Galiley  túrlendiriwleriniń nátiyjeleri:  </vt:lpstr>
      <vt:lpstr>Úlken tezliklerde Nyuton mexanikasınıń qanatlandırılmawı </vt:lpstr>
      <vt:lpstr>Arnawlı salıstırmalılıq teoriyasınıń (AST) postulatları</vt:lpstr>
      <vt:lpstr>Lorenc túrlendiriwleri</vt:lpstr>
      <vt:lpstr>Слайд 11</vt:lpstr>
      <vt:lpstr>Слайд 12</vt:lpstr>
      <vt:lpstr> Lorenc túrlendiriwleri nátiyjeleri </vt:lpstr>
      <vt:lpstr> Bir waqıttalıqtıń salıstırmalılıǵı </vt:lpstr>
      <vt:lpstr>Слайд 15</vt:lpstr>
      <vt:lpstr> Waqıt aralıǵınıń salıstırmalılıǵı </vt:lpstr>
      <vt:lpstr>Uzınlıqtıń (aralıqtıń) salıstırmalılıǵı</vt:lpstr>
      <vt:lpstr>Tezliklerdi ózgertiw.</vt:lpstr>
      <vt:lpstr>Слайд 19</vt:lpstr>
      <vt:lpstr>Слайд 20</vt:lpstr>
      <vt:lpstr>Relyativistlik dinamika</vt:lpstr>
      <vt:lpstr> Energiyanıń relyativistlik ańlatpası </vt:lpstr>
      <vt:lpstr> Energiyanıń relyativistlik ańlatpası </vt:lpstr>
      <vt:lpstr>Слайд 24</vt:lpstr>
      <vt:lpstr>PAYDALANÍLǴAN ÁDEBIYAТLAR</vt:lpstr>
      <vt:lpstr>Слайд 26</vt:lpstr>
      <vt:lpstr>Слайд 27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MEXANIKA</dc:title>
  <dc:creator>106</dc:creator>
  <cp:lastModifiedBy>User</cp:lastModifiedBy>
  <cp:revision>212</cp:revision>
  <dcterms:created xsi:type="dcterms:W3CDTF">2018-12-15T05:38:08Z</dcterms:created>
  <dcterms:modified xsi:type="dcterms:W3CDTF">2005-12-28T20:47:52Z</dcterms:modified>
</cp:coreProperties>
</file>