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7" r:id="rId2"/>
    <p:sldId id="348" r:id="rId3"/>
    <p:sldId id="336" r:id="rId4"/>
    <p:sldId id="257" r:id="rId5"/>
    <p:sldId id="335" r:id="rId6"/>
    <p:sldId id="300" r:id="rId7"/>
    <p:sldId id="328" r:id="rId8"/>
    <p:sldId id="320" r:id="rId9"/>
    <p:sldId id="330" r:id="rId10"/>
    <p:sldId id="329" r:id="rId11"/>
    <p:sldId id="299" r:id="rId12"/>
    <p:sldId id="303" r:id="rId13"/>
    <p:sldId id="304" r:id="rId14"/>
    <p:sldId id="333" r:id="rId15"/>
    <p:sldId id="315" r:id="rId16"/>
    <p:sldId id="305" r:id="rId17"/>
    <p:sldId id="307" r:id="rId18"/>
    <p:sldId id="308" r:id="rId19"/>
    <p:sldId id="309" r:id="rId20"/>
    <p:sldId id="321" r:id="rId21"/>
    <p:sldId id="322" r:id="rId22"/>
    <p:sldId id="310" r:id="rId23"/>
    <p:sldId id="323" r:id="rId24"/>
    <p:sldId id="324" r:id="rId25"/>
    <p:sldId id="349" r:id="rId26"/>
    <p:sldId id="342" r:id="rId27"/>
    <p:sldId id="343" r:id="rId28"/>
    <p:sldId id="345" r:id="rId29"/>
    <p:sldId id="344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DBEFFF"/>
    <a:srgbClr val="FF7C80"/>
    <a:srgbClr val="FF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502" autoAdjust="0"/>
  </p:normalViewPr>
  <p:slideViewPr>
    <p:cSldViewPr>
      <p:cViewPr varScale="1">
        <p:scale>
          <a:sx n="107" d="100"/>
          <a:sy n="107" d="100"/>
        </p:scale>
        <p:origin x="-84" y="-84"/>
      </p:cViewPr>
      <p:guideLst>
        <p:guide orient="horz" pos="20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36.wmf"/><Relationship Id="rId1" Type="http://schemas.openxmlformats.org/officeDocument/2006/relationships/image" Target="../media/image58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6.wmf"/><Relationship Id="rId1" Type="http://schemas.openxmlformats.org/officeDocument/2006/relationships/image" Target="../media/image41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90DAF-EA7F-4276-AAD5-2267F87E3FC1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4C8E6-E20B-40CE-BA66-984CFD5840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4179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902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2490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3EF67-584D-4814-A0D8-ECFF542B4EC0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8607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4C8E6-E20B-40CE-BA66-984CFD584021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231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image" Target="../media/image70.png"/><Relationship Id="rId9" Type="http://schemas.openxmlformats.org/officeDocument/2006/relationships/oleObject" Target="../embeddings/oleObject6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9400" y="304800"/>
            <a:ext cx="6019800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6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8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ELEKTROSTATIKA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4864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Q.P.Abduraxmanov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V.S.Xamidov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ru-RU" sz="28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r>
              <a:rPr kumimoji="0" lang="ru-RU" sz="36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</a:rPr>
              <a:t> – </a:t>
            </a:r>
            <a:r>
              <a:rPr kumimoji="0" lang="en-US" sz="3600" b="1" i="0" u="none" strike="noStrike" kern="1200" cap="none" spc="0" normalizeH="0" baseline="0" noProof="0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</a:rPr>
              <a:t>ma’ruza</a:t>
            </a:r>
            <a:r>
              <a:rPr kumimoji="0" lang="en-US" sz="36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</a:rPr>
              <a:t> </a:t>
            </a:r>
            <a:endParaRPr kumimoji="0" lang="ru-RU" sz="36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FIZIKA</a:t>
            </a:r>
          </a:p>
          <a:p>
            <a:pPr algn="ctr"/>
            <a:r>
              <a:rPr lang="en-US" b="1" dirty="0" smtClean="0"/>
              <a:t> KAFEDRASI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685800" y="5943600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201</a:t>
            </a: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154057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304801" y="47244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3369072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3810000" cy="838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Kulon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nızamı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62000"/>
            <a:ext cx="3429000" cy="509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208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304800" y="2971800"/>
            <a:ext cx="3886200" cy="1066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876800" y="2971800"/>
            <a:ext cx="3886200" cy="1066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3810000" cy="838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Kulon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nızamı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91000" y="152400"/>
            <a:ext cx="4800600" cy="2743199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00" b="1" dirty="0" err="1" smtClean="0"/>
              <a:t>Eki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qozǵalmas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noqatlıq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zaryadlar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arasındaǵı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ózara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tásir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kúshi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zaryadlar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muǵdarlarınıń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kóbeymesine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tuwrı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proporcional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olar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arasındaǵı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aralıqtıń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kvadratına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proporcional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hám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zaryadlardı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tutastırıwshı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tuwrı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sızıq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boylap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baǵıtlanǵan</a:t>
            </a:r>
            <a:r>
              <a:rPr lang="en-US" sz="2800" b="1" dirty="0" smtClean="0"/>
              <a:t>.</a:t>
            </a:r>
            <a:endParaRPr lang="ru-RU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09600" y="1295400"/>
            <a:ext cx="2819392" cy="120490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642910" y="1285860"/>
          <a:ext cx="2708300" cy="1271069"/>
        </p:xfrm>
        <a:graphic>
          <a:graphicData uri="http://schemas.openxmlformats.org/presentationml/2006/ole">
            <p:oleObj spid="_x0000_s47991" name="Equation" r:id="rId4" imgW="914400" imgH="431800" progId="">
              <p:embed/>
            </p:oleObj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 flipV="1">
            <a:off x="2895600" y="5943600"/>
            <a:ext cx="3157558" cy="952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538410" y="5524497"/>
            <a:ext cx="785818" cy="7858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700730" y="5524497"/>
            <a:ext cx="785818" cy="7858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667000" y="5257800"/>
            <a:ext cx="567784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6000" b="1" dirty="0" smtClean="0"/>
              <a:t>+</a:t>
            </a:r>
            <a:endParaRPr lang="ru-RU" sz="6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43606" y="5381621"/>
            <a:ext cx="567784" cy="101566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6000" b="1" dirty="0" smtClean="0"/>
              <a:t>+</a:t>
            </a:r>
            <a:endParaRPr lang="ru-RU" sz="6000" b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rot="10800000">
            <a:off x="719158" y="5924545"/>
            <a:ext cx="19050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858000" y="5175245"/>
          <a:ext cx="858838" cy="673100"/>
        </p:xfrm>
        <a:graphic>
          <a:graphicData uri="http://schemas.openxmlformats.org/presentationml/2006/ole">
            <p:oleObj spid="_x0000_s47992" name="Equation" r:id="rId5" imgW="164957" imgH="203024" progId="">
              <p:embed/>
            </p:oleObj>
          </a:graphicData>
        </a:graphic>
      </p:graphicFrame>
      <p:cxnSp>
        <p:nvCxnSpPr>
          <p:cNvPr id="14" name="Прямая со стрелкой 13"/>
          <p:cNvCxnSpPr/>
          <p:nvPr/>
        </p:nvCxnSpPr>
        <p:spPr>
          <a:xfrm>
            <a:off x="6434158" y="5924545"/>
            <a:ext cx="18288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2590800" y="6105525"/>
          <a:ext cx="504825" cy="752475"/>
        </p:xfrm>
        <a:graphic>
          <a:graphicData uri="http://schemas.openxmlformats.org/presentationml/2006/ole">
            <p:oleObj spid="_x0000_s47993" name="Equation" r:id="rId6" imgW="152334" imgH="228501" progId="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5824558" y="6105525"/>
          <a:ext cx="547687" cy="752475"/>
        </p:xfrm>
        <a:graphic>
          <a:graphicData uri="http://schemas.openxmlformats.org/presentationml/2006/ole">
            <p:oleObj spid="_x0000_s47994" name="Equation" r:id="rId7" imgW="165028" imgH="228501" progId="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3995758" y="6096000"/>
          <a:ext cx="595312" cy="420687"/>
        </p:xfrm>
        <a:graphic>
          <a:graphicData uri="http://schemas.openxmlformats.org/presentationml/2006/ole">
            <p:oleObj spid="_x0000_s47995" name="Equation" r:id="rId8" imgW="114102" imgH="126780" progId="">
              <p:embed/>
            </p:oleObj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6758274"/>
              </p:ext>
            </p:extLst>
          </p:nvPr>
        </p:nvGraphicFramePr>
        <p:xfrm>
          <a:off x="407988" y="2971800"/>
          <a:ext cx="3662362" cy="1066800"/>
        </p:xfrm>
        <a:graphic>
          <a:graphicData uri="http://schemas.openxmlformats.org/presentationml/2006/ole">
            <p:oleObj spid="_x0000_s47996" name="Equation" r:id="rId9" imgW="1549400" imgH="457200" progId="">
              <p:embed/>
            </p:oleObj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5376512"/>
              </p:ext>
            </p:extLst>
          </p:nvPr>
        </p:nvGraphicFramePr>
        <p:xfrm>
          <a:off x="5030788" y="3001963"/>
          <a:ext cx="3530600" cy="1036637"/>
        </p:xfrm>
        <a:graphic>
          <a:graphicData uri="http://schemas.openxmlformats.org/presentationml/2006/ole">
            <p:oleObj spid="_x0000_s47997" name="Equation" r:id="rId10" imgW="1422400" imgH="419100" progId="">
              <p:embed/>
            </p:oleObj>
          </a:graphicData>
        </a:graphic>
      </p:graphicFrame>
      <p:sp>
        <p:nvSpPr>
          <p:cNvPr id="27" name="Скругленный прямоугольник 26"/>
          <p:cNvSpPr/>
          <p:nvPr/>
        </p:nvSpPr>
        <p:spPr>
          <a:xfrm>
            <a:off x="384175" y="4129087"/>
            <a:ext cx="2514600" cy="1447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8" name="Object 1"/>
          <p:cNvGraphicFramePr>
            <a:graphicFrameLocks noChangeAspect="1"/>
          </p:cNvGraphicFramePr>
          <p:nvPr/>
        </p:nvGraphicFramePr>
        <p:xfrm>
          <a:off x="533400" y="4191000"/>
          <a:ext cx="2270125" cy="1295400"/>
        </p:xfrm>
        <a:graphic>
          <a:graphicData uri="http://schemas.openxmlformats.org/presentationml/2006/ole">
            <p:oleObj spid="_x0000_s47998" name="Equation" r:id="rId11" imgW="685800" imgH="393700" progId="">
              <p:embed/>
            </p:oleObj>
          </a:graphicData>
        </a:graphic>
      </p:graphicFrame>
      <p:sp>
        <p:nvSpPr>
          <p:cNvPr id="30" name="Выноска со стрелкой вверх 29"/>
          <p:cNvSpPr/>
          <p:nvPr/>
        </p:nvSpPr>
        <p:spPr>
          <a:xfrm>
            <a:off x="4953000" y="4038600"/>
            <a:ext cx="3810000" cy="1219200"/>
          </a:xfrm>
          <a:prstGeom prst="upArrowCallou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ELEKTR TURAQLISI </a:t>
            </a:r>
            <a:endParaRPr lang="ru-RU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252558" y="5238745"/>
          <a:ext cx="858838" cy="673100"/>
        </p:xfrm>
        <a:graphic>
          <a:graphicData uri="http://schemas.openxmlformats.org/presentationml/2006/ole">
            <p:oleObj spid="_x0000_s47999" name="Equation" r:id="rId12" imgW="164957" imgH="20302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2"/>
          <p:cNvSpPr txBox="1">
            <a:spLocks/>
          </p:cNvSpPr>
          <p:nvPr/>
        </p:nvSpPr>
        <p:spPr>
          <a:xfrm>
            <a:off x="228600" y="3581400"/>
            <a:ext cx="8686800" cy="12763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400" b="1" i="1" dirty="0" smtClean="0"/>
              <a:t>	</a:t>
            </a:r>
            <a:r>
              <a:rPr lang="en-US" sz="2400" b="1" i="1" dirty="0" err="1" smtClean="0"/>
              <a:t>Kernewlilik</a:t>
            </a:r>
            <a:r>
              <a:rPr lang="en-US" sz="2400" b="1" i="1" dirty="0" smtClean="0"/>
              <a:t> </a:t>
            </a:r>
            <a:r>
              <a:rPr lang="ru-RU" sz="2400" dirty="0" smtClean="0"/>
              <a:t>– </a:t>
            </a:r>
            <a:r>
              <a:rPr lang="en-US" sz="2400" b="1" dirty="0" err="1" smtClean="0"/>
              <a:t>maydannıń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kórsetkishi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bolıp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q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noqatlıq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zaryadtıń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r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aralıqta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maydanınıń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qálegen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noqatlıq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zaryadqa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tásir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etiwshi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anıqlanadı</a:t>
            </a:r>
            <a:r>
              <a:rPr lang="en-US" sz="2400" b="1" dirty="0" smtClean="0"/>
              <a:t>.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668706" y="5322272"/>
            <a:ext cx="4190999" cy="12311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Elektr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maydanınıń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kernewliligi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066801"/>
            <a:ext cx="8839200" cy="1647819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maydanınıń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qandayda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noqatındaǵı</a:t>
            </a:r>
            <a:r>
              <a:rPr lang="en-US" sz="2400" b="1" dirty="0" smtClean="0"/>
              <a:t> </a:t>
            </a:r>
            <a:r>
              <a:rPr lang="ru-RU" sz="2400" b="1" i="1" dirty="0" smtClean="0"/>
              <a:t>Е </a:t>
            </a:r>
            <a:r>
              <a:rPr lang="en-US" sz="2400" b="1" i="1" dirty="0" err="1" smtClean="0"/>
              <a:t>kernewlilik</a:t>
            </a:r>
            <a:r>
              <a:rPr lang="en-US" sz="2400" b="1" i="1" dirty="0" smtClean="0"/>
              <a:t> </a:t>
            </a:r>
            <a:r>
              <a:rPr lang="ru-RU" sz="2400" b="1" dirty="0" smtClean="0"/>
              <a:t>– </a:t>
            </a:r>
            <a:r>
              <a:rPr lang="en-US" sz="2400" b="1" dirty="0" smtClean="0"/>
              <a:t>sol </a:t>
            </a:r>
            <a:r>
              <a:rPr lang="en-US" sz="2400" b="1" dirty="0" err="1" smtClean="0"/>
              <a:t>noqatqa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jaylastırılǵan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sınawshı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zaryadqa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tásir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etiwshi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muǵdar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jaǵınan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fizikalıq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shama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tásir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etiwshi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tárepke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baǵıtlanǵan</a:t>
            </a:r>
            <a:r>
              <a:rPr lang="en-US" sz="2400" b="1" dirty="0" smtClean="0"/>
              <a:t>. </a:t>
            </a:r>
            <a:r>
              <a:rPr lang="ru-RU" sz="2400" dirty="0" smtClean="0"/>
              <a:t> 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047599"/>
              </p:ext>
            </p:extLst>
          </p:nvPr>
        </p:nvGraphicFramePr>
        <p:xfrm>
          <a:off x="2967499" y="5367290"/>
          <a:ext cx="1636346" cy="1141136"/>
        </p:xfrm>
        <a:graphic>
          <a:graphicData uri="http://schemas.openxmlformats.org/presentationml/2006/ole">
            <p:oleObj spid="_x0000_s58659" name="Equation" r:id="rId4" imgW="558558" imgH="393529" progId="">
              <p:embed/>
            </p:oleObj>
          </a:graphicData>
        </a:graphic>
      </p:graphicFrame>
      <p:sp>
        <p:nvSpPr>
          <p:cNvPr id="10" name="Скругленный прямоугольник 9"/>
          <p:cNvSpPr/>
          <p:nvPr/>
        </p:nvSpPr>
        <p:spPr>
          <a:xfrm>
            <a:off x="5307623" y="2286000"/>
            <a:ext cx="2159977" cy="1295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2801268"/>
              </p:ext>
            </p:extLst>
          </p:nvPr>
        </p:nvGraphicFramePr>
        <p:xfrm>
          <a:off x="5702094" y="2286000"/>
          <a:ext cx="1276350" cy="1284532"/>
        </p:xfrm>
        <a:graphic>
          <a:graphicData uri="http://schemas.openxmlformats.org/presentationml/2006/ole">
            <p:oleObj spid="_x0000_s58660" name="Equation" r:id="rId5" imgW="469900" imgH="469900" progId="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1225529"/>
              </p:ext>
            </p:extLst>
          </p:nvPr>
        </p:nvGraphicFramePr>
        <p:xfrm>
          <a:off x="4876800" y="5337002"/>
          <a:ext cx="1711325" cy="1141413"/>
        </p:xfrm>
        <a:graphic>
          <a:graphicData uri="http://schemas.openxmlformats.org/presentationml/2006/ole">
            <p:oleObj spid="_x0000_s58661" name="Equation" r:id="rId6" imgW="583947" imgH="3935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4267200" cy="1020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Kernewlilik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sızıqları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0" y="3810000"/>
            <a:ext cx="4038600" cy="2743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ru-RU" sz="2400" b="1" dirty="0" smtClean="0"/>
          </a:p>
          <a:p>
            <a:pPr marL="0" indent="0" algn="ctr">
              <a:buNone/>
            </a:pPr>
            <a:r>
              <a:rPr lang="en-US" sz="2000" b="1" dirty="0" err="1" smtClean="0"/>
              <a:t>Elektr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maydan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kúsh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sızıqları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iymek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sızıqtan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ibarat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bolsa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kernewlilik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sızıqları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hár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noqatqa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ótkizilgen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urınbadan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ibarat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boladı</a:t>
            </a:r>
            <a:r>
              <a:rPr lang="en-US" sz="2000" b="1" dirty="0" smtClean="0"/>
              <a:t>.</a:t>
            </a:r>
          </a:p>
          <a:p>
            <a:pPr marL="0" indent="0" algn="ctr">
              <a:buNone/>
            </a:pPr>
            <a:r>
              <a:rPr lang="en-US" sz="2000" b="1" dirty="0" smtClean="0"/>
              <a:t> </a:t>
            </a:r>
          </a:p>
          <a:p>
            <a:pPr marL="0" indent="0" algn="ctr">
              <a:buNone/>
            </a:pPr>
            <a:r>
              <a:rPr lang="ru-RU" sz="2000" b="1" dirty="0" smtClean="0"/>
              <a:t> </a:t>
            </a:r>
            <a:endParaRPr lang="ru-RU" sz="2000" b="1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28600" y="1295400"/>
            <a:ext cx="41910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uz-Cyrl-UZ" sz="2000" b="1" dirty="0" smtClean="0"/>
              <a:t> </a:t>
            </a:r>
            <a:r>
              <a:rPr lang="en-US" sz="2000" b="1" dirty="0" err="1" smtClean="0"/>
              <a:t>Noqatlıq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zaryadtıń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maydan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kernewliligi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sızıqları</a:t>
            </a:r>
            <a:r>
              <a:rPr lang="en-US" sz="2000" b="1" dirty="0" smtClean="0"/>
              <a:t> radial </a:t>
            </a:r>
            <a:r>
              <a:rPr lang="en-US" sz="2000" b="1" dirty="0" err="1" smtClean="0"/>
              <a:t>sızıqlardan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ibarat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Oń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zaryad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ushın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kúsh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sızıqları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baǵıtqa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iye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zaryadtan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shıqqan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boladı</a:t>
            </a:r>
            <a:r>
              <a:rPr lang="en-US" sz="2000" b="1" dirty="0" smtClean="0"/>
              <a:t>.  </a:t>
            </a:r>
            <a:r>
              <a:rPr lang="en-US" sz="2000" b="1" dirty="0" err="1" smtClean="0"/>
              <a:t>Teris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zaryad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ushın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bolsa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kúsh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sızıqları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baǵıtı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zaryadqa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baǵıtlanǵan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boladı</a:t>
            </a:r>
            <a:r>
              <a:rPr lang="en-US" sz="2000" b="1" dirty="0" smtClean="0"/>
              <a:t>. 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728"/>
            <a:ext cx="4303611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401" y="3810000"/>
            <a:ext cx="3831397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5800" y="3886200"/>
            <a:ext cx="3505200" cy="228600"/>
          </a:xfrm>
          <a:prstGeom prst="rect">
            <a:avLst/>
          </a:prstGeom>
          <a:solidFill>
            <a:srgbClr val="DBEFFF"/>
          </a:solidFill>
          <a:ln>
            <a:solidFill>
              <a:srgbClr val="DB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Oń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hám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teris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zaryadlar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14205" y="1524000"/>
            <a:ext cx="1219200" cy="304800"/>
          </a:xfrm>
          <a:prstGeom prst="rect">
            <a:avLst/>
          </a:prstGeom>
          <a:solidFill>
            <a:srgbClr val="DBEFFF"/>
          </a:solidFill>
          <a:ln>
            <a:solidFill>
              <a:srgbClr val="DB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Oń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zaryadlar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"/>
            <a:ext cx="7315200" cy="661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315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99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err="1" smtClean="0"/>
              <a:t>Maydannıń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barlıq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noqatlarında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kernewlilik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birdey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ataladı</a:t>
            </a:r>
            <a:r>
              <a:rPr lang="en-US" sz="2400" b="1" dirty="0" smtClean="0"/>
              <a:t>. </a:t>
            </a:r>
            <a:endParaRPr lang="ru-RU" dirty="0"/>
          </a:p>
        </p:txBody>
      </p:sp>
      <p:pic>
        <p:nvPicPr>
          <p:cNvPr id="76802" name="Picture 2" descr="D:\МКЛ_11\ЛЕКЦИЯ 5\{1B16523E-129A-454C-BC24-82E076048AE1}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04800"/>
            <a:ext cx="7010400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Скругленный прямоугольник 43"/>
          <p:cNvSpPr/>
          <p:nvPr/>
        </p:nvSpPr>
        <p:spPr>
          <a:xfrm>
            <a:off x="2590800" y="6096000"/>
            <a:ext cx="6553200" cy="762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648200" y="3352800"/>
            <a:ext cx="3733800" cy="190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Elektr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maydanlarınıń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superpoziciya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principi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2209800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Zaryadlar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sistemasınıń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maydannıń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berilgen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noqatındaǵı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kernewliligi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hár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bir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zaryadtıń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bólek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kernewlilikleriniń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vektorlıq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jıyındısına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teń</a:t>
            </a:r>
            <a:r>
              <a:rPr lang="en-US" sz="2400" b="1" dirty="0" smtClean="0">
                <a:solidFill>
                  <a:schemeClr val="tx1"/>
                </a:solidFill>
              </a:rPr>
              <a:t>. </a:t>
            </a:r>
            <a:endParaRPr lang="ru-RU" sz="2400" dirty="0"/>
          </a:p>
        </p:txBody>
      </p:sp>
      <p:sp>
        <p:nvSpPr>
          <p:cNvPr id="4" name="Овал 3"/>
          <p:cNvSpPr/>
          <p:nvPr/>
        </p:nvSpPr>
        <p:spPr>
          <a:xfrm>
            <a:off x="142876" y="5057796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714776" y="5057796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0800000">
            <a:off x="357190" y="5272110"/>
            <a:ext cx="357190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rot="16200000" flipH="1">
            <a:off x="1918484" y="3263116"/>
            <a:ext cx="2225722" cy="179549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16200000" flipH="1">
            <a:off x="2035189" y="1236657"/>
            <a:ext cx="930282" cy="7143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6200000" flipH="1">
            <a:off x="1264443" y="2164557"/>
            <a:ext cx="1000132" cy="785818"/>
          </a:xfrm>
          <a:prstGeom prst="line">
            <a:avLst/>
          </a:prstGeom>
          <a:ln w="76200">
            <a:solidFill>
              <a:srgbClr val="C000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1900" y="5272110"/>
            <a:ext cx="715260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+</a:t>
            </a:r>
            <a:r>
              <a:rPr lang="en-US" sz="4000" dirty="0" smtClean="0"/>
              <a:t>q</a:t>
            </a:r>
            <a:endParaRPr lang="ru-RU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272110"/>
            <a:ext cx="715260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+</a:t>
            </a:r>
            <a:r>
              <a:rPr lang="en-US" sz="4000" dirty="0" smtClean="0"/>
              <a:t>q</a:t>
            </a:r>
            <a:endParaRPr lang="ru-RU" sz="40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rot="5400000">
            <a:off x="-19866" y="2434456"/>
            <a:ext cx="3216322" cy="246221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1950243" y="2164557"/>
            <a:ext cx="1000132" cy="785818"/>
          </a:xfrm>
          <a:prstGeom prst="line">
            <a:avLst/>
          </a:prstGeom>
          <a:ln w="76200">
            <a:solidFill>
              <a:srgbClr val="C000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1285884" y="1200144"/>
            <a:ext cx="928694" cy="78581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1127429" y="2041821"/>
            <a:ext cx="2000264" cy="31158"/>
          </a:xfrm>
          <a:prstGeom prst="line">
            <a:avLst/>
          </a:prstGeom>
          <a:ln w="76200">
            <a:solidFill>
              <a:srgbClr val="C000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лилиния 15"/>
          <p:cNvSpPr/>
          <p:nvPr/>
        </p:nvSpPr>
        <p:spPr>
          <a:xfrm>
            <a:off x="1864212" y="2483028"/>
            <a:ext cx="506436" cy="185225"/>
          </a:xfrm>
          <a:custGeom>
            <a:avLst/>
            <a:gdLst>
              <a:gd name="connsiteX0" fmla="*/ 0 w 506436"/>
              <a:gd name="connsiteY0" fmla="*/ 185225 h 185225"/>
              <a:gd name="connsiteX1" fmla="*/ 225083 w 506436"/>
              <a:gd name="connsiteY1" fmla="*/ 2345 h 185225"/>
              <a:gd name="connsiteX2" fmla="*/ 506436 w 506436"/>
              <a:gd name="connsiteY2" fmla="*/ 171157 h 18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436" h="185225">
                <a:moveTo>
                  <a:pt x="0" y="185225"/>
                </a:moveTo>
                <a:cubicBezTo>
                  <a:pt x="70338" y="94957"/>
                  <a:pt x="140677" y="4690"/>
                  <a:pt x="225083" y="2345"/>
                </a:cubicBezTo>
                <a:cubicBezTo>
                  <a:pt x="309489" y="0"/>
                  <a:pt x="407962" y="85578"/>
                  <a:pt x="506436" y="171157"/>
                </a:cubicBezTo>
              </a:path>
            </a:pathLst>
          </a:cu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057400" y="1524000"/>
            <a:ext cx="533400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ym typeface="Symbol"/>
              </a:rPr>
              <a:t></a:t>
            </a:r>
            <a:endParaRPr lang="ru-RU" sz="4000" b="1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2895600" y="1828800"/>
          <a:ext cx="731842" cy="1045489"/>
        </p:xfrm>
        <a:graphic>
          <a:graphicData uri="http://schemas.openxmlformats.org/presentationml/2006/ole">
            <p:oleObj spid="_x0000_s55874" name="Equation" r:id="rId4" imgW="177569" imgH="253670" progId="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762000" y="1828800"/>
          <a:ext cx="784225" cy="1046162"/>
        </p:xfrm>
        <a:graphic>
          <a:graphicData uri="http://schemas.openxmlformats.org/presentationml/2006/ole">
            <p:oleObj spid="_x0000_s55875" name="Equation" r:id="rId5" imgW="190417" imgH="253890" progId="">
              <p:embed/>
            </p:oleObj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1371600" y="762000"/>
          <a:ext cx="574675" cy="836612"/>
        </p:xfrm>
        <a:graphic>
          <a:graphicData uri="http://schemas.openxmlformats.org/presentationml/2006/ole">
            <p:oleObj spid="_x0000_s55876" name="Equation" r:id="rId6" imgW="139639" imgH="203112" progId="">
              <p:embed/>
            </p:oleObj>
          </a:graphicData>
        </a:graphic>
      </p:graphicFrame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2619632" y="6019800"/>
          <a:ext cx="6524368" cy="838200"/>
        </p:xfrm>
        <a:graphic>
          <a:graphicData uri="http://schemas.openxmlformats.org/presentationml/2006/ole">
            <p:oleObj spid="_x0000_s55877" name="Equation" r:id="rId7" imgW="1841500" imgH="292100" progId="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657600" y="5334000"/>
            <a:ext cx="611065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-</a:t>
            </a:r>
            <a:r>
              <a:rPr lang="en-US" sz="4000" dirty="0" smtClean="0"/>
              <a:t>q</a:t>
            </a:r>
            <a:endParaRPr lang="ru-RU" sz="4000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rot="16200000" flipH="1">
            <a:off x="2711449" y="2165351"/>
            <a:ext cx="930282" cy="7143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16200000" flipV="1">
            <a:off x="1981200" y="3048000"/>
            <a:ext cx="990600" cy="838200"/>
          </a:xfrm>
          <a:prstGeom prst="line">
            <a:avLst/>
          </a:prstGeom>
          <a:ln w="76200">
            <a:solidFill>
              <a:srgbClr val="C000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2671762" y="3043238"/>
            <a:ext cx="928694" cy="78581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10800000" flipV="1">
            <a:off x="2133600" y="2971800"/>
            <a:ext cx="1371600" cy="41104"/>
          </a:xfrm>
          <a:prstGeom prst="line">
            <a:avLst/>
          </a:prstGeom>
          <a:ln w="76200">
            <a:solidFill>
              <a:srgbClr val="C00000"/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3429000" y="2514600"/>
          <a:ext cx="574675" cy="836613"/>
        </p:xfrm>
        <a:graphic>
          <a:graphicData uri="http://schemas.openxmlformats.org/presentationml/2006/ole">
            <p:oleObj spid="_x0000_s55878" name="Equation" r:id="rId8" imgW="139639" imgH="203112" progId="">
              <p:embed/>
            </p:oleObj>
          </a:graphicData>
        </a:graphic>
      </p:graphicFrame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4800600" y="3429000"/>
          <a:ext cx="3429000" cy="1727158"/>
        </p:xfrm>
        <a:graphic>
          <a:graphicData uri="http://schemas.openxmlformats.org/presentationml/2006/ole">
            <p:oleObj spid="_x0000_s55879" name="Equation" r:id="rId9" imgW="1422400" imgH="71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E06D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0.24878 0.2349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0" y="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кругленный прямоугольник 22"/>
          <p:cNvSpPr/>
          <p:nvPr/>
        </p:nvSpPr>
        <p:spPr>
          <a:xfrm>
            <a:off x="5105400" y="5410200"/>
            <a:ext cx="3886200" cy="1066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181600" y="2971800"/>
            <a:ext cx="3505200" cy="838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10600" cy="5715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Elektr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maydan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kernewliligi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vektorınıń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aǵımı</a:t>
            </a:r>
            <a:r>
              <a:rPr lang="en-US" sz="3200" b="1" dirty="0" smtClean="0">
                <a:solidFill>
                  <a:schemeClr val="tx1"/>
                </a:solidFill>
              </a:rPr>
              <a:t>. 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000240"/>
            <a:ext cx="8686800" cy="928694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 err="1" smtClean="0"/>
              <a:t>dS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maydandı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ótiwshi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Ф</a:t>
            </a:r>
            <a:r>
              <a:rPr lang="ru-RU" sz="2400" b="1" i="1" baseline="-25000" dirty="0" smtClean="0"/>
              <a:t>Е</a:t>
            </a:r>
            <a:r>
              <a:rPr lang="ru-RU" sz="2400" b="1" i="1" dirty="0" smtClean="0"/>
              <a:t> </a:t>
            </a:r>
            <a:r>
              <a:rPr lang="en-US" sz="2400" b="1" dirty="0" err="1" smtClean="0"/>
              <a:t>kúsh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sızıqları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sanı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elektr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maydanı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kernewliligi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vektorınıń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aǵımın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belgileydi</a:t>
            </a:r>
            <a:r>
              <a:rPr lang="en-US" sz="2400" b="1" dirty="0" smtClean="0"/>
              <a:t>: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380992" y="3662362"/>
            <a:ext cx="435771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309554" y="4376742"/>
            <a:ext cx="442915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80992" y="5091122"/>
            <a:ext cx="435771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80992" y="5805502"/>
            <a:ext cx="435771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80992" y="6519882"/>
            <a:ext cx="435771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524000" y="3733800"/>
            <a:ext cx="1928826" cy="2714644"/>
          </a:xfrm>
          <a:prstGeom prst="rect">
            <a:avLst/>
          </a:prstGeom>
          <a:solidFill>
            <a:schemeClr val="accent1">
              <a:alpha val="58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524132" y="5091122"/>
            <a:ext cx="1428760" cy="57150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881454" y="5091122"/>
          <a:ext cx="820393" cy="731842"/>
        </p:xfrm>
        <a:graphic>
          <a:graphicData uri="http://schemas.openxmlformats.org/presentationml/2006/ole">
            <p:oleObj spid="_x0000_s63139" name="Equation" r:id="rId4" imgW="126725" imgH="177415" progId="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508267" y="3805252"/>
          <a:ext cx="725488" cy="588963"/>
        </p:xfrm>
        <a:graphic>
          <a:graphicData uri="http://schemas.openxmlformats.org/presentationml/2006/ole">
            <p:oleObj spid="_x0000_s63140" name="Equation" r:id="rId5" imgW="139579" imgH="177646" progId="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4095768" y="3662362"/>
          <a:ext cx="792163" cy="673100"/>
        </p:xfrm>
        <a:graphic>
          <a:graphicData uri="http://schemas.openxmlformats.org/presentationml/2006/ole">
            <p:oleObj spid="_x0000_s63141" name="Equation" r:id="rId6" imgW="152268" imgH="203024" progId="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380992" y="5876940"/>
          <a:ext cx="1198579" cy="588962"/>
        </p:xfrm>
        <a:graphic>
          <a:graphicData uri="http://schemas.openxmlformats.org/presentationml/2006/ole">
            <p:oleObj spid="_x0000_s63142" name="Equation" r:id="rId7" imgW="393359" imgH="177646" progId="">
              <p:embed/>
            </p:oleObj>
          </a:graphicData>
        </a:graphic>
      </p:graphicFrame>
      <p:sp>
        <p:nvSpPr>
          <p:cNvPr id="15" name="Полилиния 14"/>
          <p:cNvSpPr/>
          <p:nvPr/>
        </p:nvSpPr>
        <p:spPr>
          <a:xfrm>
            <a:off x="3221372" y="5091121"/>
            <a:ext cx="302892" cy="239595"/>
          </a:xfrm>
          <a:custGeom>
            <a:avLst/>
            <a:gdLst>
              <a:gd name="connsiteX0" fmla="*/ 112542 w 173502"/>
              <a:gd name="connsiteY0" fmla="*/ 0 h 253218"/>
              <a:gd name="connsiteX1" fmla="*/ 154745 w 173502"/>
              <a:gd name="connsiteY1" fmla="*/ 211015 h 253218"/>
              <a:gd name="connsiteX2" fmla="*/ 0 w 173502"/>
              <a:gd name="connsiteY2" fmla="*/ 253218 h 25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502" h="253218">
                <a:moveTo>
                  <a:pt x="112542" y="0"/>
                </a:moveTo>
                <a:cubicBezTo>
                  <a:pt x="143022" y="84406"/>
                  <a:pt x="173502" y="168812"/>
                  <a:pt x="154745" y="211015"/>
                </a:cubicBezTo>
                <a:cubicBezTo>
                  <a:pt x="135988" y="253218"/>
                  <a:pt x="67994" y="253218"/>
                  <a:pt x="0" y="253218"/>
                </a:cubicBezTo>
              </a:path>
            </a:pathLst>
          </a:cu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3095636" y="4448180"/>
          <a:ext cx="1536715" cy="617090"/>
        </p:xfrm>
        <a:graphic>
          <a:graphicData uri="http://schemas.openxmlformats.org/presentationml/2006/ole">
            <p:oleObj spid="_x0000_s63143" name="Equation" r:id="rId8" imgW="558558" imgH="177723" progId="">
              <p:embed/>
            </p:oleObj>
          </a:graphicData>
        </a:graphic>
      </p:graphicFrame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5257800" y="3048000"/>
          <a:ext cx="3338763" cy="685800"/>
        </p:xfrm>
        <a:graphic>
          <a:graphicData uri="http://schemas.openxmlformats.org/presentationml/2006/ole">
            <p:oleObj spid="_x0000_s63144" name="Equation" r:id="rId9" imgW="1244600" imgH="254000" progId="">
              <p:embed/>
            </p:oleObj>
          </a:graphicData>
        </a:graphic>
      </p:graphicFrame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5181600" y="5486400"/>
          <a:ext cx="3702424" cy="1066800"/>
        </p:xfrm>
        <a:graphic>
          <a:graphicData uri="http://schemas.openxmlformats.org/presentationml/2006/ole">
            <p:oleObj spid="_x0000_s63145" name="Equation" r:id="rId10" imgW="1320227" imgH="380835" progId="">
              <p:embed/>
            </p:oleObj>
          </a:graphicData>
        </a:graphic>
      </p:graphicFrame>
      <p:sp>
        <p:nvSpPr>
          <p:cNvPr id="21" name="Содержимое 2"/>
          <p:cNvSpPr txBox="1">
            <a:spLocks/>
          </p:cNvSpPr>
          <p:nvPr/>
        </p:nvSpPr>
        <p:spPr>
          <a:xfrm>
            <a:off x="5029200" y="4038600"/>
            <a:ext cx="3962400" cy="129539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sz="3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ru-RU" sz="3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 Е </a:t>
            </a:r>
            <a:r>
              <a:rPr kumimoji="0" lang="en-US" sz="3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cos</a:t>
            </a:r>
            <a:r>
              <a:rPr kumimoji="0" lang="ru-RU" sz="3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3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ru-RU" sz="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ru-RU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1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</a:t>
            </a:r>
            <a:r>
              <a:rPr kumimoji="0" lang="ru-RU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vektordıń</a:t>
            </a: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1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</a:t>
            </a:r>
            <a:r>
              <a:rPr kumimoji="0" lang="en-US" sz="31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1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maydan</a:t>
            </a:r>
            <a:r>
              <a:rPr kumimoji="0" lang="en-US" sz="31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1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normalı</a:t>
            </a:r>
            <a:r>
              <a:rPr kumimoji="0" lang="en-US" sz="31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1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baǵıtına</a:t>
            </a:r>
            <a:r>
              <a:rPr kumimoji="0" lang="en-US" sz="31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1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proekciyası</a:t>
            </a:r>
            <a:endParaRPr kumimoji="0" lang="ru-RU" sz="3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14282" y="714356"/>
            <a:ext cx="8715436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 </a:t>
            </a:r>
            <a:r>
              <a:rPr lang="en-US" sz="2400" b="1" i="1" dirty="0" smtClean="0"/>
              <a:t>S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bettiń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qıylı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bólimlerinde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aǵımnıń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belgisi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shaması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ózgeredi</a:t>
            </a:r>
            <a:r>
              <a:rPr lang="en-US" sz="2400" b="1" dirty="0" smtClean="0"/>
              <a:t>:  </a:t>
            </a:r>
            <a:r>
              <a:rPr lang="ru-RU" sz="2400" b="1" dirty="0" smtClean="0"/>
              <a:t>1) α &lt; </a:t>
            </a:r>
            <a:r>
              <a:rPr lang="ru-RU" sz="2400" b="1" dirty="0" err="1" smtClean="0"/>
              <a:t>π</a:t>
            </a:r>
            <a:r>
              <a:rPr lang="ru-RU" sz="2400" b="1" dirty="0" smtClean="0"/>
              <a:t>/2  </a:t>
            </a:r>
            <a:r>
              <a:rPr lang="en-US" sz="2400" b="1" dirty="0" err="1" smtClean="0"/>
              <a:t>bolǵanda</a:t>
            </a:r>
            <a:r>
              <a:rPr lang="ru-RU" sz="2400" b="1" dirty="0" smtClean="0"/>
              <a:t> 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Ф</a:t>
            </a:r>
            <a:r>
              <a:rPr lang="ru-RU" sz="2400" b="1" i="1" baseline="-25000" dirty="0" smtClean="0"/>
              <a:t>Е</a:t>
            </a:r>
            <a:r>
              <a:rPr lang="ru-RU" sz="2400" b="1" i="1" dirty="0" smtClean="0"/>
              <a:t>  </a:t>
            </a:r>
            <a:r>
              <a:rPr lang="ru-RU" sz="2400" b="1" dirty="0" smtClean="0"/>
              <a:t>&gt; 0,</a:t>
            </a:r>
          </a:p>
          <a:p>
            <a:pPr algn="ctr"/>
            <a:r>
              <a:rPr lang="ru-RU" sz="2400" b="1" dirty="0" smtClean="0"/>
              <a:t>2) </a:t>
            </a:r>
            <a:r>
              <a:rPr lang="ru-RU" sz="2400" b="1" i="1" dirty="0" err="1" smtClean="0"/>
              <a:t>α</a:t>
            </a:r>
            <a:r>
              <a:rPr lang="ru-RU" sz="2400" b="1" dirty="0" err="1" smtClean="0"/>
              <a:t> </a:t>
            </a:r>
            <a:r>
              <a:rPr lang="ru-RU" sz="2400" b="1" dirty="0" smtClean="0"/>
              <a:t>&gt; </a:t>
            </a:r>
            <a:r>
              <a:rPr lang="ru-RU" sz="2400" b="1" dirty="0" err="1" smtClean="0"/>
              <a:t>π</a:t>
            </a:r>
            <a:r>
              <a:rPr lang="ru-RU" sz="2400" b="1" dirty="0" smtClean="0"/>
              <a:t>/2  </a:t>
            </a:r>
            <a:r>
              <a:rPr lang="en-US" sz="2400" b="1" dirty="0" err="1" smtClean="0"/>
              <a:t>bolǵanda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Ф</a:t>
            </a:r>
            <a:r>
              <a:rPr lang="ru-RU" sz="2400" b="1" i="1" baseline="-25000" dirty="0" smtClean="0"/>
              <a:t>Е</a:t>
            </a:r>
            <a:r>
              <a:rPr lang="ru-RU" sz="2400" b="1" i="1" dirty="0" smtClean="0"/>
              <a:t>  </a:t>
            </a:r>
            <a:r>
              <a:rPr lang="ru-RU" sz="2400" b="1" dirty="0" smtClean="0"/>
              <a:t>&lt;  0,</a:t>
            </a:r>
            <a:r>
              <a:rPr lang="en-US" sz="2400" b="1" dirty="0" smtClean="0"/>
              <a:t> </a:t>
            </a:r>
            <a:r>
              <a:rPr lang="ru-RU" sz="2400" b="1" dirty="0" smtClean="0"/>
              <a:t>3) </a:t>
            </a:r>
            <a:r>
              <a:rPr lang="ru-RU" sz="2400" b="1" i="1" dirty="0" err="1" smtClean="0"/>
              <a:t>α</a:t>
            </a:r>
            <a:r>
              <a:rPr lang="ru-RU" sz="2400" b="1" dirty="0" err="1" smtClean="0"/>
              <a:t> </a:t>
            </a:r>
            <a:r>
              <a:rPr lang="ru-RU" sz="2400" b="1" dirty="0" smtClean="0"/>
              <a:t>= </a:t>
            </a:r>
            <a:r>
              <a:rPr lang="ru-RU" sz="2400" b="1" dirty="0" err="1" smtClean="0"/>
              <a:t>π</a:t>
            </a:r>
            <a:r>
              <a:rPr lang="ru-RU" sz="2400" b="1" dirty="0" smtClean="0"/>
              <a:t>/2  </a:t>
            </a:r>
            <a:r>
              <a:rPr lang="en-US" sz="2400" b="1" dirty="0" err="1" smtClean="0"/>
              <a:t>bolǵanda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d</a:t>
            </a:r>
            <a:r>
              <a:rPr lang="ru-RU" sz="2400" b="1" i="1" dirty="0" smtClean="0"/>
              <a:t>Ф</a:t>
            </a:r>
            <a:r>
              <a:rPr lang="ru-RU" sz="2400" b="1" i="1" baseline="-25000" dirty="0" smtClean="0"/>
              <a:t>Е</a:t>
            </a:r>
            <a:r>
              <a:rPr lang="ru-RU" sz="2400" b="1" i="1" dirty="0" smtClean="0"/>
              <a:t>  </a:t>
            </a:r>
            <a:r>
              <a:rPr lang="ru-RU" sz="2400" b="1" dirty="0" smtClean="0"/>
              <a:t>= 0 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3352800" y="5486400"/>
            <a:ext cx="5562600" cy="1066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553200" y="3581400"/>
            <a:ext cx="2209800" cy="1752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352800" y="3581400"/>
            <a:ext cx="2895600" cy="1828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638800" y="2286000"/>
            <a:ext cx="2133600" cy="533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020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Elektrostatikalıq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maydan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kernewliligi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vektorı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ushın</a:t>
            </a:r>
            <a:r>
              <a:rPr lang="en-US" sz="3200" b="1" dirty="0" smtClean="0">
                <a:solidFill>
                  <a:schemeClr val="tx1"/>
                </a:solidFill>
              </a:rPr>
              <a:t> Gauss </a:t>
            </a:r>
            <a:r>
              <a:rPr lang="en-US" sz="3200" b="1" dirty="0" err="1" smtClean="0">
                <a:solidFill>
                  <a:schemeClr val="tx1"/>
                </a:solidFill>
              </a:rPr>
              <a:t>teoreması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33800" y="1428736"/>
            <a:ext cx="5029200" cy="234208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 err="1" smtClean="0"/>
              <a:t>Orayında</a:t>
            </a:r>
            <a:r>
              <a:rPr lang="en-US" b="1" dirty="0" smtClean="0"/>
              <a:t> </a:t>
            </a:r>
            <a:r>
              <a:rPr lang="en-US" b="1" i="1" dirty="0" smtClean="0"/>
              <a:t>q</a:t>
            </a:r>
            <a:r>
              <a:rPr lang="ru-RU" b="1" i="1" dirty="0" smtClean="0"/>
              <a:t> </a:t>
            </a:r>
            <a:r>
              <a:rPr lang="en-US" b="1" dirty="0" err="1" smtClean="0"/>
              <a:t>noqatlıq</a:t>
            </a:r>
            <a:r>
              <a:rPr lang="en-US" b="1" dirty="0" smtClean="0"/>
              <a:t> </a:t>
            </a:r>
            <a:r>
              <a:rPr lang="en-US" b="1" dirty="0" err="1" smtClean="0"/>
              <a:t>zaryad</a:t>
            </a:r>
            <a:r>
              <a:rPr lang="en-US" b="1" dirty="0" smtClean="0"/>
              <a:t> </a:t>
            </a:r>
            <a:r>
              <a:rPr lang="en-US" b="1" dirty="0" err="1" smtClean="0"/>
              <a:t>jaylasqan</a:t>
            </a:r>
            <a:r>
              <a:rPr lang="en-US" b="1" dirty="0" smtClean="0"/>
              <a:t> </a:t>
            </a:r>
            <a:r>
              <a:rPr lang="en-US" b="1" i="1" dirty="0" smtClean="0"/>
              <a:t>S</a:t>
            </a:r>
            <a:r>
              <a:rPr lang="ru-RU" b="1" i="1" dirty="0" smtClean="0"/>
              <a:t> </a:t>
            </a:r>
            <a:r>
              <a:rPr lang="en-US" b="1" dirty="0" err="1" smtClean="0"/>
              <a:t>sferalıq</a:t>
            </a:r>
            <a:r>
              <a:rPr lang="en-US" b="1" dirty="0" smtClean="0"/>
              <a:t> bet </a:t>
            </a:r>
            <a:r>
              <a:rPr lang="en-US" b="1" dirty="0" err="1" smtClean="0"/>
              <a:t>maydanınan</a:t>
            </a:r>
            <a:r>
              <a:rPr lang="en-US" b="1" dirty="0" smtClean="0"/>
              <a:t> </a:t>
            </a:r>
            <a:r>
              <a:rPr lang="en-US" b="1" dirty="0" err="1" smtClean="0"/>
              <a:t>ótip</a:t>
            </a:r>
            <a:r>
              <a:rPr lang="en-US" b="1" dirty="0" smtClean="0"/>
              <a:t> </a:t>
            </a:r>
            <a:r>
              <a:rPr lang="en-US" b="1" dirty="0" err="1" smtClean="0"/>
              <a:t>atırǵan</a:t>
            </a:r>
            <a:r>
              <a:rPr lang="en-US" b="1" dirty="0" smtClean="0"/>
              <a:t> </a:t>
            </a:r>
            <a:r>
              <a:rPr lang="ru-RU" b="1" i="1" dirty="0" smtClean="0"/>
              <a:t>Е</a:t>
            </a:r>
            <a:r>
              <a:rPr lang="ru-RU" b="1" dirty="0" smtClean="0"/>
              <a:t> </a:t>
            </a:r>
            <a:r>
              <a:rPr lang="en-US" b="1" dirty="0" err="1" smtClean="0"/>
              <a:t>vektor</a:t>
            </a:r>
            <a:r>
              <a:rPr lang="ru-RU" b="1" dirty="0" smtClean="0"/>
              <a:t> </a:t>
            </a:r>
            <a:r>
              <a:rPr lang="en-US" b="1" dirty="0" err="1" smtClean="0"/>
              <a:t>aǵımı</a:t>
            </a:r>
            <a:r>
              <a:rPr lang="en-US" b="1" dirty="0" smtClean="0"/>
              <a:t> </a:t>
            </a:r>
            <a:r>
              <a:rPr lang="en-US" b="1" dirty="0" err="1" smtClean="0"/>
              <a:t>tómendegige</a:t>
            </a:r>
            <a:r>
              <a:rPr lang="en-US" b="1" dirty="0" smtClean="0"/>
              <a:t> </a:t>
            </a:r>
            <a:r>
              <a:rPr lang="en-US" b="1" dirty="0" err="1" smtClean="0"/>
              <a:t>teń</a:t>
            </a:r>
            <a:r>
              <a:rPr lang="en-US" b="1" dirty="0" smtClean="0"/>
              <a:t> </a:t>
            </a:r>
            <a:endParaRPr lang="ru-RU" b="1" dirty="0" smtClean="0"/>
          </a:p>
          <a:p>
            <a:pPr marL="0" indent="0" algn="just">
              <a:buNone/>
            </a:pPr>
            <a:r>
              <a:rPr lang="en-US" b="1" dirty="0" err="1" smtClean="0"/>
              <a:t>bul</a:t>
            </a:r>
            <a:r>
              <a:rPr lang="en-US" b="1" dirty="0" smtClean="0"/>
              <a:t> </a:t>
            </a:r>
            <a:r>
              <a:rPr lang="en-US" b="1" dirty="0" err="1" smtClean="0"/>
              <a:t>halda</a:t>
            </a:r>
            <a:r>
              <a:rPr lang="en-US" b="1" dirty="0" smtClean="0"/>
              <a:t> </a:t>
            </a:r>
            <a:r>
              <a:rPr lang="ru-RU" b="1" dirty="0" smtClean="0"/>
              <a:t>                    </a:t>
            </a:r>
            <a:r>
              <a:rPr lang="en-US" sz="46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4600" i="1" dirty="0" smtClean="0"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ru-RU" sz="4600" i="1" baseline="-25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sz="46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4600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4600" i="1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ru-RU" sz="46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4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b="1" dirty="0" err="1" smtClean="0"/>
              <a:t>sebebi</a:t>
            </a:r>
            <a:r>
              <a:rPr lang="en-US" b="1" dirty="0" smtClean="0"/>
              <a:t> </a:t>
            </a:r>
            <a:r>
              <a:rPr lang="en-US" b="1" dirty="0" err="1" smtClean="0"/>
              <a:t>sferalıq</a:t>
            </a:r>
            <a:r>
              <a:rPr lang="en-US" b="1" dirty="0" smtClean="0"/>
              <a:t> </a:t>
            </a:r>
            <a:r>
              <a:rPr lang="en-US" b="1" dirty="0" err="1" smtClean="0"/>
              <a:t>bettiń</a:t>
            </a:r>
            <a:r>
              <a:rPr lang="en-US" b="1" dirty="0" smtClean="0"/>
              <a:t> </a:t>
            </a:r>
            <a:r>
              <a:rPr lang="en-US" b="1" dirty="0" err="1" smtClean="0"/>
              <a:t>barlıq</a:t>
            </a:r>
            <a:r>
              <a:rPr lang="en-US" b="1" dirty="0" smtClean="0"/>
              <a:t> </a:t>
            </a:r>
            <a:r>
              <a:rPr lang="en-US" b="1" dirty="0" err="1" smtClean="0"/>
              <a:t>noqatlarında</a:t>
            </a:r>
            <a:r>
              <a:rPr lang="en-US" b="1" dirty="0" smtClean="0"/>
              <a:t> </a:t>
            </a:r>
            <a:r>
              <a:rPr lang="ru-RU" b="1" i="1" dirty="0" smtClean="0"/>
              <a:t> </a:t>
            </a:r>
            <a:endParaRPr lang="en-US" b="1" i="1" dirty="0" smtClean="0"/>
          </a:p>
          <a:p>
            <a:pPr marL="0" indent="0" algn="ctr">
              <a:buNone/>
            </a:pPr>
            <a:r>
              <a:rPr lang="ru-RU" b="1" i="1" dirty="0" smtClean="0"/>
              <a:t>Е </a:t>
            </a:r>
            <a:r>
              <a:rPr lang="en-US" b="1" dirty="0" err="1" smtClean="0"/>
              <a:t>hám</a:t>
            </a:r>
            <a:r>
              <a:rPr lang="ru-RU" b="1" dirty="0" smtClean="0"/>
              <a:t> </a:t>
            </a:r>
            <a:r>
              <a:rPr lang="en-US" b="1" i="1" dirty="0" smtClean="0"/>
              <a:t>n</a:t>
            </a:r>
            <a:r>
              <a:rPr lang="uz-Cyrl-UZ" b="1" dirty="0" smtClean="0"/>
              <a:t> </a:t>
            </a:r>
            <a:r>
              <a:rPr lang="en-US" b="1" dirty="0" err="1" smtClean="0"/>
              <a:t>baǵıtları</a:t>
            </a:r>
            <a:r>
              <a:rPr lang="en-US" b="1" dirty="0" smtClean="0"/>
              <a:t> </a:t>
            </a:r>
            <a:r>
              <a:rPr lang="en-US" b="1" dirty="0" err="1" smtClean="0"/>
              <a:t>bir-birine</a:t>
            </a:r>
            <a:r>
              <a:rPr lang="en-US" b="1" dirty="0" smtClean="0"/>
              <a:t> </a:t>
            </a:r>
            <a:r>
              <a:rPr lang="en-US" b="1" dirty="0" err="1" smtClean="0"/>
              <a:t>sáykes</a:t>
            </a:r>
            <a:r>
              <a:rPr lang="en-US" b="1" dirty="0" smtClean="0"/>
              <a:t> </a:t>
            </a:r>
            <a:r>
              <a:rPr lang="en-US" b="1" dirty="0" err="1" smtClean="0"/>
              <a:t>túsedi</a:t>
            </a:r>
            <a:r>
              <a:rPr lang="en-US" b="1" dirty="0" smtClean="0"/>
              <a:t>. </a:t>
            </a:r>
            <a:endParaRPr lang="ru-RU" b="1" dirty="0"/>
          </a:p>
        </p:txBody>
      </p:sp>
      <p:sp>
        <p:nvSpPr>
          <p:cNvPr id="4" name="Овал 3"/>
          <p:cNvSpPr/>
          <p:nvPr/>
        </p:nvSpPr>
        <p:spPr>
          <a:xfrm>
            <a:off x="152400" y="1981200"/>
            <a:ext cx="2590800" cy="25908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0">
                <a:srgbClr val="E6E6E6"/>
              </a:gs>
              <a:gs pos="0">
                <a:srgbClr val="7D8496"/>
              </a:gs>
              <a:gs pos="47000">
                <a:srgbClr val="E6E6E6"/>
              </a:gs>
              <a:gs pos="100000">
                <a:srgbClr val="7D8496"/>
              </a:gs>
              <a:gs pos="50000">
                <a:srgbClr val="E6E6E6"/>
              </a:gs>
            </a:gsLst>
            <a:path path="shap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52400" y="2667000"/>
            <a:ext cx="2590800" cy="1219200"/>
          </a:xfrm>
          <a:prstGeom prst="ellipse">
            <a:avLst/>
          </a:prstGeom>
          <a:noFill/>
          <a:ln w="38100">
            <a:solidFill>
              <a:srgbClr val="00206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919170" y="2147894"/>
          <a:ext cx="647700" cy="533400"/>
        </p:xfrm>
        <a:graphic>
          <a:graphicData uri="http://schemas.openxmlformats.org/presentationml/2006/ole">
            <p:oleObj spid="_x0000_s68163" name="Equation" r:id="rId4" imgW="215619" imgH="177569" progId="">
              <p:embed/>
            </p:oleObj>
          </a:graphicData>
        </a:graphic>
      </p:graphicFrame>
      <p:sp>
        <p:nvSpPr>
          <p:cNvPr id="7" name="Овал 6"/>
          <p:cNvSpPr/>
          <p:nvPr/>
        </p:nvSpPr>
        <p:spPr>
          <a:xfrm>
            <a:off x="1276360" y="307658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4856" y="3148026"/>
            <a:ext cx="715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+</a:t>
            </a:r>
            <a:r>
              <a:rPr lang="en-US" sz="4000" dirty="0" smtClean="0"/>
              <a:t>q</a:t>
            </a:r>
            <a:endParaRPr lang="ru-RU" sz="40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490674" y="3290902"/>
            <a:ext cx="1976438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5400000" flipH="1" flipV="1">
            <a:off x="1633550" y="1647828"/>
            <a:ext cx="1000132" cy="4286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2919434" y="2576522"/>
          <a:ext cx="792163" cy="673100"/>
        </p:xfrm>
        <a:graphic>
          <a:graphicData uri="http://schemas.openxmlformats.org/presentationml/2006/ole">
            <p:oleObj spid="_x0000_s68164" name="Equation" r:id="rId5" imgW="152268" imgH="203024" progId="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205054" y="1433514"/>
          <a:ext cx="792162" cy="673100"/>
        </p:xfrm>
        <a:graphic>
          <a:graphicData uri="http://schemas.openxmlformats.org/presentationml/2006/ole">
            <p:oleObj spid="_x0000_s68165" name="Equation" r:id="rId6" imgW="152268" imgH="203024" progId="">
              <p:embed/>
            </p:oleObj>
          </a:graphicData>
        </a:graphic>
      </p:graphicFrame>
      <p:grpSp>
        <p:nvGrpSpPr>
          <p:cNvPr id="13" name="Группа 31"/>
          <p:cNvGrpSpPr/>
          <p:nvPr/>
        </p:nvGrpSpPr>
        <p:grpSpPr>
          <a:xfrm>
            <a:off x="1419236" y="2147894"/>
            <a:ext cx="998590" cy="657439"/>
            <a:chOff x="7002434" y="1048348"/>
            <a:chExt cx="998590" cy="657439"/>
          </a:xfrm>
        </p:grpSpPr>
        <p:sp>
          <p:nvSpPr>
            <p:cNvPr id="14" name="Полилиния 13"/>
            <p:cNvSpPr/>
            <p:nvPr/>
          </p:nvSpPr>
          <p:spPr>
            <a:xfrm>
              <a:off x="7429520" y="1071546"/>
              <a:ext cx="571504" cy="500066"/>
            </a:xfrm>
            <a:custGeom>
              <a:avLst/>
              <a:gdLst>
                <a:gd name="connsiteX0" fmla="*/ 0 w 261257"/>
                <a:gd name="connsiteY0" fmla="*/ 0 h 143692"/>
                <a:gd name="connsiteX1" fmla="*/ 130628 w 261257"/>
                <a:gd name="connsiteY1" fmla="*/ 39189 h 143692"/>
                <a:gd name="connsiteX2" fmla="*/ 261257 w 261257"/>
                <a:gd name="connsiteY2" fmla="*/ 143692 h 14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7" h="143692">
                  <a:moveTo>
                    <a:pt x="0" y="0"/>
                  </a:moveTo>
                  <a:cubicBezTo>
                    <a:pt x="43542" y="7620"/>
                    <a:pt x="87085" y="15240"/>
                    <a:pt x="130628" y="39189"/>
                  </a:cubicBezTo>
                  <a:cubicBezTo>
                    <a:pt x="174171" y="63138"/>
                    <a:pt x="217714" y="103415"/>
                    <a:pt x="261257" y="143692"/>
                  </a:cubicBezTo>
                </a:path>
              </a:pathLst>
            </a:custGeom>
            <a:ln w="28575">
              <a:solidFill>
                <a:schemeClr val="tx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олилиния 14"/>
            <p:cNvSpPr/>
            <p:nvPr/>
          </p:nvSpPr>
          <p:spPr>
            <a:xfrm rot="381959">
              <a:off x="7002434" y="1212003"/>
              <a:ext cx="526468" cy="474761"/>
            </a:xfrm>
            <a:custGeom>
              <a:avLst/>
              <a:gdLst>
                <a:gd name="connsiteX0" fmla="*/ 0 w 261257"/>
                <a:gd name="connsiteY0" fmla="*/ 0 h 143692"/>
                <a:gd name="connsiteX1" fmla="*/ 130628 w 261257"/>
                <a:gd name="connsiteY1" fmla="*/ 39189 h 143692"/>
                <a:gd name="connsiteX2" fmla="*/ 261257 w 261257"/>
                <a:gd name="connsiteY2" fmla="*/ 143692 h 14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7" h="143692">
                  <a:moveTo>
                    <a:pt x="0" y="0"/>
                  </a:moveTo>
                  <a:cubicBezTo>
                    <a:pt x="43542" y="7620"/>
                    <a:pt x="87085" y="15240"/>
                    <a:pt x="130628" y="39189"/>
                  </a:cubicBezTo>
                  <a:cubicBezTo>
                    <a:pt x="174171" y="63138"/>
                    <a:pt x="217714" y="103415"/>
                    <a:pt x="261257" y="143692"/>
                  </a:cubicBezTo>
                </a:path>
              </a:pathLst>
            </a:custGeom>
            <a:ln w="28575">
              <a:solidFill>
                <a:schemeClr val="tx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7036370" y="1048348"/>
              <a:ext cx="414145" cy="148983"/>
            </a:xfrm>
            <a:custGeom>
              <a:avLst/>
              <a:gdLst>
                <a:gd name="connsiteX0" fmla="*/ 0 w 414145"/>
                <a:gd name="connsiteY0" fmla="*/ 148983 h 148983"/>
                <a:gd name="connsiteX1" fmla="*/ 184520 w 414145"/>
                <a:gd name="connsiteY1" fmla="*/ 21869 h 148983"/>
                <a:gd name="connsiteX2" fmla="*/ 414145 w 414145"/>
                <a:gd name="connsiteY2" fmla="*/ 17769 h 14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145" h="148983">
                  <a:moveTo>
                    <a:pt x="0" y="148983"/>
                  </a:moveTo>
                  <a:cubicBezTo>
                    <a:pt x="57748" y="96360"/>
                    <a:pt x="115496" y="43738"/>
                    <a:pt x="184520" y="21869"/>
                  </a:cubicBezTo>
                  <a:cubicBezTo>
                    <a:pt x="253544" y="0"/>
                    <a:pt x="333844" y="8884"/>
                    <a:pt x="414145" y="17769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7499720" y="1566371"/>
              <a:ext cx="500255" cy="139416"/>
            </a:xfrm>
            <a:custGeom>
              <a:avLst/>
              <a:gdLst>
                <a:gd name="connsiteX0" fmla="*/ 0 w 500255"/>
                <a:gd name="connsiteY0" fmla="*/ 139416 h 139416"/>
                <a:gd name="connsiteX1" fmla="*/ 221424 w 500255"/>
                <a:gd name="connsiteY1" fmla="*/ 28703 h 139416"/>
                <a:gd name="connsiteX2" fmla="*/ 500255 w 500255"/>
                <a:gd name="connsiteY2" fmla="*/ 0 h 13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255" h="139416">
                  <a:moveTo>
                    <a:pt x="0" y="139416"/>
                  </a:moveTo>
                  <a:cubicBezTo>
                    <a:pt x="69024" y="95677"/>
                    <a:pt x="138048" y="51939"/>
                    <a:pt x="221424" y="28703"/>
                  </a:cubicBezTo>
                  <a:cubicBezTo>
                    <a:pt x="304800" y="5467"/>
                    <a:pt x="402527" y="2733"/>
                    <a:pt x="500255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единительная линия 17"/>
          <p:cNvCxnSpPr/>
          <p:nvPr/>
        </p:nvCxnSpPr>
        <p:spPr>
          <a:xfrm rot="5400000" flipH="1" flipV="1">
            <a:off x="1240641" y="2612241"/>
            <a:ext cx="928694" cy="4286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57"/>
          <p:cNvGrpSpPr/>
          <p:nvPr/>
        </p:nvGrpSpPr>
        <p:grpSpPr>
          <a:xfrm>
            <a:off x="1490672" y="1647828"/>
            <a:ext cx="1464480" cy="1643074"/>
            <a:chOff x="3081326" y="1081070"/>
            <a:chExt cx="836846" cy="1928826"/>
          </a:xfrm>
        </p:grpSpPr>
        <p:cxnSp>
          <p:nvCxnSpPr>
            <p:cNvPr id="20" name="Прямая со стрелкой 19"/>
            <p:cNvCxnSpPr/>
            <p:nvPr/>
          </p:nvCxnSpPr>
          <p:spPr>
            <a:xfrm rot="5400000" flipH="1" flipV="1">
              <a:off x="3200686" y="1369928"/>
              <a:ext cx="1006344" cy="4286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 flipV="1">
              <a:off x="2831293" y="2331235"/>
              <a:ext cx="928694" cy="42862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3429000" y="4343400"/>
          <a:ext cx="2438401" cy="990600"/>
        </p:xfrm>
        <a:graphic>
          <a:graphicData uri="http://schemas.openxmlformats.org/presentationml/2006/ole">
            <p:oleObj spid="_x0000_s68166" name="Equation" r:id="rId7" imgW="825500" imgH="431800" progId="">
              <p:embed/>
            </p:oleObj>
          </a:graphicData>
        </a:graphic>
      </p:graphicFrame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6858016" y="4500570"/>
          <a:ext cx="1551014" cy="514762"/>
        </p:xfrm>
        <a:graphic>
          <a:graphicData uri="http://schemas.openxmlformats.org/presentationml/2006/ole">
            <p:oleObj spid="_x0000_s68167" name="Equation" r:id="rId8" imgW="622030" imgH="203112" progId="">
              <p:embed/>
            </p:oleObj>
          </a:graphicData>
        </a:graphic>
      </p:graphicFrame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3581400" y="5486400"/>
          <a:ext cx="5041490" cy="1066800"/>
        </p:xfrm>
        <a:graphic>
          <a:graphicData uri="http://schemas.openxmlformats.org/presentationml/2006/ole">
            <p:oleObj spid="_x0000_s68168" name="Equation" r:id="rId9" imgW="2070100" imgH="444500" progId="">
              <p:embed/>
            </p:oleObj>
          </a:graphicData>
        </a:graphic>
      </p:graphicFrame>
      <p:sp>
        <p:nvSpPr>
          <p:cNvPr id="28" name="Содержимое 2"/>
          <p:cNvSpPr txBox="1">
            <a:spLocks/>
          </p:cNvSpPr>
          <p:nvPr/>
        </p:nvSpPr>
        <p:spPr>
          <a:xfrm>
            <a:off x="304800" y="5486400"/>
            <a:ext cx="23622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Kernewlilik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vektorı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aǵımı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ru-RU" sz="2400" b="1" dirty="0"/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Содержимое 2"/>
          <p:cNvSpPr txBox="1">
            <a:spLocks/>
          </p:cNvSpPr>
          <p:nvPr/>
        </p:nvSpPr>
        <p:spPr>
          <a:xfrm>
            <a:off x="6781800" y="3581400"/>
            <a:ext cx="1752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Sfera</a:t>
            </a:r>
            <a:r>
              <a:rPr kumimoji="0" lang="en-US" sz="22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maydanı</a:t>
            </a:r>
            <a:r>
              <a:rPr kumimoji="0" lang="en-US" sz="22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ru-RU" sz="2200" b="1" dirty="0"/>
          </a:p>
        </p:txBody>
      </p:sp>
      <p:sp>
        <p:nvSpPr>
          <p:cNvPr id="33" name="Содержимое 2"/>
          <p:cNvSpPr txBox="1">
            <a:spLocks/>
          </p:cNvSpPr>
          <p:nvPr/>
        </p:nvSpPr>
        <p:spPr>
          <a:xfrm>
            <a:off x="3429000" y="3505200"/>
            <a:ext cx="2819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/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/>
            <a:r>
              <a:rPr kumimoji="0" lang="ru-RU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Noqatlıq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zaryadtıń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maydan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kernewliligi</a:t>
            </a:r>
            <a:endParaRPr lang="ru-RU" sz="2400" b="1" dirty="0"/>
          </a:p>
        </p:txBody>
      </p:sp>
      <p:sp>
        <p:nvSpPr>
          <p:cNvPr id="38" name="Стрелка вправо 37"/>
          <p:cNvSpPr/>
          <p:nvPr/>
        </p:nvSpPr>
        <p:spPr>
          <a:xfrm>
            <a:off x="2514600" y="5943600"/>
            <a:ext cx="99060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/>
          <p:nvPr/>
        </p:nvCxnSpPr>
        <p:spPr>
          <a:xfrm flipV="1">
            <a:off x="4876800" y="2667000"/>
            <a:ext cx="1371600" cy="83820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rot="10800000">
            <a:off x="6629400" y="2667000"/>
            <a:ext cx="1219200" cy="83820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5029994" y="4037806"/>
            <a:ext cx="2743200" cy="1588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609600" y="1371600"/>
            <a:ext cx="8001000" cy="1066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57600" y="4724400"/>
            <a:ext cx="1981200" cy="1219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685800" y="1447800"/>
          <a:ext cx="7848600" cy="838200"/>
        </p:xfrm>
        <a:graphic>
          <a:graphicData uri="http://schemas.openxmlformats.org/presentationml/2006/ole">
            <p:oleObj spid="_x0000_s71874" name="Equation" r:id="rId4" imgW="3454400" imgH="444500" progId="">
              <p:embed/>
            </p:oleObj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3810000" y="4876800"/>
          <a:ext cx="1600200" cy="1037492"/>
        </p:xfrm>
        <a:graphic>
          <a:graphicData uri="http://schemas.openxmlformats.org/presentationml/2006/ole">
            <p:oleObj spid="_x0000_s71875" name="Equation" r:id="rId5" imgW="660113" imgH="431613" progId="">
              <p:embed/>
            </p:oleObj>
          </a:graphicData>
        </a:graphic>
      </p:graphicFrame>
      <p:sp>
        <p:nvSpPr>
          <p:cNvPr id="7" name="Содержимое 2"/>
          <p:cNvSpPr txBox="1">
            <a:spLocks/>
          </p:cNvSpPr>
          <p:nvPr/>
        </p:nvSpPr>
        <p:spPr>
          <a:xfrm>
            <a:off x="228600" y="2590800"/>
            <a:ext cx="8610600" cy="1905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b="1" dirty="0" smtClean="0"/>
              <a:t> </a:t>
            </a:r>
            <a:r>
              <a:rPr lang="en-US" sz="2400" b="1" dirty="0" smtClean="0"/>
              <a:t>Gauss </a:t>
            </a:r>
            <a:r>
              <a:rPr lang="en-US" sz="2400" b="1" dirty="0" err="1" smtClean="0"/>
              <a:t>teoreması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tuyıq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betten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shıǵıp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E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kernewliligi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vektorınıń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aǵımı</a:t>
            </a:r>
            <a:r>
              <a:rPr lang="en-US" sz="2400" b="1" dirty="0" smtClean="0"/>
              <a:t> sol bet </a:t>
            </a:r>
            <a:r>
              <a:rPr lang="en-US" sz="2400" b="1" dirty="0" err="1" smtClean="0"/>
              <a:t>ishindegi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algebralıq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jıyındısına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.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28600" y="2286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2600" b="1" dirty="0" err="1" smtClean="0"/>
              <a:t>Egerde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elektr</a:t>
            </a:r>
            <a:r>
              <a:rPr lang="en-US" sz="2600" b="1" dirty="0" smtClean="0"/>
              <a:t> </a:t>
            </a:r>
            <a:r>
              <a:rPr kumimoji="0" lang="en-US" sz="26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maydanı</a:t>
            </a:r>
            <a:r>
              <a:rPr kumimoji="0" lang="en-US" sz="2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ru-RU" sz="2600" b="1" u="sng" dirty="0" smtClean="0"/>
              <a:t> </a:t>
            </a:r>
            <a:r>
              <a:rPr lang="en-US" sz="2600" b="1" i="1" u="sng" dirty="0" smtClean="0"/>
              <a:t>q</a:t>
            </a:r>
            <a:r>
              <a:rPr lang="ru-RU" sz="2600" b="1" i="1" u="sng" baseline="-25000" dirty="0" smtClean="0"/>
              <a:t>1</a:t>
            </a:r>
            <a:r>
              <a:rPr lang="ru-RU" sz="2600" b="1" i="1" u="sng" dirty="0" smtClean="0"/>
              <a:t>, </a:t>
            </a:r>
            <a:r>
              <a:rPr lang="en-US" sz="2600" b="1" i="1" u="sng" dirty="0" smtClean="0"/>
              <a:t>q</a:t>
            </a:r>
            <a:r>
              <a:rPr lang="ru-RU" sz="2600" b="1" i="1" u="sng" baseline="-25000" dirty="0" smtClean="0"/>
              <a:t>2</a:t>
            </a:r>
            <a:r>
              <a:rPr lang="ru-RU" sz="2600" b="1" i="1" u="sng" dirty="0" smtClean="0"/>
              <a:t>, </a:t>
            </a:r>
            <a:r>
              <a:rPr lang="en-US" sz="2600" b="1" i="1" u="sng" dirty="0" smtClean="0"/>
              <a:t>q</a:t>
            </a:r>
            <a:r>
              <a:rPr lang="ru-RU" sz="2600" b="1" i="1" u="sng" baseline="-25000" dirty="0" smtClean="0"/>
              <a:t>3</a:t>
            </a:r>
            <a:r>
              <a:rPr lang="ru-RU" sz="2600" b="1" i="1" u="sng" dirty="0" smtClean="0"/>
              <a:t>,</a:t>
            </a:r>
            <a:r>
              <a:rPr lang="ru-RU" sz="2600" b="1" i="1" dirty="0" smtClean="0"/>
              <a:t> </a:t>
            </a:r>
            <a:r>
              <a:rPr lang="ru-RU" sz="2600" b="1" dirty="0" smtClean="0"/>
              <a:t>…, </a:t>
            </a:r>
            <a:r>
              <a:rPr lang="en-US" sz="2600" b="1" dirty="0" err="1" smtClean="0"/>
              <a:t>noqatlıq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zaryadlar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sisteması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arqalı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payda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etilse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superpoziciya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principine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tiykarlanıp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vektorlar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aǵımı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tómendegishe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</a:t>
            </a:r>
            <a:r>
              <a:rPr lang="en-US" sz="2800" b="1" dirty="0" err="1" smtClean="0"/>
              <a:t>ńlat</a:t>
            </a:r>
            <a:r>
              <a:rPr lang="en-US" sz="2600" b="1" dirty="0" err="1" smtClean="0"/>
              <a:t>ıladı</a:t>
            </a:r>
            <a:r>
              <a:rPr lang="en-US" sz="2600" b="1" dirty="0" smtClean="0"/>
              <a:t>:</a:t>
            </a:r>
            <a:endParaRPr 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3200" y="457200"/>
            <a:ext cx="6019800" cy="1447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ELEKTROSTATIKA 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en-US" b="1" dirty="0" smtClean="0"/>
              <a:t>GUMANITAR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152400"/>
            <a:ext cx="8643998" cy="56195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Divergenciya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túsinigi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  <a:r>
              <a:rPr lang="en-US" sz="2800" b="1" dirty="0" err="1" smtClean="0">
                <a:solidFill>
                  <a:schemeClr val="tx1"/>
                </a:solidFill>
              </a:rPr>
              <a:t>Ostrogradskiy</a:t>
            </a:r>
            <a:r>
              <a:rPr lang="en-US" sz="2800" b="1" dirty="0" smtClean="0">
                <a:solidFill>
                  <a:schemeClr val="tx1"/>
                </a:solidFill>
              </a:rPr>
              <a:t> – Gauss </a:t>
            </a:r>
            <a:r>
              <a:rPr lang="en-US" sz="2800" b="1" dirty="0" err="1" smtClean="0">
                <a:solidFill>
                  <a:schemeClr val="tx1"/>
                </a:solidFill>
              </a:rPr>
              <a:t>teoreması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85794"/>
            <a:ext cx="4639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   </a:t>
            </a:r>
            <a:r>
              <a:rPr lang="en-US" sz="2200" b="1" dirty="0" err="1" smtClean="0"/>
              <a:t>Tómende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vektor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maydanı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berilgen</a:t>
            </a:r>
            <a:r>
              <a:rPr lang="en-US" sz="2200" b="1" dirty="0" smtClean="0"/>
              <a:t> </a:t>
            </a:r>
            <a:endParaRPr lang="ru-RU" sz="2200" b="1" dirty="0" smtClean="0"/>
          </a:p>
          <a:p>
            <a:endParaRPr lang="ru-RU" dirty="0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77" name="Object 1"/>
          <p:cNvGraphicFramePr>
            <a:graphicFrameLocks noChangeAspect="1"/>
          </p:cNvGraphicFramePr>
          <p:nvPr/>
        </p:nvGraphicFramePr>
        <p:xfrm>
          <a:off x="4572000" y="714356"/>
          <a:ext cx="4143374" cy="662940"/>
        </p:xfrm>
        <a:graphic>
          <a:graphicData uri="http://schemas.openxmlformats.org/presentationml/2006/ole">
            <p:oleObj spid="_x0000_s101964" name="Equation" r:id="rId4" imgW="2222500" imgH="35560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1285860"/>
            <a:ext cx="838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/>
              <a:t>Vektor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maydanı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ushın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divergenciya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operaciyasın</a:t>
            </a:r>
            <a:r>
              <a:rPr lang="en-US" sz="2200" b="1" i="1" dirty="0" smtClean="0"/>
              <a:t> </a:t>
            </a:r>
            <a:r>
              <a:rPr lang="en-US" sz="2200" b="1" dirty="0" err="1" smtClean="0"/>
              <a:t>qollanamız</a:t>
            </a:r>
            <a:r>
              <a:rPr lang="en-US" sz="2200" b="1" dirty="0" smtClean="0"/>
              <a:t> </a:t>
            </a:r>
            <a:endParaRPr lang="ru-RU" sz="2200" dirty="0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571472" y="1643050"/>
          <a:ext cx="4526829" cy="974526"/>
        </p:xfrm>
        <a:graphic>
          <a:graphicData uri="http://schemas.openxmlformats.org/presentationml/2006/ole">
            <p:oleObj spid="_x0000_s101965" name="Equation" r:id="rId5" imgW="2578100" imgH="558800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282" y="2500306"/>
            <a:ext cx="26501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/>
              <a:t>Gamilton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operatorı</a:t>
            </a:r>
            <a:r>
              <a:rPr lang="en-US" sz="2200" b="1" dirty="0" smtClean="0"/>
              <a:t> </a:t>
            </a:r>
            <a:r>
              <a:rPr lang="ru-RU" sz="2200" b="1" dirty="0" smtClean="0"/>
              <a:t> </a:t>
            </a:r>
            <a:r>
              <a:rPr lang="ru-RU" sz="2400" b="1" dirty="0" smtClean="0"/>
              <a:t>-</a:t>
            </a:r>
          </a:p>
          <a:p>
            <a:endParaRPr lang="ru-RU" dirty="0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2786050" y="2428868"/>
          <a:ext cx="2828924" cy="828675"/>
        </p:xfrm>
        <a:graphic>
          <a:graphicData uri="http://schemas.openxmlformats.org/presentationml/2006/ole">
            <p:oleObj spid="_x0000_s101966" name="Equation" r:id="rId6" imgW="1447800" imgH="419100" progId="">
              <p:embed/>
            </p:oleObj>
          </a:graphicData>
        </a:graphic>
      </p:graphicFrame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6357950" y="1857364"/>
          <a:ext cx="2182675" cy="480928"/>
        </p:xfrm>
        <a:graphic>
          <a:graphicData uri="http://schemas.openxmlformats.org/presentationml/2006/ole">
            <p:oleObj spid="_x0000_s101967" name="Equation" r:id="rId7" imgW="1054100" imgH="241300" progId="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2844" y="3286124"/>
            <a:ext cx="7696200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err="1" smtClean="0"/>
              <a:t>Vektor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maydan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divergenciyası</a:t>
            </a:r>
            <a:r>
              <a:rPr lang="en-US" sz="2200" b="1" dirty="0" smtClean="0"/>
              <a:t> </a:t>
            </a:r>
            <a:r>
              <a:rPr lang="ru-RU" sz="2200" b="1" dirty="0" smtClean="0"/>
              <a:t>– </a:t>
            </a:r>
            <a:r>
              <a:rPr lang="en-US" sz="2200" b="1" dirty="0" err="1" smtClean="0"/>
              <a:t>skalyar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maydan</a:t>
            </a:r>
            <a:r>
              <a:rPr lang="ru-RU" sz="2200" b="1" dirty="0" smtClean="0"/>
              <a:t>.</a:t>
            </a:r>
            <a:endParaRPr lang="ru-RU" sz="2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86380" y="1928802"/>
            <a:ext cx="656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/>
              <a:t>yaki</a:t>
            </a:r>
            <a:endParaRPr lang="ru-RU" sz="2200" b="1" dirty="0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1142976" y="4143380"/>
          <a:ext cx="6651045" cy="1002212"/>
        </p:xfrm>
        <a:graphic>
          <a:graphicData uri="http://schemas.openxmlformats.org/presentationml/2006/ole">
            <p:oleObj spid="_x0000_s101968" name="Equation" r:id="rId8" imgW="2654300" imgH="444500" progId="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2844" y="5143512"/>
            <a:ext cx="8858312" cy="144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Keńisliktiń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hár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bir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noqatında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vektordıń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divergenciyasın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bilgen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halda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shekli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ólshemli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qálegen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tuyıq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betten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ótiwshi</a:t>
            </a:r>
            <a:r>
              <a:rPr lang="en-US" sz="2200" b="1" dirty="0" smtClean="0"/>
              <a:t> sol </a:t>
            </a:r>
            <a:r>
              <a:rPr lang="en-US" sz="2200" b="1" dirty="0" err="1" smtClean="0"/>
              <a:t>vektordıń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aǵımın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esaplaw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múmkin</a:t>
            </a:r>
            <a:r>
              <a:rPr lang="en-US" sz="2200" b="1" dirty="0" smtClean="0"/>
              <a:t>. </a:t>
            </a:r>
            <a:r>
              <a:rPr lang="en-US" sz="2200" b="1" dirty="0" err="1" smtClean="0"/>
              <a:t>Derekler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quwatlılıǵı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jıyındısı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V</a:t>
            </a:r>
            <a:r>
              <a:rPr lang="uz-Cyrl-UZ" sz="2200" b="1" dirty="0" smtClean="0"/>
              <a:t> </a:t>
            </a:r>
            <a:r>
              <a:rPr lang="en-US" sz="2200" b="1" dirty="0" err="1" smtClean="0"/>
              <a:t>kólemdi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orap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alıwshı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S </a:t>
            </a:r>
            <a:r>
              <a:rPr lang="en-US" sz="2200" b="1" dirty="0" smtClean="0"/>
              <a:t>bet </a:t>
            </a:r>
            <a:r>
              <a:rPr lang="en-US" sz="2200" b="1" dirty="0" err="1" smtClean="0"/>
              <a:t>arqalı</a:t>
            </a:r>
            <a:r>
              <a:rPr lang="en-US" sz="2200" b="1" i="1" dirty="0" smtClean="0"/>
              <a:t> </a:t>
            </a:r>
            <a:r>
              <a:rPr lang="en-US" sz="2200" b="1" dirty="0" err="1" smtClean="0"/>
              <a:t>ótip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atırǵan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vektorlar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aǵımına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teń</a:t>
            </a:r>
            <a:r>
              <a:rPr lang="en-US" sz="2200" b="1" dirty="0" smtClean="0"/>
              <a:t>. </a:t>
            </a:r>
            <a:endParaRPr lang="ru-RU" sz="2200" b="1" dirty="0" smtClean="0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3860641"/>
              </p:ext>
            </p:extLst>
          </p:nvPr>
        </p:nvGraphicFramePr>
        <p:xfrm>
          <a:off x="6000760" y="2428868"/>
          <a:ext cx="2857488" cy="888996"/>
        </p:xfrm>
        <a:graphic>
          <a:graphicData uri="http://schemas.openxmlformats.org/presentationml/2006/ole">
            <p:oleObj spid="_x0000_s101969" name="Equation" r:id="rId9" imgW="1091726" imgH="380835" progId="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2844" y="3714752"/>
            <a:ext cx="8680801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Tómendegi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ańlatpa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Ostrogradskiy</a:t>
            </a:r>
            <a:r>
              <a:rPr lang="en-US" sz="2200" b="1" i="1" dirty="0" smtClean="0"/>
              <a:t> – Gauss </a:t>
            </a:r>
            <a:r>
              <a:rPr lang="en-US" sz="2200" b="1" i="1" dirty="0" err="1" smtClean="0"/>
              <a:t>teoreması</a:t>
            </a:r>
            <a:r>
              <a:rPr lang="en-US" sz="2200" b="1" i="1" dirty="0" smtClean="0"/>
              <a:t> </a:t>
            </a:r>
            <a:r>
              <a:rPr lang="en-US" sz="2200" b="1" dirty="0" err="1" smtClean="0"/>
              <a:t>dep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ataladı</a:t>
            </a:r>
            <a:r>
              <a:rPr lang="en-US" sz="2200" b="1" dirty="0" smtClean="0"/>
              <a:t>. </a:t>
            </a:r>
            <a:endParaRPr lang="ru-RU" sz="2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4" grpId="0" animBg="1"/>
      <p:bldP spid="15" grpId="0"/>
      <p:bldP spid="18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685800" y="5334000"/>
            <a:ext cx="3352800" cy="1219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04800" y="3810000"/>
            <a:ext cx="3581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kumimoji="0" lang="ru-RU" sz="280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b="1" dirty="0" err="1" smtClean="0"/>
              <a:t>Zaryadlardıń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kólemlik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tıǵızlıǵın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esapqa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alamız</a:t>
            </a:r>
            <a:endParaRPr lang="ru-RU" sz="2400" b="1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Elektrostatikalıq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maydan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kernewliligi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vektorı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ushın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Gauss </a:t>
            </a:r>
            <a:r>
              <a:rPr lang="en-US" sz="2800" b="1" dirty="0" err="1" smtClean="0">
                <a:solidFill>
                  <a:schemeClr val="tx1"/>
                </a:solidFill>
              </a:rPr>
              <a:t>teoremasınıń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differencial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kórinisi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990600" y="1447800"/>
          <a:ext cx="7352145" cy="1219200"/>
        </p:xfrm>
        <a:graphic>
          <a:graphicData uri="http://schemas.openxmlformats.org/presentationml/2006/ole">
            <p:oleObj spid="_x0000_s102888" name="Equation" r:id="rId4" imgW="2413000" imgH="444500" progId="">
              <p:embed/>
            </p:oleObj>
          </a:graphicData>
        </a:graphic>
      </p:graphicFrame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4114800" y="3657600"/>
          <a:ext cx="4789055" cy="1082457"/>
        </p:xfrm>
        <a:graphic>
          <a:graphicData uri="http://schemas.openxmlformats.org/presentationml/2006/ole">
            <p:oleObj spid="_x0000_s102889" name="Equation" r:id="rId5" imgW="1764534" imgH="444307" progId="">
              <p:embed/>
            </p:oleObj>
          </a:graphicData>
        </a:graphic>
      </p:graphicFrame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3352800" y="2514600"/>
          <a:ext cx="3177308" cy="1219200"/>
        </p:xfrm>
        <a:graphic>
          <a:graphicData uri="http://schemas.openxmlformats.org/presentationml/2006/ole">
            <p:oleObj spid="_x0000_s102890" name="Equation" r:id="rId6" imgW="1040948" imgH="444307" progId="">
              <p:embed/>
            </p:oleObj>
          </a:graphicData>
        </a:graphic>
      </p:graphicFrame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1524000" y="5410200"/>
          <a:ext cx="1828800" cy="1083733"/>
        </p:xfrm>
        <a:graphic>
          <a:graphicData uri="http://schemas.openxmlformats.org/presentationml/2006/ole">
            <p:oleObj spid="_x0000_s102891" name="Equation" r:id="rId7" imgW="660113" imgH="431613" progId="">
              <p:embed/>
            </p:oleObj>
          </a:graphicData>
        </a:graphic>
      </p:graphicFrame>
      <p:sp>
        <p:nvSpPr>
          <p:cNvPr id="18" name="Содержимое 2"/>
          <p:cNvSpPr txBox="1">
            <a:spLocks/>
          </p:cNvSpPr>
          <p:nvPr/>
        </p:nvSpPr>
        <p:spPr>
          <a:xfrm>
            <a:off x="1981200" y="2743200"/>
            <a:ext cx="1219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dirty="0" err="1" smtClean="0"/>
              <a:t>yaki</a:t>
            </a:r>
            <a:endParaRPr lang="ru-RU" sz="2400" b="1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876800" y="5334000"/>
            <a:ext cx="3352800" cy="1219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5638800" y="5410200"/>
          <a:ext cx="1752600" cy="1168400"/>
        </p:xfrm>
        <a:graphic>
          <a:graphicData uri="http://schemas.openxmlformats.org/presentationml/2006/ole">
            <p:oleObj spid="_x0000_s102892" name="Equation" r:id="rId8" imgW="571252" imgH="43161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/>
          <p:cNvSpPr/>
          <p:nvPr/>
        </p:nvSpPr>
        <p:spPr>
          <a:xfrm>
            <a:off x="5715000" y="5105400"/>
            <a:ext cx="3124200" cy="1219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5715000" y="3962400"/>
            <a:ext cx="3124200" cy="1066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000760" y="1857364"/>
            <a:ext cx="2209800" cy="9906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0" y="152400"/>
            <a:ext cx="4191000" cy="1204897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err="1" smtClean="0"/>
              <a:t>Bir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tegis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zaryadlanǵan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sferalıq</a:t>
            </a:r>
            <a:r>
              <a:rPr lang="en-US" sz="2200" b="1" dirty="0" smtClean="0"/>
              <a:t> bet </a:t>
            </a:r>
            <a:r>
              <a:rPr lang="en-US" sz="2200" b="1" dirty="0" err="1" smtClean="0"/>
              <a:t>payda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etken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elektrostatikalıq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maydan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kernewliligi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0" y="1428736"/>
            <a:ext cx="4572000" cy="5124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/>
              <a:t>Maydannıń</a:t>
            </a:r>
            <a:r>
              <a:rPr lang="en-US" sz="2200" b="1" dirty="0" smtClean="0"/>
              <a:t> bet </a:t>
            </a:r>
            <a:r>
              <a:rPr lang="en-US" sz="2200" b="1" dirty="0" err="1" smtClean="0"/>
              <a:t>tıǵızlıǵı</a:t>
            </a:r>
            <a:r>
              <a:rPr lang="en-US" sz="2200" b="1" dirty="0" smtClean="0"/>
              <a:t> </a:t>
            </a:r>
            <a:endParaRPr lang="ru-RU" sz="2200" b="1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       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200" b="1" dirty="0" smtClean="0"/>
              <a:t>Gauss </a:t>
            </a:r>
            <a:r>
              <a:rPr lang="en-US" sz="2200" b="1" dirty="0" err="1" smtClean="0"/>
              <a:t>teoremasına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tiykarlanıp</a:t>
            </a:r>
            <a:r>
              <a:rPr lang="en-US" sz="2200" b="1" dirty="0" smtClean="0"/>
              <a:t>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ru-RU" sz="2400" b="1" dirty="0" smtClean="0"/>
              <a:t>		       </a:t>
            </a:r>
            <a:endParaRPr lang="ru-RU" sz="2400" b="1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152400" y="228600"/>
            <a:ext cx="4114800" cy="3810000"/>
            <a:chOff x="500034" y="571480"/>
            <a:chExt cx="4696654" cy="4429156"/>
          </a:xfrm>
        </p:grpSpPr>
        <p:sp>
          <p:nvSpPr>
            <p:cNvPr id="4" name="Овал 3"/>
            <p:cNvSpPr/>
            <p:nvPr/>
          </p:nvSpPr>
          <p:spPr>
            <a:xfrm>
              <a:off x="1590652" y="1547794"/>
              <a:ext cx="2590800" cy="25908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0">
                  <a:srgbClr val="E6E6E6"/>
                </a:gs>
                <a:gs pos="0">
                  <a:srgbClr val="7D8496"/>
                </a:gs>
                <a:gs pos="47000">
                  <a:srgbClr val="E6E6E6"/>
                </a:gs>
                <a:gs pos="100000">
                  <a:srgbClr val="7D8496"/>
                </a:gs>
                <a:gs pos="50000">
                  <a:srgbClr val="E6E6E6"/>
                </a:gs>
              </a:gsLst>
              <a:path path="shape">
                <a:fillToRect l="50000" t="50000" r="50000" b="50000"/>
              </a:path>
              <a:tileRect/>
            </a:gradFill>
            <a:ln w="38100">
              <a:solidFill>
                <a:srgbClr val="00206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590652" y="2233594"/>
              <a:ext cx="2590800" cy="121920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7290" y="307181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+</a:t>
              </a:r>
              <a:endParaRPr lang="ru-RU" sz="4000" dirty="0"/>
            </a:p>
          </p:txBody>
        </p:sp>
        <p:cxnSp>
          <p:nvCxnSpPr>
            <p:cNvPr id="7" name="Прямая со стрелкой 6"/>
            <p:cNvCxnSpPr>
              <a:endCxn id="5" idx="3"/>
            </p:cNvCxnSpPr>
            <p:nvPr/>
          </p:nvCxnSpPr>
          <p:spPr>
            <a:xfrm rot="10800000" flipV="1">
              <a:off x="1970066" y="2857496"/>
              <a:ext cx="958860" cy="4167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rot="5400000" flipH="1" flipV="1">
              <a:off x="2429654" y="1070752"/>
              <a:ext cx="1000132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785918" y="2500306"/>
            <a:ext cx="792162" cy="546100"/>
          </p:xfrm>
          <a:graphic>
            <a:graphicData uri="http://schemas.openxmlformats.org/presentationml/2006/ole">
              <p:oleObj spid="_x0000_s71648" name="Equation" r:id="rId4" imgW="152268" imgH="164957" progId="">
                <p:embed/>
              </p:oleObj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4214810" y="1214422"/>
            <a:ext cx="792162" cy="673100"/>
          </p:xfrm>
          <a:graphic>
            <a:graphicData uri="http://schemas.openxmlformats.org/presentationml/2006/ole">
              <p:oleObj spid="_x0000_s71649" name="Equation" r:id="rId5" imgW="152268" imgH="203024" progId="">
                <p:embed/>
              </p:oleObj>
            </a:graphicData>
          </a:graphic>
        </p:graphicFrame>
        <p:cxnSp>
          <p:nvCxnSpPr>
            <p:cNvPr id="11" name="Прямая со стрелкой 10"/>
            <p:cNvCxnSpPr/>
            <p:nvPr/>
          </p:nvCxnSpPr>
          <p:spPr>
            <a:xfrm rot="5400000">
              <a:off x="2501092" y="4571214"/>
              <a:ext cx="857256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5" idx="6"/>
            </p:cNvCxnSpPr>
            <p:nvPr/>
          </p:nvCxnSpPr>
          <p:spPr>
            <a:xfrm>
              <a:off x="4181452" y="2843194"/>
              <a:ext cx="1015236" cy="1430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5" idx="2"/>
            </p:cNvCxnSpPr>
            <p:nvPr/>
          </p:nvCxnSpPr>
          <p:spPr>
            <a:xfrm rot="10800000" flipV="1">
              <a:off x="500034" y="2843194"/>
              <a:ext cx="1090618" cy="1430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4" idx="7"/>
            </p:cNvCxnSpPr>
            <p:nvPr/>
          </p:nvCxnSpPr>
          <p:spPr>
            <a:xfrm rot="5400000" flipH="1" flipV="1">
              <a:off x="3830626" y="1114396"/>
              <a:ext cx="784224" cy="8414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4" idx="3"/>
            </p:cNvCxnSpPr>
            <p:nvPr/>
          </p:nvCxnSpPr>
          <p:spPr>
            <a:xfrm rot="5400000">
              <a:off x="1221545" y="3752049"/>
              <a:ext cx="741390" cy="7556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4" idx="1"/>
            </p:cNvCxnSpPr>
            <p:nvPr/>
          </p:nvCxnSpPr>
          <p:spPr>
            <a:xfrm rot="16200000" flipV="1">
              <a:off x="1200128" y="1157270"/>
              <a:ext cx="784224" cy="7556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4" idx="5"/>
            </p:cNvCxnSpPr>
            <p:nvPr/>
          </p:nvCxnSpPr>
          <p:spPr>
            <a:xfrm rot="16200000" flipH="1">
              <a:off x="3887762" y="3673456"/>
              <a:ext cx="741390" cy="91283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71670" y="107154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+</a:t>
              </a:r>
              <a:endParaRPr lang="ru-RU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00496" y="19288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+</a:t>
              </a:r>
              <a:endParaRPr lang="ru-RU" sz="4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00496" y="300037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+</a:t>
              </a:r>
              <a:endParaRPr lang="ru-RU" sz="4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378619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+</a:t>
              </a:r>
              <a:endParaRPr lang="ru-RU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86116" y="378619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+</a:t>
              </a:r>
              <a:endParaRPr lang="ru-RU" sz="4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67078" y="122394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+</a:t>
              </a:r>
              <a:endParaRPr lang="ru-RU" sz="4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5852" y="1857364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+</a:t>
              </a:r>
              <a:endParaRPr lang="ru-RU" sz="4000" dirty="0"/>
            </a:p>
          </p:txBody>
        </p:sp>
        <p:graphicFrame>
          <p:nvGraphicFramePr>
            <p:cNvPr id="25" name="Object 5"/>
            <p:cNvGraphicFramePr>
              <a:graphicFrameLocks noChangeAspect="1"/>
            </p:cNvGraphicFramePr>
            <p:nvPr/>
          </p:nvGraphicFramePr>
          <p:xfrm>
            <a:off x="571472" y="2786058"/>
            <a:ext cx="792162" cy="673100"/>
          </p:xfrm>
          <a:graphic>
            <a:graphicData uri="http://schemas.openxmlformats.org/presentationml/2006/ole">
              <p:oleObj spid="_x0000_s71650" name="Equation" r:id="rId6" imgW="152268" imgH="203024" progId="">
                <p:embed/>
              </p:oleObj>
            </a:graphicData>
          </a:graphic>
        </p:graphicFrame>
      </p:grp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1929830"/>
              </p:ext>
            </p:extLst>
          </p:nvPr>
        </p:nvGraphicFramePr>
        <p:xfrm>
          <a:off x="5867400" y="4038600"/>
          <a:ext cx="2763253" cy="990600"/>
        </p:xfrm>
        <a:graphic>
          <a:graphicData uri="http://schemas.openxmlformats.org/presentationml/2006/ole">
            <p:oleObj spid="_x0000_s71651" name="Equation" r:id="rId7" imgW="1193800" imgH="431800" progId="">
              <p:embed/>
            </p:oleObj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6143636" y="1928802"/>
          <a:ext cx="1905000" cy="824355"/>
        </p:xfrm>
        <a:graphic>
          <a:graphicData uri="http://schemas.openxmlformats.org/presentationml/2006/ole">
            <p:oleObj spid="_x0000_s71652" name="Equation" r:id="rId8" imgW="901309" imgH="393529" progId="">
              <p:embed/>
            </p:oleObj>
          </a:graphicData>
        </a:graphic>
      </p:graphicFrame>
      <p:sp>
        <p:nvSpPr>
          <p:cNvPr id="40" name="Овал 39"/>
          <p:cNvSpPr/>
          <p:nvPr/>
        </p:nvSpPr>
        <p:spPr>
          <a:xfrm>
            <a:off x="457200" y="457200"/>
            <a:ext cx="3581400" cy="3581400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6172200" y="5105400"/>
          <a:ext cx="2057400" cy="1195251"/>
        </p:xfrm>
        <a:graphic>
          <a:graphicData uri="http://schemas.openxmlformats.org/presentationml/2006/ole">
            <p:oleObj spid="_x0000_s71653" name="Equation" r:id="rId9" imgW="748975" imgH="431613" progId="">
              <p:embed/>
            </p:oleObj>
          </a:graphicData>
        </a:graphic>
      </p:graphicFrame>
      <p:sp>
        <p:nvSpPr>
          <p:cNvPr id="47" name="Заголовок 1"/>
          <p:cNvSpPr txBox="1">
            <a:spLocks/>
          </p:cNvSpPr>
          <p:nvPr/>
        </p:nvSpPr>
        <p:spPr>
          <a:xfrm>
            <a:off x="187755" y="4267200"/>
            <a:ext cx="4953000" cy="25350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200" b="1" i="1" dirty="0" err="1" smtClean="0"/>
              <a:t>Zaryadlanǵan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sfera</a:t>
            </a:r>
            <a:r>
              <a:rPr lang="en-US" sz="2200" b="1" i="1" dirty="0" smtClean="0"/>
              <a:t> </a:t>
            </a:r>
            <a:r>
              <a:rPr lang="en-US" sz="2200" b="1" dirty="0" err="1" smtClean="0"/>
              <a:t>ishindegi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qálegen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tuyıq</a:t>
            </a:r>
            <a:r>
              <a:rPr lang="en-US" sz="2200" b="1" dirty="0" smtClean="0"/>
              <a:t> bet </a:t>
            </a:r>
            <a:r>
              <a:rPr lang="en-US" sz="2200" b="1" dirty="0" err="1" smtClean="0"/>
              <a:t>elektr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zaryadlarǵa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iye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bolmaydı</a:t>
            </a:r>
            <a:r>
              <a:rPr lang="en-US" sz="2200" b="1" dirty="0" smtClean="0"/>
              <a:t>, sol </a:t>
            </a:r>
            <a:r>
              <a:rPr lang="en-US" sz="2200" b="1" dirty="0" err="1" smtClean="0"/>
              <a:t>sebepli</a:t>
            </a:r>
            <a:r>
              <a:rPr lang="en-US" sz="2200" b="1" dirty="0" smtClean="0"/>
              <a:t>, </a:t>
            </a:r>
          </a:p>
          <a:p>
            <a:pPr lvl="0" algn="ctr">
              <a:spcBef>
                <a:spcPct val="0"/>
              </a:spcBef>
            </a:pPr>
            <a:r>
              <a:rPr lang="en-US" sz="2200" b="1" dirty="0" smtClean="0"/>
              <a:t>Gauss </a:t>
            </a:r>
            <a:r>
              <a:rPr lang="en-US" sz="2200" b="1" dirty="0" err="1" smtClean="0"/>
              <a:t>teoremasına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tiykarlanıp</a:t>
            </a:r>
            <a:r>
              <a:rPr lang="ru-RU" sz="2200" b="1" dirty="0" smtClean="0"/>
              <a:t> </a:t>
            </a:r>
            <a:r>
              <a:rPr lang="ru-RU" sz="2200" b="1" i="1" dirty="0" smtClean="0"/>
              <a:t>Ф</a:t>
            </a:r>
            <a:r>
              <a:rPr lang="ru-RU" sz="2200" b="1" i="1" baseline="-25000" dirty="0" smtClean="0"/>
              <a:t>Е</a:t>
            </a:r>
            <a:r>
              <a:rPr lang="ru-RU" sz="2200" b="1" dirty="0" smtClean="0"/>
              <a:t> </a:t>
            </a:r>
            <a:r>
              <a:rPr lang="en-US" sz="2200" b="1" dirty="0" smtClean="0"/>
              <a:t>de </a:t>
            </a:r>
            <a:r>
              <a:rPr lang="en-US" sz="2200" b="1" dirty="0" err="1" smtClean="0"/>
              <a:t>de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elektr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maydan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kernewliligi</a:t>
            </a:r>
            <a:r>
              <a:rPr lang="en-US" sz="2200" b="1" dirty="0" smtClean="0"/>
              <a:t> </a:t>
            </a:r>
            <a:r>
              <a:rPr lang="ru-RU" sz="2200" b="1" dirty="0" smtClean="0"/>
              <a:t> </a:t>
            </a:r>
            <a:r>
              <a:rPr lang="en-US" sz="2200" b="1" dirty="0" err="1" smtClean="0"/>
              <a:t>nolge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teń</a:t>
            </a:r>
            <a:r>
              <a:rPr lang="ru-RU" sz="2200" b="1" dirty="0" smtClean="0"/>
              <a:t>.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кругленный прямоугольник 22"/>
          <p:cNvSpPr/>
          <p:nvPr/>
        </p:nvSpPr>
        <p:spPr>
          <a:xfrm>
            <a:off x="6781800" y="4572000"/>
            <a:ext cx="2133600" cy="1295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5181600" cy="1447800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err="1" smtClean="0"/>
              <a:t>Zaryadlanǵan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sheksiz</a:t>
            </a:r>
            <a:r>
              <a:rPr lang="en-US" sz="2400" b="1" dirty="0" smtClean="0"/>
              <a:t> jip (</a:t>
            </a:r>
            <a:r>
              <a:rPr lang="en-US" sz="2400" b="1" dirty="0" err="1" smtClean="0"/>
              <a:t>yaki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cilindr</a:t>
            </a:r>
            <a:r>
              <a:rPr lang="en-US" sz="2400" b="1" dirty="0" smtClean="0"/>
              <a:t>)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elektrostatikalıq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kernewliligi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2400"/>
            <a:ext cx="35052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810000" y="1600200"/>
            <a:ext cx="5105400" cy="11430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err="1" smtClean="0"/>
              <a:t>Tuyıq</a:t>
            </a:r>
            <a:r>
              <a:rPr lang="en-US" sz="2400" b="1" dirty="0" smtClean="0"/>
              <a:t> bet </a:t>
            </a:r>
            <a:r>
              <a:rPr lang="en-US" sz="2400" b="1" dirty="0" err="1" smtClean="0"/>
              <a:t>sıpatında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radiusı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r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biyikligi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cs typeface="Times New Roman" pitchFamily="18" charset="0"/>
              </a:rPr>
              <a:t>l</a:t>
            </a:r>
            <a:r>
              <a:rPr lang="ru-RU" sz="2400" b="1" dirty="0" smtClean="0">
                <a:cs typeface="Times New Roman" pitchFamily="18" charset="0"/>
              </a:rPr>
              <a:t>  </a:t>
            </a:r>
            <a:r>
              <a:rPr lang="en-US" sz="2400" b="1" dirty="0" err="1" smtClean="0">
                <a:cs typeface="Times New Roman" pitchFamily="18" charset="0"/>
              </a:rPr>
              <a:t>bolǵan</a:t>
            </a:r>
            <a:r>
              <a:rPr lang="en-US" sz="2400" b="1" dirty="0" smtClean="0">
                <a:cs typeface="Times New Roman" pitchFamily="18" charset="0"/>
              </a:rPr>
              <a:t> </a:t>
            </a:r>
            <a:r>
              <a:rPr lang="en-US" sz="2400" b="1" dirty="0" err="1" smtClean="0">
                <a:cs typeface="Times New Roman" pitchFamily="18" charset="0"/>
              </a:rPr>
              <a:t>cilindrdi</a:t>
            </a:r>
            <a:r>
              <a:rPr lang="en-US" sz="2400" b="1" dirty="0" smtClean="0">
                <a:cs typeface="Times New Roman" pitchFamily="18" charset="0"/>
              </a:rPr>
              <a:t> </a:t>
            </a:r>
            <a:r>
              <a:rPr lang="en-US" sz="2400" b="1" dirty="0" err="1" smtClean="0">
                <a:cs typeface="Times New Roman" pitchFamily="18" charset="0"/>
              </a:rPr>
              <a:t>jasaymız</a:t>
            </a:r>
            <a:r>
              <a:rPr lang="uz-Cyrl-UZ" sz="2400" b="1" i="1" dirty="0" smtClean="0">
                <a:cs typeface="Times New Roman" pitchFamily="18" charset="0"/>
              </a:rPr>
              <a:t>.</a:t>
            </a:r>
            <a:endParaRPr kumimoji="0" lang="ru-RU" sz="2220" b="1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6600" y="2667000"/>
            <a:ext cx="5105400" cy="4572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err="1" smtClean="0"/>
              <a:t>Zaryadlardıń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sızıqlı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tıǵızlıǵı</a:t>
            </a:r>
            <a:r>
              <a:rPr lang="en-US" sz="2400" b="1" dirty="0" smtClean="0"/>
              <a:t> </a:t>
            </a:r>
            <a:endParaRPr kumimoji="0" lang="ru-RU" sz="222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449" name="Object 1"/>
          <p:cNvGraphicFramePr>
            <a:graphicFrameLocks noChangeAspect="1"/>
          </p:cNvGraphicFramePr>
          <p:nvPr/>
        </p:nvGraphicFramePr>
        <p:xfrm>
          <a:off x="7929586" y="2500306"/>
          <a:ext cx="921102" cy="857578"/>
        </p:xfrm>
        <a:graphic>
          <a:graphicData uri="http://schemas.openxmlformats.org/presentationml/2006/ole">
            <p:oleObj spid="_x0000_s105224" name="Equation" r:id="rId5" imgW="457002" imgH="393529" progId="">
              <p:embed/>
            </p:oleObj>
          </a:graphicData>
        </a:graphic>
      </p:graphicFrame>
      <p:sp>
        <p:nvSpPr>
          <p:cNvPr id="10" name="Заголовок 1"/>
          <p:cNvSpPr txBox="1">
            <a:spLocks/>
          </p:cNvSpPr>
          <p:nvPr/>
        </p:nvSpPr>
        <p:spPr>
          <a:xfrm>
            <a:off x="3886200" y="3505200"/>
            <a:ext cx="5105400" cy="13716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ru-RU" sz="2400" b="1" dirty="0" smtClean="0"/>
              <a:t>а) </a:t>
            </a:r>
            <a:r>
              <a:rPr lang="en-US" sz="2400" b="1" dirty="0" err="1" smtClean="0"/>
              <a:t>egerde</a:t>
            </a:r>
            <a:r>
              <a:rPr lang="ru-RU" sz="2400" b="1" dirty="0" smtClean="0"/>
              <a:t>                 </a:t>
            </a:r>
            <a:r>
              <a:rPr lang="en-US" sz="2400" b="1" dirty="0" err="1" smtClean="0"/>
              <a:t>radiuslı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cilindrdiń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qaptal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betinen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aǵımı</a:t>
            </a:r>
            <a:r>
              <a:rPr lang="en-US" sz="2400" b="1" dirty="0" smtClean="0"/>
              <a:t> Gauss </a:t>
            </a:r>
            <a:r>
              <a:rPr lang="en-US" sz="2400" b="1" dirty="0" err="1" smtClean="0"/>
              <a:t>teoremasına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tiykarlanıp</a:t>
            </a:r>
            <a:r>
              <a:rPr lang="en-US" sz="2400" b="1" dirty="0" smtClean="0"/>
              <a:t>: </a:t>
            </a:r>
            <a:endParaRPr lang="ru-RU" sz="2400" b="1" dirty="0" smtClean="0"/>
          </a:p>
          <a:p>
            <a:pPr lvl="0" algn="ctr">
              <a:spcBef>
                <a:spcPct val="0"/>
              </a:spcBef>
            </a:pPr>
            <a:r>
              <a:rPr lang="ru-RU" sz="2400" dirty="0" smtClean="0"/>
              <a:t>.</a:t>
            </a:r>
            <a:endParaRPr kumimoji="0" lang="ru-RU" sz="222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5429256" y="3429000"/>
          <a:ext cx="990600" cy="387626"/>
        </p:xfrm>
        <a:graphic>
          <a:graphicData uri="http://schemas.openxmlformats.org/presentationml/2006/ole">
            <p:oleObj spid="_x0000_s105225" name="Equation" r:id="rId6" imgW="419100" imgH="190500" progId="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7381891" y="1000108"/>
          <a:ext cx="285752" cy="428628"/>
        </p:xfrm>
        <a:graphic>
          <a:graphicData uri="http://schemas.openxmlformats.org/presentationml/2006/ole">
            <p:oleObj spid="_x0000_s105226" name="Equation" r:id="rId7" imgW="152268" imgH="203024" progId="">
              <p:embed/>
            </p:oleObj>
          </a:graphicData>
        </a:graphic>
      </p:graphicFrame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228600" y="4800600"/>
          <a:ext cx="1981200" cy="924560"/>
        </p:xfrm>
        <a:graphic>
          <a:graphicData uri="http://schemas.openxmlformats.org/presentationml/2006/ole">
            <p:oleObj spid="_x0000_s105227" name="Equation" r:id="rId8" imgW="888614" imgH="431613" progId="">
              <p:embed/>
            </p:oleObj>
          </a:graphicData>
        </a:graphic>
      </p:graphicFrame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2362200" y="4800600"/>
          <a:ext cx="2286000" cy="941294"/>
        </p:xfrm>
        <a:graphic>
          <a:graphicData uri="http://schemas.openxmlformats.org/presentationml/2006/ole">
            <p:oleObj spid="_x0000_s105228" name="Equation" r:id="rId9" imgW="1040948" imgH="431613" progId="">
              <p:embed/>
            </p:oleObj>
          </a:graphicData>
        </a:graphic>
      </p:graphicFrame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4800600" y="4800600"/>
          <a:ext cx="1752600" cy="970189"/>
        </p:xfrm>
        <a:graphic>
          <a:graphicData uri="http://schemas.openxmlformats.org/presentationml/2006/ole">
            <p:oleObj spid="_x0000_s105229" name="Equation" r:id="rId10" imgW="799753" imgH="431613" progId="">
              <p:embed/>
            </p:oleObj>
          </a:graphicData>
        </a:graphic>
      </p:graphicFrame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461" name="Object 13"/>
          <p:cNvGraphicFramePr>
            <a:graphicFrameLocks noChangeAspect="1"/>
          </p:cNvGraphicFramePr>
          <p:nvPr/>
        </p:nvGraphicFramePr>
        <p:xfrm>
          <a:off x="6858000" y="4648200"/>
          <a:ext cx="1905000" cy="1071563"/>
        </p:xfrm>
        <a:graphic>
          <a:graphicData uri="http://schemas.openxmlformats.org/presentationml/2006/ole">
            <p:oleObj spid="_x0000_s105230" name="Equation" r:id="rId11" imgW="748975" imgH="431613" progId="">
              <p:embed/>
            </p:oleObj>
          </a:graphicData>
        </a:graphic>
      </p:graphicFrame>
      <p:sp>
        <p:nvSpPr>
          <p:cNvPr id="24" name="Заголовок 1"/>
          <p:cNvSpPr txBox="1">
            <a:spLocks/>
          </p:cNvSpPr>
          <p:nvPr/>
        </p:nvSpPr>
        <p:spPr>
          <a:xfrm>
            <a:off x="228600" y="5867400"/>
            <a:ext cx="8915400" cy="13716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 smtClean="0"/>
              <a:t>b</a:t>
            </a:r>
            <a:r>
              <a:rPr lang="ru-RU" sz="2400" b="1" dirty="0" smtClean="0"/>
              <a:t>) </a:t>
            </a:r>
            <a:r>
              <a:rPr lang="en-US" sz="2400" b="1" dirty="0" err="1" smtClean="0"/>
              <a:t>eger</a:t>
            </a:r>
            <a:r>
              <a:rPr lang="ru-RU" sz="2400" b="1" dirty="0" smtClean="0"/>
              <a:t>       </a:t>
            </a:r>
            <a:r>
              <a:rPr lang="ru-RU" sz="2400" b="1" i="1" dirty="0" smtClean="0"/>
              <a:t>               </a:t>
            </a:r>
            <a:r>
              <a:rPr lang="en-US" sz="2400" b="1" i="1" dirty="0" err="1" smtClean="0"/>
              <a:t>bolsa</a:t>
            </a:r>
            <a:r>
              <a:rPr lang="ru-RU" sz="2400" b="1" dirty="0" smtClean="0"/>
              <a:t>, </a:t>
            </a:r>
            <a:r>
              <a:rPr lang="en-US" sz="2400" b="1" dirty="0" err="1" smtClean="0"/>
              <a:t>tuyıq</a:t>
            </a:r>
            <a:r>
              <a:rPr lang="en-US" sz="2400" b="1" dirty="0" smtClean="0"/>
              <a:t> bet </a:t>
            </a:r>
            <a:r>
              <a:rPr lang="en-US" sz="2400" b="1" dirty="0" err="1" smtClean="0"/>
              <a:t>ishinde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bolmaydı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cilindr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ishinde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bolmaydı</a:t>
            </a:r>
            <a:r>
              <a:rPr lang="ru-RU" sz="2400" b="1" dirty="0" smtClean="0"/>
              <a:t> </a:t>
            </a:r>
            <a:r>
              <a:rPr lang="ru-RU" sz="2400" b="1" i="1" dirty="0" smtClean="0"/>
              <a:t>Е = 0</a:t>
            </a:r>
            <a:r>
              <a:rPr lang="ru-RU" sz="2400" b="1" dirty="0" smtClean="0"/>
              <a:t>.</a:t>
            </a:r>
          </a:p>
          <a:p>
            <a:pPr lvl="0" algn="ctr">
              <a:spcBef>
                <a:spcPct val="0"/>
              </a:spcBef>
            </a:pPr>
            <a:r>
              <a:rPr lang="ru-RU" sz="2400" dirty="0" smtClean="0"/>
              <a:t>.</a:t>
            </a:r>
            <a:endParaRPr kumimoji="0" lang="ru-RU" sz="222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463" name="Object 15"/>
          <p:cNvGraphicFramePr>
            <a:graphicFrameLocks noChangeAspect="1"/>
          </p:cNvGraphicFramePr>
          <p:nvPr/>
        </p:nvGraphicFramePr>
        <p:xfrm>
          <a:off x="1447800" y="5943600"/>
          <a:ext cx="990600" cy="424543"/>
        </p:xfrm>
        <a:graphic>
          <a:graphicData uri="http://schemas.openxmlformats.org/presentationml/2006/ole">
            <p:oleObj spid="_x0000_s105231" name="Equation" r:id="rId12" imgW="406224" imgH="19041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5181600" y="5365750"/>
            <a:ext cx="2667000" cy="1219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67200" y="329608"/>
            <a:ext cx="4724400" cy="1499191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err="1" smtClean="0"/>
              <a:t>Zaryadlanǵan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sheksiz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tegislik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payda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etken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elektrostatikalıq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maydan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kernewliligi</a:t>
            </a:r>
            <a:endParaRPr lang="ru-RU" sz="2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267200" y="2514600"/>
            <a:ext cx="4648200" cy="11430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en-US" sz="2400" b="1" dirty="0" err="1" smtClean="0"/>
              <a:t>Tuyıq</a:t>
            </a:r>
            <a:r>
              <a:rPr lang="en-US" sz="2400" b="1" dirty="0" smtClean="0"/>
              <a:t> bet </a:t>
            </a:r>
            <a:r>
              <a:rPr lang="en-US" sz="2400" b="1" dirty="0" err="1" smtClean="0"/>
              <a:t>sıpatında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cilindrdi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alamız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Cilindr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qaptal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tárepinde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aǵım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nolge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cilindrden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aǵım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ultanlarınan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aǵımlar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jıyındısına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. </a:t>
            </a:r>
          </a:p>
          <a:p>
            <a:pPr lvl="0" algn="just">
              <a:spcBef>
                <a:spcPct val="0"/>
              </a:spcBef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Zaryadlard</a:t>
            </a:r>
            <a:r>
              <a:rPr lang="en-US" sz="2400" b="1" dirty="0" err="1" smtClean="0"/>
              <a:t>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tıǵızlıǵı</a:t>
            </a:r>
            <a:endParaRPr lang="en-US" sz="2400" b="1" dirty="0" smtClean="0"/>
          </a:p>
          <a:p>
            <a:pPr lvl="0" algn="just">
              <a:spcBef>
                <a:spcPct val="0"/>
              </a:spcBef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 = </a:t>
            </a: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dq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</a:t>
            </a:r>
            <a:endParaRPr kumimoji="0" lang="ru-RU" sz="2400" b="1" i="1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17720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17720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0" y="17720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0" y="17720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0" y="17720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0" y="17720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0" y="17720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0" y="17720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29608"/>
            <a:ext cx="4038600" cy="3251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0" y="17720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1752600" y="5365750"/>
          <a:ext cx="2209800" cy="1168903"/>
        </p:xfrm>
        <a:graphic>
          <a:graphicData uri="http://schemas.openxmlformats.org/presentationml/2006/ole">
            <p:oleObj spid="_x0000_s105761" name="Equation" r:id="rId5" imgW="876300" imgH="457200" progId="">
              <p:embed/>
            </p:oleObj>
          </a:graphicData>
        </a:graphic>
      </p:graphicFrame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5562600" y="5260242"/>
          <a:ext cx="1679028" cy="1248508"/>
        </p:xfrm>
        <a:graphic>
          <a:graphicData uri="http://schemas.openxmlformats.org/presentationml/2006/ole">
            <p:oleObj spid="_x0000_s105762" name="Equation" r:id="rId6" imgW="558558" imgH="43161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71164" cy="5593576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000" b="1" dirty="0" smtClean="0"/>
              <a:t>1.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None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6.</a:t>
            </a:r>
            <a:r>
              <a:rPr lang="ru-RU" sz="2000" b="1" dirty="0" smtClean="0"/>
              <a:t> 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Umumiy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Fizika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fani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2012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2012.15.08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“332/1”-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b="1" dirty="0"/>
          </a:p>
          <a:p>
            <a:pPr>
              <a:buNone/>
            </a:pP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18233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qrcoder.ru/code/?https%3A%2F%2Fphet.colorado.edu%2F&amp;10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1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</a:t>
            </a:r>
            <a:r>
              <a:rPr lang="es-ES" sz="3200" b="1" dirty="0" smtClean="0">
                <a:solidFill>
                  <a:schemeClr val="tx1"/>
                </a:solidFill>
              </a:rPr>
              <a:t>ÍQ</a:t>
            </a:r>
            <a:r>
              <a:rPr lang="en-US" sz="3200" b="1" dirty="0" smtClean="0">
                <a:solidFill>
                  <a:schemeClr val="tx1"/>
                </a:solidFill>
              </a:rPr>
              <a:t>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phet.colorado.edu/en/simulation/charges-and-fields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57245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144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</a:t>
            </a:r>
            <a:r>
              <a:rPr lang="es-ES" sz="3200" b="1" dirty="0" smtClean="0">
                <a:solidFill>
                  <a:schemeClr val="tx1"/>
                </a:solidFill>
              </a:rPr>
              <a:t>ÍQ</a:t>
            </a:r>
            <a:r>
              <a:rPr lang="en-US" sz="3200" b="1" dirty="0" smtClean="0">
                <a:solidFill>
                  <a:schemeClr val="tx1"/>
                </a:solidFill>
              </a:rPr>
              <a:t>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phet.colorado.edu/en/simulation/balloons-and-static-electricity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13" y="4876800"/>
            <a:ext cx="1491217" cy="1936718"/>
          </a:xfrm>
          <a:prstGeom prst="rect">
            <a:avLst/>
          </a:prstGeom>
        </p:spPr>
      </p:pic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0471" y="2667000"/>
            <a:ext cx="6655329" cy="303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620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</a:t>
            </a:r>
            <a:r>
              <a:rPr lang="es-ES" sz="3200" b="1" dirty="0" smtClean="0">
                <a:solidFill>
                  <a:schemeClr val="tx1"/>
                </a:solidFill>
              </a:rPr>
              <a:t>ÍQ</a:t>
            </a:r>
            <a:r>
              <a:rPr lang="en-US" sz="3200" b="1" dirty="0" smtClean="0">
                <a:solidFill>
                  <a:schemeClr val="tx1"/>
                </a:solidFill>
              </a:rPr>
              <a:t>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0800" y="1600201"/>
            <a:ext cx="6096000" cy="2743200"/>
          </a:xfrm>
        </p:spPr>
        <p:txBody>
          <a:bodyPr>
            <a:normAutofit/>
          </a:bodyPr>
          <a:lstStyle/>
          <a:p>
            <a:r>
              <a:rPr lang="fr-FR" dirty="0"/>
              <a:t>Interactive Physics - Design </a:t>
            </a:r>
            <a:r>
              <a:rPr lang="fr-FR" dirty="0" smtClean="0"/>
              <a:t>Simulation Technologies</a:t>
            </a:r>
            <a:endParaRPr lang="uz-Cyrl-UZ" dirty="0" smtClean="0"/>
          </a:p>
          <a:p>
            <a:r>
              <a:rPr lang="en-US" sz="2000" dirty="0" err="1" smtClean="0"/>
              <a:t>Dástúr</a:t>
            </a:r>
            <a:r>
              <a:rPr lang="en-US" sz="2000" dirty="0" smtClean="0"/>
              <a:t> </a:t>
            </a:r>
            <a:r>
              <a:rPr lang="en-US" sz="2000" dirty="0" err="1" smtClean="0"/>
              <a:t>fizikalıq</a:t>
            </a:r>
            <a:r>
              <a:rPr lang="en-US" sz="2000" dirty="0" smtClean="0"/>
              <a:t> </a:t>
            </a:r>
            <a:r>
              <a:rPr lang="en-US" sz="2000" dirty="0" err="1" smtClean="0"/>
              <a:t>proceslerdi</a:t>
            </a:r>
            <a:r>
              <a:rPr lang="en-US" sz="2000" dirty="0" smtClean="0"/>
              <a:t> </a:t>
            </a:r>
            <a:r>
              <a:rPr lang="en-US" sz="2000" dirty="0" err="1" smtClean="0"/>
              <a:t>janlı</a:t>
            </a:r>
            <a:r>
              <a:rPr lang="en-US" sz="2000" dirty="0" smtClean="0"/>
              <a:t> </a:t>
            </a:r>
            <a:r>
              <a:rPr lang="en-US" sz="2000" dirty="0" err="1" smtClean="0"/>
              <a:t>kóriniste</a:t>
            </a:r>
            <a:r>
              <a:rPr lang="en-US" sz="2000" dirty="0" smtClean="0"/>
              <a:t> </a:t>
            </a:r>
            <a:r>
              <a:rPr lang="en-US" sz="2000" dirty="0" err="1" smtClean="0"/>
              <a:t>súwretlew</a:t>
            </a:r>
            <a:r>
              <a:rPr lang="en-US" sz="2000" dirty="0" smtClean="0"/>
              <a:t> </a:t>
            </a:r>
            <a:r>
              <a:rPr lang="en-US" sz="2000" dirty="0" err="1" smtClean="0"/>
              <a:t>imkanın</a:t>
            </a:r>
            <a:r>
              <a:rPr lang="en-US" sz="2000" dirty="0" smtClean="0"/>
              <a:t> </a:t>
            </a:r>
            <a:r>
              <a:rPr lang="en-US" sz="2000" dirty="0" err="1" smtClean="0"/>
              <a:t>berip</a:t>
            </a:r>
            <a:r>
              <a:rPr lang="en-US" sz="2000" dirty="0" smtClean="0"/>
              <a:t>, </a:t>
            </a:r>
            <a:r>
              <a:rPr lang="en-US" sz="2000" dirty="0" err="1" smtClean="0"/>
              <a:t>onda</a:t>
            </a:r>
            <a:r>
              <a:rPr lang="en-US" sz="2000" dirty="0" smtClean="0"/>
              <a:t> </a:t>
            </a:r>
            <a:r>
              <a:rPr lang="en-US" sz="2000" dirty="0" err="1" smtClean="0"/>
              <a:t>tezleniw</a:t>
            </a:r>
            <a:r>
              <a:rPr lang="en-US" sz="2000" dirty="0" smtClean="0"/>
              <a:t>, </a:t>
            </a:r>
            <a:r>
              <a:rPr lang="en-US" sz="2000" dirty="0" err="1" smtClean="0"/>
              <a:t>orın</a:t>
            </a:r>
            <a:r>
              <a:rPr lang="en-US" sz="2000" dirty="0" smtClean="0"/>
              <a:t> </a:t>
            </a:r>
            <a:r>
              <a:rPr lang="en-US" sz="2000" dirty="0" err="1" smtClean="0"/>
              <a:t>awıstırıw</a:t>
            </a:r>
            <a:r>
              <a:rPr lang="en-US" sz="2000" dirty="0" smtClean="0"/>
              <a:t>, </a:t>
            </a:r>
            <a:r>
              <a:rPr lang="en-US" sz="2000" dirty="0" err="1" smtClean="0"/>
              <a:t>kúsh</a:t>
            </a:r>
            <a:r>
              <a:rPr lang="en-US" sz="2000" dirty="0" smtClean="0"/>
              <a:t> </a:t>
            </a:r>
            <a:r>
              <a:rPr lang="en-US" sz="2000" dirty="0" err="1" smtClean="0"/>
              <a:t>hám</a:t>
            </a:r>
            <a:r>
              <a:rPr lang="en-US" sz="2000" dirty="0" smtClean="0"/>
              <a:t> </a:t>
            </a:r>
            <a:r>
              <a:rPr lang="en-US" sz="2000" dirty="0" err="1" smtClean="0"/>
              <a:t>tezlik</a:t>
            </a:r>
            <a:r>
              <a:rPr lang="en-US" sz="2000" dirty="0" smtClean="0"/>
              <a:t> </a:t>
            </a:r>
            <a:r>
              <a:rPr lang="en-US" sz="2000" dirty="0" err="1" smtClean="0"/>
              <a:t>vektorlarınıń</a:t>
            </a:r>
            <a:r>
              <a:rPr lang="en-US" sz="2000" dirty="0" smtClean="0"/>
              <a:t> </a:t>
            </a:r>
            <a:r>
              <a:rPr lang="en-US" sz="2000" dirty="0" err="1" smtClean="0"/>
              <a:t>baǵıtların</a:t>
            </a:r>
            <a:r>
              <a:rPr lang="en-US" sz="2000" dirty="0" smtClean="0"/>
              <a:t>, </a:t>
            </a:r>
            <a:r>
              <a:rPr lang="en-US" sz="2000" dirty="0" err="1" smtClean="0"/>
              <a:t>tezliktiń</a:t>
            </a:r>
            <a:r>
              <a:rPr lang="en-US" sz="2000" dirty="0" smtClean="0"/>
              <a:t>, </a:t>
            </a:r>
            <a:r>
              <a:rPr lang="en-US" sz="2000" dirty="0" err="1" smtClean="0"/>
              <a:t>tezleniwdiń</a:t>
            </a:r>
            <a:r>
              <a:rPr lang="en-US" sz="2000" dirty="0" smtClean="0"/>
              <a:t>, </a:t>
            </a:r>
            <a:r>
              <a:rPr lang="en-US" sz="2000" dirty="0" err="1" smtClean="0"/>
              <a:t>kúshtiń</a:t>
            </a:r>
            <a:r>
              <a:rPr lang="en-US" sz="2000" dirty="0" smtClean="0"/>
              <a:t> </a:t>
            </a:r>
            <a:r>
              <a:rPr lang="en-US" sz="2000" dirty="0" err="1" smtClean="0"/>
              <a:t>hám</a:t>
            </a:r>
            <a:r>
              <a:rPr lang="en-US" sz="2000" dirty="0" smtClean="0"/>
              <a:t> </a:t>
            </a:r>
            <a:r>
              <a:rPr lang="en-US" sz="2000" dirty="0" err="1" smtClean="0"/>
              <a:t>basqa</a:t>
            </a:r>
            <a:r>
              <a:rPr lang="en-US" sz="2000" dirty="0" smtClean="0"/>
              <a:t> </a:t>
            </a:r>
            <a:r>
              <a:rPr lang="en-US" sz="2000" dirty="0" err="1" smtClean="0"/>
              <a:t>shamalardıń</a:t>
            </a:r>
            <a:r>
              <a:rPr lang="en-US" sz="2000" dirty="0" smtClean="0"/>
              <a:t> </a:t>
            </a:r>
            <a:r>
              <a:rPr lang="en-US" sz="2000" dirty="0" err="1" smtClean="0"/>
              <a:t>waqıt</a:t>
            </a:r>
            <a:r>
              <a:rPr lang="en-US" sz="2000" dirty="0" smtClean="0"/>
              <a:t> </a:t>
            </a:r>
            <a:r>
              <a:rPr lang="en-US" sz="2000" dirty="0" err="1" smtClean="0"/>
              <a:t>boyınsha</a:t>
            </a:r>
            <a:r>
              <a:rPr lang="en-US" sz="2000" dirty="0" smtClean="0"/>
              <a:t> </a:t>
            </a:r>
            <a:r>
              <a:rPr lang="en-US" sz="2000" dirty="0" err="1" smtClean="0"/>
              <a:t>ózgeriw</a:t>
            </a:r>
            <a:r>
              <a:rPr lang="en-US" sz="2000" dirty="0" smtClean="0"/>
              <a:t> </a:t>
            </a:r>
            <a:r>
              <a:rPr lang="en-US" sz="2000" dirty="0" err="1" smtClean="0"/>
              <a:t>grafigin</a:t>
            </a:r>
            <a:r>
              <a:rPr lang="en-US" sz="2000" dirty="0" smtClean="0"/>
              <a:t> </a:t>
            </a:r>
            <a:r>
              <a:rPr lang="en-US" sz="2000" dirty="0" err="1" smtClean="0"/>
              <a:t>súwretlew</a:t>
            </a:r>
            <a:r>
              <a:rPr lang="en-US" sz="2000" dirty="0" smtClean="0"/>
              <a:t> </a:t>
            </a:r>
            <a:r>
              <a:rPr lang="en-US" sz="2000" dirty="0" err="1" smtClean="0"/>
              <a:t>múmkin</a:t>
            </a:r>
            <a:r>
              <a:rPr lang="en-US" sz="2000" smtClean="0"/>
              <a:t>.</a:t>
            </a:r>
            <a:r>
              <a:rPr lang="en-US" sz="2000" b="1" smtClean="0"/>
              <a:t> </a:t>
            </a:r>
            <a:endParaRPr lang="en-US" sz="2000" dirty="0" smtClean="0"/>
          </a:p>
        </p:txBody>
      </p:sp>
      <p:pic>
        <p:nvPicPr>
          <p:cNvPr id="12288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145732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338262" y="4633099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www.design-simulation.com/IP/index.php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891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956" t="2225" r="1000" b="2051"/>
          <a:stretch/>
        </p:blipFill>
        <p:spPr>
          <a:xfrm>
            <a:off x="0" y="0"/>
            <a:ext cx="78908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7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Lekciya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rejesi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91000"/>
          </a:xfrm>
          <a:ln w="28575"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800" b="1" dirty="0" err="1" smtClean="0"/>
              <a:t>Elektr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ózara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tásir</a:t>
            </a:r>
            <a:r>
              <a:rPr lang="en-US" sz="2800" b="1" dirty="0" smtClean="0"/>
              <a:t>. </a:t>
            </a:r>
            <a:r>
              <a:rPr lang="ru-RU" sz="2800" b="1" dirty="0" smtClean="0"/>
              <a:t> </a:t>
            </a:r>
          </a:p>
          <a:p>
            <a:pPr lvl="0">
              <a:spcBef>
                <a:spcPts val="600"/>
              </a:spcBef>
            </a:pPr>
            <a:r>
              <a:rPr lang="en-US" sz="2800" b="1" dirty="0" err="1" smtClean="0"/>
              <a:t>Elektr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zaryadı</a:t>
            </a:r>
            <a:r>
              <a:rPr lang="en-US" sz="2800" b="1" dirty="0" smtClean="0"/>
              <a:t>. </a:t>
            </a:r>
            <a:endParaRPr lang="ru-RU" sz="2800" b="1" dirty="0" smtClean="0"/>
          </a:p>
          <a:p>
            <a:pPr lvl="0">
              <a:spcBef>
                <a:spcPts val="600"/>
              </a:spcBef>
            </a:pPr>
            <a:r>
              <a:rPr lang="en-US" sz="2800" b="1" dirty="0" err="1" smtClean="0"/>
              <a:t>Kulon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nızamı</a:t>
            </a:r>
            <a:r>
              <a:rPr lang="en-US" sz="2800" b="1" dirty="0" smtClean="0"/>
              <a:t>. </a:t>
            </a:r>
          </a:p>
          <a:p>
            <a:pPr lvl="0">
              <a:spcBef>
                <a:spcPts val="600"/>
              </a:spcBef>
            </a:pPr>
            <a:r>
              <a:rPr lang="en-US" sz="2800" b="1" dirty="0" err="1" smtClean="0"/>
              <a:t>Elektrostatikalıq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maydan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hám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onıń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kernewliligi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Superpoziciya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principi</a:t>
            </a:r>
            <a:r>
              <a:rPr lang="en-US" sz="2800" b="1" dirty="0" smtClean="0"/>
              <a:t>. </a:t>
            </a:r>
            <a:endParaRPr lang="ru-RU" sz="2800" b="1" dirty="0" smtClean="0"/>
          </a:p>
          <a:p>
            <a:pPr lvl="0">
              <a:spcBef>
                <a:spcPts val="600"/>
              </a:spcBef>
            </a:pPr>
            <a:r>
              <a:rPr lang="en-US" sz="2800" b="1" dirty="0" err="1" smtClean="0"/>
              <a:t>Elektr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indukciya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vektorı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hám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onıń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kúsh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sızıqları</a:t>
            </a:r>
            <a:r>
              <a:rPr lang="en-US" sz="2800" b="1" dirty="0" smtClean="0"/>
              <a:t>. </a:t>
            </a:r>
          </a:p>
          <a:p>
            <a:pPr lvl="0">
              <a:spcBef>
                <a:spcPts val="600"/>
              </a:spcBef>
            </a:pPr>
            <a:r>
              <a:rPr lang="en-US" sz="2800" b="1" dirty="0" err="1" smtClean="0"/>
              <a:t>Elektr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indukciya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aǵımı</a:t>
            </a:r>
            <a:r>
              <a:rPr lang="en-US" sz="2800" b="1" dirty="0" smtClean="0"/>
              <a:t>. </a:t>
            </a:r>
            <a:endParaRPr lang="ru-RU" sz="2800" b="1" dirty="0" smtClean="0"/>
          </a:p>
          <a:p>
            <a:pPr lvl="0">
              <a:spcBef>
                <a:spcPts val="600"/>
              </a:spcBef>
            </a:pPr>
            <a:r>
              <a:rPr lang="en-US" sz="2800" b="1" dirty="0" err="1" smtClean="0"/>
              <a:t>Ostrogradskiy</a:t>
            </a:r>
            <a:r>
              <a:rPr lang="en-US" sz="2800" b="1" dirty="0" smtClean="0"/>
              <a:t> – Gauss </a:t>
            </a:r>
            <a:r>
              <a:rPr lang="en-US" sz="2800" b="1" dirty="0" err="1" smtClean="0"/>
              <a:t>teoreması</a:t>
            </a:r>
            <a:r>
              <a:rPr lang="en-US" sz="2800" b="1" dirty="0" smtClean="0"/>
              <a:t>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Elektr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ózara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tásir</a:t>
            </a:r>
            <a:r>
              <a:rPr lang="en-US" sz="4000" b="1" dirty="0" smtClean="0">
                <a:solidFill>
                  <a:schemeClr val="tx1"/>
                </a:solidFill>
              </a:rPr>
              <a:t>  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  <a:ln w="28575"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400" b="1" dirty="0" smtClean="0"/>
              <a:t>	</a:t>
            </a:r>
          </a:p>
          <a:p>
            <a:pPr marL="0" lvl="0" indent="0" algn="just">
              <a:buNone/>
            </a:pPr>
            <a:r>
              <a:rPr lang="en-US" sz="2400" b="1" dirty="0"/>
              <a:t>	</a:t>
            </a:r>
            <a:r>
              <a:rPr lang="en-US" sz="2600" b="1" dirty="0" err="1" smtClean="0"/>
              <a:t>Zaryadlanǵan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hám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magnitlengen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deneler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sonday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elektr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tokı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aǵıp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atırǵan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deneler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arasında</a:t>
            </a:r>
            <a:r>
              <a:rPr lang="en-US" sz="2600" b="1" dirty="0" smtClean="0"/>
              <a:t> </a:t>
            </a:r>
            <a:r>
              <a:rPr lang="en-US" sz="2600" b="1" i="1" dirty="0" err="1" smtClean="0"/>
              <a:t>elektromagnit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kúshler</a:t>
            </a:r>
            <a:r>
              <a:rPr lang="en-US" sz="2600" b="1" i="1" dirty="0" smtClean="0"/>
              <a:t> </a:t>
            </a:r>
            <a:r>
              <a:rPr lang="en-US" sz="2600" b="1" dirty="0" err="1" smtClean="0"/>
              <a:t>dep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atalıwshı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ózara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tásir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kúshleri</a:t>
            </a:r>
            <a:r>
              <a:rPr lang="en-US" sz="2600" b="1" dirty="0" smtClean="0"/>
              <a:t> bar. </a:t>
            </a:r>
            <a:r>
              <a:rPr lang="en-US" sz="2600" b="1" dirty="0" err="1" smtClean="0"/>
              <a:t>Deneler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arasındaǵı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bul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ózara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tásir</a:t>
            </a:r>
            <a:r>
              <a:rPr lang="en-US" sz="2600" b="1" dirty="0" smtClean="0"/>
              <a:t> </a:t>
            </a:r>
            <a:r>
              <a:rPr lang="en-US" sz="2600" b="1" i="1" dirty="0" err="1" smtClean="0"/>
              <a:t>elektromagnit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maydan</a:t>
            </a:r>
            <a:r>
              <a:rPr lang="en-US" sz="2600" b="1" i="1" dirty="0" smtClean="0"/>
              <a:t> </a:t>
            </a:r>
            <a:r>
              <a:rPr lang="en-US" sz="2600" b="1" dirty="0" err="1" smtClean="0"/>
              <a:t>dep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atalıwshı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ózine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tán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qural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materiya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arqalı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uzatıladı</a:t>
            </a:r>
            <a:r>
              <a:rPr lang="en-US" sz="2600" b="1" dirty="0" smtClean="0"/>
              <a:t>. </a:t>
            </a:r>
            <a:r>
              <a:rPr lang="en-US" sz="2600" b="1" dirty="0" err="1" smtClean="0"/>
              <a:t>Ózara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tásir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kúshleri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aralıq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ortalıq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arqalı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uzatıladı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tarqalıw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tezligi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jaqtılıqtıń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vakuumdaǵı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tezligine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jaqın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boladı</a:t>
            </a:r>
            <a:r>
              <a:rPr lang="en-US" sz="2600" b="1" dirty="0" smtClean="0"/>
              <a:t>.</a:t>
            </a:r>
          </a:p>
          <a:p>
            <a:pPr marL="0" lvl="0" indent="0" algn="just">
              <a:buNone/>
            </a:pPr>
            <a:r>
              <a:rPr lang="en-US" sz="2600" b="1" dirty="0"/>
              <a:t>	</a:t>
            </a:r>
            <a:r>
              <a:rPr lang="en-US" sz="2600" b="1" dirty="0" err="1" smtClean="0"/>
              <a:t>Zaryadlanǵan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qozǵalmas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dene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átirapındaǵı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keńislikte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elektr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maydanı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payda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boladı</a:t>
            </a:r>
            <a:r>
              <a:rPr lang="en-US" sz="2600" b="1" dirty="0" smtClean="0"/>
              <a:t>. </a:t>
            </a:r>
            <a:r>
              <a:rPr lang="en-US" sz="2600" b="1" dirty="0" err="1" smtClean="0"/>
              <a:t>Háreketlenip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atırǵan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zaryad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átirapında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qosımsha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magnit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maydanı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payda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boladı</a:t>
            </a:r>
            <a:r>
              <a:rPr lang="en-US" sz="2600" b="1" dirty="0" smtClean="0"/>
              <a:t>.</a:t>
            </a:r>
          </a:p>
          <a:p>
            <a:pPr marL="0" lvl="0" indent="0" algn="just">
              <a:buNone/>
            </a:pPr>
            <a:r>
              <a:rPr lang="en-US" sz="2600" b="1" dirty="0"/>
              <a:t>	</a:t>
            </a:r>
            <a:r>
              <a:rPr lang="en-US" sz="2600" b="1" dirty="0" err="1" smtClean="0"/>
              <a:t>Ádette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elektr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maydan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oǵan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kiritilgen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basqa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zaryadlanǵan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denege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tásiri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arqalı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kórinedi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biraq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bul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elektr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maydanı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zaryadlanǵan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dene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jaylastırılmaǵanda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da</a:t>
            </a:r>
            <a:r>
              <a:rPr lang="en-US" sz="2600" b="1" dirty="0" smtClean="0"/>
              <a:t> bar </a:t>
            </a:r>
            <a:r>
              <a:rPr lang="en-US" sz="2600" b="1" dirty="0" err="1" smtClean="0"/>
              <a:t>boladı</a:t>
            </a:r>
            <a:r>
              <a:rPr lang="en-US" sz="2600" b="1" dirty="0" smtClean="0"/>
              <a:t>. </a:t>
            </a:r>
          </a:p>
          <a:p>
            <a:pPr marL="0" lvl="0" indent="0"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 </a:t>
            </a:r>
          </a:p>
          <a:p>
            <a:pPr marL="0" lvl="0" indent="0">
              <a:buNone/>
            </a:pPr>
            <a:r>
              <a:rPr lang="en-US" sz="2600" b="1" dirty="0"/>
              <a:t>	</a:t>
            </a:r>
            <a:endParaRPr lang="ru-RU" sz="2600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94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Elektr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zaryadı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  <a:ln w="28575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 err="1" smtClean="0"/>
              <a:t>Oń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shártli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eki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túrdegi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zaryadları</a:t>
            </a:r>
            <a:r>
              <a:rPr lang="en-US" sz="2400" b="1" dirty="0" smtClean="0"/>
              <a:t> bar. </a:t>
            </a:r>
            <a:r>
              <a:rPr lang="en-US" sz="2400" b="1" dirty="0" err="1" smtClean="0"/>
              <a:t>Zaryadlar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deneden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ekinshisine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uzatılıwı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múmkin</a:t>
            </a:r>
            <a:r>
              <a:rPr lang="en-US" sz="2400" b="1" dirty="0" smtClean="0"/>
              <a:t>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berilgen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deneniń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baylanıssız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qásiyeti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emes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sebebi</a:t>
            </a:r>
            <a:r>
              <a:rPr lang="en-US" sz="2400" b="1" dirty="0" smtClean="0"/>
              <a:t> sol </a:t>
            </a:r>
            <a:r>
              <a:rPr lang="en-US" sz="2400" b="1" dirty="0" err="1" smtClean="0"/>
              <a:t>dene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túrli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halatlarda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qıylı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iye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bolıwı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múmkin</a:t>
            </a:r>
            <a:r>
              <a:rPr lang="en-US" sz="2400" b="1" dirty="0" smtClean="0"/>
              <a:t>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 err="1" smtClean="0"/>
              <a:t>Birdey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belgidegi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iyterisedi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túrli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belgidegi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tartısadı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Qozǵalmas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átirapında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etiwi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arqalı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tásirlesiwi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ózin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kórsetedi</a:t>
            </a:r>
            <a:r>
              <a:rPr lang="en-US" sz="2400" b="1" dirty="0" smtClean="0"/>
              <a:t>. </a:t>
            </a:r>
          </a:p>
          <a:p>
            <a:pPr marL="457200" lvl="0" indent="-457200" algn="just">
              <a:buFont typeface="+mj-lt"/>
              <a:buAutoNum type="arabicPeriod"/>
            </a:pPr>
            <a:endParaRPr lang="ru-RU" sz="2400" b="1" dirty="0" smtClean="0"/>
          </a:p>
          <a:p>
            <a:pPr>
              <a:buNone/>
            </a:pPr>
            <a:r>
              <a:rPr lang="ru-RU" sz="2400" b="1" dirty="0" smtClean="0"/>
              <a:t>                                                             - </a:t>
            </a:r>
            <a:r>
              <a:rPr lang="en-US" sz="2400" b="1" dirty="0" err="1" smtClean="0"/>
              <a:t>elementar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</a:t>
            </a:r>
            <a:r>
              <a:rPr lang="en-US" sz="2400" b="1" dirty="0" smtClean="0"/>
              <a:t> </a:t>
            </a:r>
            <a:endParaRPr lang="ru-RU" sz="2400" b="1" dirty="0" smtClean="0"/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r>
              <a:rPr lang="ru-RU" sz="2400" b="1" dirty="0" smtClean="0"/>
              <a:t>                                                             -  </a:t>
            </a:r>
            <a:r>
              <a:rPr lang="en-US" sz="2400" b="1" dirty="0" err="1" smtClean="0"/>
              <a:t>zaryadtıń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diskretligi</a:t>
            </a:r>
            <a:r>
              <a:rPr lang="en-US" sz="2400" b="1" dirty="0" smtClean="0"/>
              <a:t> </a:t>
            </a:r>
            <a:endParaRPr lang="ru-RU" sz="2400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304800" y="4645024"/>
            <a:ext cx="4114800" cy="574675"/>
            <a:chOff x="228600" y="5257076"/>
            <a:chExt cx="4114800" cy="6708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228600" y="5334000"/>
              <a:ext cx="4114800" cy="5334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48129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5708337"/>
                </p:ext>
              </p:extLst>
            </p:nvPr>
          </p:nvGraphicFramePr>
          <p:xfrm>
            <a:off x="646113" y="5257076"/>
            <a:ext cx="3040062" cy="670893"/>
          </p:xfrm>
          <a:graphic>
            <a:graphicData uri="http://schemas.openxmlformats.org/presentationml/2006/ole">
              <p:oleObj spid="_x0000_s48325" name="Equation" r:id="rId4" imgW="1016000" imgH="228600" progId="">
                <p:embed/>
              </p:oleObj>
            </a:graphicData>
          </a:graphic>
        </p:graphicFrame>
      </p:grp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304800" y="5410200"/>
            <a:ext cx="4114800" cy="685800"/>
            <a:chOff x="228600" y="6019800"/>
            <a:chExt cx="4114800" cy="685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228600" y="6019800"/>
              <a:ext cx="4114800" cy="685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481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94794276"/>
                </p:ext>
              </p:extLst>
            </p:nvPr>
          </p:nvGraphicFramePr>
          <p:xfrm>
            <a:off x="342900" y="6053570"/>
            <a:ext cx="3886200" cy="618259"/>
          </p:xfrm>
          <a:graphic>
            <a:graphicData uri="http://schemas.openxmlformats.org/presentationml/2006/ole">
              <p:oleObj spid="_x0000_s48326" name="Equation" r:id="rId5" imgW="1231366" imgH="203112" progId="">
                <p:embed/>
              </p:oleObj>
            </a:graphicData>
          </a:graphic>
        </p:graphicFrame>
      </p:grp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5283-8F6A-47A3-9B63-5EA320FC00CB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37964"/>
            <a:ext cx="3394472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357298"/>
            <a:ext cx="3429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215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3200400" y="2209800"/>
            <a:ext cx="2362200" cy="838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85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Elektr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zaryadınıń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saqlanıw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nızamı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  <a:ln w="28575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/>
              <a:t>   </a:t>
            </a:r>
            <a:endParaRPr lang="en-US" sz="2400" b="1" dirty="0" smtClean="0"/>
          </a:p>
          <a:p>
            <a:pPr algn="just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Elektrden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ajratılǵan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sistemalarda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jıyındısı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turaqlı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bul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zaryadlardıń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saqlanıw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nızamı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ataladı</a:t>
            </a:r>
            <a:r>
              <a:rPr lang="en-US" sz="2400" b="1" dirty="0" smtClean="0"/>
              <a:t>.  </a:t>
            </a:r>
            <a:endParaRPr lang="ru-RU" sz="2400" dirty="0" smtClean="0"/>
          </a:p>
          <a:p>
            <a:pPr algn="just">
              <a:buNone/>
            </a:pPr>
            <a:endParaRPr lang="ru-RU" sz="2400" dirty="0" smtClean="0"/>
          </a:p>
          <a:p>
            <a:pPr algn="just">
              <a:buNone/>
            </a:pPr>
            <a:r>
              <a:rPr lang="ru-RU" sz="2400" b="1" dirty="0" smtClean="0"/>
              <a:t>    </a:t>
            </a:r>
            <a:endParaRPr lang="en-US" sz="2400" b="1" dirty="0" smtClean="0"/>
          </a:p>
          <a:p>
            <a:pPr algn="just">
              <a:buNone/>
            </a:pPr>
            <a:r>
              <a:rPr lang="en-US" sz="2400" b="1" dirty="0" smtClean="0"/>
              <a:t>    </a:t>
            </a:r>
            <a:r>
              <a:rPr lang="ru-RU" sz="2400" b="1" dirty="0" smtClean="0"/>
              <a:t> </a:t>
            </a:r>
            <a:r>
              <a:rPr lang="en-US" sz="2400" b="1" dirty="0" smtClean="0"/>
              <a:t>		</a:t>
            </a:r>
            <a:r>
              <a:rPr lang="en-US" sz="2400" b="1" dirty="0" err="1" smtClean="0"/>
              <a:t>Elektr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sanaq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sistemasına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invariant, </a:t>
            </a:r>
            <a:r>
              <a:rPr lang="en-US" sz="2400" b="1" dirty="0" err="1" smtClean="0"/>
              <a:t>yaǵnıy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tınısh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halatta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yaki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hárekette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bolıwına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baylanıslı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emes</a:t>
            </a:r>
            <a:r>
              <a:rPr lang="en-US" sz="2400" b="1" dirty="0" smtClean="0"/>
              <a:t>. </a:t>
            </a:r>
          </a:p>
          <a:p>
            <a:pPr algn="just"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</a:t>
            </a:r>
            <a:r>
              <a:rPr lang="en-US" sz="2400" b="1" i="1" dirty="0" err="1" smtClean="0"/>
              <a:t>Noqatlıq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zaryad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sonday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zaryadlanǵan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denege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aytıladı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onıń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ólshemleri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basqa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zaryadlanǵan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denelerge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shekemgi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aralıqqa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sezilerli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dárejede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kishi</a:t>
            </a:r>
            <a:r>
              <a:rPr lang="en-US" sz="2400" b="1" dirty="0" smtClean="0"/>
              <a:t>.</a:t>
            </a:r>
            <a:r>
              <a:rPr lang="ru-RU" sz="2400" b="1" dirty="0" smtClean="0"/>
              <a:t> </a:t>
            </a:r>
          </a:p>
          <a:p>
            <a:pPr>
              <a:buNone/>
            </a:pPr>
            <a:r>
              <a:rPr lang="ru-RU" sz="2400" b="1" dirty="0" smtClean="0"/>
              <a:t>     </a:t>
            </a:r>
            <a:endParaRPr lang="ru-RU" sz="2400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0805120"/>
              </p:ext>
            </p:extLst>
          </p:nvPr>
        </p:nvGraphicFramePr>
        <p:xfrm>
          <a:off x="3200400" y="2199217"/>
          <a:ext cx="2286000" cy="857250"/>
        </p:xfrm>
        <a:graphic>
          <a:graphicData uri="http://schemas.openxmlformats.org/presentationml/2006/ole">
            <p:oleObj spid="_x0000_s94309" name="Equation" r:id="rId4" imgW="825500" imgH="254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282" y="381001"/>
            <a:ext cx="8572560" cy="114299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uz-Cyrl-UZ" sz="2400" dirty="0" smtClean="0"/>
              <a:t>	</a:t>
            </a:r>
            <a:r>
              <a:rPr lang="en-US" sz="2400" b="1" i="1" dirty="0" err="1" smtClean="0"/>
              <a:t>Zaryadlardıń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kólemlik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tıǵızlıǵı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deneniń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kólemine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sáykes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kelgen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zaryadqa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muǵdar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jaǵınan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fizikalıq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shamaǵa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aytıladı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yaǵnıy</a:t>
            </a:r>
            <a:endParaRPr lang="en-US" sz="2400" b="1" dirty="0" smtClean="0"/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endParaRPr lang="en-US" sz="2400" b="1" i="1" dirty="0" smtClean="0"/>
          </a:p>
          <a:p>
            <a:pPr marL="0" indent="0" algn="just">
              <a:buNone/>
            </a:pPr>
            <a:endParaRPr lang="ru-RU" sz="24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2917889"/>
              </p:ext>
            </p:extLst>
          </p:nvPr>
        </p:nvGraphicFramePr>
        <p:xfrm>
          <a:off x="4286248" y="1424371"/>
          <a:ext cx="895352" cy="818608"/>
        </p:xfrm>
        <a:graphic>
          <a:graphicData uri="http://schemas.openxmlformats.org/presentationml/2006/ole">
            <p:oleObj spid="_x0000_s106786" name="Equation" r:id="rId4" imgW="431613" imgH="393529" progId="">
              <p:embed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52400" y="2362200"/>
            <a:ext cx="8705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/>
              <a:t>bul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jerde</a:t>
            </a:r>
            <a:r>
              <a:rPr lang="en-US" sz="2400" b="1" dirty="0" smtClean="0"/>
              <a:t>,</a:t>
            </a:r>
            <a:r>
              <a:rPr lang="uz-Cyrl-UZ" sz="2400" b="1" dirty="0" smtClean="0"/>
              <a:t>  </a:t>
            </a:r>
            <a:r>
              <a:rPr lang="uz-Cyrl-UZ" sz="2400" b="1" i="1" dirty="0"/>
              <a:t>q</a:t>
            </a:r>
            <a:r>
              <a:rPr lang="uz-Cyrl-UZ" sz="2400" b="1" dirty="0"/>
              <a:t> – </a:t>
            </a:r>
            <a:r>
              <a:rPr lang="en-US" sz="2400" b="1" dirty="0" err="1" smtClean="0"/>
              <a:t>deneniń</a:t>
            </a:r>
            <a:r>
              <a:rPr lang="en-US" sz="2400" b="1" dirty="0" smtClean="0"/>
              <a:t> </a:t>
            </a:r>
            <a:r>
              <a:rPr lang="uz-Cyrl-UZ" sz="2400" b="1" i="1" dirty="0" smtClean="0"/>
              <a:t>V</a:t>
            </a:r>
            <a:r>
              <a:rPr lang="uz-Cyrl-UZ" sz="2400" b="1" dirty="0" smtClean="0"/>
              <a:t> </a:t>
            </a:r>
            <a:r>
              <a:rPr lang="uz-Cyrl-UZ" sz="2400" b="1" dirty="0"/>
              <a:t>– </a:t>
            </a:r>
            <a:r>
              <a:rPr lang="en-US" sz="2400" b="1" dirty="0" err="1" smtClean="0"/>
              <a:t>kólemine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sáykes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kelgen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muǵdarı</a:t>
            </a:r>
            <a:r>
              <a:rPr lang="en-US" sz="2400" b="1" dirty="0" smtClean="0"/>
              <a:t>.</a:t>
            </a:r>
          </a:p>
          <a:p>
            <a:pPr algn="just"/>
            <a:r>
              <a:rPr lang="en-US" sz="2400" b="1" dirty="0"/>
              <a:t>	</a:t>
            </a:r>
            <a:r>
              <a:rPr lang="en-US" sz="2400" b="1" i="1" dirty="0" err="1" smtClean="0"/>
              <a:t>Zaryadtıń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betlik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tıǵızlıǵı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deneniń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birlik</a:t>
            </a:r>
            <a:r>
              <a:rPr lang="en-US" sz="2400" b="1" dirty="0" smtClean="0"/>
              <a:t> bet </a:t>
            </a:r>
            <a:r>
              <a:rPr lang="en-US" sz="2400" b="1" dirty="0" err="1" smtClean="0"/>
              <a:t>maydanına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sáykes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kelgen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zaryadqa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muǵdar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jaǵınan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fizikalıq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shamaǵa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aytıladı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yaǵnıy</a:t>
            </a:r>
            <a:endParaRPr lang="ru-RU" sz="24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7074519"/>
              </p:ext>
            </p:extLst>
          </p:nvPr>
        </p:nvGraphicFramePr>
        <p:xfrm>
          <a:off x="4214810" y="3857628"/>
          <a:ext cx="804312" cy="716340"/>
        </p:xfrm>
        <a:graphic>
          <a:graphicData uri="http://schemas.openxmlformats.org/presentationml/2006/ole">
            <p:oleObj spid="_x0000_s106787" name="Equation" r:id="rId5" imgW="495085" imgH="457002" progId="">
              <p:embed/>
            </p:oleObj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52400" y="4495800"/>
            <a:ext cx="87773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/>
              <a:t>bul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jerde</a:t>
            </a:r>
            <a:r>
              <a:rPr lang="en-US" sz="2400" b="1" dirty="0" smtClean="0"/>
              <a:t>, </a:t>
            </a:r>
            <a:r>
              <a:rPr lang="uz-Cyrl-UZ" sz="2400" b="1" dirty="0" smtClean="0"/>
              <a:t> </a:t>
            </a:r>
            <a:r>
              <a:rPr lang="uz-Cyrl-UZ" sz="2400" b="1" i="1" dirty="0"/>
              <a:t>q</a:t>
            </a:r>
            <a:r>
              <a:rPr lang="uz-Cyrl-UZ" sz="2400" b="1" dirty="0"/>
              <a:t> – </a:t>
            </a:r>
            <a:r>
              <a:rPr lang="en-US" sz="2400" b="1" dirty="0" err="1" smtClean="0"/>
              <a:t>deneniń</a:t>
            </a:r>
            <a:r>
              <a:rPr lang="en-US" sz="2400" b="1" dirty="0" smtClean="0"/>
              <a:t> </a:t>
            </a:r>
            <a:r>
              <a:rPr lang="uz-Cyrl-UZ" sz="2400" b="1" i="1" dirty="0" smtClean="0"/>
              <a:t>S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maydanına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sáykes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kelgen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muǵdarı</a:t>
            </a:r>
            <a:r>
              <a:rPr lang="en-US" sz="2400" b="1" dirty="0" smtClean="0"/>
              <a:t>. </a:t>
            </a:r>
            <a:endParaRPr lang="ru-RU" sz="2400" b="1" dirty="0"/>
          </a:p>
          <a:p>
            <a:pPr algn="just"/>
            <a:r>
              <a:rPr lang="ru-RU" sz="2400" b="1" dirty="0">
                <a:sym typeface="Symbol"/>
              </a:rPr>
              <a:t>	</a:t>
            </a:r>
            <a:r>
              <a:rPr lang="en-US" sz="2400" b="1" i="1" dirty="0" err="1" smtClean="0">
                <a:sym typeface="Symbol"/>
              </a:rPr>
              <a:t>Zaryadtıń</a:t>
            </a:r>
            <a:r>
              <a:rPr lang="en-US" sz="2400" b="1" i="1" dirty="0" smtClean="0">
                <a:sym typeface="Symbol"/>
              </a:rPr>
              <a:t> </a:t>
            </a:r>
            <a:r>
              <a:rPr lang="en-US" sz="2400" b="1" i="1" dirty="0" err="1" smtClean="0">
                <a:sym typeface="Symbol"/>
              </a:rPr>
              <a:t>sızıqlı</a:t>
            </a:r>
            <a:r>
              <a:rPr lang="en-US" sz="2400" b="1" i="1" dirty="0" smtClean="0">
                <a:sym typeface="Symbol"/>
              </a:rPr>
              <a:t> </a:t>
            </a:r>
            <a:r>
              <a:rPr lang="en-US" sz="2400" b="1" i="1" dirty="0" err="1" smtClean="0">
                <a:sym typeface="Symbol"/>
              </a:rPr>
              <a:t>tıǵızlıǵı</a:t>
            </a:r>
            <a:r>
              <a:rPr lang="en-US" sz="2400" b="1" i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dep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deneniń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birlik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uzınlıǵına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sáykes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kelgen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zaryadqa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muǵdar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jaǵınan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teń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fizikalıq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shamaǵa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aytıladı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yaǵnıy</a:t>
            </a:r>
            <a:endParaRPr lang="ru-RU" sz="2400" b="1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7765232"/>
              </p:ext>
            </p:extLst>
          </p:nvPr>
        </p:nvGraphicFramePr>
        <p:xfrm>
          <a:off x="4210888" y="5696129"/>
          <a:ext cx="798423" cy="854453"/>
        </p:xfrm>
        <a:graphic>
          <a:graphicData uri="http://schemas.openxmlformats.org/presentationml/2006/ole">
            <p:oleObj spid="_x0000_s106788" name="Equation" r:id="rId6" imgW="444307" imgH="45700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29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4"/>
  <p:tag name="ISPRING_ULTRA_SCORM_DURATION" val="3600"/>
  <p:tag name="ISPRING_UUID" val="{FC8A1A98-FAA3-434C-86F0-91861AAACF3B}"/>
  <p:tag name="ISPRING_RESOURCE_FOLDER" val="D:\Uzer1\МКЛ_11\ЛЕКЦИЯ 5\видеолекция 5_UZ\"/>
  <p:tag name="ISPRING_PRESENTATION_PATH" val="D:\Uzer1\МКЛ_11\ЛЕКЦИЯ 5\видеолекция 5_UZ.pptx"/>
  <p:tag name="ISPRING_SCORM_RATE_SLIDES" val="0"/>
  <p:tag name="ISPRING_SCORM_RATE_QUIZZES" val="0"/>
  <p:tag name="ISPRING_SCORM_PASSING_SCORE" val="0.0000000000"/>
  <p:tag name="ISPRING_RESOURCE_PATHS_HASH_2" val="98cd55d3cf151b845d2dd2d76c144e891bfc3f"/>
</p:tagLst>
</file>

<file path=ppt/theme/theme1.xml><?xml version="1.0" encoding="utf-8"?>
<a:theme xmlns:a="http://schemas.openxmlformats.org/drawingml/2006/main" name="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1050</Words>
  <Application>Microsoft Office PowerPoint</Application>
  <PresentationFormat>Экран (4:3)</PresentationFormat>
  <Paragraphs>177</Paragraphs>
  <Slides>29</Slides>
  <Notes>24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 ELEKTROSTATIKA</vt:lpstr>
      <vt:lpstr>ELEKTROSTATIKA </vt:lpstr>
      <vt:lpstr>Слайд 3</vt:lpstr>
      <vt:lpstr>Lekciya rejesi </vt:lpstr>
      <vt:lpstr>Elektr ózara tásir  </vt:lpstr>
      <vt:lpstr>Elektr zaryadı </vt:lpstr>
      <vt:lpstr>Слайд 7</vt:lpstr>
      <vt:lpstr> Elektr zaryadınıń saqlanıw nızamı</vt:lpstr>
      <vt:lpstr>Слайд 9</vt:lpstr>
      <vt:lpstr>Kulon nızamı </vt:lpstr>
      <vt:lpstr>Kulon nızamı </vt:lpstr>
      <vt:lpstr>Elektr maydanınıń kernewliligi</vt:lpstr>
      <vt:lpstr>Kernewlilik sızıqları </vt:lpstr>
      <vt:lpstr>Слайд 14</vt:lpstr>
      <vt:lpstr>Слайд 15</vt:lpstr>
      <vt:lpstr>Elektr maydanlarınıń superpoziciya principi </vt:lpstr>
      <vt:lpstr>Elektr maydan kernewliligi vektorınıń aǵımı. </vt:lpstr>
      <vt:lpstr>Elektrostatikalıq maydan kernewliligi vektorı ushın Gauss teoreması</vt:lpstr>
      <vt:lpstr>Слайд 19</vt:lpstr>
      <vt:lpstr>Divergenciya túsinigi. Ostrogradskiy – Gauss teoreması </vt:lpstr>
      <vt:lpstr>Elektrostatikalıq maydan kernewliligi vektorı ushın  Gauss teoremasınıń differencial kórinisi</vt:lpstr>
      <vt:lpstr>Bir tegis zaryadlanǵan sferalıq bet payda etken elektrostatikalıq maydan kernewliligi.</vt:lpstr>
      <vt:lpstr>Zaryadlanǵan sheksiz jip (yaki cilindr) payda etken elektrostatikalıq maydan kernewliligi  </vt:lpstr>
      <vt:lpstr>Zaryadlanǵan sheksiz tegislik payda etken elektrostatikalıq maydan kernewliligi</vt:lpstr>
      <vt:lpstr>PAYDALANÍLǴAN ÁDEBIYAТLAR</vt:lpstr>
      <vt:lpstr>Слайд 26</vt:lpstr>
      <vt:lpstr>PEDAGOGIKALÍQ DÁSTÚRIY QURALLAR</vt:lpstr>
      <vt:lpstr>PEDAGOGIKALÍQ DÁSTÚRIY QURALLAR</vt:lpstr>
      <vt:lpstr>PEDAGOGIKALÍQ DÁSTÚRIY QURALLAR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</dc:title>
  <dc:creator>USER</dc:creator>
  <cp:lastModifiedBy>User</cp:lastModifiedBy>
  <cp:revision>451</cp:revision>
  <dcterms:modified xsi:type="dcterms:W3CDTF">2005-12-28T20:35:40Z</dcterms:modified>
</cp:coreProperties>
</file>