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7" r:id="rId2"/>
    <p:sldId id="338" r:id="rId3"/>
    <p:sldId id="337" r:id="rId4"/>
    <p:sldId id="257" r:id="rId5"/>
    <p:sldId id="308" r:id="rId6"/>
    <p:sldId id="309" r:id="rId7"/>
    <p:sldId id="311" r:id="rId8"/>
    <p:sldId id="312" r:id="rId9"/>
    <p:sldId id="295" r:id="rId10"/>
    <p:sldId id="322" r:id="rId11"/>
    <p:sldId id="323" r:id="rId12"/>
    <p:sldId id="298" r:id="rId13"/>
    <p:sldId id="297" r:id="rId14"/>
    <p:sldId id="300" r:id="rId15"/>
    <p:sldId id="315" r:id="rId16"/>
    <p:sldId id="299" r:id="rId17"/>
    <p:sldId id="288" r:id="rId18"/>
    <p:sldId id="302" r:id="rId19"/>
    <p:sldId id="293" r:id="rId20"/>
    <p:sldId id="304" r:id="rId21"/>
    <p:sldId id="305" r:id="rId22"/>
    <p:sldId id="307" r:id="rId23"/>
    <p:sldId id="339" r:id="rId24"/>
    <p:sldId id="332" r:id="rId25"/>
    <p:sldId id="340" r:id="rId26"/>
    <p:sldId id="34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49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12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5655-C87E-45E3-9011-FBA50F6A99D1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CEECE-4CCA-4DC5-9D98-21A7E71403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7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00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12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60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0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CEECE-4CCA-4DC5-9D98-21A7E714039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24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5.png"/><Relationship Id="rId34" Type="http://schemas.openxmlformats.org/officeDocument/2006/relationships/oleObject" Target="../embeddings/oleObject18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38" Type="http://schemas.openxmlformats.org/officeDocument/2006/relationships/oleObject" Target="../embeddings/oleObject20.bin"/><Relationship Id="rId2" Type="http://schemas.openxmlformats.org/officeDocument/2006/relationships/tags" Target="../tags/tag1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1.bin"/><Relationship Id="rId31" Type="http://schemas.openxmlformats.org/officeDocument/2006/relationships/image" Target="../media/image20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tags" Target="../tags/tag14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notesSlide" Target="../notesSlides/notesSlide10.xml"/><Relationship Id="rId10" Type="http://schemas.openxmlformats.org/officeDocument/2006/relationships/oleObject" Target="../embeddings/oleObject23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6.wmf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9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8.bin"/><Relationship Id="rId3" Type="http://schemas.openxmlformats.org/officeDocument/2006/relationships/tags" Target="../tags/tag19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5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2.wmf"/><Relationship Id="rId5" Type="http://schemas.openxmlformats.org/officeDocument/2006/relationships/notesSlide" Target="../notesSlides/notesSlide14.xml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6.w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7.bin"/><Relationship Id="rId3" Type="http://schemas.openxmlformats.org/officeDocument/2006/relationships/tags" Target="../tags/tag21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3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0.wmf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4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tags" Target="../tags/tag23.xml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tags" Target="../tags/tag22.xml"/><Relationship Id="rId16" Type="http://schemas.openxmlformats.org/officeDocument/2006/relationships/image" Target="../media/image12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2.wmf"/><Relationship Id="rId5" Type="http://schemas.openxmlformats.org/officeDocument/2006/relationships/notesSlide" Target="../notesSlides/notesSlide16.xml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4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4.bin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8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0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2" Type="http://schemas.openxmlformats.org/officeDocument/2006/relationships/tags" Target="../tags/tag25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5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7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3.w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rutherford-scatter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legacy/hydrogen-at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b="1" dirty="0" err="1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</a:t>
            </a:r>
            <a:r>
              <a:rPr kumimoji="0" lang="ru-RU" sz="4000" b="1" i="0" u="none" strike="noStrike" kern="1200" cap="none" spc="0" normalizeH="0" baseline="0" noProof="0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4000" b="1" i="0" u="none" strike="noStrike" kern="1200" cap="none" spc="0" normalizeH="0" baseline="0" noProof="0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endParaRPr kumimoji="0" lang="ru-RU" sz="4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FIZIKA </a:t>
            </a:r>
            <a:r>
              <a:rPr lang="en-US" b="1" dirty="0" smtClean="0"/>
              <a:t>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PTShape_0"/>
          <p:cNvSpPr txBox="1">
            <a:spLocks/>
          </p:cNvSpPr>
          <p:nvPr/>
        </p:nvSpPr>
        <p:spPr>
          <a:xfrm>
            <a:off x="685800" y="5715000"/>
            <a:ext cx="1066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Optika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.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Kvant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mexanikaning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asoslari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3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4643446"/>
            <a:ext cx="1905000" cy="914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Скругленный прямоугольник 51"/>
          <p:cNvSpPr/>
          <p:nvPr/>
        </p:nvSpPr>
        <p:spPr>
          <a:xfrm>
            <a:off x="5867400" y="54864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5988843" y="326282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5867400" y="10668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98985"/>
              </p:ext>
            </p:extLst>
          </p:nvPr>
        </p:nvGraphicFramePr>
        <p:xfrm>
          <a:off x="0" y="5323681"/>
          <a:ext cx="7762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1" name="Equation" r:id="rId5" imgW="406048" imgH="203024" progId="">
                  <p:embed/>
                </p:oleObj>
              </mc:Choice>
              <mc:Fallback>
                <p:oleObj name="Equation" r:id="rId5" imgW="406048" imgH="203024" progId="">
                  <p:embed/>
                  <p:pic>
                    <p:nvPicPr>
                      <p:cNvPr id="0" name="Picture 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23681"/>
                        <a:ext cx="77628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04905"/>
              </p:ext>
            </p:extLst>
          </p:nvPr>
        </p:nvGraphicFramePr>
        <p:xfrm>
          <a:off x="2435225" y="2054225"/>
          <a:ext cx="9239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2" name="Equation" r:id="rId7" imgW="482400" imgH="431640" progId="">
                  <p:embed/>
                </p:oleObj>
              </mc:Choice>
              <mc:Fallback>
                <p:oleObj name="Equation" r:id="rId7" imgW="482400" imgH="431640" progId="">
                  <p:embed/>
                  <p:pic>
                    <p:nvPicPr>
                      <p:cNvPr id="0" name="Picture 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054225"/>
                        <a:ext cx="92392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16122"/>
              </p:ext>
            </p:extLst>
          </p:nvPr>
        </p:nvGraphicFramePr>
        <p:xfrm>
          <a:off x="3805238" y="3197225"/>
          <a:ext cx="11922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3" name="Equation" r:id="rId9" imgW="622080" imgH="406080" progId="">
                  <p:embed/>
                </p:oleObj>
              </mc:Choice>
              <mc:Fallback>
                <p:oleObj name="Equation" r:id="rId9" imgW="622080" imgH="406080" progId="">
                  <p:embed/>
                  <p:pic>
                    <p:nvPicPr>
                      <p:cNvPr id="0" name="Picture 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3197225"/>
                        <a:ext cx="11922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62160"/>
              </p:ext>
            </p:extLst>
          </p:nvPr>
        </p:nvGraphicFramePr>
        <p:xfrm>
          <a:off x="0" y="2732881"/>
          <a:ext cx="812799" cy="38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4" name="Equation" r:id="rId11" imgW="406048" imgH="203024" progId="">
                  <p:embed/>
                </p:oleObj>
              </mc:Choice>
              <mc:Fallback>
                <p:oleObj name="Equation" r:id="rId11" imgW="406048" imgH="203024" progId="">
                  <p:embed/>
                  <p:pic>
                    <p:nvPicPr>
                      <p:cNvPr id="0" name="Picture 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32881"/>
                        <a:ext cx="812799" cy="38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319107"/>
              </p:ext>
            </p:extLst>
          </p:nvPr>
        </p:nvGraphicFramePr>
        <p:xfrm>
          <a:off x="457200" y="980281"/>
          <a:ext cx="243330" cy="3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5" name="Equation" r:id="rId13" imgW="126725" imgH="177415" progId="">
                  <p:embed/>
                </p:oleObj>
              </mc:Choice>
              <mc:Fallback>
                <p:oleObj name="Equation" r:id="rId13" imgW="126725" imgH="177415" progId="">
                  <p:embed/>
                  <p:pic>
                    <p:nvPicPr>
                      <p:cNvPr id="0" name="Picture 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0281"/>
                        <a:ext cx="243330" cy="325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15000"/>
              </p:ext>
            </p:extLst>
          </p:nvPr>
        </p:nvGraphicFramePr>
        <p:xfrm>
          <a:off x="64824" y="1818481"/>
          <a:ext cx="74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6" name="Equation" r:id="rId15" imgW="380835" imgH="203112" progId="">
                  <p:embed/>
                </p:oleObj>
              </mc:Choice>
              <mc:Fallback>
                <p:oleObj name="Equation" r:id="rId15" imgW="380835" imgH="203112" progId="">
                  <p:embed/>
                  <p:pic>
                    <p:nvPicPr>
                      <p:cNvPr id="0" name="Picture 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4" y="1818481"/>
                        <a:ext cx="74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38397"/>
              </p:ext>
            </p:extLst>
          </p:nvPr>
        </p:nvGraphicFramePr>
        <p:xfrm>
          <a:off x="0" y="1361281"/>
          <a:ext cx="779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7" name="Equation" r:id="rId17" imgW="406048" imgH="203024" progId="">
                  <p:embed/>
                </p:oleObj>
              </mc:Choice>
              <mc:Fallback>
                <p:oleObj name="Equation" r:id="rId17" imgW="406048" imgH="203024" progId="">
                  <p:embed/>
                  <p:pic>
                    <p:nvPicPr>
                      <p:cNvPr id="0" name="Picture 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1281"/>
                        <a:ext cx="7794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07944"/>
              </p:ext>
            </p:extLst>
          </p:nvPr>
        </p:nvGraphicFramePr>
        <p:xfrm>
          <a:off x="849313" y="46038"/>
          <a:ext cx="1095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8" name="Equation" r:id="rId19" imgW="444240" imgH="203040" progId="">
                  <p:embed/>
                </p:oleObj>
              </mc:Choice>
              <mc:Fallback>
                <p:oleObj name="Equation" r:id="rId19" imgW="444240" imgH="203040" progId="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6038"/>
                        <a:ext cx="10953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98226" y="460482"/>
            <a:ext cx="3926174" cy="671744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735767" y="1108846"/>
            <a:ext cx="4217233" cy="233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V="1">
            <a:off x="-2104067" y="2991013"/>
            <a:ext cx="5845212" cy="393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98226" y="1204168"/>
            <a:ext cx="3468974" cy="198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98226" y="1299489"/>
            <a:ext cx="3468974" cy="1798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98226" y="1585452"/>
            <a:ext cx="3468974" cy="1798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798226" y="2062058"/>
            <a:ext cx="3468974" cy="1798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98226" y="2919949"/>
            <a:ext cx="3468974" cy="1798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98226" y="5552281"/>
            <a:ext cx="3468974" cy="1798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5400000">
            <a:off x="-325566" y="4236115"/>
            <a:ext cx="2632332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5400000">
            <a:off x="-601219" y="3807270"/>
            <a:ext cx="3489232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-687122" y="3568967"/>
            <a:ext cx="3965838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5400000">
            <a:off x="-677703" y="3425985"/>
            <a:ext cx="4251802" cy="7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>
            <a:off x="1323655" y="2491203"/>
            <a:ext cx="857891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1237752" y="2252900"/>
            <a:ext cx="133449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1247170" y="2109918"/>
            <a:ext cx="162046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1351909" y="2062258"/>
            <a:ext cx="1715781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5400000">
            <a:off x="2276297" y="1823955"/>
            <a:ext cx="47660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5400000">
            <a:off x="2285715" y="1680973"/>
            <a:ext cx="76257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5400000">
            <a:off x="2390455" y="1633312"/>
            <a:ext cx="857891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2495194" y="1585652"/>
            <a:ext cx="953212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2663"/>
              </p:ext>
            </p:extLst>
          </p:nvPr>
        </p:nvGraphicFramePr>
        <p:xfrm>
          <a:off x="4267200" y="5323681"/>
          <a:ext cx="70757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9" name="Формула" r:id="rId22" imgW="329914" imgH="177646" progId="Equation.3">
                  <p:embed/>
                </p:oleObj>
              </mc:Choice>
              <mc:Fallback>
                <p:oleObj name="Формула" r:id="rId22" imgW="329914" imgH="177646" progId="Equation.3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23681"/>
                        <a:ext cx="70757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21432"/>
              </p:ext>
            </p:extLst>
          </p:nvPr>
        </p:nvGraphicFramePr>
        <p:xfrm>
          <a:off x="4267200" y="2656681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0" name="Формула" r:id="rId24" imgW="355138" imgH="177569" progId="Equation.3">
                  <p:embed/>
                </p:oleObj>
              </mc:Choice>
              <mc:Fallback>
                <p:oleObj name="Формула" r:id="rId24" imgW="355138" imgH="177569" progId="Equation.3">
                  <p:embed/>
                  <p:pic>
                    <p:nvPicPr>
                      <p:cNvPr id="0" name="Picture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56681"/>
                        <a:ext cx="76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66729"/>
              </p:ext>
            </p:extLst>
          </p:nvPr>
        </p:nvGraphicFramePr>
        <p:xfrm>
          <a:off x="4267200" y="1894681"/>
          <a:ext cx="735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1" name="Equation" r:id="rId26" imgW="342603" imgH="177646" progId="">
                  <p:embed/>
                </p:oleObj>
              </mc:Choice>
              <mc:Fallback>
                <p:oleObj name="Equation" r:id="rId26" imgW="342603" imgH="177646" progId="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94681"/>
                        <a:ext cx="7350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20575"/>
              </p:ext>
            </p:extLst>
          </p:nvPr>
        </p:nvGraphicFramePr>
        <p:xfrm>
          <a:off x="4267200" y="1132681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2" name="Equation" r:id="rId28" imgW="355138" imgH="177569" progId="">
                  <p:embed/>
                </p:oleObj>
              </mc:Choice>
              <mc:Fallback>
                <p:oleObj name="Equation" r:id="rId28" imgW="355138" imgH="177569" progId="">
                  <p:embed/>
                  <p:pic>
                    <p:nvPicPr>
                      <p:cNvPr id="0" name="Picture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32681"/>
                        <a:ext cx="76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224592"/>
              </p:ext>
            </p:extLst>
          </p:nvPr>
        </p:nvGraphicFramePr>
        <p:xfrm>
          <a:off x="777875" y="5930900"/>
          <a:ext cx="1922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3" name="Equation" r:id="rId30" imgW="1002960" imgH="203040" progId="">
                  <p:embed/>
                </p:oleObj>
              </mc:Choice>
              <mc:Fallback>
                <p:oleObj name="Equation" r:id="rId30" imgW="1002960" imgH="203040" progId="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5930900"/>
                        <a:ext cx="19224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6790"/>
              </p:ext>
            </p:extLst>
          </p:nvPr>
        </p:nvGraphicFramePr>
        <p:xfrm>
          <a:off x="1555750" y="3146425"/>
          <a:ext cx="16906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4" name="Equation" r:id="rId32" imgW="1002960" imgH="203040" progId="">
                  <p:embed/>
                </p:oleObj>
              </mc:Choice>
              <mc:Fallback>
                <p:oleObj name="Equation" r:id="rId32" imgW="1002960" imgH="203040" progId="">
                  <p:embed/>
                  <p:pic>
                    <p:nvPicPr>
                      <p:cNvPr id="0" name="Picture 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146425"/>
                        <a:ext cx="16906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 rot="5400000" flipH="1" flipV="1">
            <a:off x="1257300" y="3228181"/>
            <a:ext cx="4648200" cy="1588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 flipH="1" flipV="1">
            <a:off x="2628900" y="1856581"/>
            <a:ext cx="2209800" cy="1588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5400000" flipH="1" flipV="1">
            <a:off x="3199209" y="1361678"/>
            <a:ext cx="1373188" cy="79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5400000" flipH="1" flipV="1">
            <a:off x="3504803" y="1056878"/>
            <a:ext cx="1067594" cy="1588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105400" y="2286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=1 – </a:t>
            </a:r>
            <a:r>
              <a:rPr lang="en-US" sz="2000" b="1" dirty="0">
                <a:solidFill>
                  <a:schemeClr val="tx1"/>
                </a:solidFill>
              </a:rPr>
              <a:t>Layman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ultrafiolet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181600" y="25146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=2 – </a:t>
            </a:r>
            <a:r>
              <a:rPr lang="en-US" sz="2000" b="1" dirty="0" err="1">
                <a:solidFill>
                  <a:schemeClr val="tx1"/>
                </a:solidFill>
              </a:rPr>
              <a:t>Balmer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aq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181600" y="47244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=3 – </a:t>
            </a:r>
            <a:r>
              <a:rPr lang="en-US" sz="2000" b="1" dirty="0" err="1">
                <a:solidFill>
                  <a:schemeClr val="tx1"/>
                </a:solidFill>
              </a:rPr>
              <a:t>Pashen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infraqızıl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02190"/>
              </p:ext>
            </p:extLst>
          </p:nvPr>
        </p:nvGraphicFramePr>
        <p:xfrm>
          <a:off x="6019800" y="1066800"/>
          <a:ext cx="2201863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5" name="Equation" r:id="rId34" imgW="1016000" imgH="660400" progId="">
                  <p:embed/>
                </p:oleObj>
              </mc:Choice>
              <mc:Fallback>
                <p:oleObj name="Equation" r:id="rId34" imgW="1016000" imgH="660400" progId="">
                  <p:embed/>
                  <p:pic>
                    <p:nvPicPr>
                      <p:cNvPr id="0" name="Picture 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2201863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53260"/>
              </p:ext>
            </p:extLst>
          </p:nvPr>
        </p:nvGraphicFramePr>
        <p:xfrm>
          <a:off x="6019800" y="3276600"/>
          <a:ext cx="2209800" cy="136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6" name="Equation" r:id="rId36" imgW="1040948" imgH="660113" progId="">
                  <p:embed/>
                </p:oleObj>
              </mc:Choice>
              <mc:Fallback>
                <p:oleObj name="Equation" r:id="rId36" imgW="1040948" imgH="660113" progId="">
                  <p:embed/>
                  <p:pic>
                    <p:nvPicPr>
                      <p:cNvPr id="0" name="Picture 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76600"/>
                        <a:ext cx="2209800" cy="136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01981"/>
              </p:ext>
            </p:extLst>
          </p:nvPr>
        </p:nvGraphicFramePr>
        <p:xfrm>
          <a:off x="6019800" y="5486400"/>
          <a:ext cx="22149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7" name="Equation" r:id="rId38" imgW="1040948" imgH="660113" progId="">
                  <p:embed/>
                </p:oleObj>
              </mc:Choice>
              <mc:Fallback>
                <p:oleObj name="Equation" r:id="rId38" imgW="1040948" imgH="660113" progId="">
                  <p:embed/>
                  <p:pic>
                    <p:nvPicPr>
                      <p:cNvPr id="0" name="Picture 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0"/>
                        <a:ext cx="221496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3714744" y="3214686"/>
            <a:ext cx="1643074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Tormozlı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500166" y="3071810"/>
            <a:ext cx="1857388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Balmer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2285984" y="2071678"/>
            <a:ext cx="121444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Pashen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85786" y="5857892"/>
            <a:ext cx="1857388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Layman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15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867400" y="10668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105400" y="2286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=1-серия </a:t>
            </a:r>
            <a:r>
              <a:rPr lang="ru-RU" sz="2000" b="1" dirty="0" err="1">
                <a:solidFill>
                  <a:schemeClr val="tx1"/>
                </a:solidFill>
              </a:rPr>
              <a:t>Лаймана</a:t>
            </a:r>
            <a:r>
              <a:rPr lang="ru-RU" sz="2000" b="1" dirty="0">
                <a:solidFill>
                  <a:schemeClr val="tx1"/>
                </a:solidFill>
              </a:rPr>
              <a:t> (ультрафиолетовое излучение)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81600" y="25146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=2-серия </a:t>
            </a:r>
            <a:r>
              <a:rPr lang="ru-RU" sz="2000" b="1" dirty="0" err="1">
                <a:solidFill>
                  <a:schemeClr val="tx1"/>
                </a:solidFill>
              </a:rPr>
              <a:t>Бальмера</a:t>
            </a:r>
            <a:endParaRPr lang="ru-RU" sz="2000" b="1" dirty="0">
              <a:solidFill>
                <a:schemeClr val="tx1"/>
              </a:solidFill>
            </a:endParaRPr>
          </a:p>
          <a:p>
            <a:pPr algn="ctr"/>
            <a:r>
              <a:rPr lang="ru-RU" sz="2000" b="1" dirty="0">
                <a:solidFill>
                  <a:schemeClr val="tx1"/>
                </a:solidFill>
              </a:rPr>
              <a:t>(видимый свет)</a:t>
            </a: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82435"/>
              </p:ext>
            </p:extLst>
          </p:nvPr>
        </p:nvGraphicFramePr>
        <p:xfrm>
          <a:off x="6019800" y="1066800"/>
          <a:ext cx="2201863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4" name="Equation" r:id="rId6" imgW="1016000" imgH="660400" progId="">
                  <p:embed/>
                </p:oleObj>
              </mc:Choice>
              <mc:Fallback>
                <p:oleObj name="Equation" r:id="rId6" imgW="1016000" imgH="660400" progId="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2201863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5867400" y="10668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05400" y="2286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=4 –</a:t>
            </a:r>
            <a:r>
              <a:rPr lang="en-US" sz="2000" b="1" dirty="0" err="1">
                <a:solidFill>
                  <a:schemeClr val="tx1"/>
                </a:solidFill>
              </a:rPr>
              <a:t>Breket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infraqızıl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5400" y="2514600"/>
            <a:ext cx="38862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=5 –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Pfund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infraqızıl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81600" y="4724400"/>
            <a:ext cx="3810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ru-RU" sz="2000" b="1" dirty="0">
                <a:solidFill>
                  <a:schemeClr val="tx1"/>
                </a:solidFill>
              </a:rPr>
              <a:t>=6 –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Xemfri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seriyası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infraqızıl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PPTShape_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126332"/>
              </p:ext>
            </p:extLst>
          </p:nvPr>
        </p:nvGraphicFramePr>
        <p:xfrm>
          <a:off x="6284118" y="1242892"/>
          <a:ext cx="1931988" cy="119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5" name="Equation" r:id="rId8" imgW="1040948" imgH="660113" progId="">
                  <p:embed/>
                </p:oleObj>
              </mc:Choice>
              <mc:Fallback>
                <p:oleObj name="Equation" r:id="rId8" imgW="1040948" imgH="660113" progId="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118" y="1242892"/>
                        <a:ext cx="1931988" cy="119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Скругленный прямоугольник 15"/>
          <p:cNvSpPr/>
          <p:nvPr/>
        </p:nvSpPr>
        <p:spPr>
          <a:xfrm>
            <a:off x="5867400" y="32766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867400" y="5486400"/>
            <a:ext cx="25146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0517"/>
              </p:ext>
            </p:extLst>
          </p:nvPr>
        </p:nvGraphicFramePr>
        <p:xfrm>
          <a:off x="6019800" y="3276600"/>
          <a:ext cx="2209800" cy="136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6" name="Equation" r:id="rId10" imgW="1040948" imgH="660113" progId="">
                  <p:embed/>
                </p:oleObj>
              </mc:Choice>
              <mc:Fallback>
                <p:oleObj name="Equation" r:id="rId10" imgW="1040948" imgH="660113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76600"/>
                        <a:ext cx="2209800" cy="136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5115"/>
              </p:ext>
            </p:extLst>
          </p:nvPr>
        </p:nvGraphicFramePr>
        <p:xfrm>
          <a:off x="6092031" y="5583969"/>
          <a:ext cx="2057400" cy="127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7" name="Equation" r:id="rId12" imgW="1040948" imgH="660113" progId="">
                  <p:embed/>
                </p:oleObj>
              </mc:Choice>
              <mc:Fallback>
                <p:oleObj name="Equation" r:id="rId12" imgW="1040948" imgH="660113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031" y="5583969"/>
                        <a:ext cx="2057400" cy="1274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Рисунок 116" descr="Описание: 167расм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" y="1611224"/>
            <a:ext cx="4953000" cy="363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8FE5D1E-E60E-4E47-B56C-8A065CFD10B0}"/>
              </a:ext>
            </a:extLst>
          </p:cNvPr>
          <p:cNvSpPr/>
          <p:nvPr/>
        </p:nvSpPr>
        <p:spPr>
          <a:xfrm>
            <a:off x="3429000" y="2683877"/>
            <a:ext cx="15717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Breket</a:t>
            </a:r>
            <a:r>
              <a:rPr lang="en-US" b="1" dirty="0"/>
              <a:t> </a:t>
            </a:r>
            <a:r>
              <a:rPr lang="en-US" b="1" dirty="0" err="1" smtClean="0"/>
              <a:t>seriyası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2AB8290C-D225-4975-A0F2-9C69C1AFCA09}"/>
              </a:ext>
            </a:extLst>
          </p:cNvPr>
          <p:cNvSpPr/>
          <p:nvPr/>
        </p:nvSpPr>
        <p:spPr>
          <a:xfrm>
            <a:off x="-65103" y="2923544"/>
            <a:ext cx="17431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Layman </a:t>
            </a:r>
            <a:r>
              <a:rPr lang="en-US" b="1" dirty="0" err="1" smtClean="0">
                <a:solidFill>
                  <a:schemeClr val="dk1"/>
                </a:solidFill>
              </a:rPr>
              <a:t>seriyası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ru-RU" b="1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CD7413F-2BB4-468F-B1FF-55513122B49A}"/>
              </a:ext>
            </a:extLst>
          </p:cNvPr>
          <p:cNvSpPr/>
          <p:nvPr/>
        </p:nvSpPr>
        <p:spPr>
          <a:xfrm>
            <a:off x="1066800" y="1426558"/>
            <a:ext cx="16864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dk1"/>
                </a:solidFill>
              </a:rPr>
              <a:t>Balmer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seriyası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ru-RU" b="1" dirty="0">
              <a:solidFill>
                <a:schemeClr val="dk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B930D9B-DA75-460A-9C5C-BDCDE5B90170}"/>
              </a:ext>
            </a:extLst>
          </p:cNvPr>
          <p:cNvSpPr/>
          <p:nvPr/>
        </p:nvSpPr>
        <p:spPr>
          <a:xfrm>
            <a:off x="2271763" y="2060761"/>
            <a:ext cx="1828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dk1"/>
                </a:solidFill>
              </a:rPr>
              <a:t>Pashen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seriyası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ru-RU" b="1" dirty="0">
              <a:solidFill>
                <a:schemeClr val="dk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1DD46AE-6B5E-4CB6-B6FA-D4CB694173AD}"/>
              </a:ext>
            </a:extLst>
          </p:cNvPr>
          <p:cNvSpPr/>
          <p:nvPr/>
        </p:nvSpPr>
        <p:spPr>
          <a:xfrm>
            <a:off x="381000" y="4085160"/>
            <a:ext cx="16864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dk1"/>
                </a:solidFill>
              </a:rPr>
              <a:t>Xemfri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seriyası</a:t>
            </a:r>
            <a:endParaRPr lang="ru-RU" b="1" dirty="0">
              <a:solidFill>
                <a:schemeClr val="dk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63EA50C5-0335-44E6-B416-155C042656D8}"/>
              </a:ext>
            </a:extLst>
          </p:cNvPr>
          <p:cNvSpPr/>
          <p:nvPr/>
        </p:nvSpPr>
        <p:spPr>
          <a:xfrm>
            <a:off x="3620246" y="3306993"/>
            <a:ext cx="151817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dk1"/>
                </a:solidFill>
              </a:rPr>
              <a:t>Pfund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seriyası</a:t>
            </a:r>
            <a:endParaRPr lang="ru-RU" b="1" dirty="0">
              <a:solidFill>
                <a:schemeClr val="dk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6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Bor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postulatları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419100" y="1434645"/>
            <a:ext cx="8305799" cy="83099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Bordıń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Times New Roman" pitchFamily="18" charset="0"/>
              </a:rPr>
              <a:t>1 – 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postulatı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stacionar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halatlar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postulatı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):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schemeClr val="tx1"/>
                </a:solidFill>
                <a:ea typeface="Times New Roman" pitchFamily="18" charset="0"/>
              </a:rPr>
              <a:t>stacionar</a:t>
            </a:r>
            <a:r>
              <a:rPr lang="en-US" sz="2400" b="1" i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ea typeface="Times New Roman" pitchFamily="18" charset="0"/>
              </a:rPr>
              <a:t>halatlarda</a:t>
            </a:r>
            <a:r>
              <a:rPr lang="en-US" sz="2400" b="1" i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ea typeface="Times New Roman" pitchFamily="18" charset="0"/>
              </a:rPr>
              <a:t>atom </a:t>
            </a:r>
            <a:r>
              <a:rPr lang="en-US" sz="2400" b="1" i="1" dirty="0" err="1" smtClean="0">
                <a:solidFill>
                  <a:schemeClr val="tx1"/>
                </a:solidFill>
                <a:ea typeface="Times New Roman" pitchFamily="18" charset="0"/>
              </a:rPr>
              <a:t>energiyasın</a:t>
            </a:r>
            <a:r>
              <a:rPr lang="en-US" sz="2400" b="1" i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ea typeface="Times New Roman" pitchFamily="18" charset="0"/>
              </a:rPr>
              <a:t>nurlatpaydı</a:t>
            </a:r>
            <a:r>
              <a:rPr lang="en-US" sz="2400" b="1" i="1" dirty="0" smtClean="0">
                <a:solidFill>
                  <a:schemeClr val="tx1"/>
                </a:solidFill>
                <a:ea typeface="Times New Roman" pitchFamily="18" charset="0"/>
              </a:rPr>
              <a:t>.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</a:endParaRPr>
          </a:p>
        </p:txBody>
      </p:sp>
      <p:sp>
        <p:nvSpPr>
          <p:cNvPr id="5" name="PPTShape_0"/>
          <p:cNvSpPr>
            <a:spLocks noChangeArrowheads="1"/>
          </p:cNvSpPr>
          <p:nvPr/>
        </p:nvSpPr>
        <p:spPr bwMode="auto">
          <a:xfrm>
            <a:off x="370609" y="3168134"/>
            <a:ext cx="8305799" cy="3354765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  <a:ea typeface="Times New Roman" pitchFamily="18" charset="0"/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Bordıń</a:t>
            </a:r>
            <a:r>
              <a:rPr lang="en-US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a typeface="Times New Roman" pitchFamily="18" charset="0"/>
              </a:rPr>
              <a:t>2 - 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postulatı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jiyilikler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qádesi</a:t>
            </a:r>
            <a:r>
              <a:rPr lang="ru-RU" sz="2400" dirty="0" smtClean="0">
                <a:solidFill>
                  <a:schemeClr val="tx1"/>
                </a:solidFill>
              </a:rPr>
              <a:t>):</a:t>
            </a:r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atom </a:t>
            </a:r>
            <a:r>
              <a:rPr lang="en-US" sz="2400" b="1" i="1" dirty="0" err="1">
                <a:solidFill>
                  <a:schemeClr val="tx1"/>
                </a:solidFill>
              </a:rPr>
              <a:t>bir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halattan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ekinshisine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ótkende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tómendegi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energiyalı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bir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foton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shıǵaradı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yaki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jutadı</a:t>
            </a:r>
            <a:r>
              <a:rPr lang="en-US" sz="2400" b="1" i="1" dirty="0" smtClean="0">
                <a:solidFill>
                  <a:schemeClr val="tx1"/>
                </a:solidFill>
              </a:rPr>
              <a:t>.</a:t>
            </a:r>
            <a:r>
              <a:rPr lang="ru-RU" sz="2400" b="1" dirty="0">
                <a:solidFill>
                  <a:schemeClr val="tx1"/>
                </a:solidFill>
              </a:rPr>
              <a:t/>
            </a:r>
            <a:br>
              <a:rPr lang="ru-RU" sz="2400" b="1" dirty="0">
                <a:solidFill>
                  <a:schemeClr val="tx1"/>
                </a:solidFill>
              </a:rPr>
            </a:br>
            <a:endParaRPr lang="ru-RU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Tiyisli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stacionar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halatlar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energiyaları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ayırması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76453"/>
              </p:ext>
            </p:extLst>
          </p:nvPr>
        </p:nvGraphicFramePr>
        <p:xfrm>
          <a:off x="6215074" y="5000636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5" imgW="1206500" imgH="457200" progId="">
                  <p:embed/>
                </p:oleObj>
              </mc:Choice>
              <mc:Fallback>
                <p:oleObj name="Equation" r:id="rId5" imgW="1206500" imgH="4572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000636"/>
                        <a:ext cx="3124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4572000" y="5791200"/>
            <a:ext cx="3886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572000" y="4038600"/>
            <a:ext cx="3886200" cy="16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413266"/>
            <a:ext cx="8534400" cy="2308324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Bordıń</a:t>
            </a:r>
            <a:r>
              <a:rPr lang="uz-Cyrl-UZ" sz="2400" b="1" dirty="0" smtClean="0">
                <a:solidFill>
                  <a:schemeClr val="tx1"/>
                </a:solidFill>
                <a:ea typeface="Times New Roman" pitchFamily="18" charset="0"/>
              </a:rPr>
              <a:t> </a:t>
            </a:r>
            <a:r>
              <a:rPr lang="uz-Cyrl-UZ" sz="2400" b="1" dirty="0">
                <a:solidFill>
                  <a:schemeClr val="tx1"/>
                </a:solidFill>
                <a:ea typeface="Times New Roman" pitchFamily="18" charset="0"/>
              </a:rPr>
              <a:t>3 </a:t>
            </a:r>
            <a:r>
              <a:rPr lang="ru-RU" sz="2400" b="1" dirty="0">
                <a:solidFill>
                  <a:schemeClr val="tx1"/>
                </a:solidFill>
                <a:ea typeface="Times New Roman" pitchFamily="18" charset="0"/>
              </a:rPr>
              <a:t>– </a:t>
            </a:r>
            <a:r>
              <a:rPr lang="en-US" sz="2400" b="1" dirty="0" err="1" smtClean="0">
                <a:solidFill>
                  <a:schemeClr val="tx1"/>
                </a:solidFill>
                <a:ea typeface="Times New Roman" pitchFamily="18" charset="0"/>
              </a:rPr>
              <a:t>postulatı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lang="uz-Cyrl-UZ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orbitalardıń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kvantlanıw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qádesi</a:t>
            </a:r>
            <a:r>
              <a:rPr lang="uz-Cyrl-UZ" sz="2400" b="1" dirty="0" smtClean="0">
                <a:solidFill>
                  <a:schemeClr val="tx1"/>
                </a:solidFill>
              </a:rPr>
              <a:t>)</a:t>
            </a:r>
            <a:r>
              <a:rPr lang="ru-RU" sz="2400" b="1" dirty="0">
                <a:solidFill>
                  <a:schemeClr val="tx1"/>
                </a:solidFill>
              </a:rPr>
              <a:t>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schemeClr val="tx1"/>
                </a:solidFill>
              </a:rPr>
              <a:t>Atomnıń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stacionar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halatlarında</a:t>
            </a:r>
            <a:r>
              <a:rPr lang="en-US" sz="2400" b="1" i="1" dirty="0">
                <a:solidFill>
                  <a:schemeClr val="tx1"/>
                </a:solidFill>
              </a:rPr>
              <a:t>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aylanbalı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orbitalarda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elektron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háreketlenip</a:t>
            </a:r>
            <a:r>
              <a:rPr lang="en-US" sz="2400" b="1" i="1" dirty="0" smtClean="0">
                <a:solidFill>
                  <a:schemeClr val="tx1"/>
                </a:solidFill>
              </a:rPr>
              <a:t>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impuls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momentiniń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kvantlanǵan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mánislerine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iye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boladı</a:t>
            </a:r>
            <a:r>
              <a:rPr lang="en-US" sz="2400" b="1" i="1" dirty="0" smtClean="0">
                <a:solidFill>
                  <a:schemeClr val="tx1"/>
                </a:solidFill>
              </a:rPr>
              <a:t>.</a:t>
            </a:r>
            <a:endParaRPr lang="en-US" sz="2400" b="1" i="1" dirty="0">
              <a:solidFill>
                <a:schemeClr val="tx1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schemeClr val="tx1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97909"/>
              </p:ext>
            </p:extLst>
          </p:nvPr>
        </p:nvGraphicFramePr>
        <p:xfrm>
          <a:off x="2214546" y="1928802"/>
          <a:ext cx="4835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Equation" r:id="rId5" imgW="1752480" imgH="253800" progId="">
                  <p:embed/>
                </p:oleObj>
              </mc:Choice>
              <mc:Fallback>
                <p:oleObj name="Equation" r:id="rId5" imgW="1752480" imgH="253800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928802"/>
                        <a:ext cx="48355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81000" y="4419600"/>
            <a:ext cx="3657600" cy="83099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ea typeface="Times New Roman" pitchFamily="18" charset="0"/>
              </a:rPr>
              <a:t>Elektronnıń</a:t>
            </a:r>
            <a:r>
              <a:rPr lang="en-US" sz="2400" b="1" dirty="0" smtClean="0">
                <a:ea typeface="Times New Roman" pitchFamily="18" charset="0"/>
              </a:rPr>
              <a:t> </a:t>
            </a:r>
            <a:r>
              <a:rPr lang="en-US" sz="2400" b="1" dirty="0">
                <a:ea typeface="Times New Roman" pitchFamily="18" charset="0"/>
              </a:rPr>
              <a:t>n – </a:t>
            </a:r>
            <a:r>
              <a:rPr lang="en-US" sz="2400" b="1" dirty="0" err="1" smtClean="0">
                <a:ea typeface="Times New Roman" pitchFamily="18" charset="0"/>
              </a:rPr>
              <a:t>stacionar</a:t>
            </a:r>
            <a:r>
              <a:rPr lang="en-US" sz="2400" b="1" dirty="0" smtClean="0">
                <a:ea typeface="Times New Roman" pitchFamily="18" charset="0"/>
              </a:rPr>
              <a:t> </a:t>
            </a:r>
            <a:r>
              <a:rPr lang="en-US" sz="2400" b="1" dirty="0" err="1" smtClean="0">
                <a:ea typeface="Times New Roman" pitchFamily="18" charset="0"/>
              </a:rPr>
              <a:t>orbitası</a:t>
            </a:r>
            <a:r>
              <a:rPr lang="en-US" sz="2400" b="1" dirty="0" smtClean="0">
                <a:ea typeface="Times New Roman" pitchFamily="18" charset="0"/>
              </a:rPr>
              <a:t> </a:t>
            </a:r>
            <a:r>
              <a:rPr lang="en-US" sz="2400" b="1" dirty="0" err="1" smtClean="0">
                <a:ea typeface="Times New Roman" pitchFamily="18" charset="0"/>
              </a:rPr>
              <a:t>radiusı</a:t>
            </a:r>
            <a:endParaRPr kumimoji="0" lang="uz-Cyrl-U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PPTShape_0"/>
          <p:cNvSpPr>
            <a:spLocks noChangeArrowheads="1"/>
          </p:cNvSpPr>
          <p:nvPr/>
        </p:nvSpPr>
        <p:spPr bwMode="auto">
          <a:xfrm>
            <a:off x="285720" y="6072206"/>
            <a:ext cx="3786214" cy="461665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</a:rPr>
              <a:t>Bordıń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</a:rPr>
              <a:t>birinshi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</a:rPr>
              <a:t>radiusı</a:t>
            </a:r>
            <a:endParaRPr kumimoji="0" lang="uz-Cyrl-U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071934" y="4572008"/>
            <a:ext cx="457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4071934" y="6000768"/>
            <a:ext cx="457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25642"/>
              </p:ext>
            </p:extLst>
          </p:nvPr>
        </p:nvGraphicFramePr>
        <p:xfrm>
          <a:off x="5397500" y="6019800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8" name="Equation" r:id="rId7" imgW="1041120" imgH="241200" progId="">
                  <p:embed/>
                </p:oleObj>
              </mc:Choice>
              <mc:Fallback>
                <p:oleObj name="Equation" r:id="rId7" imgW="1041120" imgH="24120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019800"/>
                        <a:ext cx="201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056681"/>
              </p:ext>
            </p:extLst>
          </p:nvPr>
        </p:nvGraphicFramePr>
        <p:xfrm>
          <a:off x="4953000" y="4038600"/>
          <a:ext cx="3460652" cy="156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" name="Equation" r:id="rId9" imgW="1524000" imgH="711200" progId="">
                  <p:embed/>
                </p:oleObj>
              </mc:Choice>
              <mc:Fallback>
                <p:oleObj name="Equation" r:id="rId9" imgW="1524000" imgH="711200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38600"/>
                        <a:ext cx="3460652" cy="1567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85720" y="3071810"/>
            <a:ext cx="8429684" cy="70788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              </a:t>
            </a:r>
            <a:r>
              <a:rPr lang="en-US" sz="2000" b="1" dirty="0" err="1" smtClean="0">
                <a:solidFill>
                  <a:schemeClr val="tx1"/>
                </a:solidFill>
              </a:rPr>
              <a:t>elektron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massas</a:t>
            </a:r>
            <a:r>
              <a:rPr lang="en-US" sz="2000" b="1" dirty="0" err="1" smtClean="0">
                <a:ea typeface="Times New Roman" pitchFamily="18" charset="0"/>
              </a:rPr>
              <a:t>ı</a:t>
            </a:r>
            <a:r>
              <a:rPr lang="en-US" sz="2000" b="1" dirty="0" smtClean="0">
                <a:ea typeface="Times New Roman" pitchFamily="18" charset="0"/>
              </a:rPr>
              <a:t>,              n - </a:t>
            </a:r>
            <a:r>
              <a:rPr lang="en-US" sz="2000" b="1" dirty="0" err="1" smtClean="0">
                <a:solidFill>
                  <a:schemeClr val="tx1"/>
                </a:solidFill>
              </a:rPr>
              <a:t>orbitadaǵı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</a:t>
            </a:r>
            <a:r>
              <a:rPr lang="en-US" sz="2000" b="1" dirty="0" err="1" smtClean="0">
                <a:ea typeface="Times New Roman" pitchFamily="18" charset="0"/>
              </a:rPr>
              <a:t>lektronn</a:t>
            </a:r>
            <a:r>
              <a:rPr lang="en-US" sz="2000" b="1" dirty="0" err="1" smtClean="0">
                <a:solidFill>
                  <a:schemeClr val="tx1"/>
                </a:solidFill>
              </a:rPr>
              <a:t>ı</a:t>
            </a:r>
            <a:r>
              <a:rPr lang="en-US" sz="2000" b="1" dirty="0" err="1" smtClean="0">
                <a:ea typeface="Times New Roman" pitchFamily="18" charset="0"/>
              </a:rPr>
              <a:t>ń</a:t>
            </a:r>
            <a:r>
              <a:rPr lang="en-US" sz="2000" b="1" dirty="0" smtClean="0">
                <a:ea typeface="Times New Roman" pitchFamily="18" charset="0"/>
              </a:rPr>
              <a:t> </a:t>
            </a:r>
            <a:r>
              <a:rPr lang="en-US" sz="2000" b="1" dirty="0" err="1" smtClean="0">
                <a:ea typeface="Times New Roman" pitchFamily="18" charset="0"/>
              </a:rPr>
              <a:t>tezligi</a:t>
            </a:r>
            <a:r>
              <a:rPr lang="en-US" sz="2000" b="1" dirty="0" smtClean="0">
                <a:ea typeface="Times New Roman" pitchFamily="18" charset="0"/>
              </a:rPr>
              <a:t>,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a typeface="Times New Roman" pitchFamily="18" charset="0"/>
              </a:rPr>
              <a:t>	n - </a:t>
            </a:r>
            <a:r>
              <a:rPr lang="en-US" sz="2000" b="1" dirty="0" err="1" smtClean="0">
                <a:ea typeface="Times New Roman" pitchFamily="18" charset="0"/>
              </a:rPr>
              <a:t>orbita</a:t>
            </a:r>
            <a:r>
              <a:rPr lang="en-US" sz="2000" b="1" dirty="0" smtClean="0">
                <a:ea typeface="Times New Roman" pitchFamily="18" charset="0"/>
              </a:rPr>
              <a:t> </a:t>
            </a:r>
            <a:r>
              <a:rPr lang="en-US" sz="2000" b="1" dirty="0" err="1" smtClean="0">
                <a:ea typeface="Times New Roman" pitchFamily="18" charset="0"/>
              </a:rPr>
              <a:t>radiusı</a:t>
            </a:r>
            <a:endParaRPr kumimoji="0" lang="uz-Cyrl-U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0405" name="Picture 22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58" y="3143248"/>
            <a:ext cx="752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406" name="Picture 23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71802" y="3143248"/>
            <a:ext cx="647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407" name="Picture 23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2910" y="3429000"/>
            <a:ext cx="628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5562600" y="4800600"/>
            <a:ext cx="25146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572000" y="2133600"/>
            <a:ext cx="4343400" cy="2438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72000" y="228600"/>
            <a:ext cx="4343400" cy="15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457200"/>
            <a:ext cx="393191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/>
              <a:t>1- </a:t>
            </a:r>
            <a:r>
              <a:rPr lang="en-US" sz="2000" b="1" dirty="0" err="1" smtClean="0"/>
              <a:t>hám</a:t>
            </a:r>
            <a:r>
              <a:rPr lang="en-US" sz="2000" b="1" dirty="0" smtClean="0"/>
              <a:t> </a:t>
            </a:r>
            <a:r>
              <a:rPr lang="en-US" sz="2000" b="1" dirty="0"/>
              <a:t>n- </a:t>
            </a:r>
            <a:r>
              <a:rPr lang="en-US" sz="2000" b="1" dirty="0" err="1" smtClean="0"/>
              <a:t>stacionar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orbitalardaǵı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algn="ctr"/>
            <a:r>
              <a:rPr lang="en-US" sz="2000" b="1" dirty="0" err="1" smtClean="0"/>
              <a:t>elektronnıń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háreket</a:t>
            </a:r>
            <a:r>
              <a:rPr lang="en-US" sz="2000" b="1" dirty="0" smtClean="0"/>
              <a:t> </a:t>
            </a:r>
            <a:r>
              <a:rPr lang="en-US" sz="2000" b="1" dirty="0" err="1"/>
              <a:t>tezligi</a:t>
            </a:r>
            <a:r>
              <a:rPr lang="ru-RU" sz="2000" b="1" dirty="0"/>
              <a:t> </a:t>
            </a:r>
            <a:r>
              <a:rPr lang="uz-Cyrl-UZ" sz="2000" b="1" dirty="0"/>
              <a:t> </a:t>
            </a:r>
            <a:endParaRPr lang="ru-RU" sz="2000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28977"/>
              </p:ext>
            </p:extLst>
          </p:nvPr>
        </p:nvGraphicFramePr>
        <p:xfrm>
          <a:off x="5065713" y="228600"/>
          <a:ext cx="34131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0" name="Equation" r:id="rId5" imgW="1638000" imgH="711000" progId="">
                  <p:embed/>
                </p:oleObj>
              </mc:Choice>
              <mc:Fallback>
                <p:oleObj name="Equation" r:id="rId5" imgW="1638000" imgH="7110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28600"/>
                        <a:ext cx="34131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2721114"/>
            <a:ext cx="34290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Vodorod</a:t>
            </a:r>
            <a:r>
              <a:rPr lang="en-US" sz="2000" b="1" dirty="0"/>
              <a:t> </a:t>
            </a:r>
            <a:r>
              <a:rPr lang="en-US" sz="2000" b="1" dirty="0" err="1" smtClean="0"/>
              <a:t>atomı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sistemasında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elektronnıń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tolıq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energiyası</a:t>
            </a:r>
            <a:endParaRPr lang="ru-RU" sz="2000" dirty="0"/>
          </a:p>
        </p:txBody>
      </p:sp>
      <p:sp>
        <p:nvSpPr>
          <p:cNvPr id="51205" name="PPTShape_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84594"/>
              </p:ext>
            </p:extLst>
          </p:nvPr>
        </p:nvGraphicFramePr>
        <p:xfrm>
          <a:off x="5257800" y="2180861"/>
          <a:ext cx="2895600" cy="234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1" name="Equation" r:id="rId7" imgW="1307880" imgH="1091880" progId="">
                  <p:embed/>
                </p:oleObj>
              </mc:Choice>
              <mc:Fallback>
                <p:oleObj name="Equation" r:id="rId7" imgW="1307880" imgH="1091880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80861"/>
                        <a:ext cx="2895600" cy="2349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5000636"/>
            <a:ext cx="4303166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Vodorod</a:t>
            </a:r>
            <a:r>
              <a:rPr lang="en-US" sz="2000" b="1" dirty="0"/>
              <a:t> </a:t>
            </a:r>
            <a:r>
              <a:rPr lang="en-US" sz="2000" b="1" dirty="0" err="1" smtClean="0"/>
              <a:t>atomınıń</a:t>
            </a:r>
            <a:r>
              <a:rPr lang="en-US" sz="2000" b="1" dirty="0" smtClean="0"/>
              <a:t> </a:t>
            </a:r>
            <a:r>
              <a:rPr lang="en-US" sz="2000" b="1" dirty="0"/>
              <a:t>minimal </a:t>
            </a:r>
            <a:r>
              <a:rPr lang="en-US" sz="2000" b="1" dirty="0" err="1" smtClean="0"/>
              <a:t>energiyası</a:t>
            </a:r>
            <a:endParaRPr lang="ru-RU" sz="2000" b="1" dirty="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91423"/>
              </p:ext>
            </p:extLst>
          </p:nvPr>
        </p:nvGraphicFramePr>
        <p:xfrm>
          <a:off x="5638800" y="4914900"/>
          <a:ext cx="2455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2" name="Equation" r:id="rId9" imgW="901440" imgH="228600" progId="">
                  <p:embed/>
                </p:oleObj>
              </mc:Choice>
              <mc:Fallback>
                <p:oleObj name="Equation" r:id="rId9" imgW="901440" imgH="228600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914900"/>
                        <a:ext cx="24558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PPTShape_1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Frank-</a:t>
            </a:r>
            <a:r>
              <a:rPr lang="en-US" sz="3600" b="1" dirty="0" err="1" smtClean="0">
                <a:solidFill>
                  <a:schemeClr val="tx1"/>
                </a:solidFill>
              </a:rPr>
              <a:t>Gerc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tájiriybesi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143001"/>
            <a:ext cx="8763000" cy="7619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b="1" dirty="0"/>
              <a:t>Frank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Gerc</a:t>
            </a:r>
            <a:r>
              <a:rPr lang="en-US" sz="2800" b="1" dirty="0" smtClean="0"/>
              <a:t> </a:t>
            </a:r>
            <a:r>
              <a:rPr lang="en-US" sz="2800" b="1" dirty="0" err="1"/>
              <a:t>atomda</a:t>
            </a:r>
            <a:r>
              <a:rPr lang="en-US" sz="2800" b="1" dirty="0"/>
              <a:t> </a:t>
            </a:r>
            <a:r>
              <a:rPr lang="en-US" sz="2800" b="1" dirty="0" err="1" smtClean="0"/>
              <a:t>stacionar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halatlar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barlıǵın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tájiriybede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tastıyıqlaǵan</a:t>
            </a:r>
            <a:r>
              <a:rPr lang="en-US" sz="2800" b="1" dirty="0" smtClean="0"/>
              <a:t>.</a:t>
            </a:r>
            <a:r>
              <a:rPr lang="ru-RU" sz="2800" b="1" dirty="0" smtClean="0"/>
              <a:t>   </a:t>
            </a:r>
            <a:endParaRPr lang="ru-RU" sz="2800" b="1" dirty="0"/>
          </a:p>
        </p:txBody>
      </p:sp>
      <p:grpSp>
        <p:nvGrpSpPr>
          <p:cNvPr id="5" name="Группа 4"/>
          <p:cNvGrpSpPr/>
          <p:nvPr>
            <p:custDataLst>
              <p:tags r:id="rId3"/>
            </p:custDataLst>
          </p:nvPr>
        </p:nvGrpSpPr>
        <p:grpSpPr>
          <a:xfrm>
            <a:off x="5181600" y="2286000"/>
            <a:ext cx="4003964" cy="3827703"/>
            <a:chOff x="685800" y="228600"/>
            <a:chExt cx="6238547" cy="5257800"/>
          </a:xfrm>
        </p:grpSpPr>
        <p:cxnSp>
          <p:nvCxnSpPr>
            <p:cNvPr id="6" name="Прямая со стрелкой 5"/>
            <p:cNvCxnSpPr/>
            <p:nvPr/>
          </p:nvCxnSpPr>
          <p:spPr>
            <a:xfrm rot="5400000" flipH="1" flipV="1">
              <a:off x="-990600" y="2819400"/>
              <a:ext cx="4267994" cy="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1143000" y="4953000"/>
              <a:ext cx="5257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3886200" y="762000"/>
              <a:ext cx="1371600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5400000" flipH="1" flipV="1">
              <a:off x="1562100" y="1789906"/>
              <a:ext cx="1904206" cy="79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685800" y="381000"/>
            <a:ext cx="381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45" name="Equation" r:id="rId6" imgW="126780" imgH="164814" progId="">
                    <p:embed/>
                  </p:oleObj>
                </mc:Choice>
                <mc:Fallback>
                  <p:oleObj name="Equation" r:id="rId6" imgW="126780" imgH="164814" progId="">
                    <p:embed/>
                    <p:pic>
                      <p:nvPicPr>
                        <p:cNvPr id="0" name="Picture 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81000"/>
                          <a:ext cx="3810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990600" y="4953000"/>
            <a:ext cx="381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46" name="Формула" r:id="rId8" imgW="126725" imgH="177415" progId="Equation.3">
                    <p:embed/>
                  </p:oleObj>
                </mc:Choice>
                <mc:Fallback>
                  <p:oleObj name="Формула" r:id="rId8" imgW="126725" imgH="177415" progId="Equation.3">
                    <p:embed/>
                    <p:pic>
                      <p:nvPicPr>
                        <p:cNvPr id="0" name="Picture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4953000"/>
                          <a:ext cx="3810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215905"/>
                </p:ext>
              </p:extLst>
            </p:nvPr>
          </p:nvGraphicFramePr>
          <p:xfrm>
            <a:off x="6008360" y="4964114"/>
            <a:ext cx="915987" cy="522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47" name="Equation" r:id="rId10" imgW="355320" imgH="203040" progId="">
                    <p:embed/>
                  </p:oleObj>
                </mc:Choice>
                <mc:Fallback>
                  <p:oleObj name="Equation" r:id="rId10" imgW="355320" imgH="203040" progId="">
                    <p:embed/>
                    <p:pic>
                      <p:nvPicPr>
                        <p:cNvPr id="0" name="Picture 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360" y="4964114"/>
                          <a:ext cx="915987" cy="522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2362200" y="4953000"/>
            <a:ext cx="3429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48" name="Equation" r:id="rId12" imgW="114102" imgH="177492" progId="">
                    <p:embed/>
                  </p:oleObj>
                </mc:Choice>
                <mc:Fallback>
                  <p:oleObj name="Equation" r:id="rId12" imgW="114102" imgH="177492" progId="">
                    <p:embed/>
                    <p:pic>
                      <p:nvPicPr>
                        <p:cNvPr id="0" name="Picture 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953000"/>
                          <a:ext cx="3429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581400" y="4953000"/>
            <a:ext cx="533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49" name="Equation" r:id="rId14" imgW="177492" imgH="177492" progId="">
                    <p:embed/>
                  </p:oleObj>
                </mc:Choice>
                <mc:Fallback>
                  <p:oleObj name="Equation" r:id="rId14" imgW="177492" imgH="177492" progId="">
                    <p:embed/>
                    <p:pic>
                      <p:nvPicPr>
                        <p:cNvPr id="0" name="Picture 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4953000"/>
                          <a:ext cx="5334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5105400" y="4953000"/>
            <a:ext cx="533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50" name="Equation" r:id="rId16" imgW="177492" imgH="177492" progId="">
                    <p:embed/>
                  </p:oleObj>
                </mc:Choice>
                <mc:Fallback>
                  <p:oleObj name="Equation" r:id="rId16" imgW="177492" imgH="177492" progId="">
                    <p:embed/>
                    <p:pic>
                      <p:nvPicPr>
                        <p:cNvPr id="0" name="Picture 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953000"/>
                          <a:ext cx="5334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2819400" y="838200"/>
            <a:ext cx="7620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51" name="Equation" r:id="rId18" imgW="317225" imgH="203024" progId="">
                    <p:embed/>
                  </p:oleObj>
                </mc:Choice>
                <mc:Fallback>
                  <p:oleObj name="Equation" r:id="rId18" imgW="317225" imgH="203024" progId="">
                    <p:embed/>
                    <p:pic>
                      <p:nvPicPr>
                        <p:cNvPr id="0" name="Picture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838200"/>
                          <a:ext cx="762000" cy="487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1371600" y="1524000"/>
            <a:ext cx="7620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52" name="Equation" r:id="rId20" imgW="317225" imgH="203024" progId="">
                    <p:embed/>
                  </p:oleObj>
                </mc:Choice>
                <mc:Fallback>
                  <p:oleObj name="Equation" r:id="rId20" imgW="317225" imgH="203024" progId="">
                    <p:embed/>
                    <p:pic>
                      <p:nvPicPr>
                        <p:cNvPr id="0" name="Picture 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1524000"/>
                          <a:ext cx="762000" cy="487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4191000" y="228600"/>
            <a:ext cx="7620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53" name="Equation" r:id="rId22" imgW="317225" imgH="203024" progId="">
                    <p:embed/>
                  </p:oleObj>
                </mc:Choice>
                <mc:Fallback>
                  <p:oleObj name="Equation" r:id="rId22" imgW="317225" imgH="203024" progId="">
                    <p:embed/>
                    <p:pic>
                      <p:nvPicPr>
                        <p:cNvPr id="0" name="Picture 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28600"/>
                          <a:ext cx="762000" cy="487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Полилиния 18"/>
            <p:cNvSpPr/>
            <p:nvPr/>
          </p:nvSpPr>
          <p:spPr>
            <a:xfrm>
              <a:off x="1134737" y="743639"/>
              <a:ext cx="4439798" cy="4202934"/>
            </a:xfrm>
            <a:custGeom>
              <a:avLst/>
              <a:gdLst>
                <a:gd name="connsiteX0" fmla="*/ 0 w 4439798"/>
                <a:gd name="connsiteY0" fmla="*/ 4202934 h 4202934"/>
                <a:gd name="connsiteX1" fmla="*/ 561861 w 4439798"/>
                <a:gd name="connsiteY1" fmla="*/ 3762260 h 4202934"/>
                <a:gd name="connsiteX2" fmla="*/ 1366092 w 4439798"/>
                <a:gd name="connsiteY2" fmla="*/ 1988544 h 4202934"/>
                <a:gd name="connsiteX3" fmla="*/ 1740665 w 4439798"/>
                <a:gd name="connsiteY3" fmla="*/ 3497855 h 4202934"/>
                <a:gd name="connsiteX4" fmla="*/ 2743200 w 4439798"/>
                <a:gd name="connsiteY4" fmla="*/ 941942 h 4202934"/>
                <a:gd name="connsiteX5" fmla="*/ 3106757 w 4439798"/>
                <a:gd name="connsiteY5" fmla="*/ 3002096 h 4202934"/>
                <a:gd name="connsiteX6" fmla="*/ 4109292 w 4439798"/>
                <a:gd name="connsiteY6" fmla="*/ 203812 h 4202934"/>
                <a:gd name="connsiteX7" fmla="*/ 4439798 w 4439798"/>
                <a:gd name="connsiteY7" fmla="*/ 1779224 h 420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9798" h="4202934">
                  <a:moveTo>
                    <a:pt x="0" y="4202934"/>
                  </a:moveTo>
                  <a:cubicBezTo>
                    <a:pt x="167089" y="4167129"/>
                    <a:pt x="334179" y="4131325"/>
                    <a:pt x="561861" y="3762260"/>
                  </a:cubicBezTo>
                  <a:cubicBezTo>
                    <a:pt x="789543" y="3393195"/>
                    <a:pt x="1169625" y="2032611"/>
                    <a:pt x="1366092" y="1988544"/>
                  </a:cubicBezTo>
                  <a:cubicBezTo>
                    <a:pt x="1562559" y="1944477"/>
                    <a:pt x="1511147" y="3672289"/>
                    <a:pt x="1740665" y="3497855"/>
                  </a:cubicBezTo>
                  <a:cubicBezTo>
                    <a:pt x="1970183" y="3323421"/>
                    <a:pt x="2515518" y="1024569"/>
                    <a:pt x="2743200" y="941942"/>
                  </a:cubicBezTo>
                  <a:cubicBezTo>
                    <a:pt x="2970882" y="859316"/>
                    <a:pt x="2879075" y="3125118"/>
                    <a:pt x="3106757" y="3002096"/>
                  </a:cubicBezTo>
                  <a:cubicBezTo>
                    <a:pt x="3334439" y="2879074"/>
                    <a:pt x="3887119" y="407624"/>
                    <a:pt x="4109292" y="203812"/>
                  </a:cubicBezTo>
                  <a:cubicBezTo>
                    <a:pt x="4331466" y="0"/>
                    <a:pt x="4385632" y="889612"/>
                    <a:pt x="4439798" y="1779224"/>
                  </a:cubicBezTo>
                </a:path>
              </a:pathLst>
            </a:custGeom>
            <a:ln w="57150">
              <a:solidFill>
                <a:srgbClr val="00206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>
              <a:stCxn id="19" idx="6"/>
            </p:cNvCxnSpPr>
            <p:nvPr/>
          </p:nvCxnSpPr>
          <p:spPr>
            <a:xfrm flipV="1">
              <a:off x="5244030" y="305594"/>
              <a:ext cx="14564" cy="64185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9" idx="4"/>
            </p:cNvCxnSpPr>
            <p:nvPr/>
          </p:nvCxnSpPr>
          <p:spPr>
            <a:xfrm flipV="1">
              <a:off x="3877938" y="533400"/>
              <a:ext cx="8262" cy="115218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2438400" y="1371600"/>
              <a:ext cx="1447800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143000" y="2057400"/>
              <a:ext cx="1371600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5400000">
              <a:off x="2401094" y="4837906"/>
              <a:ext cx="227806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5144294" y="4837906"/>
              <a:ext cx="227806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3772694" y="4837906"/>
              <a:ext cx="227806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PTShape_0"/>
          <p:cNvSpPr txBox="1">
            <a:spLocks/>
          </p:cNvSpPr>
          <p:nvPr/>
        </p:nvSpPr>
        <p:spPr>
          <a:xfrm>
            <a:off x="228600" y="2057400"/>
            <a:ext cx="4953000" cy="4571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</a:pPr>
            <a:endParaRPr lang="ru-RU" sz="3200" dirty="0"/>
          </a:p>
          <a:p>
            <a:pPr lvl="0" algn="ctr">
              <a:spcBef>
                <a:spcPct val="20000"/>
              </a:spcBef>
            </a:pPr>
            <a:r>
              <a:rPr lang="en-US" sz="3300" b="1" dirty="0" err="1" smtClean="0"/>
              <a:t>Sınap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atomınıń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birinshi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qozdırılǵan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halatına</a:t>
            </a:r>
            <a:r>
              <a:rPr lang="uz-Cyrl-UZ" sz="3300" b="1" dirty="0" smtClean="0"/>
              <a:t> </a:t>
            </a:r>
            <a:r>
              <a:rPr lang="uz-Cyrl-UZ" sz="3300" b="1" dirty="0"/>
              <a:t>4,86 </a:t>
            </a:r>
            <a:r>
              <a:rPr lang="en-US" sz="3300" b="1" dirty="0"/>
              <a:t>eV</a:t>
            </a:r>
            <a:r>
              <a:rPr lang="uz-Cyrl-UZ" sz="3300" b="1" dirty="0"/>
              <a:t> </a:t>
            </a:r>
            <a:r>
              <a:rPr lang="en-US" sz="3300" b="1" dirty="0"/>
              <a:t> </a:t>
            </a:r>
            <a:r>
              <a:rPr lang="en-US" sz="3300" b="1" dirty="0" err="1"/>
              <a:t>energiya</a:t>
            </a:r>
            <a:r>
              <a:rPr lang="en-US" sz="3300" b="1" dirty="0"/>
              <a:t> </a:t>
            </a:r>
            <a:r>
              <a:rPr lang="en-US" sz="3300" b="1" dirty="0" err="1" smtClean="0"/>
              <a:t>tuwrı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keledi</a:t>
            </a:r>
            <a:r>
              <a:rPr lang="en-US" sz="3300" b="1" dirty="0" smtClean="0"/>
              <a:t>.</a:t>
            </a:r>
            <a:r>
              <a:rPr lang="uz-Cyrl-UZ" sz="3300" b="1" i="1" dirty="0" smtClean="0"/>
              <a:t> </a:t>
            </a:r>
            <a:r>
              <a:rPr lang="el-GR" sz="3300" b="1" i="1" dirty="0"/>
              <a:t>ϕ</a:t>
            </a:r>
            <a:r>
              <a:rPr lang="uz-Cyrl-UZ" sz="3300" b="1" dirty="0"/>
              <a:t> </a:t>
            </a:r>
            <a:r>
              <a:rPr lang="en-US" sz="3300" b="1" dirty="0"/>
              <a:t> </a:t>
            </a:r>
            <a:r>
              <a:rPr lang="en-US" sz="3300" b="1" dirty="0" err="1" smtClean="0"/>
              <a:t>tezletiwshi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potencial</a:t>
            </a:r>
            <a:r>
              <a:rPr lang="en-US" sz="3300" b="1" dirty="0" smtClean="0"/>
              <a:t> </a:t>
            </a:r>
            <a:r>
              <a:rPr lang="uz-Cyrl-UZ" sz="3300" b="1" dirty="0"/>
              <a:t>4,86 </a:t>
            </a:r>
            <a:r>
              <a:rPr lang="en-US" sz="3300" b="1" dirty="0"/>
              <a:t>V</a:t>
            </a:r>
            <a:r>
              <a:rPr lang="uz-Cyrl-UZ" sz="3300" b="1" dirty="0"/>
              <a:t> </a:t>
            </a:r>
            <a:r>
              <a:rPr lang="en-US" sz="3300" b="1" dirty="0" err="1" smtClean="0"/>
              <a:t>qa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asırılǵanda</a:t>
            </a:r>
            <a:r>
              <a:rPr lang="en-US" sz="3300" b="1" dirty="0" smtClean="0"/>
              <a:t> </a:t>
            </a:r>
            <a:r>
              <a:rPr lang="en-US" sz="3300" b="1" dirty="0" err="1"/>
              <a:t>elektronlar</a:t>
            </a:r>
            <a:r>
              <a:rPr lang="uz-Cyrl-UZ" sz="3300" b="1" dirty="0"/>
              <a:t> </a:t>
            </a:r>
            <a:r>
              <a:rPr lang="en-US" sz="3300" b="1" dirty="0" err="1"/>
              <a:t>atomlar</a:t>
            </a:r>
            <a:r>
              <a:rPr lang="en-US" sz="3300" b="1" dirty="0"/>
              <a:t> </a:t>
            </a:r>
            <a:r>
              <a:rPr lang="en-US" sz="3300" b="1" dirty="0" err="1" smtClean="0"/>
              <a:t>menen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noelastikalıq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soqlıǵısadı</a:t>
            </a:r>
            <a:r>
              <a:rPr lang="uz-Cyrl-UZ" sz="3300" b="1" dirty="0" smtClean="0"/>
              <a:t>: </a:t>
            </a:r>
            <a:r>
              <a:rPr lang="en-US" sz="3300" b="1" dirty="0" err="1"/>
              <a:t>elektron</a:t>
            </a:r>
            <a:r>
              <a:rPr lang="en-US" sz="3300" b="1" dirty="0"/>
              <a:t> </a:t>
            </a:r>
            <a:r>
              <a:rPr lang="en-US" sz="3300" b="1" dirty="0" err="1" smtClean="0"/>
              <a:t>kinetikalıq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energiyasın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atomǵa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uzatadı</a:t>
            </a:r>
            <a:r>
              <a:rPr lang="en-US" sz="3300" b="1" dirty="0" smtClean="0"/>
              <a:t>, </a:t>
            </a:r>
            <a:r>
              <a:rPr lang="en-US" sz="3300" b="1" dirty="0" err="1" smtClean="0"/>
              <a:t>tiykarǵı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energitikalıq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halat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birinshi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qozdırılǵan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halatqa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ótiwdi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ámelge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asıradı</a:t>
            </a:r>
            <a:r>
              <a:rPr lang="en-US" sz="3300" b="1" dirty="0" smtClean="0"/>
              <a:t>.</a:t>
            </a:r>
            <a:r>
              <a:rPr lang="uz-Cyrl-UZ" sz="3300" b="1" dirty="0" smtClean="0"/>
              <a:t> </a:t>
            </a:r>
            <a:endParaRPr lang="en-US" sz="3300" b="1" dirty="0" smtClean="0"/>
          </a:p>
          <a:p>
            <a:pPr lvl="0" algn="ctr">
              <a:spcBef>
                <a:spcPct val="20000"/>
              </a:spcBef>
            </a:pPr>
            <a:r>
              <a:rPr lang="el-GR" sz="3300" b="1" i="1" dirty="0" smtClean="0"/>
              <a:t>ϕ </a:t>
            </a:r>
            <a:r>
              <a:rPr lang="uz-Cyrl-UZ" sz="3300" b="1" i="1" dirty="0" smtClean="0"/>
              <a:t> </a:t>
            </a:r>
            <a:r>
              <a:rPr lang="en-US" sz="3300" b="1" dirty="0" err="1" smtClean="0"/>
              <a:t>kúsheytiwshi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potencialdıń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keyinshelli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ósiwi</a:t>
            </a:r>
            <a:r>
              <a:rPr lang="en-US" sz="3300" b="1" dirty="0"/>
              <a:t>, </a:t>
            </a:r>
            <a:r>
              <a:rPr lang="en-US" sz="3300" b="1" dirty="0" err="1" smtClean="0"/>
              <a:t>toktıń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joqarıdaǵı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sıyaqlı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ósiwi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hár</a:t>
            </a:r>
            <a:r>
              <a:rPr lang="en-US" sz="3300" b="1" dirty="0" smtClean="0"/>
              <a:t> </a:t>
            </a:r>
            <a:r>
              <a:rPr lang="uz-Cyrl-UZ" sz="3300" b="1" dirty="0"/>
              <a:t>4,86 </a:t>
            </a:r>
            <a:r>
              <a:rPr lang="en-US" sz="3300" b="1" dirty="0" err="1"/>
              <a:t>eV</a:t>
            </a:r>
            <a:r>
              <a:rPr lang="uz-Cyrl-UZ" sz="3300" b="1" dirty="0"/>
              <a:t> </a:t>
            </a:r>
            <a:r>
              <a:rPr lang="en-US" sz="3300" b="1" dirty="0"/>
              <a:t> </a:t>
            </a:r>
            <a:r>
              <a:rPr lang="en-US" sz="3300" b="1" dirty="0" err="1" smtClean="0"/>
              <a:t>ta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baqlanadı</a:t>
            </a:r>
            <a:r>
              <a:rPr lang="en-US" sz="3300" b="1" dirty="0" smtClean="0"/>
              <a:t>.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3886200" y="3810000"/>
            <a:ext cx="4953000" cy="12926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000" b="1" dirty="0"/>
              <a:t>Vodorod </a:t>
            </a:r>
            <a:r>
              <a:rPr lang="uz-Latn-UZ" sz="2000" b="1" dirty="0" smtClean="0"/>
              <a:t>atomınıń maydanı </a:t>
            </a:r>
            <a:r>
              <a:rPr lang="uz-Latn-UZ" sz="2000" b="1" dirty="0"/>
              <a:t>– </a:t>
            </a:r>
            <a:r>
              <a:rPr lang="uz-Latn-UZ" sz="2000" b="1" dirty="0" smtClean="0"/>
              <a:t>oraylıq maydan mısalı, bunday maydanda sferalıq koordınat</a:t>
            </a:r>
            <a:r>
              <a:rPr lang="en-US" sz="2000" b="1" dirty="0" smtClean="0"/>
              <a:t>a</a:t>
            </a:r>
            <a:r>
              <a:rPr lang="uz-Latn-UZ" sz="2000" b="1" dirty="0" smtClean="0"/>
              <a:t> sistemasınan paydalanıw qolay:</a:t>
            </a:r>
            <a:endParaRPr lang="ru-RU" sz="2000" b="1" dirty="0"/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95400" y="304800"/>
            <a:ext cx="6383927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uz-Latn-UZ" sz="3200" b="1" dirty="0" smtClean="0">
                <a:solidFill>
                  <a:schemeClr val="tx1"/>
                </a:solidFill>
              </a:rPr>
              <a:t>Kvant mexanikasında </a:t>
            </a:r>
            <a:r>
              <a:rPr lang="uz-Latn-UZ" sz="3200" b="1" dirty="0">
                <a:solidFill>
                  <a:schemeClr val="tx1"/>
                </a:solidFill>
              </a:rPr>
              <a:t>vodorod </a:t>
            </a:r>
            <a:r>
              <a:rPr lang="uz-Latn-UZ" sz="3200" b="1" dirty="0" smtClean="0">
                <a:solidFill>
                  <a:schemeClr val="tx1"/>
                </a:solidFill>
              </a:rPr>
              <a:t>atomı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219200"/>
            <a:ext cx="8686800" cy="16312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000" b="1" dirty="0" smtClean="0"/>
              <a:t>Háreketlenip atırǵan elektronnıń </a:t>
            </a:r>
            <a:r>
              <a:rPr lang="uz-Latn-UZ" sz="2000" b="1" dirty="0"/>
              <a:t>de-Broyl </a:t>
            </a:r>
            <a:r>
              <a:rPr lang="uz-Latn-UZ" sz="2000" b="1" dirty="0" smtClean="0"/>
              <a:t>tolqın uzınlıǵın </a:t>
            </a:r>
            <a:r>
              <a:rPr lang="uz-Latn-UZ" sz="2000" b="1" dirty="0"/>
              <a:t>atom </a:t>
            </a:r>
            <a:r>
              <a:rPr lang="uz-Latn-UZ" sz="2000" b="1" dirty="0" smtClean="0"/>
              <a:t>ólshemleri menen salıstırsa boladı. Bul halda</a:t>
            </a:r>
            <a:r>
              <a:rPr lang="uz-Latn-UZ" sz="2000" b="1" dirty="0"/>
              <a:t>, </a:t>
            </a:r>
            <a:r>
              <a:rPr lang="uz-Latn-UZ" sz="2000" b="1" dirty="0" smtClean="0"/>
              <a:t>elektronnıń tolqın qásiyetin klassikalıq fizika nızamları menen ańlatıw múmkin emes</a:t>
            </a:r>
            <a:r>
              <a:rPr lang="uz-Latn-UZ" sz="2000" b="1" dirty="0"/>
              <a:t>. </a:t>
            </a:r>
            <a:r>
              <a:rPr lang="uz-Latn-UZ" sz="2000" b="1" dirty="0" smtClean="0"/>
              <a:t>Sol sebepli, </a:t>
            </a:r>
            <a:r>
              <a:rPr lang="uz-Latn-UZ" sz="2000" b="1" dirty="0"/>
              <a:t>atom </a:t>
            </a:r>
            <a:r>
              <a:rPr lang="uz-Latn-UZ" sz="2000" b="1" dirty="0" smtClean="0"/>
              <a:t>sistemaları, </a:t>
            </a:r>
            <a:r>
              <a:rPr lang="uz-Latn-UZ" sz="2000" b="1" dirty="0"/>
              <a:t>fizika </a:t>
            </a:r>
            <a:r>
              <a:rPr lang="en-US" sz="2000" b="1" dirty="0" smtClean="0"/>
              <a:t>p</a:t>
            </a:r>
            <a:r>
              <a:rPr lang="uz-Latn-UZ" sz="2000" b="1" dirty="0" smtClean="0"/>
              <a:t>án</a:t>
            </a:r>
            <a:r>
              <a:rPr lang="en-US" sz="2000" b="1" dirty="0" err="1" smtClean="0"/>
              <a:t>i</a:t>
            </a:r>
            <a:r>
              <a:rPr lang="uz-Latn-UZ" sz="2000" b="1" dirty="0" smtClean="0"/>
              <a:t>niń áhmiyetli ob'ekti sıpatında kórinedi hám olardı ańlatıw ushın kvant mexanikası nızamlarınan paydalanıwǵa tuwrı keledi.</a:t>
            </a:r>
            <a:endParaRPr lang="ru-RU" sz="2000" b="1" dirty="0"/>
          </a:p>
        </p:txBody>
      </p:sp>
      <p:grpSp>
        <p:nvGrpSpPr>
          <p:cNvPr id="21" name="Группа 20"/>
          <p:cNvGrpSpPr/>
          <p:nvPr>
            <p:custDataLst>
              <p:tags r:id="rId3"/>
            </p:custDataLst>
          </p:nvPr>
        </p:nvGrpSpPr>
        <p:grpSpPr>
          <a:xfrm>
            <a:off x="0" y="3429000"/>
            <a:ext cx="3505200" cy="3886200"/>
            <a:chOff x="304800" y="762000"/>
            <a:chExt cx="3505200" cy="3886200"/>
          </a:xfrm>
        </p:grpSpPr>
        <p:sp>
          <p:nvSpPr>
            <p:cNvPr id="5" name="Овал 4"/>
            <p:cNvSpPr/>
            <p:nvPr/>
          </p:nvSpPr>
          <p:spPr>
            <a:xfrm>
              <a:off x="609600" y="1524000"/>
              <a:ext cx="2590800" cy="25908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0">
                  <a:srgbClr val="E6E6E6"/>
                </a:gs>
                <a:gs pos="0">
                  <a:srgbClr val="7D8496"/>
                </a:gs>
                <a:gs pos="47000">
                  <a:srgbClr val="E6E6E6"/>
                </a:gs>
                <a:gs pos="100000">
                  <a:srgbClr val="7D8496"/>
                </a:gs>
                <a:gs pos="50000">
                  <a:srgbClr val="E6E6E6"/>
                </a:gs>
              </a:gsLst>
              <a:path path="shape">
                <a:fillToRect l="50000" t="50000" r="50000" b="50000"/>
              </a:path>
              <a:tileRect/>
            </a:gradFill>
            <a:ln w="38100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304800" y="3733800"/>
            <a:ext cx="38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4" name="Equation" r:id="rId6" imgW="126835" imgH="139518" progId="">
                    <p:embed/>
                  </p:oleObj>
                </mc:Choice>
                <mc:Fallback>
                  <p:oleObj name="Equation" r:id="rId6" imgW="126835" imgH="139518" progId="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3733800"/>
                          <a:ext cx="38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1447800" y="762000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5" name="Equation" r:id="rId8" imgW="126725" imgH="126725" progId="">
                    <p:embed/>
                  </p:oleObj>
                </mc:Choice>
                <mc:Fallback>
                  <p:oleObj name="Equation" r:id="rId8" imgW="126725" imgH="126725" progId="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762000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352800" y="2895600"/>
            <a:ext cx="33496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6" name="Equation" r:id="rId10" imgW="139579" imgH="164957" progId="">
                    <p:embed/>
                  </p:oleObj>
                </mc:Choice>
                <mc:Fallback>
                  <p:oleObj name="Equation" r:id="rId10" imgW="139579" imgH="164957" progId="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2895600"/>
                          <a:ext cx="33496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Прямая соединительная линия 8"/>
            <p:cNvCxnSpPr/>
            <p:nvPr/>
          </p:nvCxnSpPr>
          <p:spPr>
            <a:xfrm rot="5400000" flipH="1" flipV="1">
              <a:off x="1790700" y="2095500"/>
              <a:ext cx="838200" cy="6096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rot="10800000">
              <a:off x="1905004" y="2819400"/>
              <a:ext cx="1142997" cy="6096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1905000" y="2819400"/>
              <a:ext cx="1905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 flipV="1">
              <a:off x="685800" y="2819400"/>
              <a:ext cx="12192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5400000" flipH="1" flipV="1">
              <a:off x="876300" y="1790700"/>
              <a:ext cx="2057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609600" y="2209800"/>
              <a:ext cx="2590800" cy="121920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Дуга 14"/>
            <p:cNvSpPr/>
            <p:nvPr/>
          </p:nvSpPr>
          <p:spPr>
            <a:xfrm>
              <a:off x="685800" y="1524000"/>
              <a:ext cx="2133600" cy="3124200"/>
            </a:xfrm>
            <a:prstGeom prst="arc">
              <a:avLst>
                <a:gd name="adj1" fmla="val 16200000"/>
                <a:gd name="adj2" fmla="val 574868"/>
              </a:avLst>
            </a:prstGeom>
            <a:ln w="38100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1615440" y="3039291"/>
              <a:ext cx="692331" cy="124097"/>
            </a:xfrm>
            <a:custGeom>
              <a:avLst/>
              <a:gdLst>
                <a:gd name="connsiteX0" fmla="*/ 0 w 692331"/>
                <a:gd name="connsiteY0" fmla="*/ 65315 h 124097"/>
                <a:gd name="connsiteX1" fmla="*/ 222069 w 692331"/>
                <a:gd name="connsiteY1" fmla="*/ 104503 h 124097"/>
                <a:gd name="connsiteX2" fmla="*/ 352697 w 692331"/>
                <a:gd name="connsiteY2" fmla="*/ 117566 h 124097"/>
                <a:gd name="connsiteX3" fmla="*/ 548640 w 692331"/>
                <a:gd name="connsiteY3" fmla="*/ 65315 h 124097"/>
                <a:gd name="connsiteX4" fmla="*/ 692331 w 692331"/>
                <a:gd name="connsiteY4" fmla="*/ 0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331" h="124097">
                  <a:moveTo>
                    <a:pt x="0" y="65315"/>
                  </a:moveTo>
                  <a:cubicBezTo>
                    <a:pt x="81643" y="80555"/>
                    <a:pt x="163286" y="95795"/>
                    <a:pt x="222069" y="104503"/>
                  </a:cubicBezTo>
                  <a:cubicBezTo>
                    <a:pt x="280852" y="113212"/>
                    <a:pt x="298269" y="124097"/>
                    <a:pt x="352697" y="117566"/>
                  </a:cubicBezTo>
                  <a:cubicBezTo>
                    <a:pt x="407125" y="111035"/>
                    <a:pt x="492034" y="84909"/>
                    <a:pt x="548640" y="65315"/>
                  </a:cubicBezTo>
                  <a:cubicBezTo>
                    <a:pt x="605246" y="45721"/>
                    <a:pt x="648788" y="22860"/>
                    <a:pt x="692331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1915886" y="2242457"/>
              <a:ext cx="261257" cy="143692"/>
            </a:xfrm>
            <a:custGeom>
              <a:avLst/>
              <a:gdLst>
                <a:gd name="connsiteX0" fmla="*/ 0 w 261257"/>
                <a:gd name="connsiteY0" fmla="*/ 0 h 143692"/>
                <a:gd name="connsiteX1" fmla="*/ 130628 w 261257"/>
                <a:gd name="connsiteY1" fmla="*/ 39189 h 143692"/>
                <a:gd name="connsiteX2" fmla="*/ 261257 w 261257"/>
                <a:gd name="connsiteY2" fmla="*/ 143692 h 14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143692">
                  <a:moveTo>
                    <a:pt x="0" y="0"/>
                  </a:moveTo>
                  <a:cubicBezTo>
                    <a:pt x="43542" y="7620"/>
                    <a:pt x="87085" y="15240"/>
                    <a:pt x="130628" y="39189"/>
                  </a:cubicBezTo>
                  <a:cubicBezTo>
                    <a:pt x="174171" y="63138"/>
                    <a:pt x="217714" y="103415"/>
                    <a:pt x="261257" y="143692"/>
                  </a:cubicBezTo>
                </a:path>
              </a:pathLst>
            </a:custGeom>
            <a:ln w="28575">
              <a:solidFill>
                <a:schemeClr val="tx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2514600" y="1600200"/>
            <a:ext cx="3810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7" name="Equation" r:id="rId12" imgW="126780" imgH="164814" progId="">
                    <p:embed/>
                  </p:oleObj>
                </mc:Choice>
                <mc:Fallback>
                  <p:oleObj name="Equation" r:id="rId12" imgW="126780" imgH="164814" progId="">
                    <p:embed/>
                    <p:pic>
                      <p:nvPicPr>
                        <p:cNvPr id="0" name="Picture 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1600200"/>
                          <a:ext cx="3810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1905000" y="1752600"/>
            <a:ext cx="381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8" name="Equation" r:id="rId14" imgW="126725" imgH="177415" progId="">
                    <p:embed/>
                  </p:oleObj>
                </mc:Choice>
                <mc:Fallback>
                  <p:oleObj name="Equation" r:id="rId14" imgW="126725" imgH="177415" progId="">
                    <p:embed/>
                    <p:pic>
                      <p:nvPicPr>
                        <p:cNvPr id="0" name="Picture 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752600"/>
                          <a:ext cx="3810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1752600" y="3086100"/>
            <a:ext cx="419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9" name="Equation" r:id="rId16" imgW="139579" imgH="164957" progId="">
                    <p:embed/>
                  </p:oleObj>
                </mc:Choice>
                <mc:Fallback>
                  <p:oleObj name="Equation" r:id="rId16" imgW="139579" imgH="164957" progId="">
                    <p:embed/>
                    <p:pic>
                      <p:nvPicPr>
                        <p:cNvPr id="0" name="Picture 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086100"/>
                          <a:ext cx="4191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06891"/>
              </p:ext>
            </p:extLst>
          </p:nvPr>
        </p:nvGraphicFramePr>
        <p:xfrm>
          <a:off x="5668169" y="5102662"/>
          <a:ext cx="1219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0" name="Equation" r:id="rId18" imgW="406048" imgH="203024" progId="">
                  <p:embed/>
                </p:oleObj>
              </mc:Choice>
              <mc:Fallback>
                <p:oleObj name="Equation" r:id="rId18" imgW="406048" imgH="203024" progId="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169" y="5102662"/>
                        <a:ext cx="12192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4800600" y="4114800"/>
            <a:ext cx="3886200" cy="1676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/>
          <p:cNvGrpSpPr/>
          <p:nvPr>
            <p:custDataLst>
              <p:tags r:id="rId3"/>
            </p:custDataLst>
          </p:nvPr>
        </p:nvGrpSpPr>
        <p:grpSpPr>
          <a:xfrm>
            <a:off x="228600" y="228600"/>
            <a:ext cx="7620000" cy="6324600"/>
            <a:chOff x="228600" y="228600"/>
            <a:chExt cx="9296400" cy="807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Прямоугольник 7"/>
            <p:cNvSpPr/>
            <p:nvPr/>
          </p:nvSpPr>
          <p:spPr>
            <a:xfrm>
              <a:off x="1295400" y="685800"/>
              <a:ext cx="3962400" cy="6858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" name="Прямая со стрелкой 2"/>
            <p:cNvCxnSpPr/>
            <p:nvPr/>
          </p:nvCxnSpPr>
          <p:spPr>
            <a:xfrm>
              <a:off x="1219200" y="1371600"/>
              <a:ext cx="449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914400" y="3162300"/>
            <a:ext cx="4151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6" name="Equation" r:id="rId7" imgW="177646" imgH="228402" progId="">
                    <p:embed/>
                  </p:oleObj>
                </mc:Choice>
                <mc:Fallback>
                  <p:oleObj name="Equation" r:id="rId7" imgW="177646" imgH="228402" progId="">
                    <p:embed/>
                    <p:pic>
                      <p:nvPicPr>
                        <p:cNvPr id="0" name="Picture 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162300"/>
                          <a:ext cx="415187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Прямая со стрелкой 4"/>
            <p:cNvCxnSpPr/>
            <p:nvPr/>
          </p:nvCxnSpPr>
          <p:spPr>
            <a:xfrm rot="5400000" flipH="1" flipV="1">
              <a:off x="-1104900" y="2705100"/>
              <a:ext cx="480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Дуга 8"/>
            <p:cNvSpPr/>
            <p:nvPr/>
          </p:nvSpPr>
          <p:spPr>
            <a:xfrm rot="16200000">
              <a:off x="2095500" y="876300"/>
              <a:ext cx="6781800" cy="8077200"/>
            </a:xfrm>
            <a:prstGeom prst="arc">
              <a:avLst>
                <a:gd name="adj1" fmla="val 16099661"/>
                <a:gd name="adj2" fmla="val 21361029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295400" y="1524000"/>
              <a:ext cx="3962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295400" y="1676400"/>
              <a:ext cx="2971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295400" y="1905000"/>
              <a:ext cx="2362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 flipH="1" flipV="1">
              <a:off x="-418306" y="2475706"/>
              <a:ext cx="22098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1295400" y="2209800"/>
              <a:ext cx="1752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295400" y="35814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1295400" y="2667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838200" y="2362200"/>
            <a:ext cx="4460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7" name="Equation" r:id="rId9" imgW="190500" imgH="228600" progId="">
                    <p:embed/>
                  </p:oleObj>
                </mc:Choice>
                <mc:Fallback>
                  <p:oleObj name="Equation" r:id="rId9" imgW="190500" imgH="228600" progId="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362200"/>
                          <a:ext cx="446087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838200" y="1981200"/>
            <a:ext cx="446087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8" name="Equation" r:id="rId11" imgW="190500" imgH="228600" progId="">
                    <p:embed/>
                  </p:oleObj>
                </mc:Choice>
                <mc:Fallback>
                  <p:oleObj name="Equation" r:id="rId11" imgW="190500" imgH="228600" progId="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981200"/>
                          <a:ext cx="446087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228600" y="2209800"/>
            <a:ext cx="514350" cy="657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9" name="Equation" r:id="rId13" imgW="177646" imgH="228402" progId="">
                    <p:embed/>
                  </p:oleObj>
                </mc:Choice>
                <mc:Fallback>
                  <p:oleObj name="Equation" r:id="rId13" imgW="177646" imgH="228402" progId="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2209800"/>
                          <a:ext cx="514350" cy="6571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914400" y="1219200"/>
            <a:ext cx="29686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0" name="Equation" r:id="rId15" imgW="126725" imgH="177415" progId="">
                    <p:embed/>
                  </p:oleObj>
                </mc:Choice>
                <mc:Fallback>
                  <p:oleObj name="Equation" r:id="rId15" imgW="126725" imgH="177415" progId="">
                    <p:embed/>
                    <p:pic>
                      <p:nvPicPr>
                        <p:cNvPr id="0" name="Picture 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219200"/>
                          <a:ext cx="296863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5257800" y="1447800"/>
            <a:ext cx="372239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1" name="Equation" r:id="rId17" imgW="114102" imgH="126780" progId="">
                    <p:embed/>
                  </p:oleObj>
                </mc:Choice>
                <mc:Fallback>
                  <p:oleObj name="Equation" r:id="rId17" imgW="114102" imgH="126780" progId="">
                    <p:embed/>
                    <p:pic>
                      <p:nvPicPr>
                        <p:cNvPr id="0" name="Picture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1447800"/>
                          <a:ext cx="372239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533400" y="228600"/>
            <a:ext cx="773112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2" name="Equation" r:id="rId19" imgW="330057" imgH="203112" progId="">
                    <p:embed/>
                  </p:oleObj>
                </mc:Choice>
                <mc:Fallback>
                  <p:oleObj name="Equation" r:id="rId19" imgW="330057" imgH="203112" progId="">
                    <p:embed/>
                    <p:pic>
                      <p:nvPicPr>
                        <p:cNvPr id="0" name="Picture 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228600"/>
                          <a:ext cx="773112" cy="474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Прямая соединительная линия 34"/>
            <p:cNvCxnSpPr/>
            <p:nvPr/>
          </p:nvCxnSpPr>
          <p:spPr>
            <a:xfrm>
              <a:off x="457200" y="35814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57200" y="1371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2590800" y="685800"/>
              <a:ext cx="12192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2667000" y="685800"/>
            <a:ext cx="11441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3" name="Equation" r:id="rId21" imgW="380670" imgH="177646" progId="">
                    <p:embed/>
                  </p:oleObj>
                </mc:Choice>
                <mc:Fallback>
                  <p:oleObj name="Equation" r:id="rId21" imgW="380670" imgH="177646" progId="">
                    <p:embed/>
                    <p:pic>
                      <p:nvPicPr>
                        <p:cNvPr id="0" name="Picture 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685800"/>
                          <a:ext cx="11441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Прямоугольник 24"/>
          <p:cNvSpPr/>
          <p:nvPr/>
        </p:nvSpPr>
        <p:spPr>
          <a:xfrm>
            <a:off x="5029200" y="304800"/>
            <a:ext cx="3962400" cy="22467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000" b="1" dirty="0" smtClean="0"/>
              <a:t>Yadronıń </a:t>
            </a:r>
            <a:r>
              <a:rPr lang="uz-Latn-UZ" sz="2000" b="1" dirty="0"/>
              <a:t>elektr </a:t>
            </a:r>
            <a:r>
              <a:rPr lang="uz-Latn-UZ" sz="2000" b="1" dirty="0" smtClean="0"/>
              <a:t>maydanındaǵı elektronnıń potencial energiyası tómendegi ańlatpa </a:t>
            </a:r>
            <a:r>
              <a:rPr lang="en-US" sz="2000" b="1" dirty="0" smtClean="0"/>
              <a:t>m</a:t>
            </a:r>
            <a:r>
              <a:rPr lang="uz-Latn-UZ" sz="2000" b="1" dirty="0" smtClean="0"/>
              <a:t>enen anıqlanadı</a:t>
            </a:r>
            <a:endParaRPr lang="ru-RU" sz="2000" b="1" dirty="0"/>
          </a:p>
          <a:p>
            <a:pPr algn="ctr"/>
            <a:endParaRPr lang="ru-RU" sz="2000" b="1" dirty="0"/>
          </a:p>
          <a:p>
            <a:pPr algn="ctr"/>
            <a:endParaRPr lang="ru-RU" sz="2000" b="1" dirty="0"/>
          </a:p>
          <a:p>
            <a:pPr algn="ctr"/>
            <a:r>
              <a:rPr lang="ru-RU" sz="2000" b="1" dirty="0"/>
              <a:t> 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43827"/>
              </p:ext>
            </p:extLst>
          </p:nvPr>
        </p:nvGraphicFramePr>
        <p:xfrm>
          <a:off x="6072198" y="1500174"/>
          <a:ext cx="2210207" cy="10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" name="Equation" r:id="rId23" imgW="965200" imgH="457200" progId="">
                  <p:embed/>
                </p:oleObj>
              </mc:Choice>
              <mc:Fallback>
                <p:oleObj name="Equation" r:id="rId23" imgW="965200" imgH="457200" progId="">
                  <p:embed/>
                  <p:pic>
                    <p:nvPicPr>
                      <p:cNvPr id="0" name="Picture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500174"/>
                        <a:ext cx="2210207" cy="1024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362200" y="2988000"/>
            <a:ext cx="6604333" cy="10156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000" b="1" dirty="0" smtClean="0"/>
              <a:t>Bunday maydandaǵı elektronnıń háreketin, súwrette kórsetilgen</a:t>
            </a:r>
            <a:r>
              <a:rPr lang="uz-Latn-UZ" sz="2000" b="1" dirty="0"/>
              <a:t>, </a:t>
            </a:r>
            <a:r>
              <a:rPr lang="uz-Latn-UZ" sz="2000" b="1" dirty="0" smtClean="0"/>
              <a:t>sferalıq potencial shuqırlıqtaǵı elektronnıń háreketı dep qaraw múmkin</a:t>
            </a:r>
            <a:r>
              <a:rPr lang="en-US" sz="2000" b="1" dirty="0" smtClean="0"/>
              <a:t>.</a:t>
            </a:r>
            <a:endParaRPr lang="ru-RU" sz="2000" b="1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04800" y="4267200"/>
            <a:ext cx="3962400" cy="83099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Latn-UZ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Elektron </a:t>
            </a:r>
            <a:r>
              <a:rPr kumimoji="0" lang="uz-Latn-UZ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ushın Shredingerdiń stacionar teńlemesi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PPTShape_0"/>
          <p:cNvSpPr>
            <a:spLocks noChangeArrowheads="1"/>
          </p:cNvSpPr>
          <p:nvPr/>
        </p:nvSpPr>
        <p:spPr bwMode="auto">
          <a:xfrm>
            <a:off x="228600" y="5867400"/>
            <a:ext cx="3962400" cy="83099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z-Latn-UZ" sz="2400" b="1" dirty="0" smtClean="0"/>
              <a:t>Atomdaǵı elektronnıń energetikalıq spektri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88877"/>
              </p:ext>
            </p:extLst>
          </p:nvPr>
        </p:nvGraphicFramePr>
        <p:xfrm>
          <a:off x="4800600" y="4038599"/>
          <a:ext cx="3733800" cy="183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" name="Equation" r:id="rId25" imgW="1765300" imgH="889000" progId="">
                  <p:embed/>
                </p:oleObj>
              </mc:Choice>
              <mc:Fallback>
                <p:oleObj name="Equation" r:id="rId25" imgW="1765300" imgH="889000" progId="">
                  <p:embed/>
                  <p:pic>
                    <p:nvPicPr>
                      <p:cNvPr id="0" name="Picture 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599"/>
                        <a:ext cx="3733800" cy="1833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4267200" y="4419600"/>
            <a:ext cx="53340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00600" y="5791200"/>
            <a:ext cx="3886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4212000" y="6096000"/>
            <a:ext cx="53340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420837"/>
              </p:ext>
            </p:extLst>
          </p:nvPr>
        </p:nvGraphicFramePr>
        <p:xfrm>
          <a:off x="5105400" y="5791199"/>
          <a:ext cx="2667000" cy="91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" name="Equation" r:id="rId27" imgW="1308100" imgH="457200" progId="">
                  <p:embed/>
                </p:oleObj>
              </mc:Choice>
              <mc:Fallback>
                <p:oleObj name="Equation" r:id="rId27" imgW="1308100" imgH="457200" progId="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199"/>
                        <a:ext cx="2667000" cy="910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3600" b="1" smtClean="0">
                <a:solidFill>
                  <a:schemeClr val="tx1"/>
                </a:solidFill>
              </a:rPr>
              <a:t>Kvant </a:t>
            </a:r>
            <a:r>
              <a:rPr lang="uz-Latn-UZ" sz="3600" b="1" dirty="0" smtClean="0">
                <a:solidFill>
                  <a:schemeClr val="tx1"/>
                </a:solidFill>
              </a:rPr>
              <a:t>sanlar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24400" y="304800"/>
            <a:ext cx="4133880" cy="16312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ru-RU" sz="2000" b="1" dirty="0"/>
          </a:p>
          <a:p>
            <a:endParaRPr lang="ru-RU" sz="2000" b="1" dirty="0"/>
          </a:p>
          <a:p>
            <a:pPr algn="ctr"/>
            <a:r>
              <a:rPr lang="uz-Latn-UZ" sz="2000" b="1" dirty="0" smtClean="0"/>
              <a:t>Menshikli funkciyalar </a:t>
            </a:r>
            <a:endParaRPr lang="en-US" sz="2000" b="1" dirty="0" smtClean="0"/>
          </a:p>
          <a:p>
            <a:pPr algn="ctr"/>
            <a:r>
              <a:rPr lang="uz-Latn-UZ" sz="2000" b="1" dirty="0" smtClean="0"/>
              <a:t>n </a:t>
            </a:r>
            <a:r>
              <a:rPr lang="uz-Latn-UZ" sz="2000" b="1" dirty="0"/>
              <a:t>– </a:t>
            </a:r>
            <a:r>
              <a:rPr lang="uz-Latn-UZ" sz="2000" b="1" dirty="0" smtClean="0"/>
              <a:t>bas, </a:t>
            </a:r>
            <a:r>
              <a:rPr lang="uz-Latn-UZ" sz="2000" b="1" i="1" dirty="0" smtClean="0"/>
              <a:t>l</a:t>
            </a:r>
            <a:r>
              <a:rPr lang="uz-Latn-UZ" sz="2000" b="1" dirty="0" smtClean="0"/>
              <a:t> </a:t>
            </a:r>
            <a:r>
              <a:rPr lang="uz-Latn-UZ" sz="2000" b="1" dirty="0"/>
              <a:t>– orbital </a:t>
            </a:r>
            <a:r>
              <a:rPr lang="uz-Latn-UZ" sz="2000" b="1" dirty="0" smtClean="0"/>
              <a:t>hám </a:t>
            </a:r>
            <a:r>
              <a:rPr lang="uz-Latn-UZ" sz="2000" b="1" dirty="0"/>
              <a:t>m –magnit </a:t>
            </a:r>
            <a:r>
              <a:rPr lang="uz-Latn-UZ" sz="2000" b="1" dirty="0" smtClean="0"/>
              <a:t>kvant sanları menen anıqlanadı.</a:t>
            </a:r>
            <a:endParaRPr lang="ru-RU" sz="2000" b="1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97854"/>
              </p:ext>
            </p:extLst>
          </p:nvPr>
        </p:nvGraphicFramePr>
        <p:xfrm>
          <a:off x="5486400" y="304800"/>
          <a:ext cx="22566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quation" r:id="rId5" imgW="1054100" imgH="254000" progId="">
                  <p:embed/>
                </p:oleObj>
              </mc:Choice>
              <mc:Fallback>
                <p:oleObj name="Equation" r:id="rId5" imgW="1054100" imgH="254000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"/>
                        <a:ext cx="225669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PPTShape_0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04800" y="2362200"/>
            <a:ext cx="8534400" cy="83099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n</a:t>
            </a:r>
            <a:r>
              <a:rPr kumimoji="0" lang="el-G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-</a:t>
            </a:r>
            <a:r>
              <a:rPr kumimoji="0" lang="uz-Latn-UZ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uz-Latn-UZ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bas kvant sanı</a:t>
            </a:r>
            <a:r>
              <a:rPr kumimoji="0" lang="uz-Latn-UZ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atomdaǵı elektronnıń energetikalıq qáddilerin belgileydi</a:t>
            </a:r>
            <a:r>
              <a:rPr kumimoji="0" lang="uz-Latn-UZ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:</a:t>
            </a:r>
            <a:r>
              <a:rPr kumimoji="0" lang="uz-Cyrl-U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n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= 1,2,3,...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PPTShape_1"/>
          <p:cNvSpPr>
            <a:spLocks noChangeArrowheads="1"/>
          </p:cNvSpPr>
          <p:nvPr/>
        </p:nvSpPr>
        <p:spPr bwMode="auto">
          <a:xfrm>
            <a:off x="285720" y="3571876"/>
            <a:ext cx="8534400" cy="1877437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/>
              <a:t> </a:t>
            </a:r>
            <a:r>
              <a:rPr lang="ru-RU" sz="2400" b="1" dirty="0"/>
              <a:t>𝑙</a:t>
            </a:r>
            <a:r>
              <a:rPr lang="ru-RU" sz="2400" dirty="0"/>
              <a:t> </a:t>
            </a:r>
            <a:r>
              <a:rPr lang="ru-RU" sz="2400" i="1" dirty="0"/>
              <a:t>–</a:t>
            </a:r>
            <a:r>
              <a:rPr lang="uz-Latn-UZ" sz="2400" b="1" i="1" dirty="0"/>
              <a:t>orbital </a:t>
            </a:r>
            <a:r>
              <a:rPr lang="uz-Latn-UZ" sz="2400" b="1" i="1" dirty="0" smtClean="0"/>
              <a:t>kvant sanı </a:t>
            </a:r>
            <a:r>
              <a:rPr lang="uz-Latn-UZ" sz="2400" b="1" dirty="0" smtClean="0"/>
              <a:t>berilgen </a:t>
            </a:r>
            <a:r>
              <a:rPr lang="uz-Latn-UZ" sz="2400" b="1" i="1" dirty="0"/>
              <a:t>n</a:t>
            </a:r>
            <a:r>
              <a:rPr lang="uz-Latn-UZ" sz="2400" b="1" dirty="0"/>
              <a:t> </a:t>
            </a:r>
            <a:r>
              <a:rPr lang="uz-Latn-UZ" sz="2400" b="1" dirty="0" smtClean="0"/>
              <a:t>tómendegi mánislerdi qabıl qıladı:</a:t>
            </a:r>
            <a:r>
              <a:rPr lang="ru-RU" sz="2400" b="1" dirty="0" smtClean="0"/>
              <a:t> </a:t>
            </a:r>
            <a:endParaRPr lang="ru-RU" sz="2400" b="1" dirty="0"/>
          </a:p>
          <a:p>
            <a:pPr algn="ctr"/>
            <a:r>
              <a:rPr lang="ru-RU" sz="2400" b="1" dirty="0"/>
              <a:t> </a:t>
            </a:r>
            <a:r>
              <a:rPr lang="ru-RU" sz="2400" b="1" dirty="0" smtClean="0"/>
              <a:t>𝑙 </a:t>
            </a:r>
            <a:r>
              <a:rPr lang="ru-RU" sz="2400" b="1" dirty="0"/>
              <a:t>= 0,1,2,...,(</a:t>
            </a:r>
            <a:r>
              <a:rPr lang="en-US" sz="2400" b="1" dirty="0"/>
              <a:t>n</a:t>
            </a:r>
            <a:r>
              <a:rPr lang="ru-RU" sz="2400" b="1" dirty="0"/>
              <a:t>-1) </a:t>
            </a:r>
            <a:r>
              <a:rPr lang="uz-Latn-UZ" sz="2400" b="1" dirty="0" smtClean="0"/>
              <a:t>hám atomdaǵı elektronnıń </a:t>
            </a:r>
            <a:r>
              <a:rPr lang="uz-Latn-UZ" sz="2400" b="1" i="1" dirty="0" smtClean="0"/>
              <a:t>impuls momentin</a:t>
            </a:r>
            <a:r>
              <a:rPr lang="uz-Latn-UZ" sz="2400" b="1" dirty="0" smtClean="0"/>
              <a:t> anıqlaydı.</a:t>
            </a:r>
            <a:endParaRPr lang="ru-RU" sz="2400" b="1" dirty="0"/>
          </a:p>
          <a:p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090"/>
              </p:ext>
            </p:extLst>
          </p:nvPr>
        </p:nvGraphicFramePr>
        <p:xfrm>
          <a:off x="3500430" y="4714884"/>
          <a:ext cx="215590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Equation" r:id="rId7" imgW="926698" imgH="266584" progId="">
                  <p:embed/>
                </p:oleObj>
              </mc:Choice>
              <mc:Fallback>
                <p:oleObj name="Equation" r:id="rId7" imgW="926698" imgH="266584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714884"/>
                        <a:ext cx="215590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Хорда 20"/>
          <p:cNvSpPr/>
          <p:nvPr/>
        </p:nvSpPr>
        <p:spPr>
          <a:xfrm rot="13158153">
            <a:off x="-483292" y="888309"/>
            <a:ext cx="3240000" cy="3240000"/>
          </a:xfrm>
          <a:prstGeom prst="chord">
            <a:avLst>
              <a:gd name="adj1" fmla="val 3027129"/>
              <a:gd name="adj2" fmla="val 13879809"/>
            </a:avLst>
          </a:prstGeom>
          <a:gradFill>
            <a:gsLst>
              <a:gs pos="0">
                <a:srgbClr val="FFFFFF"/>
              </a:gs>
              <a:gs pos="0">
                <a:srgbClr val="E6E6E6"/>
              </a:gs>
              <a:gs pos="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50000">
                <a:srgbClr val="E6E6E6"/>
              </a:gs>
            </a:gsLst>
            <a:path path="shape">
              <a:fillToRect l="50000" t="50000" r="50000" b="50000"/>
            </a:path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15429"/>
              </p:ext>
            </p:extLst>
          </p:nvPr>
        </p:nvGraphicFramePr>
        <p:xfrm>
          <a:off x="685800" y="228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59" name="Equation" r:id="rId5" imgW="126725" imgH="126725" progId="">
                  <p:embed/>
                </p:oleObj>
              </mc:Choice>
              <mc:Fallback>
                <p:oleObj name="Equation" r:id="rId5" imgW="126725" imgH="126725" progId="">
                  <p:embed/>
                  <p:pic>
                    <p:nvPicPr>
                      <p:cNvPr id="0" name="Picture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rot="5400000" flipH="1" flipV="1">
            <a:off x="-1104900" y="2552700"/>
            <a:ext cx="449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143000" y="25146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55165"/>
              </p:ext>
            </p:extLst>
          </p:nvPr>
        </p:nvGraphicFramePr>
        <p:xfrm>
          <a:off x="762000" y="2209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0" name="Equation" r:id="rId7" imgW="126725" imgH="177415" progId="">
                  <p:embed/>
                </p:oleObj>
              </mc:Choice>
              <mc:Fallback>
                <p:oleObj name="Equation" r:id="rId7" imgW="126725" imgH="177415" progId="">
                  <p:embed/>
                  <p:pic>
                    <p:nvPicPr>
                      <p:cNvPr id="0" name="Picture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63543"/>
              </p:ext>
            </p:extLst>
          </p:nvPr>
        </p:nvGraphicFramePr>
        <p:xfrm>
          <a:off x="762000" y="14478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1" name="Equation" r:id="rId9" imgW="126780" imgH="164814" progId="">
                  <p:embed/>
                </p:oleObj>
              </mc:Choice>
              <mc:Fallback>
                <p:oleObj name="Equation" r:id="rId9" imgW="126780" imgH="164814" progId="">
                  <p:embed/>
                  <p:pic>
                    <p:nvPicPr>
                      <p:cNvPr id="0" name="Picture 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8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Прямая со стрелкой 25"/>
          <p:cNvCxnSpPr/>
          <p:nvPr/>
        </p:nvCxnSpPr>
        <p:spPr>
          <a:xfrm rot="16200000" flipH="1">
            <a:off x="800100" y="2857500"/>
            <a:ext cx="144780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1143000" y="1676400"/>
            <a:ext cx="13716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 flipH="1" flipV="1">
            <a:off x="800100" y="1409700"/>
            <a:ext cx="144780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143000" y="2514600"/>
            <a:ext cx="13716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143000" y="39624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143000" y="1066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143000" y="1676400"/>
            <a:ext cx="13716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1143000" y="3352800"/>
            <a:ext cx="13716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705" name="PPTShape_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653"/>
              </p:ext>
            </p:extLst>
          </p:nvPr>
        </p:nvGraphicFramePr>
        <p:xfrm>
          <a:off x="533400" y="2933700"/>
          <a:ext cx="64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2" name="Equation" r:id="rId11" imgW="215619" imgH="164885" progId="">
                  <p:embed/>
                </p:oleObj>
              </mc:Choice>
              <mc:Fallback>
                <p:oleObj name="Equation" r:id="rId11" imgW="215619" imgH="164885" progId="">
                  <p:embed/>
                  <p:pic>
                    <p:nvPicPr>
                      <p:cNvPr id="0" name="Picture 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33700"/>
                        <a:ext cx="647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23938"/>
              </p:ext>
            </p:extLst>
          </p:nvPr>
        </p:nvGraphicFramePr>
        <p:xfrm>
          <a:off x="304800" y="3657600"/>
          <a:ext cx="87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3" name="Equation" r:id="rId13" imgW="291847" imgH="164957" progId="">
                  <p:embed/>
                </p:oleObj>
              </mc:Choice>
              <mc:Fallback>
                <p:oleObj name="Equation" r:id="rId13" imgW="291847" imgH="164957" progId="">
                  <p:embed/>
                  <p:pic>
                    <p:nvPicPr>
                      <p:cNvPr id="0" name="Picture 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876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32561"/>
              </p:ext>
            </p:extLst>
          </p:nvPr>
        </p:nvGraphicFramePr>
        <p:xfrm>
          <a:off x="533400" y="838200"/>
          <a:ext cx="60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4" name="Equation" r:id="rId15" imgW="203024" imgH="164957" progId="">
                  <p:embed/>
                </p:oleObj>
              </mc:Choice>
              <mc:Fallback>
                <p:oleObj name="Equation" r:id="rId15" imgW="203024" imgH="164957" progId="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8200"/>
                        <a:ext cx="609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PPTShape_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57163"/>
              </p:ext>
            </p:extLst>
          </p:nvPr>
        </p:nvGraphicFramePr>
        <p:xfrm>
          <a:off x="685800" y="4800600"/>
          <a:ext cx="95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" name="Equation" r:id="rId17" imgW="317087" imgH="177569" progId="">
                  <p:embed/>
                </p:oleObj>
              </mc:Choice>
              <mc:Fallback>
                <p:oleObj name="Equation" r:id="rId17" imgW="317087" imgH="177569" progId="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952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PPTShape_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11036"/>
              </p:ext>
            </p:extLst>
          </p:nvPr>
        </p:nvGraphicFramePr>
        <p:xfrm>
          <a:off x="1981200" y="685800"/>
          <a:ext cx="118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" name="Equation" r:id="rId19" imgW="393359" imgH="177646" progId="">
                  <p:embed/>
                </p:oleObj>
              </mc:Choice>
              <mc:Fallback>
                <p:oleObj name="Equation" r:id="rId19" imgW="393359" imgH="177646" progId="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85800"/>
                        <a:ext cx="118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PPTShape_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95952"/>
              </p:ext>
            </p:extLst>
          </p:nvPr>
        </p:nvGraphicFramePr>
        <p:xfrm>
          <a:off x="2819400" y="22860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7" name="Equation" r:id="rId21" imgW="380670" imgH="177646" progId="">
                  <p:embed/>
                </p:oleObj>
              </mc:Choice>
              <mc:Fallback>
                <p:oleObj name="Equation" r:id="rId21" imgW="380670" imgH="177646" progId="">
                  <p:embed/>
                  <p:pic>
                    <p:nvPicPr>
                      <p:cNvPr id="0" name="Picture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1143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PPTShape_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36590"/>
              </p:ext>
            </p:extLst>
          </p:nvPr>
        </p:nvGraphicFramePr>
        <p:xfrm>
          <a:off x="1828800" y="3810000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8" name="Equation" r:id="rId23" imgW="469696" imgH="177723" progId="">
                  <p:embed/>
                </p:oleObj>
              </mc:Choice>
              <mc:Fallback>
                <p:oleObj name="Equation" r:id="rId23" imgW="469696" imgH="177723" progId="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1409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PPTShape_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25396"/>
              </p:ext>
            </p:extLst>
          </p:nvPr>
        </p:nvGraphicFramePr>
        <p:xfrm>
          <a:off x="2590800" y="13716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9" name="Equation" r:id="rId25" imgW="355138" imgH="177569" progId="">
                  <p:embed/>
                </p:oleObj>
              </mc:Choice>
              <mc:Fallback>
                <p:oleObj name="Equation" r:id="rId25" imgW="355138" imgH="177569" progId="">
                  <p:embed/>
                  <p:pic>
                    <p:nvPicPr>
                      <p:cNvPr id="0" name="Picture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PPTShape_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19313"/>
              </p:ext>
            </p:extLst>
          </p:nvPr>
        </p:nvGraphicFramePr>
        <p:xfrm>
          <a:off x="2514600" y="3162300"/>
          <a:ext cx="137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0" name="Equation" r:id="rId27" imgW="457002" imgH="177723" progId="">
                  <p:embed/>
                </p:oleObj>
              </mc:Choice>
              <mc:Fallback>
                <p:oleObj name="Equation" r:id="rId27" imgW="457002" imgH="177723" progId="">
                  <p:embed/>
                  <p:pic>
                    <p:nvPicPr>
                      <p:cNvPr id="0" name="Picture 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62300"/>
                        <a:ext cx="1371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PPTShape_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01203"/>
              </p:ext>
            </p:extLst>
          </p:nvPr>
        </p:nvGraphicFramePr>
        <p:xfrm>
          <a:off x="1371600" y="152400"/>
          <a:ext cx="163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1" name="Equation" r:id="rId29" imgW="545863" imgH="228501" progId="">
                  <p:embed/>
                </p:oleObj>
              </mc:Choice>
              <mc:Fallback>
                <p:oleObj name="Equation" r:id="rId29" imgW="545863" imgH="228501" progId="">
                  <p:embed/>
                  <p:pic>
                    <p:nvPicPr>
                      <p:cNvPr id="0" name="Picture 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"/>
                        <a:ext cx="163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572000" y="228870"/>
            <a:ext cx="4419600" cy="5940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z-Latn-UZ" sz="2000" b="1" dirty="0"/>
              <a:t>Magnit </a:t>
            </a:r>
            <a:r>
              <a:rPr lang="uz-Latn-UZ" sz="2000" b="1" dirty="0" smtClean="0"/>
              <a:t>kvant sanı </a:t>
            </a:r>
            <a:r>
              <a:rPr lang="uz-Latn-UZ" sz="2000" b="1" i="1" dirty="0"/>
              <a:t>m </a:t>
            </a:r>
            <a:r>
              <a:rPr lang="uz-Latn-UZ" sz="2000" b="1" dirty="0" smtClean="0"/>
              <a:t>berilgen</a:t>
            </a:r>
            <a:endParaRPr lang="ru-RU" sz="2000" b="1" dirty="0" smtClean="0"/>
          </a:p>
          <a:p>
            <a:pPr algn="ctr"/>
            <a:r>
              <a:rPr lang="uz-Latn-UZ" sz="2000" b="1" i="1" dirty="0" smtClean="0"/>
              <a:t>l</a:t>
            </a:r>
            <a:r>
              <a:rPr lang="uz-Latn-UZ" sz="2000" b="1" dirty="0" smtClean="0"/>
              <a:t> tómendegi mánislerdi qabıl qıladı:</a:t>
            </a:r>
            <a:endParaRPr lang="ru-RU" sz="2000" b="1" dirty="0"/>
          </a:p>
          <a:p>
            <a:pPr algn="ctr"/>
            <a:endParaRPr lang="uz-Latn-UZ" sz="2000" b="1" dirty="0"/>
          </a:p>
          <a:p>
            <a:pPr algn="ctr"/>
            <a:endParaRPr lang="uz-Latn-UZ" sz="2000" b="1" dirty="0"/>
          </a:p>
          <a:p>
            <a:pPr algn="ctr"/>
            <a:endParaRPr lang="ru-RU" sz="2000" b="1" dirty="0"/>
          </a:p>
          <a:p>
            <a:pPr algn="ctr"/>
            <a:r>
              <a:rPr lang="uz-Latn-UZ" sz="2000" b="1" dirty="0" smtClean="0"/>
              <a:t>hám berilgen baǵıtta </a:t>
            </a:r>
            <a:r>
              <a:rPr lang="uz-Latn-UZ" sz="2000" b="1" i="1" dirty="0"/>
              <a:t>L</a:t>
            </a:r>
            <a:r>
              <a:rPr lang="uz-Latn-UZ" sz="2000" b="1" dirty="0"/>
              <a:t> </a:t>
            </a:r>
            <a:r>
              <a:rPr lang="uz-Latn-UZ" sz="2000" b="1" dirty="0" smtClean="0"/>
              <a:t>impuls </a:t>
            </a:r>
            <a:r>
              <a:rPr lang="uz-Latn-UZ" sz="2000" b="1" dirty="0"/>
              <a:t>momenti </a:t>
            </a:r>
            <a:r>
              <a:rPr lang="uz-Latn-UZ" sz="2000" b="1" dirty="0" smtClean="0"/>
              <a:t>muǵdarın belgileydi</a:t>
            </a:r>
            <a:r>
              <a:rPr lang="uz-Latn-UZ" sz="2000" b="1" dirty="0"/>
              <a:t>. </a:t>
            </a:r>
            <a:endParaRPr lang="en-US" sz="2000" b="1" dirty="0" smtClean="0"/>
          </a:p>
          <a:p>
            <a:pPr algn="ctr"/>
            <a:r>
              <a:rPr lang="uz-Latn-UZ" sz="2000" b="1" i="1" dirty="0" smtClean="0"/>
              <a:t>L</a:t>
            </a:r>
            <a:r>
              <a:rPr lang="uz-Latn-UZ" sz="2000" b="1" dirty="0" smtClean="0"/>
              <a:t> elektronnıń </a:t>
            </a:r>
            <a:r>
              <a:rPr lang="uz-Latn-UZ" sz="2000" b="1" dirty="0"/>
              <a:t>orbital </a:t>
            </a:r>
            <a:r>
              <a:rPr lang="uz-Latn-UZ" sz="2000" b="1" dirty="0" smtClean="0"/>
              <a:t>impuls </a:t>
            </a:r>
            <a:r>
              <a:rPr lang="uz-Latn-UZ" sz="2000" b="1" dirty="0"/>
              <a:t>momenti </a:t>
            </a:r>
            <a:r>
              <a:rPr lang="uz-Latn-UZ" sz="2000" b="1" dirty="0" smtClean="0"/>
              <a:t>keńislikte sonday orien</a:t>
            </a:r>
            <a:r>
              <a:rPr lang="en-US" sz="2000" b="1" dirty="0" err="1" smtClean="0"/>
              <a:t>ta</a:t>
            </a:r>
            <a:r>
              <a:rPr lang="uz-Latn-UZ" sz="2000" b="1" dirty="0" smtClean="0"/>
              <a:t>ciyalardı qabıl qıladı, bunda sırtqı maydan baǵıtında </a:t>
            </a:r>
            <a:endParaRPr lang="en-US" sz="2000" b="1" dirty="0" smtClean="0"/>
          </a:p>
          <a:p>
            <a:pPr algn="ctr"/>
            <a:r>
              <a:rPr lang="uz-Latn-UZ" sz="2000" b="1" i="1" dirty="0" smtClean="0"/>
              <a:t>L</a:t>
            </a:r>
            <a:r>
              <a:rPr lang="uz-Latn-UZ" sz="2000" b="1" dirty="0" smtClean="0"/>
              <a:t> vektordıń proekciyası tek </a:t>
            </a:r>
            <a:r>
              <a:rPr lang="uz-Latn-UZ" sz="2000" b="1" i="1" dirty="0"/>
              <a:t>h </a:t>
            </a:r>
            <a:r>
              <a:rPr lang="en-US" sz="2000" b="1" dirty="0" smtClean="0"/>
              <a:t>q</a:t>
            </a:r>
            <a:r>
              <a:rPr lang="uz-Latn-UZ" sz="2000" b="1" dirty="0" smtClean="0"/>
              <a:t>a eseli bolǵan kvantlanǵan sanlardı qabıl qıladı (keńisliktegi kvantlanıw).</a:t>
            </a:r>
            <a:r>
              <a:rPr lang="ru-RU" sz="2000" b="1" dirty="0" smtClean="0"/>
              <a:t> </a:t>
            </a:r>
            <a:endParaRPr lang="uz-Latn-UZ" sz="2000" b="1" dirty="0"/>
          </a:p>
          <a:p>
            <a:pPr algn="ctr"/>
            <a:r>
              <a:rPr lang="uz-Latn-UZ" sz="2000" b="1" dirty="0" smtClean="0"/>
              <a:t>Impuls </a:t>
            </a:r>
            <a:r>
              <a:rPr lang="uz-Latn-UZ" sz="2000" b="1" dirty="0"/>
              <a:t>momenti </a:t>
            </a:r>
            <a:r>
              <a:rPr lang="uz-Latn-UZ" sz="2000" b="1" dirty="0" smtClean="0"/>
              <a:t>proekciyanıń tek </a:t>
            </a:r>
            <a:endParaRPr lang="ru-RU" sz="2000" b="1" dirty="0" smtClean="0"/>
          </a:p>
          <a:p>
            <a:pPr algn="ctr"/>
            <a:r>
              <a:rPr lang="uz-Latn-UZ" sz="2000" b="1" dirty="0" smtClean="0"/>
              <a:t>2</a:t>
            </a:r>
            <a:r>
              <a:rPr lang="uz-Latn-UZ" sz="2000" b="1" dirty="0"/>
              <a:t>/+1 </a:t>
            </a:r>
            <a:r>
              <a:rPr lang="uz-Latn-UZ" sz="2000" b="1" dirty="0" smtClean="0"/>
              <a:t>mánislerin qabıl qıladı</a:t>
            </a:r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361069"/>
              </p:ext>
            </p:extLst>
          </p:nvPr>
        </p:nvGraphicFramePr>
        <p:xfrm>
          <a:off x="5357818" y="4929198"/>
          <a:ext cx="330251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2" name="Equation" r:id="rId31" imgW="1307532" imgH="431613" progId="">
                  <p:embed/>
                </p:oleObj>
              </mc:Choice>
              <mc:Fallback>
                <p:oleObj name="Equation" r:id="rId31" imgW="1307532" imgH="431613" progId="">
                  <p:embed/>
                  <p:pic>
                    <p:nvPicPr>
                      <p:cNvPr id="0" name="Picture 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929198"/>
                        <a:ext cx="3302514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04628"/>
              </p:ext>
            </p:extLst>
          </p:nvPr>
        </p:nvGraphicFramePr>
        <p:xfrm>
          <a:off x="5143504" y="1071546"/>
          <a:ext cx="291662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73" name="Equation" r:id="rId33" imgW="1307532" imgH="203112" progId="">
                  <p:embed/>
                </p:oleObj>
              </mc:Choice>
              <mc:Fallback>
                <p:oleObj name="Equation" r:id="rId33" imgW="1307532" imgH="203112" progId="">
                  <p:embed/>
                  <p:pic>
                    <p:nvPicPr>
                      <p:cNvPr id="0" name="Picture 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071546"/>
                        <a:ext cx="291662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кругленный прямоугольник 1"/>
          <p:cNvSpPr/>
          <p:nvPr/>
        </p:nvSpPr>
        <p:spPr>
          <a:xfrm>
            <a:off x="6715140" y="4929198"/>
            <a:ext cx="1748123" cy="533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sz="2000" b="1" dirty="0" smtClean="0"/>
              <a:t>bul jerde</a:t>
            </a:r>
            <a:endParaRPr lang="ru-RU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17859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defRPr/>
            </a:pP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Optika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.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kvant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mexanikan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ń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tiykarlar</a:t>
            </a:r>
            <a:r>
              <a:rPr lang="en-US" sz="3600" b="1" dirty="0" err="1" smtClean="0">
                <a:solidFill>
                  <a:schemeClr val="tx1"/>
                </a:solidFill>
              </a:rPr>
              <a:t>Í</a:t>
            </a:r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3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771800" y="3352800"/>
            <a:ext cx="5976664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ru-RU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Atomlardıń</a:t>
            </a:r>
            <a:r>
              <a:rPr lang="en-US" sz="4000" b="1" dirty="0"/>
              <a:t> </a:t>
            </a:r>
            <a:r>
              <a:rPr lang="en-US" sz="4000" b="1" dirty="0" err="1"/>
              <a:t>sızıqlı</a:t>
            </a:r>
            <a:r>
              <a:rPr lang="en-US" sz="4000" b="1" dirty="0"/>
              <a:t> </a:t>
            </a:r>
            <a:r>
              <a:rPr lang="en-US" sz="4000" b="1" dirty="0" err="1"/>
              <a:t>spektrleri</a:t>
            </a:r>
            <a:r>
              <a:rPr lang="en-US" sz="4000" b="1" dirty="0"/>
              <a:t>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ru-RU" sz="2400" b="1" i="1" dirty="0"/>
          </a:p>
          <a:p>
            <a:pPr marL="0" indent="0" algn="just">
              <a:buNone/>
            </a:pP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há</a:t>
            </a:r>
            <a:r>
              <a:rPr lang="en-US" sz="2400" b="1" dirty="0" smtClean="0"/>
              <a:t>m</a:t>
            </a:r>
            <a:r>
              <a:rPr lang="ru-RU" sz="2400" b="1" dirty="0" smtClean="0"/>
              <a:t> </a:t>
            </a:r>
            <a:r>
              <a:rPr lang="ru-RU" sz="2400" b="1" dirty="0"/>
              <a:t>𝑙</a:t>
            </a:r>
            <a:r>
              <a:rPr lang="uz-Latn-UZ" sz="2400" b="1" dirty="0"/>
              <a:t> </a:t>
            </a:r>
            <a:r>
              <a:rPr lang="uz-Latn-UZ" sz="2400" b="1" dirty="0" smtClean="0"/>
              <a:t>kvant sanları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el</a:t>
            </a:r>
            <a:r>
              <a:rPr lang="en-US" sz="2400" b="1" dirty="0" smtClean="0"/>
              <a:t>e</a:t>
            </a:r>
            <a:r>
              <a:rPr lang="uz-Latn-UZ" sz="2400" b="1" dirty="0" smtClean="0"/>
              <a:t>ktron bultınıń forma hám ólshemlerin xarakterleydi, </a:t>
            </a:r>
            <a:r>
              <a:rPr lang="uz-Latn-UZ" sz="2400" b="1" i="1" dirty="0"/>
              <a:t>m</a:t>
            </a:r>
            <a:r>
              <a:rPr lang="uz-Latn-UZ" sz="2400" b="1" dirty="0"/>
              <a:t> </a:t>
            </a:r>
            <a:r>
              <a:rPr lang="uz-Latn-UZ" sz="2400" b="1" dirty="0" smtClean="0"/>
              <a:t>kvant sanı bolsa keńisliktegi </a:t>
            </a:r>
            <a:r>
              <a:rPr lang="uz-Latn-UZ" sz="2400" b="1" dirty="0"/>
              <a:t>elektr</a:t>
            </a:r>
            <a:r>
              <a:rPr lang="en-US" sz="2400" b="1" dirty="0"/>
              <a:t>o</a:t>
            </a:r>
            <a:r>
              <a:rPr lang="uz-Latn-UZ" sz="2400" b="1" dirty="0"/>
              <a:t>n </a:t>
            </a:r>
            <a:r>
              <a:rPr lang="uz-Latn-UZ" sz="2400" b="1" dirty="0" smtClean="0"/>
              <a:t>bultınıń orientaciyasın xarakterleydi.</a:t>
            </a:r>
            <a:endParaRPr lang="ru-RU" sz="2400" b="1" dirty="0"/>
          </a:p>
          <a:p>
            <a:pPr algn="just">
              <a:buNone/>
            </a:pPr>
            <a:r>
              <a:rPr lang="uz-Cyrl-UZ" sz="2400" b="1" dirty="0"/>
              <a:t>	</a:t>
            </a:r>
            <a:r>
              <a:rPr lang="uz-Latn-UZ" sz="2400" b="1" dirty="0"/>
              <a:t>Orbital </a:t>
            </a:r>
            <a:r>
              <a:rPr lang="uz-Latn-UZ" sz="2400" b="1" dirty="0" smtClean="0"/>
              <a:t>kvant sanınıń hár qıylı mánislerine sáykes keletuǵın halatlar impuls momentiniń mánisleri menen parqlanadı. </a:t>
            </a:r>
            <a:r>
              <a:rPr lang="uz-Latn-UZ" sz="2400" b="1" dirty="0"/>
              <a:t>Atom </a:t>
            </a:r>
            <a:r>
              <a:rPr lang="uz-Latn-UZ" sz="2400" b="1" dirty="0" smtClean="0"/>
              <a:t>fizikasında </a:t>
            </a:r>
            <a:r>
              <a:rPr lang="uz-Latn-UZ" sz="2400" b="1" i="1" dirty="0"/>
              <a:t>l</a:t>
            </a:r>
            <a:r>
              <a:rPr lang="uz-Latn-UZ" sz="2400" b="1" dirty="0"/>
              <a:t> </a:t>
            </a:r>
            <a:r>
              <a:rPr lang="en-US" sz="2400" b="1" dirty="0" smtClean="0"/>
              <a:t>d</a:t>
            </a:r>
            <a:r>
              <a:rPr lang="uz-Latn-UZ" sz="2400" b="1" dirty="0" smtClean="0"/>
              <a:t>iń hár qıylı mánislerine tuwrı keletuǵın </a:t>
            </a:r>
            <a:r>
              <a:rPr lang="uz-Latn-UZ" sz="2400" b="1" dirty="0"/>
              <a:t>elektron </a:t>
            </a:r>
            <a:r>
              <a:rPr lang="uz-Latn-UZ" sz="2400" b="1" dirty="0" smtClean="0"/>
              <a:t>halatları tómendegishe belgilenedi:</a:t>
            </a:r>
            <a:endParaRPr lang="uz-Cyrl-UZ" sz="2400" b="1" dirty="0"/>
          </a:p>
          <a:p>
            <a:pPr algn="just">
              <a:buNone/>
            </a:pPr>
            <a:r>
              <a:rPr lang="ru-RU" sz="2400" b="1" dirty="0"/>
              <a:t>	 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𝑙</a:t>
            </a:r>
            <a:r>
              <a:rPr lang="ru-RU" sz="2400" b="1" dirty="0"/>
              <a:t> = 0, </a:t>
            </a:r>
            <a:r>
              <a:rPr lang="uz-Latn-UZ" sz="2400" b="1" dirty="0" smtClean="0"/>
              <a:t>hala</a:t>
            </a:r>
            <a:r>
              <a:rPr lang="en-US" sz="2400" b="1" dirty="0" smtClean="0"/>
              <a:t>t</a:t>
            </a:r>
            <a:r>
              <a:rPr lang="uz-Latn-UZ" sz="2400" b="1" dirty="0" smtClean="0"/>
              <a:t> bolatuǵın </a:t>
            </a:r>
            <a:r>
              <a:rPr lang="uz-Latn-UZ" sz="2400" b="1" dirty="0"/>
              <a:t>elektron </a:t>
            </a:r>
            <a:r>
              <a:rPr lang="uz-Latn-UZ" sz="2400" b="1" i="1" dirty="0"/>
              <a:t>S</a:t>
            </a:r>
            <a:r>
              <a:rPr lang="uz-Latn-UZ" sz="2400" b="1" dirty="0"/>
              <a:t> – elektron (</a:t>
            </a:r>
            <a:r>
              <a:rPr lang="uz-Latn-UZ" sz="2400" b="1" i="1" dirty="0"/>
              <a:t>S</a:t>
            </a:r>
            <a:r>
              <a:rPr lang="uz-Latn-UZ" sz="2400" b="1" dirty="0"/>
              <a:t> – </a:t>
            </a:r>
            <a:r>
              <a:rPr lang="uz-Latn-UZ" sz="2400" b="1" dirty="0" smtClean="0"/>
              <a:t>halatındaǵı) dep ataladı,</a:t>
            </a:r>
            <a:endParaRPr lang="ru-RU" sz="2400" b="1" dirty="0"/>
          </a:p>
          <a:p>
            <a:pPr algn="just">
              <a:buNone/>
            </a:pPr>
            <a:r>
              <a:rPr lang="uz-Cyrl-UZ" sz="2400" b="1" dirty="0"/>
              <a:t>	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𝑙</a:t>
            </a:r>
            <a:r>
              <a:rPr lang="ru-RU" sz="2400" b="1" dirty="0"/>
              <a:t> = 1</a:t>
            </a:r>
            <a:r>
              <a:rPr lang="uz-Cyrl-UZ" sz="2400" b="1" dirty="0"/>
              <a:t>,  </a:t>
            </a:r>
            <a:r>
              <a:rPr lang="ru-RU" sz="2400" b="1" i="1" dirty="0"/>
              <a:t>P</a:t>
            </a:r>
            <a:r>
              <a:rPr lang="ru-RU" sz="2400" b="1" dirty="0"/>
              <a:t> – </a:t>
            </a:r>
            <a:r>
              <a:rPr lang="uz-Latn-UZ" sz="2400" b="1" dirty="0" smtClean="0"/>
              <a:t>halat</a:t>
            </a:r>
            <a:endParaRPr lang="ru-RU" sz="2400" b="1" dirty="0"/>
          </a:p>
          <a:p>
            <a:pPr>
              <a:buNone/>
            </a:pPr>
            <a:r>
              <a:rPr lang="uz-Cyrl-UZ" sz="2400" b="1" dirty="0"/>
              <a:t>	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𝑙</a:t>
            </a:r>
            <a:r>
              <a:rPr lang="ru-RU" sz="2400" b="1" dirty="0"/>
              <a:t> = 2</a:t>
            </a:r>
            <a:r>
              <a:rPr lang="uz-Cyrl-UZ" sz="2400" b="1" dirty="0"/>
              <a:t>,  </a:t>
            </a:r>
            <a:r>
              <a:rPr lang="ru-RU" sz="2400" b="1" i="1" dirty="0"/>
              <a:t>D</a:t>
            </a:r>
            <a:r>
              <a:rPr lang="ru-RU" sz="2400" b="1" dirty="0"/>
              <a:t> – </a:t>
            </a:r>
            <a:r>
              <a:rPr lang="uz-Latn-UZ" sz="2400" b="1" dirty="0" smtClean="0"/>
              <a:t>halat</a:t>
            </a:r>
            <a:endParaRPr lang="ru-RU" sz="2400" b="1" dirty="0"/>
          </a:p>
          <a:p>
            <a:pPr>
              <a:buNone/>
            </a:pPr>
            <a:r>
              <a:rPr lang="uz-Cyrl-UZ" sz="2400" b="1" dirty="0"/>
              <a:t>	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𝑙 </a:t>
            </a:r>
            <a:r>
              <a:rPr lang="ru-RU" sz="2400" b="1" dirty="0"/>
              <a:t>= 3</a:t>
            </a:r>
            <a:r>
              <a:rPr lang="uz-Cyrl-UZ" sz="2400" b="1" dirty="0"/>
              <a:t>,  </a:t>
            </a:r>
            <a:r>
              <a:rPr lang="ru-RU" sz="2400" b="1" i="1" dirty="0"/>
              <a:t>ƒ</a:t>
            </a:r>
            <a:r>
              <a:rPr lang="ru-RU" sz="2400" b="1" dirty="0"/>
              <a:t> – </a:t>
            </a:r>
            <a:r>
              <a:rPr lang="uz-Latn-UZ" sz="2400" b="1" dirty="0" smtClean="0"/>
              <a:t>halat</a:t>
            </a:r>
            <a:r>
              <a:rPr lang="ru-RU" sz="2400" b="1" dirty="0"/>
              <a:t>, </a:t>
            </a:r>
            <a:r>
              <a:rPr lang="en-US" sz="2400" b="1" dirty="0" err="1" smtClean="0"/>
              <a:t>hám</a:t>
            </a:r>
            <a:r>
              <a:rPr lang="ru-RU" sz="2400" b="1" dirty="0" smtClean="0"/>
              <a:t> </a:t>
            </a:r>
            <a:r>
              <a:rPr lang="en-US" sz="2400" b="1" dirty="0" smtClean="0"/>
              <a:t>t</a:t>
            </a:r>
            <a:r>
              <a:rPr lang="ru-RU" sz="2400" b="1" dirty="0" smtClean="0"/>
              <a:t>.</a:t>
            </a:r>
            <a:r>
              <a:rPr lang="en-US" sz="2400" b="1" dirty="0" smtClean="0"/>
              <a:t>b</a:t>
            </a:r>
            <a:r>
              <a:rPr lang="ru-RU" sz="2400" b="1" dirty="0" smtClean="0"/>
              <a:t>. </a:t>
            </a:r>
            <a:endParaRPr lang="ru-RU" sz="2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5943600" y="2743200"/>
            <a:ext cx="25908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943600" y="3962400"/>
            <a:ext cx="25908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172200" y="5181600"/>
            <a:ext cx="20574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71206"/>
              </p:ext>
            </p:extLst>
          </p:nvPr>
        </p:nvGraphicFramePr>
        <p:xfrm>
          <a:off x="6019800" y="2819401"/>
          <a:ext cx="239150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5" name="Equation" r:id="rId5" imgW="977476" imgH="253890" progId="">
                  <p:embed/>
                </p:oleObj>
              </mc:Choice>
              <mc:Fallback>
                <p:oleObj name="Equation" r:id="rId5" imgW="977476" imgH="253890" progId="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1"/>
                        <a:ext cx="239150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277845"/>
              </p:ext>
            </p:extLst>
          </p:nvPr>
        </p:nvGraphicFramePr>
        <p:xfrm>
          <a:off x="6477000" y="4038600"/>
          <a:ext cx="1600200" cy="57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7" imgW="622030" imgH="228501" progId="">
                  <p:embed/>
                </p:oleObj>
              </mc:Choice>
              <mc:Fallback>
                <p:oleObj name="Equation" r:id="rId7" imgW="622030" imgH="228501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038600"/>
                        <a:ext cx="1600200" cy="577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28764"/>
              </p:ext>
            </p:extLst>
          </p:nvPr>
        </p:nvGraphicFramePr>
        <p:xfrm>
          <a:off x="6477000" y="5257800"/>
          <a:ext cx="1447800" cy="94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9" imgW="583947" imgH="393529" progId="">
                  <p:embed/>
                </p:oleObj>
              </mc:Choice>
              <mc:Fallback>
                <p:oleObj name="Equation" r:id="rId9" imgW="583947" imgH="393529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7800"/>
                        <a:ext cx="1447800" cy="944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sz="4000" b="1" dirty="0">
                <a:solidFill>
                  <a:schemeClr val="tx1"/>
                </a:solidFill>
              </a:rPr>
              <a:t/>
            </a:r>
            <a:br>
              <a:rPr lang="uz-Latn-UZ" sz="4000" b="1" dirty="0">
                <a:solidFill>
                  <a:schemeClr val="tx1"/>
                </a:solidFill>
              </a:rPr>
            </a:br>
            <a:r>
              <a:rPr lang="uz-Latn-UZ" sz="4000" b="1" dirty="0">
                <a:solidFill>
                  <a:schemeClr val="tx1"/>
                </a:solidFill>
              </a:rPr>
              <a:t>Elektron spini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401080" cy="85724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uz-Latn-UZ" sz="2400" b="1" dirty="0"/>
              <a:t>Elektron </a:t>
            </a:r>
            <a:r>
              <a:rPr lang="uz-Latn-UZ" sz="2400" b="1" dirty="0" smtClean="0"/>
              <a:t>keńisliktegi háreketine baylanıslı bolmaǵan</a:t>
            </a:r>
            <a:r>
              <a:rPr lang="uz-Latn-UZ" sz="2400" b="1" dirty="0"/>
              <a:t>, </a:t>
            </a:r>
            <a:r>
              <a:rPr lang="uz-Latn-UZ" sz="2400" b="1" dirty="0" smtClean="0"/>
              <a:t>impulstiń menshikli mexanikalıq momentine </a:t>
            </a:r>
            <a:r>
              <a:rPr lang="uz-Latn-UZ" sz="2400" b="1" dirty="0"/>
              <a:t>– (</a:t>
            </a:r>
            <a:r>
              <a:rPr lang="uz-Latn-UZ" sz="2400" b="1" i="1" dirty="0"/>
              <a:t>S</a:t>
            </a:r>
            <a:r>
              <a:rPr lang="uz-Latn-UZ" sz="2400" b="1" dirty="0"/>
              <a:t>) </a:t>
            </a:r>
            <a:r>
              <a:rPr lang="uz-Latn-UZ" sz="2400" b="1" dirty="0" smtClean="0"/>
              <a:t>spinge iye.</a:t>
            </a:r>
            <a:endParaRPr lang="ru-RU" sz="2400" b="1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52400" y="2721114"/>
            <a:ext cx="4419600" cy="70788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Latn-U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Spin, </a:t>
            </a:r>
            <a:r>
              <a:rPr kumimoji="0" lang="uz-Latn-UZ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mexanikalıq momentke uqsas,</a:t>
            </a:r>
            <a:r>
              <a:rPr kumimoji="0" lang="uz-Latn-UZ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tómendegishe </a:t>
            </a:r>
            <a:r>
              <a:rPr kumimoji="0" lang="uz-Latn-UZ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kvantlanadı: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3962400"/>
            <a:ext cx="44196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Z</a:t>
            </a:r>
            <a:r>
              <a:rPr lang="uz-Cyrl-UZ" sz="2000" b="1" dirty="0"/>
              <a:t> </a:t>
            </a:r>
            <a:r>
              <a:rPr lang="uz-Latn-UZ" sz="2000" b="1" dirty="0" smtClean="0"/>
              <a:t>belgilengen baǵıt ushın </a:t>
            </a:r>
            <a:r>
              <a:rPr lang="uz-Latn-UZ" sz="2000" b="1" i="1" dirty="0" smtClean="0"/>
              <a:t>menshikli </a:t>
            </a:r>
            <a:r>
              <a:rPr lang="uz-Latn-UZ" sz="2000" b="1" i="1" dirty="0"/>
              <a:t>moment</a:t>
            </a:r>
            <a:r>
              <a:rPr lang="uz-Latn-UZ" sz="2000" b="1" dirty="0"/>
              <a:t> </a:t>
            </a:r>
            <a:r>
              <a:rPr lang="uz-Latn-UZ" sz="2000" b="1" dirty="0" smtClean="0"/>
              <a:t>proekciyaları </a:t>
            </a:r>
            <a:endParaRPr lang="ru-RU" sz="2000" b="1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8375" name="PPTShape_0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5429264"/>
            <a:ext cx="4343400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1" dirty="0" err="1"/>
              <a:t>m</a:t>
            </a:r>
            <a:r>
              <a:rPr lang="en-US" sz="2000" b="1" i="1" baseline="-25000" dirty="0" err="1"/>
              <a:t>S</a:t>
            </a:r>
            <a:r>
              <a:rPr lang="ru-RU" sz="2000" dirty="0"/>
              <a:t>—</a:t>
            </a:r>
            <a:r>
              <a:rPr lang="uz-Latn-UZ" sz="2000" b="1" i="1" dirty="0"/>
              <a:t>magnit spin </a:t>
            </a:r>
            <a:r>
              <a:rPr lang="uz-Latn-UZ" sz="2000" b="1" i="1" dirty="0" smtClean="0"/>
              <a:t>kvant sanı</a:t>
            </a:r>
            <a:r>
              <a:rPr lang="uz-Latn-UZ" sz="2000" b="1" dirty="0" smtClean="0"/>
              <a:t> tómendegi eki mániske</a:t>
            </a:r>
            <a:r>
              <a:rPr lang="en-US" sz="2000" b="1" dirty="0" smtClean="0"/>
              <a:t> </a:t>
            </a:r>
            <a:r>
              <a:rPr lang="uz-Latn-UZ" sz="2000" b="1" dirty="0" smtClean="0"/>
              <a:t>iye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572000" y="2895600"/>
            <a:ext cx="12954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4572000" y="4114800"/>
            <a:ext cx="12954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4572000" y="5562600"/>
            <a:ext cx="1500198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z-Latn-UZ" b="1" dirty="0">
                <a:solidFill>
                  <a:schemeClr val="tx1"/>
                </a:solidFill>
              </a:rPr>
              <a:t>Pauli </a:t>
            </a:r>
            <a:r>
              <a:rPr lang="uz-Latn-UZ" b="1" dirty="0" smtClean="0">
                <a:solidFill>
                  <a:schemeClr val="tx1"/>
                </a:solidFill>
              </a:rPr>
              <a:t>prin</a:t>
            </a:r>
            <a:r>
              <a:rPr lang="en-US" b="1" dirty="0" err="1" smtClean="0">
                <a:solidFill>
                  <a:schemeClr val="tx1"/>
                </a:solidFill>
              </a:rPr>
              <a:t>ci</a:t>
            </a:r>
            <a:r>
              <a:rPr lang="uz-Latn-UZ" b="1" dirty="0" smtClean="0">
                <a:solidFill>
                  <a:schemeClr val="tx1"/>
                </a:solidFill>
              </a:rPr>
              <a:t>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9200"/>
            <a:ext cx="8572560" cy="1209668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uz-Latn-UZ" sz="2200" b="1" dirty="0" smtClean="0"/>
              <a:t>Kvant mexanikasınıń tiykarǵı nızamlarınan </a:t>
            </a:r>
            <a:r>
              <a:rPr lang="uz-Latn-UZ" sz="2200" b="1" dirty="0"/>
              <a:t>biri </a:t>
            </a:r>
            <a:r>
              <a:rPr lang="uz-Latn-UZ" sz="2200" b="1" dirty="0" smtClean="0"/>
              <a:t>bolǵan </a:t>
            </a:r>
            <a:endParaRPr lang="en-US" sz="2200" b="1" dirty="0" smtClean="0"/>
          </a:p>
          <a:p>
            <a:pPr algn="ctr">
              <a:buNone/>
            </a:pPr>
            <a:r>
              <a:rPr lang="uz-Latn-UZ" sz="2200" b="1" dirty="0" smtClean="0"/>
              <a:t>Pauli prin</a:t>
            </a:r>
            <a:r>
              <a:rPr lang="en-US" sz="2200" b="1" dirty="0" err="1" smtClean="0"/>
              <a:t>ci</a:t>
            </a:r>
            <a:r>
              <a:rPr lang="uz-Latn-UZ" sz="2200" b="1" dirty="0" smtClean="0"/>
              <a:t>pine tiykar</a:t>
            </a:r>
            <a:r>
              <a:rPr lang="en-US" sz="2200" b="1" dirty="0" smtClean="0"/>
              <a:t>l</a:t>
            </a:r>
            <a:r>
              <a:rPr lang="uz-Latn-UZ" sz="2200" b="1" dirty="0" smtClean="0"/>
              <a:t>anı</a:t>
            </a:r>
            <a:r>
              <a:rPr lang="en-US" sz="2200" b="1" dirty="0" smtClean="0"/>
              <a:t>p</a:t>
            </a:r>
            <a:r>
              <a:rPr lang="uz-Latn-UZ" sz="2200" b="1" dirty="0" smtClean="0"/>
              <a:t>, berilgen </a:t>
            </a:r>
            <a:r>
              <a:rPr lang="uz-Latn-UZ" sz="2200" b="1" dirty="0"/>
              <a:t>atomda </a:t>
            </a:r>
            <a:r>
              <a:rPr lang="uz-Latn-UZ" sz="2200" b="1" i="1" dirty="0"/>
              <a:t>n, l, m, s</a:t>
            </a:r>
            <a:r>
              <a:rPr lang="uz-Latn-UZ" sz="2200" b="1" dirty="0"/>
              <a:t> bir </a:t>
            </a:r>
            <a:r>
              <a:rPr lang="uz-Latn-UZ" sz="2200" b="1" dirty="0" smtClean="0"/>
              <a:t>qıylı kvant sanları kompleksine iye bolǵan eki </a:t>
            </a:r>
            <a:r>
              <a:rPr lang="uz-Latn-UZ" sz="2200" b="1" dirty="0"/>
              <a:t>elektron </a:t>
            </a:r>
            <a:r>
              <a:rPr lang="uz-Latn-UZ" sz="2200" b="1" dirty="0" smtClean="0"/>
              <a:t>bar bolmaydı.</a:t>
            </a:r>
            <a:endParaRPr lang="ru-RU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8534400" cy="21236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200" b="1" dirty="0" smtClean="0"/>
              <a:t>Yarım </a:t>
            </a:r>
            <a:r>
              <a:rPr lang="uz-Latn-UZ" sz="2200" b="1" dirty="0"/>
              <a:t>spinli </a:t>
            </a:r>
            <a:r>
              <a:rPr lang="uz-Latn-UZ" sz="2200" b="1" dirty="0" smtClean="0"/>
              <a:t>bóleksheler </a:t>
            </a:r>
            <a:r>
              <a:rPr lang="uz-Latn-UZ" sz="2200" b="1" dirty="0"/>
              <a:t>(elektronlar, protonlar, </a:t>
            </a:r>
            <a:r>
              <a:rPr lang="uz-Latn-UZ" sz="2200" b="1" dirty="0" smtClean="0"/>
              <a:t>hám </a:t>
            </a:r>
            <a:r>
              <a:rPr lang="uz-Latn-UZ" sz="2200" b="1" dirty="0"/>
              <a:t>neytronlar) </a:t>
            </a:r>
            <a:endParaRPr lang="en-US" sz="2200" b="1" dirty="0" smtClean="0"/>
          </a:p>
          <a:p>
            <a:pPr algn="ctr"/>
            <a:r>
              <a:rPr lang="en-US" sz="2200" b="1" dirty="0" smtClean="0"/>
              <a:t>a</a:t>
            </a:r>
            <a:r>
              <a:rPr lang="uz-Latn-UZ" sz="2200" b="1" dirty="0" smtClean="0"/>
              <a:t>nti-</a:t>
            </a:r>
            <a:r>
              <a:rPr lang="en-US" sz="2200" b="1" dirty="0" smtClean="0"/>
              <a:t>s</a:t>
            </a:r>
            <a:r>
              <a:rPr lang="uz-Latn-UZ" sz="2200" b="1" dirty="0" smtClean="0"/>
              <a:t>immetr</a:t>
            </a:r>
            <a:r>
              <a:rPr lang="en-US" sz="2200" b="1" dirty="0" err="1" smtClean="0"/>
              <a:t>iy</a:t>
            </a:r>
            <a:r>
              <a:rPr lang="uz-Latn-UZ" sz="2200" b="1" dirty="0" smtClean="0"/>
              <a:t>alıq tolqın funkciyalar menen ańlatıladı hám Fermi-Dirak </a:t>
            </a:r>
            <a:r>
              <a:rPr lang="uz-Latn-UZ" sz="2200" b="1" dirty="0" smtClean="0"/>
              <a:t>statistikasına </a:t>
            </a:r>
            <a:r>
              <a:rPr lang="uz-Latn-UZ" sz="2200" b="1" dirty="0" smtClean="0"/>
              <a:t>boysınadı: bunday bóleksheler </a:t>
            </a:r>
            <a:r>
              <a:rPr lang="uz-Latn-UZ" sz="2200" b="1" i="1" dirty="0"/>
              <a:t>fermionlar </a:t>
            </a:r>
            <a:r>
              <a:rPr lang="uz-Latn-UZ" sz="2200" b="1" dirty="0" smtClean="0"/>
              <a:t>dep ataladı.</a:t>
            </a:r>
            <a:endParaRPr lang="ru-RU" sz="2200" b="1" dirty="0"/>
          </a:p>
          <a:p>
            <a:pPr algn="ctr"/>
            <a:r>
              <a:rPr lang="uz-Latn-UZ" sz="2200" b="1" dirty="0"/>
              <a:t>Nol </a:t>
            </a:r>
            <a:r>
              <a:rPr lang="uz-Latn-UZ" sz="2200" b="1" dirty="0" smtClean="0"/>
              <a:t>yaki pútin sanlı </a:t>
            </a:r>
            <a:r>
              <a:rPr lang="uz-Latn-UZ" sz="2200" b="1" dirty="0"/>
              <a:t>spinli </a:t>
            </a:r>
            <a:r>
              <a:rPr lang="uz-Latn-UZ" sz="2200" b="1" dirty="0" smtClean="0"/>
              <a:t>bóleksheler </a:t>
            </a:r>
            <a:r>
              <a:rPr lang="uz-Latn-UZ" sz="2200" b="1" dirty="0"/>
              <a:t>(</a:t>
            </a:r>
            <a:r>
              <a:rPr lang="el-GR" sz="2200" b="1" dirty="0"/>
              <a:t>π</a:t>
            </a:r>
            <a:r>
              <a:rPr lang="uz-Latn-UZ" sz="2200" b="1" dirty="0"/>
              <a:t>-mezonlar, fotonlar) </a:t>
            </a:r>
            <a:r>
              <a:rPr lang="uz-Latn-UZ" sz="2200" b="1" dirty="0" smtClean="0"/>
              <a:t>simmetr</a:t>
            </a:r>
            <a:r>
              <a:rPr lang="en-US" sz="2200" b="1" dirty="0" err="1" smtClean="0"/>
              <a:t>iy</a:t>
            </a:r>
            <a:r>
              <a:rPr lang="uz-Latn-UZ" sz="2200" b="1" dirty="0" smtClean="0"/>
              <a:t>alıq tolqın funkciyalar menen ańlatıladı hám </a:t>
            </a:r>
            <a:r>
              <a:rPr lang="uz-Latn-UZ" sz="2200" b="1" dirty="0"/>
              <a:t>Boze-Eynshteyn </a:t>
            </a:r>
            <a:r>
              <a:rPr lang="uz-Latn-UZ" sz="2200" b="1" dirty="0" smtClean="0"/>
              <a:t>statıstikasına boysınadı: bunday bóleksheler </a:t>
            </a:r>
            <a:r>
              <a:rPr lang="uz-Latn-UZ" sz="2200" b="1" i="1" dirty="0"/>
              <a:t>b</a:t>
            </a:r>
            <a:r>
              <a:rPr lang="en-US" sz="2200" b="1" i="1" dirty="0"/>
              <a:t>o</a:t>
            </a:r>
            <a:r>
              <a:rPr lang="uz-Latn-UZ" sz="2200" b="1" i="1" dirty="0"/>
              <a:t>zonlar </a:t>
            </a:r>
            <a:r>
              <a:rPr lang="uz-Latn-UZ" sz="2200" b="1" dirty="0" smtClean="0"/>
              <a:t>dep ataladı.</a:t>
            </a:r>
            <a:r>
              <a:rPr lang="uz-Cyrl-UZ" sz="2200" dirty="0" smtClean="0"/>
              <a:t> 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571744"/>
            <a:ext cx="8534400" cy="14465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2200" b="1" dirty="0" smtClean="0"/>
              <a:t>Kvant fizikasında </a:t>
            </a:r>
            <a:r>
              <a:rPr lang="uz-Latn-UZ" sz="2200" b="1" dirty="0"/>
              <a:t>massa, elektr </a:t>
            </a:r>
            <a:r>
              <a:rPr lang="uz-Latn-UZ" sz="2200" b="1" dirty="0" smtClean="0"/>
              <a:t>zaryadı, </a:t>
            </a:r>
            <a:r>
              <a:rPr lang="uz-Latn-UZ" sz="2200" b="1" dirty="0"/>
              <a:t>spin </a:t>
            </a:r>
            <a:r>
              <a:rPr lang="uz-Latn-UZ" sz="2200" b="1" dirty="0" smtClean="0"/>
              <a:t>hám </a:t>
            </a:r>
            <a:r>
              <a:rPr lang="uz-Latn-UZ" sz="2200" b="1" dirty="0"/>
              <a:t>b. </a:t>
            </a:r>
            <a:r>
              <a:rPr lang="uz-Latn-UZ" sz="2200" b="1" dirty="0" smtClean="0"/>
              <a:t>sıyaqlı</a:t>
            </a:r>
            <a:r>
              <a:rPr lang="en-US" sz="2200" b="1" dirty="0" smtClean="0"/>
              <a:t> </a:t>
            </a:r>
            <a:r>
              <a:rPr lang="en-US" sz="2200" b="1" dirty="0" err="1"/>
              <a:t>bir</a:t>
            </a:r>
            <a:r>
              <a:rPr lang="en-US" sz="2200" b="1" dirty="0"/>
              <a:t> </a:t>
            </a:r>
            <a:r>
              <a:rPr lang="uz-Latn-UZ" sz="2200" b="1" dirty="0"/>
              <a:t> </a:t>
            </a:r>
            <a:r>
              <a:rPr lang="uz-Latn-UZ" sz="2200" b="1" dirty="0" smtClean="0"/>
              <a:t>qıylı qásiyetke iye bolǵan bóleksheler </a:t>
            </a:r>
            <a:r>
              <a:rPr lang="uz-Latn-UZ" sz="2200" b="1" i="1" dirty="0" smtClean="0"/>
              <a:t>uqsas bóleksheler </a:t>
            </a:r>
            <a:r>
              <a:rPr lang="uz-Latn-UZ" sz="2200" b="1" dirty="0" smtClean="0"/>
              <a:t>esaplanadı.</a:t>
            </a:r>
            <a:endParaRPr lang="uz-Latn-UZ" sz="2200" b="1" dirty="0"/>
          </a:p>
          <a:p>
            <a:pPr algn="ctr"/>
            <a:r>
              <a:rPr lang="uz-Latn-UZ" sz="2200" b="1" i="1" dirty="0" smtClean="0"/>
              <a:t>Uqsas bólekshelerdi parq </a:t>
            </a:r>
            <a:r>
              <a:rPr lang="en-US" sz="2200" b="1" i="1" dirty="0" err="1" smtClean="0"/>
              <a:t>etip</a:t>
            </a:r>
            <a:r>
              <a:rPr lang="uz-Latn-UZ" sz="2200" b="1" i="1" dirty="0" smtClean="0"/>
              <a:t> bolmaw prin</a:t>
            </a:r>
            <a:r>
              <a:rPr lang="en-US" sz="2200" b="1" i="1" dirty="0" err="1" smtClean="0"/>
              <a:t>ci</a:t>
            </a:r>
            <a:r>
              <a:rPr lang="uz-Latn-UZ" sz="2200" b="1" i="1" dirty="0" smtClean="0"/>
              <a:t>pi</a:t>
            </a:r>
            <a:r>
              <a:rPr lang="uz-Latn-UZ" sz="2200" b="1" dirty="0" smtClean="0"/>
              <a:t>: </a:t>
            </a:r>
            <a:endParaRPr lang="ru-RU" sz="2200" b="1" dirty="0" smtClean="0"/>
          </a:p>
          <a:p>
            <a:pPr algn="ctr"/>
            <a:r>
              <a:rPr lang="uz-Latn-UZ" sz="2200" b="1" dirty="0" smtClean="0"/>
              <a:t>tájiriybed</a:t>
            </a:r>
            <a:r>
              <a:rPr lang="en-US" sz="2200" b="1" dirty="0" smtClean="0"/>
              <a:t>e</a:t>
            </a:r>
            <a:r>
              <a:rPr lang="uz-Latn-UZ" sz="2200" b="1" dirty="0" smtClean="0"/>
              <a:t> olardı bir-bir</a:t>
            </a:r>
            <a:r>
              <a:rPr lang="en-US" sz="2200" b="1" dirty="0" err="1" smtClean="0"/>
              <a:t>ine</a:t>
            </a:r>
            <a:r>
              <a:rPr lang="uz-Latn-UZ" sz="2200" b="1" dirty="0" smtClean="0"/>
              <a:t>n parq </a:t>
            </a:r>
            <a:r>
              <a:rPr lang="en-US" sz="2200" b="1" dirty="0" smtClean="0"/>
              <a:t>et</a:t>
            </a:r>
            <a:r>
              <a:rPr lang="uz-Latn-UZ" sz="2200" b="1" dirty="0" smtClean="0"/>
              <a:t>e </a:t>
            </a:r>
            <a:r>
              <a:rPr lang="en-US" sz="2200" b="1" dirty="0" smtClean="0"/>
              <a:t>a</a:t>
            </a:r>
            <a:r>
              <a:rPr lang="uz-Latn-UZ" sz="2200" b="1" dirty="0" smtClean="0"/>
              <a:t>lmaw. </a:t>
            </a:r>
            <a:r>
              <a:rPr lang="uz-Cyrl-UZ" sz="2200" b="1" i="1" dirty="0" smtClean="0"/>
              <a:t> </a:t>
            </a:r>
            <a:endParaRPr lang="ru-RU" sz="2200" b="1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3529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/>
              <a:t>1.</a:t>
            </a:r>
            <a:r>
              <a:rPr lang="uz-Latn-UZ" sz="2000" b="1" dirty="0"/>
              <a:t> </a:t>
            </a:r>
            <a:r>
              <a:rPr lang="en-US" sz="2000" b="1" dirty="0"/>
              <a:t>Q</a:t>
            </a:r>
            <a:r>
              <a:rPr lang="ru-RU" sz="2000" b="1" dirty="0"/>
              <a:t>.</a:t>
            </a:r>
            <a:r>
              <a:rPr lang="en-US" sz="2000" b="1" dirty="0"/>
              <a:t>P</a:t>
            </a:r>
            <a:r>
              <a:rPr lang="ru-RU" sz="2000" b="1" dirty="0"/>
              <a:t>.</a:t>
            </a:r>
            <a:r>
              <a:rPr lang="en-US" sz="2000" b="1" dirty="0" err="1"/>
              <a:t>Abduraxmanov</a:t>
            </a:r>
            <a:r>
              <a:rPr lang="ru-RU" sz="2000" b="1" dirty="0"/>
              <a:t>, </a:t>
            </a:r>
            <a:r>
              <a:rPr lang="en-US" sz="2000" b="1" dirty="0"/>
              <a:t>V</a:t>
            </a:r>
            <a:r>
              <a:rPr lang="ru-RU" sz="2000" b="1" dirty="0"/>
              <a:t>.</a:t>
            </a:r>
            <a:r>
              <a:rPr lang="en-US" sz="2000" b="1" dirty="0"/>
              <a:t>S</a:t>
            </a:r>
            <a:r>
              <a:rPr lang="ru-RU" sz="2000" b="1" dirty="0"/>
              <a:t>.</a:t>
            </a:r>
            <a:r>
              <a:rPr lang="en-US" sz="2000" b="1" dirty="0" err="1"/>
              <a:t>Xamidov</a:t>
            </a:r>
            <a:r>
              <a:rPr lang="ru-RU" sz="2000" b="1" dirty="0"/>
              <a:t>, </a:t>
            </a:r>
            <a:r>
              <a:rPr lang="en-US" sz="2000" b="1" dirty="0"/>
              <a:t>N</a:t>
            </a:r>
            <a:r>
              <a:rPr lang="ru-RU" sz="2000" b="1" dirty="0"/>
              <a:t>.</a:t>
            </a:r>
            <a:r>
              <a:rPr lang="en-US" sz="2000" b="1" dirty="0"/>
              <a:t>A</a:t>
            </a:r>
            <a:r>
              <a:rPr lang="ru-RU" sz="2000" b="1" dirty="0"/>
              <a:t>.</a:t>
            </a:r>
            <a:r>
              <a:rPr lang="en-US" sz="2000" b="1" dirty="0" err="1"/>
              <a:t>Axmedova</a:t>
            </a:r>
            <a:r>
              <a:rPr lang="ru-RU" sz="2000" b="1" dirty="0"/>
              <a:t>. </a:t>
            </a:r>
            <a:r>
              <a:rPr lang="en-US" sz="2000" b="1" dirty="0"/>
              <a:t>FIZIKA</a:t>
            </a:r>
            <a:r>
              <a:rPr lang="ru-RU" sz="2000" b="1" dirty="0"/>
              <a:t>. </a:t>
            </a:r>
            <a:r>
              <a:rPr lang="en-US" sz="2000" b="1" dirty="0" err="1"/>
              <a:t>Darslik</a:t>
            </a:r>
            <a:r>
              <a:rPr lang="ru-RU" sz="2000" b="1" dirty="0"/>
              <a:t>. </a:t>
            </a:r>
            <a:r>
              <a:rPr lang="en-US" sz="2000" b="1" dirty="0"/>
              <a:t>Toshkent</a:t>
            </a:r>
            <a:r>
              <a:rPr lang="ru-RU" sz="2000" b="1" dirty="0"/>
              <a:t>. “</a:t>
            </a:r>
            <a:r>
              <a:rPr lang="en-US" sz="2000" b="1" dirty="0" err="1"/>
              <a:t>Aloqachi</a:t>
            </a:r>
            <a:r>
              <a:rPr lang="en-US" sz="2000" b="1" dirty="0"/>
              <a:t> </a:t>
            </a:r>
            <a:r>
              <a:rPr lang="en-US" sz="2000" b="1" dirty="0" err="1"/>
              <a:t>nashriyoti</a:t>
            </a:r>
            <a:r>
              <a:rPr lang="ru-RU" sz="2000" b="1" dirty="0"/>
              <a:t>”. 2018 </a:t>
            </a:r>
            <a:r>
              <a:rPr lang="en-US" sz="2000" b="1" dirty="0"/>
              <a:t>y</a:t>
            </a:r>
            <a:r>
              <a:rPr lang="ru-RU" sz="2000" b="1" dirty="0"/>
              <a:t>. </a:t>
            </a:r>
            <a:r>
              <a:rPr lang="en-US" sz="2000" b="1" dirty="0"/>
              <a:t>O</a:t>
            </a:r>
            <a:r>
              <a:rPr lang="ru-RU" sz="2000" b="1" dirty="0"/>
              <a:t>‘</a:t>
            </a:r>
            <a:r>
              <a:rPr lang="en-US" sz="2000" b="1" dirty="0" err="1"/>
              <a:t>zR</a:t>
            </a:r>
            <a:r>
              <a:rPr lang="en-US" sz="2000" b="1" dirty="0"/>
              <a:t> OO</a:t>
            </a:r>
            <a:r>
              <a:rPr lang="ru-RU" sz="2000" b="1" dirty="0"/>
              <a:t>‘</a:t>
            </a:r>
            <a:r>
              <a:rPr lang="en-US" sz="2000" b="1" dirty="0"/>
              <a:t>MTV</a:t>
            </a:r>
            <a:r>
              <a:rPr lang="ru-RU" sz="2000" b="1" dirty="0"/>
              <a:t> 2017.24.08 </a:t>
            </a:r>
            <a:r>
              <a:rPr lang="en-US" sz="2000" b="1" dirty="0" err="1"/>
              <a:t>dagi</a:t>
            </a:r>
            <a:r>
              <a:rPr lang="ru-RU" sz="2000" b="1" dirty="0"/>
              <a:t> </a:t>
            </a:r>
            <a:r>
              <a:rPr lang="uz-Latn-UZ" sz="2000" b="1" dirty="0" smtClean="0"/>
              <a:t>      </a:t>
            </a:r>
            <a:r>
              <a:rPr lang="ru-RU" sz="2000" b="1" dirty="0" smtClean="0"/>
              <a:t>“</a:t>
            </a:r>
            <a:r>
              <a:rPr lang="ru-RU" sz="2000" b="1" dirty="0"/>
              <a:t>603”-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</a:t>
            </a:r>
            <a:r>
              <a:rPr lang="ru-RU" sz="2000" b="1" dirty="0"/>
              <a:t>‘</a:t>
            </a:r>
            <a:r>
              <a:rPr lang="en-US" sz="2000" b="1" dirty="0" err="1"/>
              <a:t>i</a:t>
            </a:r>
            <a:r>
              <a:rPr lang="ru-RU" sz="2000" b="1" dirty="0"/>
              <a:t>.</a:t>
            </a:r>
            <a:endParaRPr lang="ru-RU" sz="2000" dirty="0"/>
          </a:p>
          <a:p>
            <a:pPr algn="just">
              <a:buFont typeface="Arial" charset="0"/>
              <a:buNone/>
              <a:defRPr/>
            </a:pPr>
            <a:r>
              <a:rPr lang="en-US" sz="2000" b="1" dirty="0"/>
              <a:t>2.</a:t>
            </a:r>
            <a:r>
              <a:rPr lang="ru-RU" sz="2000" b="1" dirty="0"/>
              <a:t>   </a:t>
            </a:r>
            <a:r>
              <a:rPr lang="en-US" sz="2000" b="1" dirty="0" err="1"/>
              <a:t>B.A.Ibragimov</a:t>
            </a:r>
            <a:r>
              <a:rPr lang="en-US" sz="2000" b="1" dirty="0"/>
              <a:t>, </a:t>
            </a:r>
            <a:r>
              <a:rPr lang="en-US" sz="2000" b="1" dirty="0" err="1"/>
              <a:t>G.Q.Atajanova</a:t>
            </a:r>
            <a:r>
              <a:rPr lang="en-US" sz="2000" b="1" dirty="0"/>
              <a:t>. </a:t>
            </a:r>
            <a:r>
              <a:rPr lang="uz-Cyrl-UZ" sz="2000" b="1" dirty="0"/>
              <a:t>“FIZIKA”. </a:t>
            </a:r>
            <a:r>
              <a:rPr lang="en-US" sz="2000" b="1" dirty="0" err="1"/>
              <a:t>Oqıwlıq</a:t>
            </a:r>
            <a:r>
              <a:rPr lang="uz-Cyrl-UZ" sz="2000" b="1" dirty="0"/>
              <a:t>. T</a:t>
            </a:r>
            <a:r>
              <a:rPr lang="en-US" sz="2000" b="1" dirty="0"/>
              <a:t>a</a:t>
            </a:r>
            <a:r>
              <a:rPr lang="uz-Cyrl-UZ" sz="2000" b="1" dirty="0"/>
              <a:t>shkent. </a:t>
            </a:r>
            <a:r>
              <a:rPr lang="en-US" sz="2000" b="1" dirty="0"/>
              <a:t>2018 j. </a:t>
            </a:r>
            <a:endParaRPr lang="ru-RU" sz="2000" b="1" dirty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/>
          </a:p>
          <a:p>
            <a:pPr algn="just">
              <a:buFont typeface="Arial" charset="0"/>
              <a:buNone/>
              <a:defRPr/>
            </a:pPr>
            <a:r>
              <a:rPr lang="en-US" sz="2000" b="1" dirty="0"/>
              <a:t>4</a:t>
            </a:r>
            <a:r>
              <a:rPr lang="uz-Cyrl-UZ" sz="2000" b="1" dirty="0"/>
              <a:t>. Douglas C. Giancoli. Physics. Principles with Applicathions. 2004 USA ISBN-13 978-0-321-62592-2</a:t>
            </a:r>
            <a:r>
              <a:rPr lang="en-US" sz="2000" b="1" dirty="0"/>
              <a:t>.</a:t>
            </a:r>
            <a:endParaRPr lang="ru-RU" sz="2000" dirty="0"/>
          </a:p>
          <a:p>
            <a:pPr algn="just">
              <a:buFont typeface="Arial" charset="0"/>
              <a:buNone/>
              <a:defRPr/>
            </a:pPr>
            <a:r>
              <a:rPr lang="en-US" sz="2000" b="1" dirty="0"/>
              <a:t>5. </a:t>
            </a:r>
            <a:r>
              <a:rPr lang="ru-RU" sz="2000" b="1" dirty="0"/>
              <a:t> </a:t>
            </a:r>
            <a:r>
              <a:rPr lang="en-US" sz="2000" b="1" dirty="0"/>
              <a:t>Physics for Scientists and Engineers, Raymond A. </a:t>
            </a:r>
            <a:r>
              <a:rPr lang="en-US" sz="2000" b="1" dirty="0" err="1"/>
              <a:t>Serway</a:t>
            </a:r>
            <a:r>
              <a:rPr lang="en-US" sz="2000" b="1" dirty="0"/>
              <a:t>, John W. Jewett. 9th Edition, 2012.</a:t>
            </a:r>
            <a:endParaRPr lang="ru-RU" sz="2000" dirty="0"/>
          </a:p>
          <a:p>
            <a:pPr algn="just">
              <a:buFont typeface="Arial" charset="0"/>
              <a:buNone/>
              <a:defRPr/>
            </a:pPr>
            <a:r>
              <a:rPr lang="en-US" sz="2000" b="1" dirty="0"/>
              <a:t>6.</a:t>
            </a:r>
            <a:r>
              <a:rPr lang="ru-RU" sz="2000" b="1" dirty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/>
          </a:p>
          <a:p>
            <a:pPr algn="just">
              <a:buFont typeface="Arial" charset="0"/>
              <a:buNone/>
              <a:defRPr/>
            </a:pPr>
            <a:r>
              <a:rPr lang="en-US" sz="2000" b="1" dirty="0"/>
              <a:t>7. “Fizika-1 </a:t>
            </a:r>
            <a:r>
              <a:rPr lang="en-US" sz="2000" b="1" dirty="0" err="1"/>
              <a:t>kursi</a:t>
            </a:r>
            <a:r>
              <a:rPr lang="en-US" sz="2000" b="1" dirty="0"/>
              <a:t> </a:t>
            </a:r>
            <a:r>
              <a:rPr lang="en-US" sz="2000" b="1" dirty="0" err="1"/>
              <a:t>bo‘yicha</a:t>
            </a:r>
            <a:r>
              <a:rPr lang="en-US" sz="2000" b="1" dirty="0"/>
              <a:t> </a:t>
            </a:r>
            <a:r>
              <a:rPr lang="en-US" sz="2000" b="1" dirty="0" err="1"/>
              <a:t>taqdimot</a:t>
            </a:r>
            <a:r>
              <a:rPr lang="en-US" sz="2000" b="1" dirty="0"/>
              <a:t> </a:t>
            </a:r>
            <a:r>
              <a:rPr lang="en-US" sz="2000" b="1" dirty="0" err="1"/>
              <a:t>multimediali</a:t>
            </a:r>
            <a:r>
              <a:rPr lang="en-US" sz="2000" b="1" dirty="0"/>
              <a:t> </a:t>
            </a:r>
            <a:r>
              <a:rPr lang="en-US" sz="2000" b="1" dirty="0" err="1"/>
              <a:t>ma’ruzalar</a:t>
            </a:r>
            <a:r>
              <a:rPr lang="en-US" sz="2000" b="1" dirty="0"/>
              <a:t> </a:t>
            </a:r>
            <a:r>
              <a:rPr lang="en-US" sz="2000" b="1" dirty="0" err="1"/>
              <a:t>to‘plami</a:t>
            </a:r>
            <a:r>
              <a:rPr lang="en-US" sz="2000" b="1" dirty="0"/>
              <a:t>”. </a:t>
            </a:r>
            <a:r>
              <a:rPr lang="en-US" sz="2000" b="1" dirty="0" err="1"/>
              <a:t>Elektron</a:t>
            </a:r>
            <a:r>
              <a:rPr lang="en-US" sz="2000" b="1" dirty="0"/>
              <a:t> </a:t>
            </a:r>
            <a:r>
              <a:rPr lang="en-US" sz="2000" b="1" dirty="0" err="1"/>
              <a:t>o‘quv</a:t>
            </a:r>
            <a:r>
              <a:rPr lang="en-US" sz="2000" b="1" dirty="0"/>
              <a:t> </a:t>
            </a:r>
            <a:r>
              <a:rPr lang="en-US" sz="2000" b="1" dirty="0" err="1"/>
              <a:t>qo‘llanma</a:t>
            </a:r>
            <a:r>
              <a:rPr lang="en-US" sz="2000" b="1" dirty="0"/>
              <a:t>. Toshkent. 2019 y. </a:t>
            </a:r>
            <a:r>
              <a:rPr lang="en-US" sz="2000" b="1" dirty="0" err="1"/>
              <a:t>O‘zR</a:t>
            </a:r>
            <a:r>
              <a:rPr lang="en-US" sz="2000" b="1" dirty="0"/>
              <a:t> OO‘MTV 2019.04.10 </a:t>
            </a:r>
            <a:r>
              <a:rPr lang="en-US" sz="2000" b="1" dirty="0" err="1"/>
              <a:t>dagi</a:t>
            </a:r>
            <a:r>
              <a:rPr lang="en-US" sz="2000" b="1" dirty="0"/>
              <a:t> “892”-sonli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phet.colorado.edu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/simulation/</a:t>
            </a:r>
            <a:r>
              <a:rPr lang="en-US" dirty="0" err="1">
                <a:hlinkClick r:id="rId3"/>
              </a:rPr>
              <a:t>rutherford</a:t>
            </a:r>
            <a:r>
              <a:rPr lang="en-US" dirty="0">
                <a:hlinkClick r:id="rId3"/>
              </a:rPr>
              <a:t>-scattering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7B1178A-0550-4F8D-B0DA-29D0F430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786058"/>
            <a:ext cx="6381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phet.colorado.edu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/simulation/legacy/hydrogen-atom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5D1746C-38A2-4681-90BF-9BDD15EC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819400"/>
            <a:ext cx="7543800" cy="35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32F0C86-25EF-44F1-8A2D-6ECBA88B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L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k</a:t>
            </a:r>
            <a:r>
              <a:rPr lang="ru-RU" sz="4800" b="1" dirty="0" smtClean="0">
                <a:solidFill>
                  <a:schemeClr val="tx1"/>
                </a:solidFill>
              </a:rPr>
              <a:t>с</a:t>
            </a:r>
            <a:r>
              <a:rPr lang="uz-Latn-UZ" sz="4800" b="1" dirty="0" smtClean="0">
                <a:solidFill>
                  <a:schemeClr val="tx1"/>
                </a:solidFill>
              </a:rPr>
              <a:t>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r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j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err="1" smtClean="0">
                <a:solidFill>
                  <a:schemeClr val="tx1"/>
                </a:solidFill>
              </a:rPr>
              <a:t>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err="1" smtClean="0"/>
              <a:t>Energetikalıq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qáddiler</a:t>
            </a:r>
            <a:r>
              <a:rPr lang="en-US" sz="3600" b="1" dirty="0"/>
              <a:t>.</a:t>
            </a:r>
            <a:endParaRPr lang="ru-RU" sz="3600" b="1" dirty="0"/>
          </a:p>
          <a:p>
            <a:pPr lvl="0"/>
            <a:r>
              <a:rPr lang="en-US" sz="3600" b="1" dirty="0" err="1"/>
              <a:t>Bor</a:t>
            </a:r>
            <a:r>
              <a:rPr lang="en-US" sz="3600" b="1" dirty="0"/>
              <a:t> </a:t>
            </a:r>
            <a:r>
              <a:rPr lang="en-US" sz="3600" b="1" dirty="0" err="1" smtClean="0"/>
              <a:t>postulatları</a:t>
            </a:r>
            <a:r>
              <a:rPr lang="en-US" sz="3600" b="1" dirty="0" smtClean="0"/>
              <a:t>.</a:t>
            </a:r>
            <a:endParaRPr lang="ru-RU" sz="3600" b="1" dirty="0"/>
          </a:p>
          <a:p>
            <a:pPr lvl="0"/>
            <a:r>
              <a:rPr lang="en-US" sz="3600" b="1" dirty="0" err="1"/>
              <a:t>Vodorod</a:t>
            </a:r>
            <a:r>
              <a:rPr lang="en-US" sz="3600" b="1" dirty="0"/>
              <a:t> </a:t>
            </a:r>
            <a:r>
              <a:rPr lang="en-US" sz="3600" b="1" dirty="0" err="1" smtClean="0"/>
              <a:t>atomı</a:t>
            </a:r>
            <a:r>
              <a:rPr lang="en-US" sz="3600" b="1" dirty="0" smtClean="0"/>
              <a:t>.</a:t>
            </a:r>
            <a:endParaRPr lang="ru-RU" sz="3600" b="1" dirty="0"/>
          </a:p>
          <a:p>
            <a:pPr lvl="0"/>
            <a:r>
              <a:rPr lang="en-US" sz="3600" b="1" dirty="0" err="1" smtClean="0"/>
              <a:t>Kvant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sanlar</a:t>
            </a:r>
            <a:r>
              <a:rPr lang="en-US" sz="3600" b="1" dirty="0"/>
              <a:t>.</a:t>
            </a:r>
            <a:endParaRPr lang="ru-RU" sz="3600" b="1" dirty="0"/>
          </a:p>
          <a:p>
            <a:pPr lvl="0"/>
            <a:r>
              <a:rPr lang="en-US" sz="3600" b="1" dirty="0"/>
              <a:t>Pauli </a:t>
            </a:r>
            <a:r>
              <a:rPr lang="en-US" sz="3600" b="1" dirty="0" err="1" smtClean="0"/>
              <a:t>principi</a:t>
            </a:r>
            <a:r>
              <a:rPr lang="en-US" sz="3600" b="1" dirty="0"/>
              <a:t>.</a:t>
            </a:r>
            <a:endParaRPr lang="ru-RU" sz="3600" b="1" dirty="0"/>
          </a:p>
          <a:p>
            <a:pPr lvl="0"/>
            <a:r>
              <a:rPr lang="en-US" sz="3600" b="1" dirty="0" err="1" smtClean="0"/>
              <a:t>Mendeleevtiń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elementler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dáwirli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sisteması</a:t>
            </a:r>
            <a:r>
              <a:rPr lang="en-US" sz="3600" b="1" dirty="0" smtClean="0"/>
              <a:t>.</a:t>
            </a:r>
            <a:endParaRPr lang="ru-RU" sz="3600" b="1" dirty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Tomsonnıń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atom </a:t>
            </a:r>
            <a:r>
              <a:rPr lang="en-US" b="1" dirty="0" err="1">
                <a:solidFill>
                  <a:schemeClr val="tx1"/>
                </a:solidFill>
              </a:rPr>
              <a:t>modeli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057400" y="1828800"/>
            <a:ext cx="4724400" cy="464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4600" y="30480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667000" y="34290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667000" y="43434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19400" y="46482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657600" y="23622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191000" y="37338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953000" y="23622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581400" y="52578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220810" y="4871621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715000" y="3505200"/>
            <a:ext cx="685800" cy="6858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343400" y="40386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867400" y="38100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353605" y="5192218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810000" y="26670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733800" y="55626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105400" y="2743200"/>
            <a:ext cx="381000" cy="1588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Крест 20"/>
          <p:cNvSpPr/>
          <p:nvPr/>
        </p:nvSpPr>
        <p:spPr>
          <a:xfrm>
            <a:off x="3429000" y="35052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рест 21"/>
          <p:cNvSpPr/>
          <p:nvPr/>
        </p:nvSpPr>
        <p:spPr>
          <a:xfrm>
            <a:off x="2971800" y="25146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ест 22"/>
          <p:cNvSpPr/>
          <p:nvPr/>
        </p:nvSpPr>
        <p:spPr>
          <a:xfrm>
            <a:off x="4419600" y="29718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рест 23"/>
          <p:cNvSpPr/>
          <p:nvPr/>
        </p:nvSpPr>
        <p:spPr>
          <a:xfrm>
            <a:off x="3657600" y="44196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2819400" y="52578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Крест 26"/>
          <p:cNvSpPr/>
          <p:nvPr/>
        </p:nvSpPr>
        <p:spPr>
          <a:xfrm>
            <a:off x="4648200" y="46482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Крест 27"/>
          <p:cNvSpPr/>
          <p:nvPr/>
        </p:nvSpPr>
        <p:spPr>
          <a:xfrm>
            <a:off x="5943600" y="44958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/>
          <p:cNvSpPr/>
          <p:nvPr/>
        </p:nvSpPr>
        <p:spPr>
          <a:xfrm>
            <a:off x="4267200" y="1905000"/>
            <a:ext cx="533400" cy="533400"/>
          </a:xfrm>
          <a:prstGeom prst="plus">
            <a:avLst>
              <a:gd name="adj" fmla="val 42910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Rezerford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tájiriybesi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5058" name="Picture 2" descr="6-1-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D6"/>
              </a:clrFrom>
              <a:clrTo>
                <a:srgbClr val="FFFF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1" y="1546789"/>
            <a:ext cx="8023608" cy="454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Rezerfordtıń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atom </a:t>
            </a:r>
            <a:r>
              <a:rPr lang="en-US" sz="3600" b="1" dirty="0" err="1">
                <a:solidFill>
                  <a:schemeClr val="tx1"/>
                </a:solidFill>
              </a:rPr>
              <a:t>planetar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modeli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81200"/>
            <a:ext cx="44958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      </a:t>
            </a:r>
            <a:r>
              <a:rPr lang="en-US" sz="2400" b="1" dirty="0" err="1" smtClean="0"/>
              <a:t>Atomnıń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pútkil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jıynalǵan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/>
              <a:t>yadro</a:t>
            </a:r>
            <a:r>
              <a:rPr lang="en-US" sz="2400" b="1" dirty="0"/>
              <a:t> </a:t>
            </a:r>
            <a:r>
              <a:rPr lang="en-US" sz="2400" b="1" dirty="0" err="1" smtClean="0"/>
              <a:t>jaylasqan</a:t>
            </a:r>
            <a:r>
              <a:rPr lang="en-US" sz="2400" b="1" dirty="0"/>
              <a:t>. </a:t>
            </a:r>
            <a:r>
              <a:rPr lang="en-US" sz="2400" b="1" dirty="0" err="1" smtClean="0"/>
              <a:t>Ulıwma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alǵanda</a:t>
            </a:r>
            <a:r>
              <a:rPr lang="en-US" sz="2400" b="1" dirty="0" smtClean="0"/>
              <a:t> </a:t>
            </a:r>
            <a:r>
              <a:rPr lang="en-US" sz="2400" b="1" dirty="0"/>
              <a:t>atom </a:t>
            </a:r>
            <a:r>
              <a:rPr lang="en-US" sz="2400" b="1" dirty="0" err="1"/>
              <a:t>neytral</a:t>
            </a:r>
            <a:r>
              <a:rPr lang="en-US" sz="2400" b="1" dirty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 </a:t>
            </a:r>
            <a:r>
              <a:rPr lang="en-US" sz="2400" b="1" dirty="0" err="1"/>
              <a:t>Yadro</a:t>
            </a:r>
            <a:r>
              <a:rPr lang="en-US" sz="2400" b="1" dirty="0"/>
              <a:t> </a:t>
            </a:r>
            <a:r>
              <a:rPr lang="en-US" sz="2400" b="1" dirty="0" err="1" smtClean="0"/>
              <a:t>átirapında</a:t>
            </a:r>
            <a:r>
              <a:rPr lang="en-US" sz="2400" b="1" dirty="0"/>
              <a:t>, </a:t>
            </a:r>
            <a:r>
              <a:rPr lang="en-US" sz="2400" b="1" dirty="0" err="1" smtClean="0"/>
              <a:t>planetalarǵa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uqsas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yadronıń</a:t>
            </a:r>
            <a:r>
              <a:rPr lang="en-US" sz="2400" b="1" dirty="0" smtClean="0"/>
              <a:t> </a:t>
            </a:r>
            <a:r>
              <a:rPr lang="en-US" sz="2400" b="1" dirty="0" err="1"/>
              <a:t>Kulon</a:t>
            </a:r>
            <a:r>
              <a:rPr lang="en-US" sz="2400" b="1" dirty="0"/>
              <a:t> </a:t>
            </a:r>
            <a:r>
              <a:rPr lang="en-US" sz="2400" b="1" dirty="0" err="1" smtClean="0"/>
              <a:t>kúshleri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tásirinde</a:t>
            </a:r>
            <a:r>
              <a:rPr lang="en-US" sz="2400" b="1" dirty="0" smtClean="0"/>
              <a:t> </a:t>
            </a:r>
            <a:r>
              <a:rPr lang="en-US" sz="2400" b="1" dirty="0" err="1"/>
              <a:t>elektronlar</a:t>
            </a:r>
            <a:r>
              <a:rPr lang="en-US" sz="2400" b="1" dirty="0"/>
              <a:t> </a:t>
            </a:r>
            <a:r>
              <a:rPr lang="en-US" sz="2400" b="1" dirty="0" err="1" smtClean="0"/>
              <a:t>aylanadı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4" name="Овал 3"/>
          <p:cNvSpPr/>
          <p:nvPr/>
        </p:nvSpPr>
        <p:spPr>
          <a:xfrm>
            <a:off x="6248400" y="3810000"/>
            <a:ext cx="6858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2417783">
            <a:off x="6134042" y="2076834"/>
            <a:ext cx="762000" cy="4380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 rot="18817051">
            <a:off x="6206979" y="1952237"/>
            <a:ext cx="762000" cy="4422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300872" y="1905000"/>
            <a:ext cx="762000" cy="464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 rot="5033245">
            <a:off x="6225336" y="2092382"/>
            <a:ext cx="762000" cy="4010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553200" y="18288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953000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001000" y="5486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58200" y="3810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14061E-7 C 0.02847 0.0821 0.04653 0.20606 0.04653 0.34343 C 0.04653 0.48104 0.02847 0.60453 2.22222E-6 0.68779 C -0.02847 0.60453 -0.04653 0.48104 -0.04653 0.34343 C -0.04653 0.20606 -0.02847 0.0821 2.22222E-6 -8.14061E-7 Z " pathEditMode="relative" rAng="5400000" ptsTypes="fffff">
                                      <p:cBhvr>
                                        <p:cTn id="2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985E-6 C -0.06215 -0.02613 -0.13958 -0.0902 -0.21128 -0.18085 C -0.28333 -0.27058 -0.33593 -0.36957 -0.35989 -0.45167 C -0.2967 -0.4253 -0.21961 -0.36101 -0.14774 -0.27082 C -0.07586 -0.18039 -0.02291 -0.08164 -3.33333E-6 1.35985E-6 Z " pathEditMode="relative" rAng="13401483" ptsTypes="fffff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2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3987E-6 C 0.01528 -0.0851 0.05816 -0.18894 0.12188 -0.28584 C 0.18507 -0.38297 0.25695 -0.4549 0.31806 -0.48704 C 0.30209 -0.4024 0.25903 -0.29787 0.19549 -0.2005 C 0.13195 -0.10314 0.06111 -0.03214 -0.00017 -4.93987E-6 Z " pathEditMode="relative" rAng="-24539687" ptsTypes="fffff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-2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855 C -0.05174 0.03747 -0.13039 0.07216 -0.22014 0.08326 C -0.3092 0.09529 -0.39236 0.08187 -0.44914 0.04973 C -0.39757 0.00347 -0.31945 -0.03168 -0.22952 -0.04417 C -0.13976 -0.05573 -0.05747 -0.0407 -0.00139 -0.00855 Z " pathEditMode="relative" rAng="10467372" ptsTypes="fffff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Yadrolarda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l-GR" sz="3600" b="1" dirty="0">
                <a:solidFill>
                  <a:schemeClr val="tx1"/>
                </a:solidFill>
              </a:rPr>
              <a:t>α</a:t>
            </a:r>
            <a:r>
              <a:rPr lang="uz-Cyrl-UZ" sz="3600" b="1" dirty="0">
                <a:solidFill>
                  <a:schemeClr val="tx1"/>
                </a:solidFill>
              </a:rPr>
              <a:t> </a:t>
            </a:r>
            <a:r>
              <a:rPr lang="ru-RU" sz="3600" b="1" dirty="0">
                <a:solidFill>
                  <a:schemeClr val="tx1"/>
                </a:solidFill>
              </a:rPr>
              <a:t>– </a:t>
            </a:r>
            <a:r>
              <a:rPr lang="en-US" sz="3600" b="1" dirty="0" err="1" smtClean="0">
                <a:solidFill>
                  <a:schemeClr val="tx1"/>
                </a:solidFill>
              </a:rPr>
              <a:t>bólekshelerdiń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shashırawı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410200" y="3505200"/>
            <a:ext cx="7620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724400" y="2895600"/>
            <a:ext cx="20574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67200" y="2438400"/>
            <a:ext cx="2971800" cy="297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810000" y="1981200"/>
            <a:ext cx="3886200" cy="388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562600" y="2743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638800" y="4724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010400" y="3276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91000" y="4191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181600" y="1905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629400" y="5410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858000" y="2286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657600" y="3429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648200" y="5486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28600" y="4800600"/>
            <a:ext cx="533400" cy="5334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28600" y="2895600"/>
            <a:ext cx="533400" cy="5334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28600" y="3810000"/>
            <a:ext cx="533400" cy="533400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572000" y="2667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105400" y="5181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334000" y="2286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114800" y="3429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6248400" y="5029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7010400" y="4267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63737E-6 C 0.06684 -1.63737E-6 0.11667 0.06707 0.11667 0.14986 C 0.11667 0.23243 0.06684 0.29972 0.00625 0.29972 C -0.05486 0.29972 -0.10417 0.23243 -0.10417 0.14986 C -0.10417 0.06707 -0.05486 -1.63737E-6 0.00625 -1.63737E-6 Z " pathEditMode="relative" rAng="0" ptsTypes="fffff">
                                      <p:cBhvr>
                                        <p:cTn id="1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9306E-7 C -0.06198 -7.49306E-7 -0.1125 -0.06429 -0.11267 -0.14408 C -0.1125 -0.2234 -0.06181 -0.28816 -2.77778E-7 -0.28816 C 0.06198 -0.28816 0.11198 -0.22363 0.11198 -0.14408 C 0.11198 -0.06452 0.06181 -7.49306E-7 -2.77778E-7 -7.49306E-7 Z " pathEditMode="relative" rAng="10800000" ptsTypes="fffff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22 0.00393 C 0.02865 0.11956 -0.01805 0.24283 -0.10295 0.27706 C -0.18767 0.3136 -0.27899 0.24722 -0.30625 0.13182 C -0.33368 0.01572 -0.2868 -0.10708 -0.20225 -0.14223 C -0.11718 -0.17785 -0.02586 -0.11263 0.00122 0.00393 Z " pathEditMode="relative" rAng="4358087" ptsTypes="fffff">
                                      <p:cBhvr>
                                        <p:cTn id="1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6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3.79278E-6 C -0.02569 -0.11401 0.0224 -0.23381 0.10747 -0.26804 C 0.19236 -0.30319 0.28229 -0.23797 0.30816 -0.12396 C 0.33438 -0.00994 0.28611 0.10986 0.20104 0.14408 C 0.11615 0.17877 0.02622 0.11379 0 -3.79278E-6 Z " pathEditMode="relative" rAng="15193477" ptsTypes="fffff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6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185 C 0.10521 -0.04139 0.2217 0.04949 0.25139 0.20074 C 0.28108 0.35153 0.21285 0.50625 0.09966 0.54579 C -0.01389 0.58534 -0.13003 0.49445 -0.15972 0.34367 C -0.18923 0.19242 -0.12152 0.0377 -0.00798 -0.00185 Z " pathEditMode="relative" rAng="-879614" ptsTypes="fffff">
                                      <p:cBhvr>
                                        <p:cTn id="13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7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225 0.00231 C 0.08958 0.1073 0.09687 0.28677 0.01875 0.40217 C -0.0592 0.51804 -0.19445 0.52659 -0.2816 0.4209 C -0.36927 0.31637 -0.37604 0.13668 -0.29809 0.0215 C -0.21979 -0.09459 -0.08507 -0.10292 0.00225 0.00231 Z " pathEditMode="relative" rAng="2526477" ptsTypes="fffff">
                                      <p:cBhvr>
                                        <p:cTn id="13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21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1203 C -0.09045 0.07655 -0.2224 0.04417 -0.2875 -0.08395 C -0.3533 -0.20976 -0.32657 -0.3846 -0.22882 -0.47317 C -0.13229 -0.56175 -0.00122 -0.52983 0.06475 -0.40102 C 0.12951 -0.27428 0.10312 -0.10014 0.00625 -0.01203 Z " pathEditMode="relative" rAng="8749526" ptsTypes="fffff">
                                      <p:cBhvr>
                                        <p:cTn id="13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3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-4.99537E-6 C -0.10105 -0.07238 -0.13976 -0.24375 -0.08403 -0.38043 C -0.02969 -0.51757 0.09878 -0.56706 0.20173 -0.49283 C 0.30295 -0.41859 0.33993 -0.24907 0.28472 -0.11378 C 0.22864 0.02336 0.10173 0.07401 3.61111E-6 -4.99537E-6 Z " pathEditMode="relative" rAng="12515349" ptsTypes="fffff">
                                      <p:cBhvr>
                                        <p:cTn id="14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2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1.00833E-6 C 0.01806 -0.15032 0.12847 -0.25254 0.2441 -0.22711 C 0.36024 -0.20143 0.43941 -0.05782 0.42083 0.09251 C 0.40208 0.24329 0.29253 0.34505 0.17639 0.31892 C 0.06024 0.29394 -0.0191 0.15009 5.55556E-7 1.00833E-6 Z " pathEditMode="relative" rAng="-4834613" ptsTypes="fffff">
                                      <p:cBhvr>
                                        <p:cTn id="14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" y="46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267 0.00555 C -0.04809 0.11794 -0.14409 0.17206 -0.22673 0.12604 C -0.30937 0.08002 -0.34774 -0.04949 -0.31232 -0.16189 C -0.27691 -0.27452 -0.1809 -0.3284 -0.09826 -0.28238 C -0.01545 -0.23636 0.02275 -0.10708 -0.01267 0.00555 Z " pathEditMode="relative" rAng="6765671" ptsTypes="fffff">
                                      <p:cBhvr>
                                        <p:cTn id="1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-8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3.55227E-6 C 0.08855 -0.02012 0.17292 0.0569 0.18733 0.17207 C 0.20174 0.28631 0.1408 0.39593 0.05209 0.41559 C -0.03698 0.43548 -0.12083 0.35847 -0.13524 0.24353 C -0.14965 0.12882 -0.08923 0.01989 -3.33333E-6 -3.55227E-6 Z " pathEditMode="relative" rAng="-567740" ptsTypes="fffff">
                                      <p:cBhvr>
                                        <p:cTn id="1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8.0481E-7 C 0.0684 -0.07794 0.17083 -0.06845 0.2283 0.02012 C 0.28646 0.10962 0.27691 0.24538 0.20885 0.3247 C 0.1401 0.40241 0.03784 0.39316 -0.01962 0.30435 C -0.07743 0.21439 -0.06841 0.07817 3.33333E-6 -8.0481E-7 Z " pathEditMode="relative" rAng="-2436595" ptsTypes="fffff">
                                      <p:cBhvr>
                                        <p:cTn id="1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162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225 -0.01133 C 0.02639 -0.12951 0.11493 -0.20005 0.19896 -0.16883 C 0.28316 -0.13853 0.33142 -0.01665 0.30677 0.1006 C 0.28246 0.21901 0.19479 0.28885 0.10989 0.25809 C 0.02621 0.2271 -0.02223 0.10731 0.00225 -0.01133 Z " pathEditMode="relative" rAng="-4469901" ptsTypes="fffff">
                                      <p:cBhvr>
                                        <p:cTn id="1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5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573 0.00185 C -0.08646 -0.02914 -0.14427 -0.14709 -0.1224 -0.25995 C -0.10087 -0.37442 -0.00868 -0.44218 0.08333 -0.41073 C 0.175 -0.38021 0.23212 -0.26249 0.21094 -0.1494 C 0.18958 -0.03492 0.09757 0.03261 0.00573 0.00185 Z " pathEditMode="relative" rAng="11644179" ptsTypes="fffff">
                                      <p:cBhvr>
                                        <p:cTn id="1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07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094 0.00578 C -0.09549 0.05296 -0.19271 0.00277 -0.22812 -0.10731 C -0.26181 -0.21763 -0.22014 -0.34552 -0.1349 -0.3927 C -0.04931 -0.44011 0.04774 -0.38923 0.08247 -0.27914 C 0.11667 -0.16952 0.07465 -0.04186 -0.01094 0.00578 Z " pathEditMode="relative" rAng="9443103" ptsTypes="fffff">
                                      <p:cBhvr>
                                        <p:cTn id="1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-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6281E-7 L 1.15833 4.16281E-7 " pathEditMode="relative" ptsTypes="AA">
                                      <p:cBhvr>
                                        <p:cTn id="15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406 0.01018 0.42812 0.02059 0.6276 -0.02035 C 0.82708 -0.06128 1.10208 -0.20837 1.19687 -0.24583 " pathEditMode="relative" ptsTypes="aaA">
                                      <p:cBhvr>
                                        <p:cTn id="16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2535E-6 C 0.06736 -0.00255 0.29982 -0.01874 0.40312 -0.01481 C 0.50642 -0.01087 0.6434 -0.02544 0.62014 0.02405 C 0.59687 0.07354 0.36823 0.21831 0.26302 0.28284 C 0.15764 0.34736 0.07066 0.38228 -0.01077 0.41188 " pathEditMode="relative" rAng="0" ptsTypes="aaaaa">
                                      <p:cBhvr>
                                        <p:cTn id="163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2" grpId="0" animBg="1"/>
      <p:bldP spid="24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676400" y="5410200"/>
            <a:ext cx="5562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191000" y="4114800"/>
            <a:ext cx="44958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3400" y="4191000"/>
            <a:ext cx="25908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Vodorod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atomınıń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sızıqlı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spektri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8600" y="1219200"/>
            <a:ext cx="8763000" cy="16002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err="1" smtClean="0">
                <a:solidFill>
                  <a:schemeClr val="tx1"/>
                </a:solidFill>
              </a:rPr>
              <a:t>Sızıqlı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spektr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bólekshelerdi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yadro</a:t>
            </a:r>
            <a:r>
              <a:rPr lang="en-US" sz="2000" b="1" dirty="0">
                <a:solidFill>
                  <a:schemeClr val="tx1"/>
                </a:solidFill>
              </a:rPr>
              <a:t>, atom, </a:t>
            </a:r>
            <a:r>
              <a:rPr lang="en-US" sz="2000" b="1" dirty="0" err="1" smtClean="0">
                <a:solidFill>
                  <a:schemeClr val="tx1"/>
                </a:solidFill>
              </a:rPr>
              <a:t>molekula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átirapındaǵı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halatlardıń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birinshisinen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ekinshisine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ótiwinde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radiojiyilik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gamma </a:t>
            </a:r>
            <a:r>
              <a:rPr lang="en-US" sz="2000" b="1" dirty="0" err="1" smtClean="0">
                <a:solidFill>
                  <a:schemeClr val="tx1"/>
                </a:solidFill>
              </a:rPr>
              <a:t>nurları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diapazonında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anıq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jiyiliktegi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elektromagnit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nurlanıwlardı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yaki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tásirinde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payda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2971800"/>
            <a:ext cx="52578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Balmerdiń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ulıwmalasqan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ańlatpası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626043"/>
              </p:ext>
            </p:extLst>
          </p:nvPr>
        </p:nvGraphicFramePr>
        <p:xfrm>
          <a:off x="609600" y="4191000"/>
          <a:ext cx="2590800" cy="101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8" name="Equation" r:id="rId5" imgW="1079032" imgH="431613" progId="">
                  <p:embed/>
                </p:oleObj>
              </mc:Choice>
              <mc:Fallback>
                <p:oleObj name="Equation" r:id="rId5" imgW="1079032" imgH="431613" progId="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2590800" cy="1011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00872"/>
              </p:ext>
            </p:extLst>
          </p:nvPr>
        </p:nvGraphicFramePr>
        <p:xfrm>
          <a:off x="4267200" y="4191000"/>
          <a:ext cx="441267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name="Equation" r:id="rId7" imgW="1993900" imgH="431800" progId="">
                  <p:embed/>
                </p:oleObj>
              </mc:Choice>
              <mc:Fallback>
                <p:oleObj name="Equation" r:id="rId7" imgW="1993900" imgH="431800" progId="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441267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46518"/>
              </p:ext>
            </p:extLst>
          </p:nvPr>
        </p:nvGraphicFramePr>
        <p:xfrm>
          <a:off x="1943100" y="5407925"/>
          <a:ext cx="5257800" cy="119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0" name="Equation" r:id="rId9" imgW="2603500" imgH="609600" progId="">
                  <p:embed/>
                </p:oleObj>
              </mc:Choice>
              <mc:Fallback>
                <p:oleObj name="Equation" r:id="rId9" imgW="2603500" imgH="609600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407925"/>
                        <a:ext cx="5257800" cy="1198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90800" y="6248400"/>
            <a:ext cx="37338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Ridberg</a:t>
            </a:r>
            <a:r>
              <a:rPr lang="en-US" sz="2400" b="1" dirty="0"/>
              <a:t> </a:t>
            </a:r>
            <a:r>
              <a:rPr lang="en-US" sz="2400" b="1" dirty="0" err="1" smtClean="0"/>
              <a:t>turaqlısı</a:t>
            </a:r>
            <a:endParaRPr lang="ru-RU" sz="24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5"/>
  <p:tag name="ISPRING_ULTRA_SCORM_DURATION" val="3600"/>
  <p:tag name="ISPRING_SCORM_RATE_SLIDES" val="0"/>
  <p:tag name="ISPRING_SCORM_RATE_QUIZZES" val="0"/>
  <p:tag name="ISPRING_SCORM_PASSING_SCORE" val="0.0000000000"/>
  <p:tag name="GENSWF_MOVIE_ONCLICK_URL" val="http://"/>
  <p:tag name="GENSWF_MOVIE_ONCLICK_URL_TARGET" val="_self"/>
  <p:tag name="GENSWF_MOVIE_PRESENTATION_END_URL" val="http://"/>
  <p:tag name="GENSWF_MOVIE_PRESENTATION_END_URL_TARGET" val="_self"/>
  <p:tag name="FLASHSPRING_PRESENTATION_REFERENCES" val="F&#10;30.pdf&#10;K:\2013\TATU\Маърузалар\Workbook_ph\30.pdf&#10;_blank&#10;|&#10;"/>
  <p:tag name="ARTICULATE_PROJECT_OPEN" val="1"/>
  <p:tag name="LMS_COMPLETION_TITLE" val="30"/>
  <p:tag name="LMS_COMPLETION_ID" val="30"/>
  <p:tag name="LMS_COMPLETION_VERSION" val="1.0"/>
  <p:tag name="LMS_COMPLETION_DURATION" val="01:00:00"/>
  <p:tag name="LMS_COMPLETION_SCO_TITLE" val="30"/>
  <p:tag name="LMS_COMPLETION_SCO_ID" val="30"/>
  <p:tag name="LMS_COMPLETION_EDITION" val="0"/>
  <p:tag name="LMS_COMPLETION_THRESHOLD" val="22"/>
  <p:tag name="LMS_COMPLETION_METHOD" val="VIEW"/>
  <p:tag name="LMS_REPORTING" val="0"/>
  <p:tag name="LMS_DATA_SCORM" val="Yes"/>
  <p:tag name="PUBLISH_TITLE" val="30"/>
  <p:tag name="ARTICULATE_PUBLISH_PATH" val="K:\2013\TATU\Маърузалар\Scorm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K:\2013\TATU\Маърузалар\Scorm\30\player.html"/>
  <p:tag name="ISPRING_RESOURCE_PATHS_HASH_2" val="fea8fbcb2d2cadf4be3d0b4a1b43d79c6fb52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86fda6d1-adbb-4042-b3d5-ba6ab394590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7"/>
  <p:tag name="ARTICULATE_SLIDE_GUID" val="513ebb72-97b8-4d07-b95d-3f8187a780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8"/>
  <p:tag name="ARTICULATE_SLIDE_GUID" val="9015d7d6-42bf-496b-be8c-f27727f4e52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9"/>
  <p:tag name="ARTICULATE_SLIDE_GUID" val="752ca6e4-d63e-4577-9a5e-b25ee41cc2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Physics\AppData\Local\Temp\articulate\presenter\imgtemp\0trmV8FV.files\slide0001_image001.p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0"/>
  <p:tag name="ARTICULATE_SLIDE_GUID" val="32ff2d71-4463-4ad4-bfaf-36237d46af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1"/>
  <p:tag name="ARTICULATE_SLIDE_GUID" val="10d1f4f6-4b1a-4e5d-beb4-c7e0332a96b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2"/>
  <p:tag name="ARTICULATE_SLIDE_GUID" val="13d9650b-04f6-423f-a590-9f04642553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3"/>
  <p:tag name="ARTICULATE_SLIDE_GUID" val="9483f413-f6e2-4577-a846-dfa19b51d6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da34ff6d-05ea-41b8-b953-8fd86d1d37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4"/>
  <p:tag name="ARTICULATE_SLIDE_GUID" val="571617c9-3352-48bd-9eea-66723742c3a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5"/>
  <p:tag name="ARTICULATE_SLIDE_GUID" val="db88e5b3-77e0-45f1-a925-204339239a6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6"/>
  <p:tag name="ARTICULATE_SLIDE_GUID" val="1b041d2c-48a7-4e8c-b4ba-462c8f922df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7"/>
  <p:tag name="ARTICULATE_SLIDE_GUID" val="578c08d2-2851-4ddf-b138-0318b1de69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8"/>
  <p:tag name="ARTICULATE_SLIDE_GUID" val="0f21d1b4-a333-4b90-8d72-b8d60f7fe81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9"/>
  <p:tag name="ARTICULATE_SLIDE_GUID" val="a6fe2cdf-22b1-47c6-9c0e-7e0579cba73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20"/>
  <p:tag name="ARTICULATE_SLIDE_GUID" val="944d76e2-16b9-4427-9190-8a17fd1a85a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2"/>
  <p:tag name="ARTICULATE_SLIDE_GUID" val="acacf5f8-6fe4-4f13-98f2-866e1a5d4cc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3"/>
  <p:tag name="ARTICULATE_SLIDE_GUID" val="651387b6-e4c8-415e-8639-b37df494c9d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4"/>
  <p:tag name="ARTICULATE_SLIDE_GUID" val="aeba6e70-3e23-4d0e-a346-868be870b0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5"/>
  <p:tag name="ARTICULATE_SLIDE_GUID" val="d70c6157-4650-4eef-b5a7-edf3dc48336d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1139</Words>
  <Application>Microsoft Office PowerPoint</Application>
  <PresentationFormat>Экран (4:3)</PresentationFormat>
  <Paragraphs>170</Paragraphs>
  <Slides>26</Slides>
  <Notes>25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Формула</vt:lpstr>
      <vt:lpstr>ЭЛЕКТРОДИНАМИКА</vt:lpstr>
      <vt:lpstr>Optika. kvant mexanikanÍń tiykarlarÍ </vt:lpstr>
      <vt:lpstr>Презентация PowerPoint</vt:lpstr>
      <vt:lpstr>Lеkсiya rеjеsi</vt:lpstr>
      <vt:lpstr>Tomsonnıń atom modeli</vt:lpstr>
      <vt:lpstr>Rezerford tájiriybesi</vt:lpstr>
      <vt:lpstr>Rezerfordtıń atom planetar modeli</vt:lpstr>
      <vt:lpstr>Yadrolarda α – bólekshelerdiń shashırawı</vt:lpstr>
      <vt:lpstr>Vodorod atomınıń sızıqlı spektri</vt:lpstr>
      <vt:lpstr>Презентация PowerPoint</vt:lpstr>
      <vt:lpstr>Презентация PowerPoint</vt:lpstr>
      <vt:lpstr>Bor postulatları</vt:lpstr>
      <vt:lpstr>Презентация PowerPoint</vt:lpstr>
      <vt:lpstr>Презентация PowerPoint</vt:lpstr>
      <vt:lpstr>Frank-Gerc tájiriybesi</vt:lpstr>
      <vt:lpstr>Презентация PowerPoint</vt:lpstr>
      <vt:lpstr>Презентация PowerPoint</vt:lpstr>
      <vt:lpstr>Kvant sanlar</vt:lpstr>
      <vt:lpstr>Презентация PowerPoint</vt:lpstr>
      <vt:lpstr>Презентация PowerPoint</vt:lpstr>
      <vt:lpstr> Elektron spini </vt:lpstr>
      <vt:lpstr>Pauli principi</vt:lpstr>
      <vt:lpstr>PAYDALANÍLǴAN ÁDEBIYAТLAR</vt:lpstr>
      <vt:lpstr>Презентация PowerPoint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</dc:title>
  <dc:creator>Physics</dc:creator>
  <cp:lastModifiedBy>admin</cp:lastModifiedBy>
  <cp:revision>347</cp:revision>
  <dcterms:modified xsi:type="dcterms:W3CDTF">2023-02-18T09:16:07Z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D:\2011\2011-2012\маърузалар_янги\видеолекция 30_.ppta</vt:lpwstr>
  </property>
  <property fmtid="{D5CDD505-2E9C-101B-9397-08002B2CF9AE}" pid="4" name="ArticulateGUID">
    <vt:lpwstr>E91879B4-1C59-4243-99FB-EF27D62786C1</vt:lpwstr>
  </property>
  <property fmtid="{D5CDD505-2E9C-101B-9397-08002B2CF9AE}" pid="5" name="ArticulatePath">
    <vt:lpwstr>видеолекция 30_</vt:lpwstr>
  </property>
</Properties>
</file>