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6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7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8.xml" ContentType="application/vnd.openxmlformats-officedocument.theme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9.xml" ContentType="application/vnd.openxmlformats-officedocument.theme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0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11.xml" ContentType="application/vnd.openxmlformats-officedocument.theme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theme/theme12.xml" ContentType="application/vnd.openxmlformats-officedocument.theme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theme/theme13.xml" ContentType="application/vnd.openxmlformats-officedocument.theme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theme/theme14.xml" ContentType="application/vnd.openxmlformats-officedocument.theme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theme/theme15.xml" ContentType="application/vnd.openxmlformats-officedocument.theme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theme/theme16.xml" ContentType="application/vnd.openxmlformats-officedocument.theme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theme/theme17.xml" ContentType="application/vnd.openxmlformats-officedocument.theme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theme/theme18.xml" ContentType="application/vnd.openxmlformats-officedocument.theme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theme/theme19.xml" ContentType="application/vnd.openxmlformats-officedocument.theme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theme/theme20.xml" ContentType="application/vnd.openxmlformats-officedocument.theme+xml"/>
  <Override PartName="/ppt/theme/theme21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  <p:sldMasterId id="2147483677" r:id="rId3"/>
    <p:sldMasterId id="2147483690" r:id="rId4"/>
    <p:sldMasterId id="2147483703" r:id="rId5"/>
    <p:sldMasterId id="2147483716" r:id="rId6"/>
    <p:sldMasterId id="2147483729" r:id="rId7"/>
    <p:sldMasterId id="2147483742" r:id="rId8"/>
    <p:sldMasterId id="2147483755" r:id="rId9"/>
    <p:sldMasterId id="2147483768" r:id="rId10"/>
    <p:sldMasterId id="2147483781" r:id="rId11"/>
    <p:sldMasterId id="2147483794" r:id="rId12"/>
    <p:sldMasterId id="2147483807" r:id="rId13"/>
    <p:sldMasterId id="2147483820" r:id="rId14"/>
    <p:sldMasterId id="2147483833" r:id="rId15"/>
    <p:sldMasterId id="2147483846" r:id="rId16"/>
    <p:sldMasterId id="2147483859" r:id="rId17"/>
    <p:sldMasterId id="2147483872" r:id="rId18"/>
    <p:sldMasterId id="2147483885" r:id="rId19"/>
    <p:sldMasterId id="2147483898" r:id="rId20"/>
  </p:sldMasterIdLst>
  <p:notesMasterIdLst>
    <p:notesMasterId r:id="rId68"/>
  </p:notesMasterIdLst>
  <p:sldIdLst>
    <p:sldId id="384" r:id="rId21"/>
    <p:sldId id="385" r:id="rId22"/>
    <p:sldId id="387" r:id="rId23"/>
    <p:sldId id="257" r:id="rId24"/>
    <p:sldId id="313" r:id="rId25"/>
    <p:sldId id="317" r:id="rId26"/>
    <p:sldId id="318" r:id="rId27"/>
    <p:sldId id="331" r:id="rId28"/>
    <p:sldId id="332" r:id="rId29"/>
    <p:sldId id="346" r:id="rId30"/>
    <p:sldId id="347" r:id="rId31"/>
    <p:sldId id="349" r:id="rId32"/>
    <p:sldId id="350" r:id="rId33"/>
    <p:sldId id="351" r:id="rId34"/>
    <p:sldId id="352" r:id="rId35"/>
    <p:sldId id="335" r:id="rId36"/>
    <p:sldId id="337" r:id="rId37"/>
    <p:sldId id="338" r:id="rId38"/>
    <p:sldId id="356" r:id="rId39"/>
    <p:sldId id="339" r:id="rId40"/>
    <p:sldId id="340" r:id="rId41"/>
    <p:sldId id="362" r:id="rId42"/>
    <p:sldId id="363" r:id="rId43"/>
    <p:sldId id="364" r:id="rId44"/>
    <p:sldId id="365" r:id="rId45"/>
    <p:sldId id="366" r:id="rId46"/>
    <p:sldId id="367" r:id="rId47"/>
    <p:sldId id="368" r:id="rId48"/>
    <p:sldId id="369" r:id="rId49"/>
    <p:sldId id="370" r:id="rId50"/>
    <p:sldId id="371" r:id="rId51"/>
    <p:sldId id="372" r:id="rId52"/>
    <p:sldId id="373" r:id="rId53"/>
    <p:sldId id="374" r:id="rId54"/>
    <p:sldId id="375" r:id="rId55"/>
    <p:sldId id="376" r:id="rId56"/>
    <p:sldId id="377" r:id="rId57"/>
    <p:sldId id="378" r:id="rId58"/>
    <p:sldId id="379" r:id="rId59"/>
    <p:sldId id="380" r:id="rId60"/>
    <p:sldId id="381" r:id="rId61"/>
    <p:sldId id="382" r:id="rId62"/>
    <p:sldId id="383" r:id="rId63"/>
    <p:sldId id="388" r:id="rId64"/>
    <p:sldId id="391" r:id="rId65"/>
    <p:sldId id="389" r:id="rId66"/>
    <p:sldId id="390" r:id="rId67"/>
  </p:sldIdLst>
  <p:sldSz cx="9144000" cy="6858000" type="screen4x3"/>
  <p:notesSz cx="6858000" cy="9144000"/>
  <p:custDataLst>
    <p:tags r:id="rId69"/>
  </p:custDataLst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Стиль из темы 2 - акцент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1386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6.xml"/><Relationship Id="rId39" Type="http://schemas.openxmlformats.org/officeDocument/2006/relationships/slide" Target="slides/slide19.xml"/><Relationship Id="rId21" Type="http://schemas.openxmlformats.org/officeDocument/2006/relationships/slide" Target="slides/slide1.xml"/><Relationship Id="rId34" Type="http://schemas.openxmlformats.org/officeDocument/2006/relationships/slide" Target="slides/slide14.xml"/><Relationship Id="rId42" Type="http://schemas.openxmlformats.org/officeDocument/2006/relationships/slide" Target="slides/slide22.xml"/><Relationship Id="rId47" Type="http://schemas.openxmlformats.org/officeDocument/2006/relationships/slide" Target="slides/slide27.xml"/><Relationship Id="rId50" Type="http://schemas.openxmlformats.org/officeDocument/2006/relationships/slide" Target="slides/slide30.xml"/><Relationship Id="rId55" Type="http://schemas.openxmlformats.org/officeDocument/2006/relationships/slide" Target="slides/slide35.xml"/><Relationship Id="rId63" Type="http://schemas.openxmlformats.org/officeDocument/2006/relationships/slide" Target="slides/slide43.xml"/><Relationship Id="rId68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71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9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4.xml"/><Relationship Id="rId32" Type="http://schemas.openxmlformats.org/officeDocument/2006/relationships/slide" Target="slides/slide12.xml"/><Relationship Id="rId37" Type="http://schemas.openxmlformats.org/officeDocument/2006/relationships/slide" Target="slides/slide17.xml"/><Relationship Id="rId40" Type="http://schemas.openxmlformats.org/officeDocument/2006/relationships/slide" Target="slides/slide20.xml"/><Relationship Id="rId45" Type="http://schemas.openxmlformats.org/officeDocument/2006/relationships/slide" Target="slides/slide25.xml"/><Relationship Id="rId53" Type="http://schemas.openxmlformats.org/officeDocument/2006/relationships/slide" Target="slides/slide33.xml"/><Relationship Id="rId58" Type="http://schemas.openxmlformats.org/officeDocument/2006/relationships/slide" Target="slides/slide38.xml"/><Relationship Id="rId66" Type="http://schemas.openxmlformats.org/officeDocument/2006/relationships/slide" Target="slides/slide46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3.xml"/><Relationship Id="rId28" Type="http://schemas.openxmlformats.org/officeDocument/2006/relationships/slide" Target="slides/slide8.xml"/><Relationship Id="rId36" Type="http://schemas.openxmlformats.org/officeDocument/2006/relationships/slide" Target="slides/slide16.xml"/><Relationship Id="rId49" Type="http://schemas.openxmlformats.org/officeDocument/2006/relationships/slide" Target="slides/slide29.xml"/><Relationship Id="rId57" Type="http://schemas.openxmlformats.org/officeDocument/2006/relationships/slide" Target="slides/slide37.xml"/><Relationship Id="rId61" Type="http://schemas.openxmlformats.org/officeDocument/2006/relationships/slide" Target="slides/slide41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11.xml"/><Relationship Id="rId44" Type="http://schemas.openxmlformats.org/officeDocument/2006/relationships/slide" Target="slides/slide24.xml"/><Relationship Id="rId52" Type="http://schemas.openxmlformats.org/officeDocument/2006/relationships/slide" Target="slides/slide32.xml"/><Relationship Id="rId60" Type="http://schemas.openxmlformats.org/officeDocument/2006/relationships/slide" Target="slides/slide40.xml"/><Relationship Id="rId65" Type="http://schemas.openxmlformats.org/officeDocument/2006/relationships/slide" Target="slides/slide45.xml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2.xml"/><Relationship Id="rId27" Type="http://schemas.openxmlformats.org/officeDocument/2006/relationships/slide" Target="slides/slide7.xml"/><Relationship Id="rId30" Type="http://schemas.openxmlformats.org/officeDocument/2006/relationships/slide" Target="slides/slide10.xml"/><Relationship Id="rId35" Type="http://schemas.openxmlformats.org/officeDocument/2006/relationships/slide" Target="slides/slide15.xml"/><Relationship Id="rId43" Type="http://schemas.openxmlformats.org/officeDocument/2006/relationships/slide" Target="slides/slide23.xml"/><Relationship Id="rId48" Type="http://schemas.openxmlformats.org/officeDocument/2006/relationships/slide" Target="slides/slide28.xml"/><Relationship Id="rId56" Type="http://schemas.openxmlformats.org/officeDocument/2006/relationships/slide" Target="slides/slide36.xml"/><Relationship Id="rId64" Type="http://schemas.openxmlformats.org/officeDocument/2006/relationships/slide" Target="slides/slide44.xml"/><Relationship Id="rId69" Type="http://schemas.openxmlformats.org/officeDocument/2006/relationships/tags" Target="tags/tag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1.xml"/><Relationship Id="rId72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5.xml"/><Relationship Id="rId33" Type="http://schemas.openxmlformats.org/officeDocument/2006/relationships/slide" Target="slides/slide13.xml"/><Relationship Id="rId38" Type="http://schemas.openxmlformats.org/officeDocument/2006/relationships/slide" Target="slides/slide18.xml"/><Relationship Id="rId46" Type="http://schemas.openxmlformats.org/officeDocument/2006/relationships/slide" Target="slides/slide26.xml"/><Relationship Id="rId59" Type="http://schemas.openxmlformats.org/officeDocument/2006/relationships/slide" Target="slides/slide39.xml"/><Relationship Id="rId67" Type="http://schemas.openxmlformats.org/officeDocument/2006/relationships/slide" Target="slides/slide47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21.xml"/><Relationship Id="rId54" Type="http://schemas.openxmlformats.org/officeDocument/2006/relationships/slide" Target="slides/slide34.xml"/><Relationship Id="rId62" Type="http://schemas.openxmlformats.org/officeDocument/2006/relationships/slide" Target="slides/slide42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image" Target="../media/image31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Relationship Id="rId9" Type="http://schemas.openxmlformats.org/officeDocument/2006/relationships/image" Target="../media/image3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6.wmf"/><Relationship Id="rId5" Type="http://schemas.openxmlformats.org/officeDocument/2006/relationships/image" Target="../media/image37.wmf"/><Relationship Id="rId4" Type="http://schemas.openxmlformats.org/officeDocument/2006/relationships/image" Target="../media/image3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6.wmf"/><Relationship Id="rId5" Type="http://schemas.openxmlformats.org/officeDocument/2006/relationships/image" Target="../media/image37.wmf"/><Relationship Id="rId4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8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AFAA7-82CA-400A-BCB0-32945EE7263A}" type="datetimeFigureOut">
              <a:rPr lang="ru-RU" smtClean="0"/>
              <a:pPr/>
              <a:t>12.03.2023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411B5-9C62-4F1A-A561-1CDF863A34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549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D1E15-734D-4405-A451-6FAF8E930C0D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411B5-9C62-4F1A-A561-1CDF863A347E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411B5-9C62-4F1A-A561-1CDF863A347E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411B5-9C62-4F1A-A561-1CDF863A347E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411B5-9C62-4F1A-A561-1CDF863A347E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411B5-9C62-4F1A-A561-1CDF863A347E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411B5-9C62-4F1A-A561-1CDF863A347E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411B5-9C62-4F1A-A561-1CDF863A347E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411B5-9C62-4F1A-A561-1CDF863A347E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411B5-9C62-4F1A-A561-1CDF863A347E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411B5-9C62-4F1A-A561-1CDF863A347E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D1E15-734D-4405-A451-6FAF8E930C0D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411B5-9C62-4F1A-A561-1CDF863A347E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411B5-9C62-4F1A-A561-1CDF863A347E}" type="slidenum">
              <a:rPr lang="ru-RU" smtClean="0">
                <a:solidFill>
                  <a:prstClr val="black"/>
                </a:solidFill>
              </a:rPr>
              <a:pPr/>
              <a:t>22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411B5-9C62-4F1A-A561-1CDF863A347E}" type="slidenum">
              <a:rPr lang="ru-RU" smtClean="0">
                <a:solidFill>
                  <a:prstClr val="black"/>
                </a:solidFill>
              </a:rPr>
              <a:pPr/>
              <a:t>23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411B5-9C62-4F1A-A561-1CDF863A347E}" type="slidenum">
              <a:rPr lang="ru-RU" smtClean="0">
                <a:solidFill>
                  <a:prstClr val="black"/>
                </a:solidFill>
              </a:rPr>
              <a:pPr/>
              <a:t>24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411B5-9C62-4F1A-A561-1CDF863A347E}" type="slidenum">
              <a:rPr lang="ru-RU" smtClean="0">
                <a:solidFill>
                  <a:prstClr val="black"/>
                </a:solidFill>
              </a:rPr>
              <a:pPr/>
              <a:t>25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411B5-9C62-4F1A-A561-1CDF863A347E}" type="slidenum">
              <a:rPr lang="ru-RU" smtClean="0">
                <a:solidFill>
                  <a:prstClr val="black"/>
                </a:solidFill>
              </a:rPr>
              <a:pPr/>
              <a:t>26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411B5-9C62-4F1A-A561-1CDF863A347E}" type="slidenum">
              <a:rPr lang="ru-RU" smtClean="0">
                <a:solidFill>
                  <a:prstClr val="black"/>
                </a:solidFill>
              </a:rPr>
              <a:pPr/>
              <a:t>27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411B5-9C62-4F1A-A561-1CDF863A347E}" type="slidenum">
              <a:rPr lang="ru-RU" smtClean="0">
                <a:solidFill>
                  <a:prstClr val="black"/>
                </a:solidFill>
              </a:rPr>
              <a:pPr/>
              <a:t>28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411B5-9C62-4F1A-A561-1CDF863A347E}" type="slidenum">
              <a:rPr lang="ru-RU" smtClean="0">
                <a:solidFill>
                  <a:prstClr val="black"/>
                </a:solidFill>
              </a:rPr>
              <a:pPr/>
              <a:t>29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411B5-9C62-4F1A-A561-1CDF863A347E}" type="slidenum">
              <a:rPr lang="ru-RU" smtClean="0">
                <a:solidFill>
                  <a:prstClr val="black"/>
                </a:solidFill>
              </a:rPr>
              <a:pPr/>
              <a:t>30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411B5-9C62-4F1A-A561-1CDF863A347E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411B5-9C62-4F1A-A561-1CDF863A347E}" type="slidenum">
              <a:rPr lang="ru-RU" smtClean="0">
                <a:solidFill>
                  <a:prstClr val="black"/>
                </a:solidFill>
              </a:rPr>
              <a:pPr/>
              <a:t>31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411B5-9C62-4F1A-A561-1CDF863A347E}" type="slidenum">
              <a:rPr lang="ru-RU" smtClean="0">
                <a:solidFill>
                  <a:prstClr val="black"/>
                </a:solidFill>
              </a:rPr>
              <a:pPr/>
              <a:t>32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411B5-9C62-4F1A-A561-1CDF863A347E}" type="slidenum">
              <a:rPr lang="ru-RU" smtClean="0">
                <a:solidFill>
                  <a:prstClr val="black"/>
                </a:solidFill>
              </a:rPr>
              <a:pPr/>
              <a:t>33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411B5-9C62-4F1A-A561-1CDF863A347E}" type="slidenum">
              <a:rPr lang="ru-RU" smtClean="0">
                <a:solidFill>
                  <a:prstClr val="black"/>
                </a:solidFill>
              </a:rPr>
              <a:pPr/>
              <a:t>34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411B5-9C62-4F1A-A561-1CDF863A347E}" type="slidenum">
              <a:rPr lang="ru-RU" smtClean="0">
                <a:solidFill>
                  <a:prstClr val="black"/>
                </a:solidFill>
              </a:rPr>
              <a:pPr/>
              <a:t>35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411B5-9C62-4F1A-A561-1CDF863A347E}" type="slidenum">
              <a:rPr lang="ru-RU" smtClean="0">
                <a:solidFill>
                  <a:prstClr val="black"/>
                </a:solidFill>
              </a:rPr>
              <a:pPr/>
              <a:t>36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411B5-9C62-4F1A-A561-1CDF863A347E}" type="slidenum">
              <a:rPr lang="ru-RU" smtClean="0">
                <a:solidFill>
                  <a:prstClr val="black"/>
                </a:solidFill>
              </a:rPr>
              <a:pPr/>
              <a:t>37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411B5-9C62-4F1A-A561-1CDF863A347E}" type="slidenum">
              <a:rPr lang="ru-RU" smtClean="0">
                <a:solidFill>
                  <a:prstClr val="black"/>
                </a:solidFill>
              </a:rPr>
              <a:pPr/>
              <a:t>38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411B5-9C62-4F1A-A561-1CDF863A347E}" type="slidenum">
              <a:rPr lang="ru-RU" smtClean="0">
                <a:solidFill>
                  <a:prstClr val="black"/>
                </a:solidFill>
              </a:rPr>
              <a:pPr/>
              <a:t>39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411B5-9C62-4F1A-A561-1CDF863A347E}" type="slidenum">
              <a:rPr lang="ru-RU" smtClean="0">
                <a:solidFill>
                  <a:prstClr val="black"/>
                </a:solidFill>
              </a:rPr>
              <a:pPr/>
              <a:t>40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411B5-9C62-4F1A-A561-1CDF863A347E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411B5-9C62-4F1A-A561-1CDF863A347E}" type="slidenum">
              <a:rPr lang="ru-RU" smtClean="0">
                <a:solidFill>
                  <a:prstClr val="black"/>
                </a:solidFill>
              </a:rPr>
              <a:pPr/>
              <a:t>41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411B5-9C62-4F1A-A561-1CDF863A347E}" type="slidenum">
              <a:rPr lang="ru-RU" smtClean="0">
                <a:solidFill>
                  <a:prstClr val="black"/>
                </a:solidFill>
              </a:rPr>
              <a:pPr/>
              <a:t>42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411B5-9C62-4F1A-A561-1CDF863A347E}" type="slidenum">
              <a:rPr lang="ru-RU" smtClean="0">
                <a:solidFill>
                  <a:prstClr val="black"/>
                </a:solidFill>
              </a:rPr>
              <a:pPr/>
              <a:t>43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A1B878-3603-441A-97E6-384E9212908B}" type="slidenum">
              <a:rPr lang="ru-RU" smtClean="0"/>
              <a:pPr>
                <a:defRPr/>
              </a:pPr>
              <a:t>44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411B5-9C62-4F1A-A561-1CDF863A347E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411B5-9C62-4F1A-A561-1CDF863A347E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411B5-9C62-4F1A-A561-1CDF863A347E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411B5-9C62-4F1A-A561-1CDF863A347E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411B5-9C62-4F1A-A561-1CDF863A347E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08689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33986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32394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926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141867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061895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32473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85404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97273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Заголовок, объект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7347A-7B21-4330-A618-7BC4C8BDDF79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359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717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320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15625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979475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181341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792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03566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16666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93923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252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8229600" cy="18669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4000500"/>
            <a:ext cx="8229600" cy="18669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16DD02-9637-48D3-9563-1E1F4523A5F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818075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Заголовок, объект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7347A-7B21-4330-A618-7BC4C8BDDF79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904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913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9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96040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34973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879110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110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32979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306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Заголовок, объект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7347A-7B21-4330-A618-7BC4C8BDDF7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778930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905181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8800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Заголовок, объект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7347A-7B21-4330-A618-7BC4C8BDDF79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363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671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558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668761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086992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029755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29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2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835476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236870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02181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017687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959740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Заголовок, объект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7347A-7B21-4330-A618-7BC4C8BDDF79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057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568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667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63643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35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679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270509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904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107476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984989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313751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540971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429666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Заголовок, объект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7347A-7B21-4330-A618-7BC4C8BDDF79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953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604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616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623792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021608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906765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97919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004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11310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47062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850853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600148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828647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Заголовок, объект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7347A-7B21-4330-A618-7BC4C8BDDF79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127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628451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010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417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606842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850263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612722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656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873051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297302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592985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7145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553178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459741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Заголовок, объект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7347A-7B21-4330-A618-7BC4C8BDDF79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081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488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175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917568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009759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889239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789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606387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4148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092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074347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832004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638995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Заголовок, объект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7347A-7B21-4330-A618-7BC4C8BDDF79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421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606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081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342507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38239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595296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502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195060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454358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92956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852860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951377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504314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Заголовок, объект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7347A-7B21-4330-A618-7BC4C8BDDF79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054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752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02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582789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9534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985662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07293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810141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710874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514370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421307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818915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Заголовок, объект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7347A-7B21-4330-A618-7BC4C8BDDF79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913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787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735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612939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521444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40707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811628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580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339863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662765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638721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653830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67239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Заголовок, объект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7347A-7B21-4330-A618-7BC4C8BDDF79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900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708983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684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494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471763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050849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28944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826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829944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719968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934159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8945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879688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365443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Заголовок, объект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7347A-7B21-4330-A618-7BC4C8BDDF79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313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Заголовок, объект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7347A-7B21-4330-A618-7BC4C8BDDF79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469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627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962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3516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13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6419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853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8365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7538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1660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9597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7385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Заголовок, объект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7347A-7B21-4330-A618-7BC4C8BDDF79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416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359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516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661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88697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1292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551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63585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2942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93482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878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66811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Заголовок, объект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7347A-7B21-4330-A618-7BC4C8BDDF79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837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526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968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71525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21144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1060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761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46632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40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61295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069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56898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Заголовок, объект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7347A-7B21-4330-A618-7BC4C8BDDF79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076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107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525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90560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8261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56972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95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50936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07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11242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89936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57825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Заголовок, объект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7347A-7B21-4330-A618-7BC4C8BDDF79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393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532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432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47692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39034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18356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854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48318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4829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60486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19852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59059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Заголовок, объект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7347A-7B21-4330-A618-7BC4C8BDDF79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139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178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354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75942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986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5609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173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43237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00850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69580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39651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01550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Заголовок, объект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7347A-7B21-4330-A618-7BC4C8BDDF79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743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290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515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7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6.xml"/><Relationship Id="rId12" Type="http://schemas.openxmlformats.org/officeDocument/2006/relationships/slideLayout" Target="../slideLayouts/slideLayout121.xml"/><Relationship Id="rId2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10.xml"/><Relationship Id="rId6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120.xml"/><Relationship Id="rId5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19.xml"/><Relationship Id="rId4" Type="http://schemas.openxmlformats.org/officeDocument/2006/relationships/slideLayout" Target="../slideLayouts/slideLayout113.xml"/><Relationship Id="rId9" Type="http://schemas.openxmlformats.org/officeDocument/2006/relationships/slideLayout" Target="../slideLayouts/slideLayout11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1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140.xml"/><Relationship Id="rId12" Type="http://schemas.openxmlformats.org/officeDocument/2006/relationships/slideLayout" Target="../slideLayouts/slideLayout145.xml"/><Relationship Id="rId2" Type="http://schemas.openxmlformats.org/officeDocument/2006/relationships/slideLayout" Target="../slideLayouts/slideLayout135.xml"/><Relationship Id="rId1" Type="http://schemas.openxmlformats.org/officeDocument/2006/relationships/slideLayout" Target="../slideLayouts/slideLayout134.xml"/><Relationship Id="rId6" Type="http://schemas.openxmlformats.org/officeDocument/2006/relationships/slideLayout" Target="../slideLayouts/slideLayout139.xml"/><Relationship Id="rId11" Type="http://schemas.openxmlformats.org/officeDocument/2006/relationships/slideLayout" Target="../slideLayouts/slideLayout144.xml"/><Relationship Id="rId5" Type="http://schemas.openxmlformats.org/officeDocument/2006/relationships/slideLayout" Target="../slideLayouts/slideLayout138.xml"/><Relationship Id="rId10" Type="http://schemas.openxmlformats.org/officeDocument/2006/relationships/slideLayout" Target="../slideLayouts/slideLayout143.xml"/><Relationship Id="rId4" Type="http://schemas.openxmlformats.org/officeDocument/2006/relationships/slideLayout" Target="../slideLayouts/slideLayout137.xml"/><Relationship Id="rId9" Type="http://schemas.openxmlformats.org/officeDocument/2006/relationships/slideLayout" Target="../slideLayouts/slideLayout14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3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8.xml"/><Relationship Id="rId7" Type="http://schemas.openxmlformats.org/officeDocument/2006/relationships/slideLayout" Target="../slideLayouts/slideLayout152.xml"/><Relationship Id="rId12" Type="http://schemas.openxmlformats.org/officeDocument/2006/relationships/slideLayout" Target="../slideLayouts/slideLayout157.xml"/><Relationship Id="rId2" Type="http://schemas.openxmlformats.org/officeDocument/2006/relationships/slideLayout" Target="../slideLayouts/slideLayout147.xml"/><Relationship Id="rId1" Type="http://schemas.openxmlformats.org/officeDocument/2006/relationships/slideLayout" Target="../slideLayouts/slideLayout146.xml"/><Relationship Id="rId6" Type="http://schemas.openxmlformats.org/officeDocument/2006/relationships/slideLayout" Target="../slideLayouts/slideLayout151.xml"/><Relationship Id="rId11" Type="http://schemas.openxmlformats.org/officeDocument/2006/relationships/slideLayout" Target="../slideLayouts/slideLayout156.xml"/><Relationship Id="rId5" Type="http://schemas.openxmlformats.org/officeDocument/2006/relationships/slideLayout" Target="../slideLayouts/slideLayout150.xml"/><Relationship Id="rId10" Type="http://schemas.openxmlformats.org/officeDocument/2006/relationships/slideLayout" Target="../slideLayouts/slideLayout155.xml"/><Relationship Id="rId4" Type="http://schemas.openxmlformats.org/officeDocument/2006/relationships/slideLayout" Target="../slideLayouts/slideLayout149.xml"/><Relationship Id="rId9" Type="http://schemas.openxmlformats.org/officeDocument/2006/relationships/slideLayout" Target="../slideLayouts/slideLayout154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5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60.xml"/><Relationship Id="rId7" Type="http://schemas.openxmlformats.org/officeDocument/2006/relationships/slideLayout" Target="../slideLayouts/slideLayout164.xml"/><Relationship Id="rId12" Type="http://schemas.openxmlformats.org/officeDocument/2006/relationships/slideLayout" Target="../slideLayouts/slideLayout169.xml"/><Relationship Id="rId2" Type="http://schemas.openxmlformats.org/officeDocument/2006/relationships/slideLayout" Target="../slideLayouts/slideLayout159.xml"/><Relationship Id="rId1" Type="http://schemas.openxmlformats.org/officeDocument/2006/relationships/slideLayout" Target="../slideLayouts/slideLayout158.xml"/><Relationship Id="rId6" Type="http://schemas.openxmlformats.org/officeDocument/2006/relationships/slideLayout" Target="../slideLayouts/slideLayout163.xml"/><Relationship Id="rId11" Type="http://schemas.openxmlformats.org/officeDocument/2006/relationships/slideLayout" Target="../slideLayouts/slideLayout168.xml"/><Relationship Id="rId5" Type="http://schemas.openxmlformats.org/officeDocument/2006/relationships/slideLayout" Target="../slideLayouts/slideLayout162.xml"/><Relationship Id="rId10" Type="http://schemas.openxmlformats.org/officeDocument/2006/relationships/slideLayout" Target="../slideLayouts/slideLayout167.xml"/><Relationship Id="rId4" Type="http://schemas.openxmlformats.org/officeDocument/2006/relationships/slideLayout" Target="../slideLayouts/slideLayout161.xml"/><Relationship Id="rId9" Type="http://schemas.openxmlformats.org/officeDocument/2006/relationships/slideLayout" Target="../slideLayouts/slideLayout166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7.xml"/><Relationship Id="rId13" Type="http://schemas.openxmlformats.org/officeDocument/2006/relationships/theme" Target="../theme/theme15.xml"/><Relationship Id="rId3" Type="http://schemas.openxmlformats.org/officeDocument/2006/relationships/slideLayout" Target="../slideLayouts/slideLayout172.xml"/><Relationship Id="rId7" Type="http://schemas.openxmlformats.org/officeDocument/2006/relationships/slideLayout" Target="../slideLayouts/slideLayout176.xml"/><Relationship Id="rId12" Type="http://schemas.openxmlformats.org/officeDocument/2006/relationships/slideLayout" Target="../slideLayouts/slideLayout181.xml"/><Relationship Id="rId2" Type="http://schemas.openxmlformats.org/officeDocument/2006/relationships/slideLayout" Target="../slideLayouts/slideLayout171.xml"/><Relationship Id="rId1" Type="http://schemas.openxmlformats.org/officeDocument/2006/relationships/slideLayout" Target="../slideLayouts/slideLayout170.xml"/><Relationship Id="rId6" Type="http://schemas.openxmlformats.org/officeDocument/2006/relationships/slideLayout" Target="../slideLayouts/slideLayout175.xml"/><Relationship Id="rId11" Type="http://schemas.openxmlformats.org/officeDocument/2006/relationships/slideLayout" Target="../slideLayouts/slideLayout180.xml"/><Relationship Id="rId5" Type="http://schemas.openxmlformats.org/officeDocument/2006/relationships/slideLayout" Target="../slideLayouts/slideLayout174.xml"/><Relationship Id="rId10" Type="http://schemas.openxmlformats.org/officeDocument/2006/relationships/slideLayout" Target="../slideLayouts/slideLayout179.xml"/><Relationship Id="rId4" Type="http://schemas.openxmlformats.org/officeDocument/2006/relationships/slideLayout" Target="../slideLayouts/slideLayout173.xml"/><Relationship Id="rId9" Type="http://schemas.openxmlformats.org/officeDocument/2006/relationships/slideLayout" Target="../slideLayouts/slideLayout178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9.xml"/><Relationship Id="rId13" Type="http://schemas.openxmlformats.org/officeDocument/2006/relationships/theme" Target="../theme/theme16.xml"/><Relationship Id="rId3" Type="http://schemas.openxmlformats.org/officeDocument/2006/relationships/slideLayout" Target="../slideLayouts/slideLayout184.xml"/><Relationship Id="rId7" Type="http://schemas.openxmlformats.org/officeDocument/2006/relationships/slideLayout" Target="../slideLayouts/slideLayout188.xml"/><Relationship Id="rId12" Type="http://schemas.openxmlformats.org/officeDocument/2006/relationships/slideLayout" Target="../slideLayouts/slideLayout193.xml"/><Relationship Id="rId2" Type="http://schemas.openxmlformats.org/officeDocument/2006/relationships/slideLayout" Target="../slideLayouts/slideLayout183.xml"/><Relationship Id="rId1" Type="http://schemas.openxmlformats.org/officeDocument/2006/relationships/slideLayout" Target="../slideLayouts/slideLayout182.xml"/><Relationship Id="rId6" Type="http://schemas.openxmlformats.org/officeDocument/2006/relationships/slideLayout" Target="../slideLayouts/slideLayout187.xml"/><Relationship Id="rId11" Type="http://schemas.openxmlformats.org/officeDocument/2006/relationships/slideLayout" Target="../slideLayouts/slideLayout192.xml"/><Relationship Id="rId5" Type="http://schemas.openxmlformats.org/officeDocument/2006/relationships/slideLayout" Target="../slideLayouts/slideLayout186.xml"/><Relationship Id="rId10" Type="http://schemas.openxmlformats.org/officeDocument/2006/relationships/slideLayout" Target="../slideLayouts/slideLayout191.xml"/><Relationship Id="rId4" Type="http://schemas.openxmlformats.org/officeDocument/2006/relationships/slideLayout" Target="../slideLayouts/slideLayout185.xml"/><Relationship Id="rId9" Type="http://schemas.openxmlformats.org/officeDocument/2006/relationships/slideLayout" Target="../slideLayouts/slideLayout190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1.xml"/><Relationship Id="rId13" Type="http://schemas.openxmlformats.org/officeDocument/2006/relationships/theme" Target="../theme/theme17.xml"/><Relationship Id="rId3" Type="http://schemas.openxmlformats.org/officeDocument/2006/relationships/slideLayout" Target="../slideLayouts/slideLayout196.xml"/><Relationship Id="rId7" Type="http://schemas.openxmlformats.org/officeDocument/2006/relationships/slideLayout" Target="../slideLayouts/slideLayout200.xml"/><Relationship Id="rId12" Type="http://schemas.openxmlformats.org/officeDocument/2006/relationships/slideLayout" Target="../slideLayouts/slideLayout205.xml"/><Relationship Id="rId2" Type="http://schemas.openxmlformats.org/officeDocument/2006/relationships/slideLayout" Target="../slideLayouts/slideLayout195.xml"/><Relationship Id="rId1" Type="http://schemas.openxmlformats.org/officeDocument/2006/relationships/slideLayout" Target="../slideLayouts/slideLayout194.xml"/><Relationship Id="rId6" Type="http://schemas.openxmlformats.org/officeDocument/2006/relationships/slideLayout" Target="../slideLayouts/slideLayout199.xml"/><Relationship Id="rId11" Type="http://schemas.openxmlformats.org/officeDocument/2006/relationships/slideLayout" Target="../slideLayouts/slideLayout204.xml"/><Relationship Id="rId5" Type="http://schemas.openxmlformats.org/officeDocument/2006/relationships/slideLayout" Target="../slideLayouts/slideLayout198.xml"/><Relationship Id="rId10" Type="http://schemas.openxmlformats.org/officeDocument/2006/relationships/slideLayout" Target="../slideLayouts/slideLayout203.xml"/><Relationship Id="rId4" Type="http://schemas.openxmlformats.org/officeDocument/2006/relationships/slideLayout" Target="../slideLayouts/slideLayout197.xml"/><Relationship Id="rId9" Type="http://schemas.openxmlformats.org/officeDocument/2006/relationships/slideLayout" Target="../slideLayouts/slideLayout202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3.xml"/><Relationship Id="rId13" Type="http://schemas.openxmlformats.org/officeDocument/2006/relationships/theme" Target="../theme/theme18.xml"/><Relationship Id="rId3" Type="http://schemas.openxmlformats.org/officeDocument/2006/relationships/slideLayout" Target="../slideLayouts/slideLayout208.xml"/><Relationship Id="rId7" Type="http://schemas.openxmlformats.org/officeDocument/2006/relationships/slideLayout" Target="../slideLayouts/slideLayout212.xml"/><Relationship Id="rId12" Type="http://schemas.openxmlformats.org/officeDocument/2006/relationships/slideLayout" Target="../slideLayouts/slideLayout217.xml"/><Relationship Id="rId2" Type="http://schemas.openxmlformats.org/officeDocument/2006/relationships/slideLayout" Target="../slideLayouts/slideLayout207.xml"/><Relationship Id="rId1" Type="http://schemas.openxmlformats.org/officeDocument/2006/relationships/slideLayout" Target="../slideLayouts/slideLayout206.xml"/><Relationship Id="rId6" Type="http://schemas.openxmlformats.org/officeDocument/2006/relationships/slideLayout" Target="../slideLayouts/slideLayout211.xml"/><Relationship Id="rId11" Type="http://schemas.openxmlformats.org/officeDocument/2006/relationships/slideLayout" Target="../slideLayouts/slideLayout216.xml"/><Relationship Id="rId5" Type="http://schemas.openxmlformats.org/officeDocument/2006/relationships/slideLayout" Target="../slideLayouts/slideLayout210.xml"/><Relationship Id="rId10" Type="http://schemas.openxmlformats.org/officeDocument/2006/relationships/slideLayout" Target="../slideLayouts/slideLayout215.xml"/><Relationship Id="rId4" Type="http://schemas.openxmlformats.org/officeDocument/2006/relationships/slideLayout" Target="../slideLayouts/slideLayout209.xml"/><Relationship Id="rId9" Type="http://schemas.openxmlformats.org/officeDocument/2006/relationships/slideLayout" Target="../slideLayouts/slideLayout214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5.xml"/><Relationship Id="rId13" Type="http://schemas.openxmlformats.org/officeDocument/2006/relationships/theme" Target="../theme/theme19.xml"/><Relationship Id="rId3" Type="http://schemas.openxmlformats.org/officeDocument/2006/relationships/slideLayout" Target="../slideLayouts/slideLayout220.xml"/><Relationship Id="rId7" Type="http://schemas.openxmlformats.org/officeDocument/2006/relationships/slideLayout" Target="../slideLayouts/slideLayout224.xml"/><Relationship Id="rId12" Type="http://schemas.openxmlformats.org/officeDocument/2006/relationships/slideLayout" Target="../slideLayouts/slideLayout229.xml"/><Relationship Id="rId2" Type="http://schemas.openxmlformats.org/officeDocument/2006/relationships/slideLayout" Target="../slideLayouts/slideLayout219.xml"/><Relationship Id="rId1" Type="http://schemas.openxmlformats.org/officeDocument/2006/relationships/slideLayout" Target="../slideLayouts/slideLayout218.xml"/><Relationship Id="rId6" Type="http://schemas.openxmlformats.org/officeDocument/2006/relationships/slideLayout" Target="../slideLayouts/slideLayout223.xml"/><Relationship Id="rId11" Type="http://schemas.openxmlformats.org/officeDocument/2006/relationships/slideLayout" Target="../slideLayouts/slideLayout228.xml"/><Relationship Id="rId5" Type="http://schemas.openxmlformats.org/officeDocument/2006/relationships/slideLayout" Target="../slideLayouts/slideLayout222.xml"/><Relationship Id="rId10" Type="http://schemas.openxmlformats.org/officeDocument/2006/relationships/slideLayout" Target="../slideLayouts/slideLayout227.xml"/><Relationship Id="rId4" Type="http://schemas.openxmlformats.org/officeDocument/2006/relationships/slideLayout" Target="../slideLayouts/slideLayout221.xml"/><Relationship Id="rId9" Type="http://schemas.openxmlformats.org/officeDocument/2006/relationships/slideLayout" Target="../slideLayouts/slideLayout226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7.xml"/><Relationship Id="rId13" Type="http://schemas.openxmlformats.org/officeDocument/2006/relationships/theme" Target="../theme/theme20.xml"/><Relationship Id="rId3" Type="http://schemas.openxmlformats.org/officeDocument/2006/relationships/slideLayout" Target="../slideLayouts/slideLayout232.xml"/><Relationship Id="rId7" Type="http://schemas.openxmlformats.org/officeDocument/2006/relationships/slideLayout" Target="../slideLayouts/slideLayout236.xml"/><Relationship Id="rId12" Type="http://schemas.openxmlformats.org/officeDocument/2006/relationships/slideLayout" Target="../slideLayouts/slideLayout241.xml"/><Relationship Id="rId2" Type="http://schemas.openxmlformats.org/officeDocument/2006/relationships/slideLayout" Target="../slideLayouts/slideLayout231.xml"/><Relationship Id="rId1" Type="http://schemas.openxmlformats.org/officeDocument/2006/relationships/slideLayout" Target="../slideLayouts/slideLayout230.xml"/><Relationship Id="rId6" Type="http://schemas.openxmlformats.org/officeDocument/2006/relationships/slideLayout" Target="../slideLayouts/slideLayout235.xml"/><Relationship Id="rId11" Type="http://schemas.openxmlformats.org/officeDocument/2006/relationships/slideLayout" Target="../slideLayouts/slideLayout240.xml"/><Relationship Id="rId5" Type="http://schemas.openxmlformats.org/officeDocument/2006/relationships/slideLayout" Target="../slideLayouts/slideLayout234.xml"/><Relationship Id="rId10" Type="http://schemas.openxmlformats.org/officeDocument/2006/relationships/slideLayout" Target="../slideLayouts/slideLayout239.xml"/><Relationship Id="rId4" Type="http://schemas.openxmlformats.org/officeDocument/2006/relationships/slideLayout" Target="../slideLayouts/slideLayout233.xml"/><Relationship Id="rId9" Type="http://schemas.openxmlformats.org/officeDocument/2006/relationships/slideLayout" Target="../slideLayouts/slideLayout23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4.xml"/><Relationship Id="rId5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83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3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8.xml"/><Relationship Id="rId7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7.xml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6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6.xml"/><Relationship Id="rId5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95.xml"/><Relationship Id="rId4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4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5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4.xml"/><Relationship Id="rId12" Type="http://schemas.openxmlformats.org/officeDocument/2006/relationships/slideLayout" Target="../slideLayouts/slideLayout109.xml"/><Relationship Id="rId2" Type="http://schemas.openxmlformats.org/officeDocument/2006/relationships/slideLayout" Target="../slideLayouts/slideLayout99.xml"/><Relationship Id="rId1" Type="http://schemas.openxmlformats.org/officeDocument/2006/relationships/slideLayout" Target="../slideLayouts/slideLayout98.xml"/><Relationship Id="rId6" Type="http://schemas.openxmlformats.org/officeDocument/2006/relationships/slideLayout" Target="../slideLayouts/slideLayout103.xml"/><Relationship Id="rId11" Type="http://schemas.openxmlformats.org/officeDocument/2006/relationships/slideLayout" Target="../slideLayouts/slideLayout108.xml"/><Relationship Id="rId5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81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918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663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438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62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422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83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972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  <p:sldLayoutId id="214748387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94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168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444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67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43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214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34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242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691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79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430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12.bin"/><Relationship Id="rId18" Type="http://schemas.openxmlformats.org/officeDocument/2006/relationships/oleObject" Target="../embeddings/oleObject15.bin"/><Relationship Id="rId3" Type="http://schemas.openxmlformats.org/officeDocument/2006/relationships/notesSlide" Target="../notesSlides/notesSlide24.xml"/><Relationship Id="rId21" Type="http://schemas.openxmlformats.org/officeDocument/2006/relationships/oleObject" Target="../embeddings/oleObject17.bin"/><Relationship Id="rId7" Type="http://schemas.openxmlformats.org/officeDocument/2006/relationships/oleObject" Target="../embeddings/oleObject8.bin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27.wmf"/><Relationship Id="rId25" Type="http://schemas.openxmlformats.org/officeDocument/2006/relationships/oleObject" Target="../embeddings/oleObject19.bin"/><Relationship Id="rId2" Type="http://schemas.openxmlformats.org/officeDocument/2006/relationships/slideLayout" Target="../slideLayouts/slideLayout19.xml"/><Relationship Id="rId16" Type="http://schemas.openxmlformats.org/officeDocument/2006/relationships/oleObject" Target="../embeddings/oleObject14.bin"/><Relationship Id="rId20" Type="http://schemas.openxmlformats.org/officeDocument/2006/relationships/oleObject" Target="../embeddings/oleObject16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25.wmf"/><Relationship Id="rId24" Type="http://schemas.openxmlformats.org/officeDocument/2006/relationships/image" Target="../media/image30.wmf"/><Relationship Id="rId5" Type="http://schemas.openxmlformats.org/officeDocument/2006/relationships/image" Target="../media/image23.wmf"/><Relationship Id="rId15" Type="http://schemas.openxmlformats.org/officeDocument/2006/relationships/oleObject" Target="../embeddings/oleObject13.bin"/><Relationship Id="rId23" Type="http://schemas.openxmlformats.org/officeDocument/2006/relationships/oleObject" Target="../embeddings/oleObject18.bin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28.wmf"/><Relationship Id="rId4" Type="http://schemas.openxmlformats.org/officeDocument/2006/relationships/oleObject" Target="../embeddings/oleObject6.bin"/><Relationship Id="rId9" Type="http://schemas.openxmlformats.org/officeDocument/2006/relationships/oleObject" Target="../embeddings/oleObject9.bin"/><Relationship Id="rId14" Type="http://schemas.openxmlformats.org/officeDocument/2006/relationships/image" Target="../media/image26.wmf"/><Relationship Id="rId22" Type="http://schemas.openxmlformats.org/officeDocument/2006/relationships/image" Target="../media/image29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27.wmf"/><Relationship Id="rId18" Type="http://schemas.openxmlformats.org/officeDocument/2006/relationships/oleObject" Target="../embeddings/oleObject27.bin"/><Relationship Id="rId26" Type="http://schemas.openxmlformats.org/officeDocument/2006/relationships/oleObject" Target="../embeddings/oleObject33.bin"/><Relationship Id="rId3" Type="http://schemas.openxmlformats.org/officeDocument/2006/relationships/notesSlide" Target="../notesSlides/notesSlide26.xml"/><Relationship Id="rId21" Type="http://schemas.openxmlformats.org/officeDocument/2006/relationships/image" Target="../media/image32.wmf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24.bin"/><Relationship Id="rId17" Type="http://schemas.openxmlformats.org/officeDocument/2006/relationships/image" Target="../media/image31.wmf"/><Relationship Id="rId25" Type="http://schemas.openxmlformats.org/officeDocument/2006/relationships/oleObject" Target="../embeddings/oleObject32.bin"/><Relationship Id="rId2" Type="http://schemas.openxmlformats.org/officeDocument/2006/relationships/slideLayout" Target="../slideLayouts/slideLayout43.xml"/><Relationship Id="rId16" Type="http://schemas.openxmlformats.org/officeDocument/2006/relationships/oleObject" Target="../embeddings/oleObject26.bin"/><Relationship Id="rId20" Type="http://schemas.openxmlformats.org/officeDocument/2006/relationships/oleObject" Target="../embeddings/oleObject28.bin"/><Relationship Id="rId29" Type="http://schemas.openxmlformats.org/officeDocument/2006/relationships/oleObject" Target="../embeddings/oleObject36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6.wmf"/><Relationship Id="rId24" Type="http://schemas.openxmlformats.org/officeDocument/2006/relationships/oleObject" Target="../embeddings/oleObject31.bin"/><Relationship Id="rId5" Type="http://schemas.openxmlformats.org/officeDocument/2006/relationships/image" Target="../media/image23.wmf"/><Relationship Id="rId15" Type="http://schemas.openxmlformats.org/officeDocument/2006/relationships/image" Target="../media/image28.wmf"/><Relationship Id="rId23" Type="http://schemas.openxmlformats.org/officeDocument/2006/relationships/oleObject" Target="../embeddings/oleObject30.bin"/><Relationship Id="rId28" Type="http://schemas.openxmlformats.org/officeDocument/2006/relationships/oleObject" Target="../embeddings/oleObject35.bin"/><Relationship Id="rId10" Type="http://schemas.openxmlformats.org/officeDocument/2006/relationships/oleObject" Target="../embeddings/oleObject23.bin"/><Relationship Id="rId19" Type="http://schemas.openxmlformats.org/officeDocument/2006/relationships/image" Target="../media/image30.wmf"/><Relationship Id="rId31" Type="http://schemas.openxmlformats.org/officeDocument/2006/relationships/oleObject" Target="../embeddings/oleObject38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25.bin"/><Relationship Id="rId22" Type="http://schemas.openxmlformats.org/officeDocument/2006/relationships/oleObject" Target="../embeddings/oleObject29.bin"/><Relationship Id="rId27" Type="http://schemas.openxmlformats.org/officeDocument/2006/relationships/oleObject" Target="../embeddings/oleObject34.bin"/><Relationship Id="rId30" Type="http://schemas.openxmlformats.org/officeDocument/2006/relationships/oleObject" Target="../embeddings/oleObject37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5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44.bin"/><Relationship Id="rId2" Type="http://schemas.openxmlformats.org/officeDocument/2006/relationships/slideLayout" Target="../slideLayouts/slideLayout9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35.wmf"/><Relationship Id="rId5" Type="http://schemas.openxmlformats.org/officeDocument/2006/relationships/image" Target="../media/image33.wmf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39.bin"/><Relationship Id="rId9" Type="http://schemas.openxmlformats.org/officeDocument/2006/relationships/oleObject" Target="../embeddings/oleObject42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image" Target="../media/image37.wmf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33.wmf"/><Relationship Id="rId12" Type="http://schemas.openxmlformats.org/officeDocument/2006/relationships/oleObject" Target="../embeddings/oleObject49.bin"/><Relationship Id="rId2" Type="http://schemas.openxmlformats.org/officeDocument/2006/relationships/slideLayout" Target="../slideLayouts/slideLayout109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35.wmf"/><Relationship Id="rId5" Type="http://schemas.openxmlformats.org/officeDocument/2006/relationships/image" Target="../media/image36.wmf"/><Relationship Id="rId10" Type="http://schemas.openxmlformats.org/officeDocument/2006/relationships/oleObject" Target="../embeddings/oleObject48.bin"/><Relationship Id="rId4" Type="http://schemas.openxmlformats.org/officeDocument/2006/relationships/oleObject" Target="../embeddings/oleObject45.bin"/><Relationship Id="rId9" Type="http://schemas.openxmlformats.org/officeDocument/2006/relationships/image" Target="../media/image34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13" Type="http://schemas.openxmlformats.org/officeDocument/2006/relationships/image" Target="../media/image37.wmf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33.wmf"/><Relationship Id="rId12" Type="http://schemas.openxmlformats.org/officeDocument/2006/relationships/oleObject" Target="../embeddings/oleObject54.bin"/><Relationship Id="rId2" Type="http://schemas.openxmlformats.org/officeDocument/2006/relationships/slideLayout" Target="../slideLayouts/slideLayout13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35.wmf"/><Relationship Id="rId5" Type="http://schemas.openxmlformats.org/officeDocument/2006/relationships/image" Target="../media/image36.wmf"/><Relationship Id="rId10" Type="http://schemas.openxmlformats.org/officeDocument/2006/relationships/oleObject" Target="../embeddings/oleObject53.bin"/><Relationship Id="rId4" Type="http://schemas.openxmlformats.org/officeDocument/2006/relationships/oleObject" Target="../embeddings/oleObject50.bin"/><Relationship Id="rId9" Type="http://schemas.openxmlformats.org/officeDocument/2006/relationships/image" Target="../media/image34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13" Type="http://schemas.openxmlformats.org/officeDocument/2006/relationships/image" Target="../media/image40.wmf"/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59.bin"/><Relationship Id="rId2" Type="http://schemas.openxmlformats.org/officeDocument/2006/relationships/slideLayout" Target="../slideLayouts/slideLayout139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6.bin"/><Relationship Id="rId11" Type="http://schemas.openxmlformats.org/officeDocument/2006/relationships/image" Target="../media/image39.wmf"/><Relationship Id="rId5" Type="http://schemas.openxmlformats.org/officeDocument/2006/relationships/image" Target="../media/image36.wmf"/><Relationship Id="rId15" Type="http://schemas.openxmlformats.org/officeDocument/2006/relationships/image" Target="../media/image41.wmf"/><Relationship Id="rId10" Type="http://schemas.openxmlformats.org/officeDocument/2006/relationships/oleObject" Target="../embeddings/oleObject58.bin"/><Relationship Id="rId4" Type="http://schemas.openxmlformats.org/officeDocument/2006/relationships/oleObject" Target="../embeddings/oleObject55.bin"/><Relationship Id="rId9" Type="http://schemas.openxmlformats.org/officeDocument/2006/relationships/image" Target="../media/image35.wmf"/><Relationship Id="rId14" Type="http://schemas.openxmlformats.org/officeDocument/2006/relationships/oleObject" Target="../embeddings/oleObject60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7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gi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95.xml"/><Relationship Id="rId4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0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1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3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3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3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phet.colorado.edu/en/simulation/legacy/semiconductor" TargetMode="External"/><Relationship Id="rId1" Type="http://schemas.openxmlformats.org/officeDocument/2006/relationships/slideLayout" Target="../slideLayouts/slideLayout23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s://phet.colorado.edu/en/simulation/legacy/conductivity" TargetMode="External"/><Relationship Id="rId1" Type="http://schemas.openxmlformats.org/officeDocument/2006/relationships/slideLayout" Target="../slideLayouts/slideLayout2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9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6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19400" y="304800"/>
            <a:ext cx="6019800" cy="18288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ru-RU" sz="5000" b="1" cap="all" dirty="0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ЭЛЕКТРОДИНАМИКА</a:t>
            </a:r>
            <a:endParaRPr lang="ru-RU" sz="5000" b="1" cap="all" dirty="0">
              <a:ln w="0"/>
              <a:solidFill>
                <a:schemeClr val="tx1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90800" y="5486400"/>
            <a:ext cx="6400800" cy="838200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К.</a:t>
            </a:r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P.Abduraxmanov</a:t>
            </a:r>
            <a:r>
              <a:rPr lang="en-US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 </a:t>
            </a:r>
          </a:p>
          <a:p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V.S.Xamidov</a:t>
            </a:r>
            <a:r>
              <a:rPr lang="en-US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 </a:t>
            </a:r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M.F.Raxmatullaeva</a:t>
            </a:r>
            <a:r>
              <a:rPr lang="ru-RU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</a:p>
          <a:p>
            <a:r>
              <a:rPr lang="ru-RU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endParaRPr lang="ru-RU" sz="2800" b="1" dirty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23962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1" y="304801"/>
            <a:ext cx="1905000" cy="1905000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одзаголовок 2"/>
          <p:cNvSpPr txBox="1">
            <a:spLocks/>
          </p:cNvSpPr>
          <p:nvPr/>
        </p:nvSpPr>
        <p:spPr>
          <a:xfrm>
            <a:off x="3886200" y="3352800"/>
            <a:ext cx="3733800" cy="838200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ru-RU" sz="4000" b="1" dirty="0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11 – </a:t>
            </a:r>
            <a:r>
              <a:rPr lang="en-US" sz="4000" b="1" dirty="0" err="1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ma’ruza</a:t>
            </a:r>
            <a:endParaRPr lang="ru-RU" sz="4000" b="1" dirty="0" smtClean="0">
              <a:ln w="11430"/>
              <a:solidFill>
                <a:prstClr val="black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04800" y="2362200"/>
            <a:ext cx="19050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FIZIKA KAFEDRASI</a:t>
            </a:r>
            <a:endParaRPr lang="ru-RU" b="1" dirty="0">
              <a:solidFill>
                <a:prstClr val="black"/>
              </a:solidFill>
            </a:endParaRP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rot="5400000">
            <a:off x="-761206" y="3429000"/>
            <a:ext cx="6400006" cy="794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одзаголовок 2"/>
          <p:cNvSpPr txBox="1">
            <a:spLocks/>
          </p:cNvSpPr>
          <p:nvPr/>
        </p:nvSpPr>
        <p:spPr>
          <a:xfrm>
            <a:off x="685800" y="5638800"/>
            <a:ext cx="10668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ru-RU" sz="2800" b="1" dirty="0" smtClean="0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201</a:t>
            </a:r>
            <a:r>
              <a:rPr lang="en-US" sz="2800" b="1" dirty="0" smtClean="0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9</a:t>
            </a:r>
            <a:endParaRPr lang="ru-RU" sz="2800" b="1" dirty="0">
              <a:ln w="1905"/>
              <a:solidFill>
                <a:prstClr val="black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2819400" y="304800"/>
            <a:ext cx="6019800" cy="2438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lvl="0" algn="ctr">
              <a:spcBef>
                <a:spcPct val="0"/>
              </a:spcBef>
              <a:defRPr/>
            </a:pPr>
            <a:endParaRPr lang="ru-RU" sz="4400" b="1" cap="all" dirty="0" smtClean="0">
              <a:ln w="0"/>
              <a:solidFill>
                <a:prstClr val="black"/>
              </a:solidFill>
              <a:effectLst>
                <a:reflection blurRad="12700" stA="50000" endPos="50000" dist="5000" dir="5400000" sy="-100000" rotWithShape="0"/>
              </a:effectLst>
            </a:endParaRPr>
          </a:p>
          <a:p>
            <a:pPr lvl="0" algn="ctr">
              <a:spcBef>
                <a:spcPct val="0"/>
              </a:spcBef>
              <a:defRPr/>
            </a:pPr>
            <a:endParaRPr lang="ru-RU" sz="4400" b="1" cap="all" dirty="0">
              <a:ln w="0"/>
              <a:solidFill>
                <a:prstClr val="black"/>
              </a:soli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4400" b="1" cap="all" dirty="0" err="1" smtClean="0">
                <a:ln w="0"/>
                <a:solidFill>
                  <a:prstClr val="black"/>
                </a:solidFill>
                <a:effectLst>
                  <a:reflection blurRad="12700" stA="50000" endPos="50000" dist="5000" dir="5400000" sy="-100000" rotWithShape="0"/>
                </a:effectLst>
              </a:rPr>
              <a:t>Qattiq</a:t>
            </a:r>
            <a:r>
              <a:rPr lang="en-US" sz="4400" b="1" cap="all" dirty="0" smtClean="0">
                <a:ln w="0"/>
                <a:solidFill>
                  <a:prstClr val="black"/>
                </a:soli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4400" b="1" cap="all" dirty="0" err="1" smtClean="0">
                <a:ln w="0"/>
                <a:solidFill>
                  <a:prstClr val="black"/>
                </a:solidFill>
                <a:effectLst>
                  <a:reflection blurRad="12700" stA="50000" endPos="50000" dist="5000" dir="5400000" sy="-100000" rotWithShape="0"/>
                </a:effectLst>
              </a:rPr>
              <a:t>jismlar</a:t>
            </a:r>
            <a:r>
              <a:rPr lang="en-US" sz="4400" b="1" cap="all" dirty="0" smtClean="0">
                <a:ln w="0"/>
                <a:solidFill>
                  <a:prstClr val="black"/>
                </a:soli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4400" b="1" cap="all" dirty="0" err="1" smtClean="0">
                <a:ln w="0"/>
                <a:solidFill>
                  <a:prstClr val="black"/>
                </a:solidFill>
                <a:effectLst>
                  <a:reflection blurRad="12700" stA="50000" endPos="50000" dist="5000" dir="5400000" sy="-100000" rotWithShape="0"/>
                </a:effectLst>
              </a:rPr>
              <a:t>fizikasi</a:t>
            </a:r>
            <a:r>
              <a:rPr lang="en-US" sz="4400" b="1" cap="all" dirty="0" smtClean="0">
                <a:ln w="0"/>
                <a:solidFill>
                  <a:prstClr val="black"/>
                </a:soli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endParaRPr lang="ru-RU" sz="4400" b="1" cap="all" dirty="0" smtClean="0">
              <a:ln w="0"/>
              <a:solidFill>
                <a:prstClr val="black"/>
              </a:soli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>
              <a:spcBef>
                <a:spcPct val="0"/>
              </a:spcBef>
              <a:defRPr/>
            </a:pPr>
            <a:endParaRPr lang="ru-RU" sz="4400" b="1" cap="all" dirty="0" smtClean="0">
              <a:ln w="0"/>
              <a:solidFill>
                <a:prstClr val="black"/>
              </a:soli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>
              <a:spcBef>
                <a:spcPct val="0"/>
              </a:spcBef>
              <a:defRPr/>
            </a:pPr>
            <a:endParaRPr lang="ru-RU" sz="4400" b="1" cap="all" dirty="0">
              <a:ln w="0"/>
              <a:solidFill>
                <a:prstClr val="black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85720" y="4643446"/>
            <a:ext cx="1905000" cy="9144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Fizika</a:t>
            </a:r>
            <a:r>
              <a:rPr lang="en-US" sz="2800" b="1" dirty="0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II</a:t>
            </a:r>
            <a:endParaRPr lang="ru-RU" sz="28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1" descr="D:\АНИМАЦИИ\My Pictures\17072009.jp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304800" y="3154057"/>
            <a:ext cx="1904999" cy="1341743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945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1920"/>
            <a:ext cx="8277248" cy="5334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Van-</a:t>
            </a:r>
            <a:r>
              <a:rPr lang="en-US" sz="4000" b="1" dirty="0" err="1" smtClean="0">
                <a:solidFill>
                  <a:schemeClr val="tx1"/>
                </a:solidFill>
              </a:rPr>
              <a:t>der</a:t>
            </a:r>
            <a:r>
              <a:rPr lang="en-US" sz="4000" b="1" dirty="0" smtClean="0">
                <a:solidFill>
                  <a:schemeClr val="tx1"/>
                </a:solidFill>
              </a:rPr>
              <a:t>-</a:t>
            </a:r>
            <a:r>
              <a:rPr lang="en-US" sz="4000" b="1" dirty="0" err="1" smtClean="0">
                <a:solidFill>
                  <a:schemeClr val="tx1"/>
                </a:solidFill>
              </a:rPr>
              <a:t>Vaals</a:t>
            </a:r>
            <a:r>
              <a:rPr lang="en-US" sz="4000" b="1" dirty="0" smtClean="0">
                <a:solidFill>
                  <a:schemeClr val="tx1"/>
                </a:solidFill>
              </a:rPr>
              <a:t> </a:t>
            </a:r>
            <a:r>
              <a:rPr lang="en-US" sz="4000" b="1" dirty="0" err="1" smtClean="0">
                <a:solidFill>
                  <a:schemeClr val="tx1"/>
                </a:solidFill>
              </a:rPr>
              <a:t>kúshleri</a:t>
            </a:r>
            <a:endParaRPr lang="ru-RU" sz="4000" dirty="0" smtClean="0">
              <a:solidFill>
                <a:schemeClr val="tx1"/>
              </a:solidFill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sz="half" idx="1"/>
          </p:nvPr>
        </p:nvSpPr>
        <p:spPr>
          <a:xfrm>
            <a:off x="319064" y="985824"/>
            <a:ext cx="8505872" cy="5519768"/>
          </a:xfrm>
          <a:ln w="38100">
            <a:solidFill>
              <a:srgbClr val="002060"/>
            </a:solidFill>
          </a:ln>
        </p:spPr>
        <p:txBody>
          <a:bodyPr>
            <a:noAutofit/>
          </a:bodyPr>
          <a:lstStyle/>
          <a:p>
            <a:pPr marL="347345" indent="-347345" algn="just">
              <a:lnSpc>
                <a:spcPct val="107000"/>
              </a:lnSpc>
              <a:spcBef>
                <a:spcPts val="530"/>
              </a:spcBef>
              <a:spcAft>
                <a:spcPts val="0"/>
              </a:spcAft>
            </a:pPr>
            <a:r>
              <a:rPr lang="en-US" sz="2200" b="1" dirty="0" err="1" smtClean="0">
                <a:solidFill>
                  <a:srgbClr val="000000"/>
                </a:solidFill>
              </a:rPr>
              <a:t>Qálege</a:t>
            </a:r>
            <a:r>
              <a:rPr lang="ru-RU" sz="2200" b="1" dirty="0" err="1" smtClean="0">
                <a:solidFill>
                  <a:srgbClr val="000000"/>
                </a:solidFill>
              </a:rPr>
              <a:t>n</a:t>
            </a:r>
            <a:r>
              <a:rPr lang="ru-RU" sz="2200" b="1" dirty="0" smtClean="0">
                <a:solidFill>
                  <a:srgbClr val="000000"/>
                </a:solidFill>
              </a:rPr>
              <a:t> </a:t>
            </a:r>
            <a:r>
              <a:rPr lang="ru-RU" sz="2200" b="1" dirty="0" err="1">
                <a:solidFill>
                  <a:srgbClr val="000000"/>
                </a:solidFill>
              </a:rPr>
              <a:t>atom</a:t>
            </a:r>
            <a:r>
              <a:rPr lang="ru-RU" sz="2200" b="1" dirty="0">
                <a:solidFill>
                  <a:srgbClr val="000000"/>
                </a:solidFill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</a:rPr>
              <a:t>hám</a:t>
            </a:r>
            <a:r>
              <a:rPr lang="ru-RU" sz="2200" b="1" dirty="0" smtClean="0">
                <a:solidFill>
                  <a:srgbClr val="000000"/>
                </a:solidFill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</a:rPr>
              <a:t>molekulalar</a:t>
            </a:r>
            <a:r>
              <a:rPr lang="ru-RU" sz="2200" b="1" dirty="0" smtClean="0">
                <a:solidFill>
                  <a:srgbClr val="000000"/>
                </a:solidFill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</a:rPr>
              <a:t>arasınd</a:t>
            </a:r>
            <a:r>
              <a:rPr lang="ru-RU" sz="2200" b="1" dirty="0" err="1" smtClean="0">
                <a:solidFill>
                  <a:srgbClr val="000000"/>
                </a:solidFill>
              </a:rPr>
              <a:t>a</a:t>
            </a:r>
            <a:r>
              <a:rPr lang="ru-RU" sz="2200" b="1" dirty="0" smtClean="0">
                <a:solidFill>
                  <a:srgbClr val="000000"/>
                </a:solidFill>
              </a:rPr>
              <a:t> </a:t>
            </a:r>
            <a:r>
              <a:rPr lang="ru-RU" sz="2200" b="1" dirty="0" err="1" smtClean="0">
                <a:solidFill>
                  <a:srgbClr val="000000"/>
                </a:solidFill>
              </a:rPr>
              <a:t>p</a:t>
            </a:r>
            <a:r>
              <a:rPr lang="en-US" sz="2200" b="1" dirty="0" err="1" smtClean="0">
                <a:solidFill>
                  <a:srgbClr val="000000"/>
                </a:solidFill>
              </a:rPr>
              <a:t>ayda</a:t>
            </a:r>
            <a:r>
              <a:rPr lang="ru-RU" sz="2200" b="1" dirty="0" smtClean="0">
                <a:solidFill>
                  <a:srgbClr val="000000"/>
                </a:solidFill>
              </a:rPr>
              <a:t> </a:t>
            </a:r>
            <a:r>
              <a:rPr lang="ru-RU" sz="2200" b="1" dirty="0" err="1" smtClean="0">
                <a:solidFill>
                  <a:srgbClr val="000000"/>
                </a:solidFill>
              </a:rPr>
              <a:t>b</a:t>
            </a:r>
            <a:r>
              <a:rPr lang="en-US" sz="2200" b="1" dirty="0" err="1" smtClean="0">
                <a:solidFill>
                  <a:srgbClr val="000000"/>
                </a:solidFill>
              </a:rPr>
              <a:t>olıwshı</a:t>
            </a:r>
            <a:r>
              <a:rPr lang="ru-RU" sz="2200" b="1" dirty="0" smtClean="0">
                <a:solidFill>
                  <a:srgbClr val="000000"/>
                </a:solidFill>
              </a:rPr>
              <a:t> </a:t>
            </a:r>
            <a:r>
              <a:rPr lang="ru-RU" sz="2200" b="1" dirty="0" err="1" smtClean="0">
                <a:solidFill>
                  <a:srgbClr val="000000"/>
                </a:solidFill>
              </a:rPr>
              <a:t>u</a:t>
            </a:r>
            <a:r>
              <a:rPr lang="en-US" sz="2200" b="1" dirty="0" err="1" smtClean="0">
                <a:solidFill>
                  <a:srgbClr val="000000"/>
                </a:solidFill>
              </a:rPr>
              <a:t>lıwmaraq</a:t>
            </a:r>
            <a:r>
              <a:rPr lang="ru-RU" sz="2200" b="1" dirty="0" smtClean="0">
                <a:solidFill>
                  <a:srgbClr val="000000"/>
                </a:solidFill>
              </a:rPr>
              <a:t> </a:t>
            </a:r>
            <a:r>
              <a:rPr lang="ru-RU" sz="2200" b="1" dirty="0" err="1" smtClean="0">
                <a:solidFill>
                  <a:srgbClr val="000000"/>
                </a:solidFill>
              </a:rPr>
              <a:t>k</a:t>
            </a:r>
            <a:r>
              <a:rPr lang="en-US" sz="2200" b="1" dirty="0" smtClean="0">
                <a:solidFill>
                  <a:srgbClr val="000000"/>
                </a:solidFill>
              </a:rPr>
              <a:t>or</a:t>
            </a:r>
            <a:r>
              <a:rPr lang="ru-RU" sz="2200" b="1" dirty="0" err="1" smtClean="0">
                <a:solidFill>
                  <a:srgbClr val="000000"/>
                </a:solidFill>
              </a:rPr>
              <a:t>in</a:t>
            </a:r>
            <a:r>
              <a:rPr lang="en-US" sz="2200" b="1" dirty="0" err="1" smtClean="0">
                <a:solidFill>
                  <a:srgbClr val="000000"/>
                </a:solidFill>
              </a:rPr>
              <a:t>iste</a:t>
            </a:r>
            <a:r>
              <a:rPr lang="ru-RU" sz="2200" b="1" dirty="0" smtClean="0">
                <a:solidFill>
                  <a:srgbClr val="000000"/>
                </a:solidFill>
              </a:rPr>
              <a:t> </a:t>
            </a:r>
            <a:r>
              <a:rPr lang="ru-RU" sz="2200" b="1" dirty="0" err="1" smtClean="0">
                <a:solidFill>
                  <a:srgbClr val="000000"/>
                </a:solidFill>
              </a:rPr>
              <a:t>b</a:t>
            </a:r>
            <a:r>
              <a:rPr lang="en-US" sz="2200" b="1" dirty="0" err="1" smtClean="0">
                <a:solidFill>
                  <a:srgbClr val="000000"/>
                </a:solidFill>
              </a:rPr>
              <a:t>olǵa</a:t>
            </a:r>
            <a:r>
              <a:rPr lang="ru-RU" sz="2200" b="1" dirty="0" err="1" smtClean="0">
                <a:solidFill>
                  <a:srgbClr val="000000"/>
                </a:solidFill>
              </a:rPr>
              <a:t>n</a:t>
            </a:r>
            <a:r>
              <a:rPr lang="ru-RU" sz="2200" b="1" dirty="0" smtClean="0">
                <a:solidFill>
                  <a:srgbClr val="000000"/>
                </a:solidFill>
              </a:rPr>
              <a:t> </a:t>
            </a:r>
            <a:r>
              <a:rPr lang="ru-RU" sz="2200" b="1" dirty="0" err="1" smtClean="0">
                <a:solidFill>
                  <a:srgbClr val="000000"/>
                </a:solidFill>
              </a:rPr>
              <a:t>b</a:t>
            </a:r>
            <a:r>
              <a:rPr lang="en-US" sz="2200" b="1" dirty="0" err="1" smtClean="0">
                <a:solidFill>
                  <a:srgbClr val="000000"/>
                </a:solidFill>
              </a:rPr>
              <a:t>aylanıs</a:t>
            </a:r>
            <a:r>
              <a:rPr lang="en-US" sz="2200" b="1" dirty="0" smtClean="0">
                <a:solidFill>
                  <a:srgbClr val="000000"/>
                </a:solidFill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</a:rPr>
              <a:t>kúshle</a:t>
            </a:r>
            <a:r>
              <a:rPr lang="ru-RU" sz="2200" b="1" dirty="0" err="1" smtClean="0">
                <a:solidFill>
                  <a:srgbClr val="000000"/>
                </a:solidFill>
              </a:rPr>
              <a:t>ri</a:t>
            </a:r>
            <a:r>
              <a:rPr lang="ru-RU" sz="2200" b="1" dirty="0" smtClean="0">
                <a:solidFill>
                  <a:srgbClr val="000000"/>
                </a:solidFill>
              </a:rPr>
              <a:t> </a:t>
            </a:r>
            <a:r>
              <a:rPr lang="ru-RU" sz="2200" b="1" dirty="0">
                <a:solidFill>
                  <a:srgbClr val="000000"/>
                </a:solidFill>
              </a:rPr>
              <a:t>- </a:t>
            </a:r>
            <a:r>
              <a:rPr lang="en-US" sz="2200" b="1" i="1" dirty="0" smtClean="0">
                <a:solidFill>
                  <a:srgbClr val="000000"/>
                </a:solidFill>
              </a:rPr>
              <a:t>Van-</a:t>
            </a:r>
            <a:r>
              <a:rPr lang="en-US" sz="2200" b="1" i="1" dirty="0" err="1" smtClean="0">
                <a:solidFill>
                  <a:srgbClr val="000000"/>
                </a:solidFill>
              </a:rPr>
              <a:t>der</a:t>
            </a:r>
            <a:r>
              <a:rPr lang="en-US" sz="2200" b="1" i="1" dirty="0" smtClean="0">
                <a:solidFill>
                  <a:srgbClr val="000000"/>
                </a:solidFill>
              </a:rPr>
              <a:t>-</a:t>
            </a:r>
            <a:r>
              <a:rPr lang="en-US" sz="2200" b="1" i="1" dirty="0" err="1" smtClean="0">
                <a:solidFill>
                  <a:srgbClr val="000000"/>
                </a:solidFill>
              </a:rPr>
              <a:t>Va</a:t>
            </a:r>
            <a:r>
              <a:rPr lang="ru-RU" sz="2200" b="1" i="1" dirty="0" err="1" smtClean="0">
                <a:solidFill>
                  <a:srgbClr val="000000"/>
                </a:solidFill>
              </a:rPr>
              <a:t>als</a:t>
            </a:r>
            <a:r>
              <a:rPr lang="ru-RU" sz="2200" b="1" i="1" dirty="0" smtClean="0">
                <a:solidFill>
                  <a:srgbClr val="000000"/>
                </a:solidFill>
              </a:rPr>
              <a:t> </a:t>
            </a:r>
            <a:r>
              <a:rPr lang="ru-RU" sz="2200" b="1" i="1" dirty="0" err="1" smtClean="0">
                <a:solidFill>
                  <a:srgbClr val="000000"/>
                </a:solidFill>
              </a:rPr>
              <a:t>k</a:t>
            </a:r>
            <a:r>
              <a:rPr lang="en-US" sz="2200" b="1" i="1" dirty="0" err="1" smtClean="0">
                <a:solidFill>
                  <a:srgbClr val="000000"/>
                </a:solidFill>
              </a:rPr>
              <a:t>úshleri</a:t>
            </a:r>
            <a:r>
              <a:rPr lang="ru-RU" sz="2200" b="1" i="1" dirty="0" smtClean="0">
                <a:solidFill>
                  <a:srgbClr val="000000"/>
                </a:solidFill>
              </a:rPr>
              <a:t>. </a:t>
            </a:r>
            <a:r>
              <a:rPr lang="uz-Cyrl-UZ" sz="2200" b="1" dirty="0" smtClean="0">
                <a:solidFill>
                  <a:srgbClr val="000000"/>
                </a:solidFill>
              </a:rPr>
              <a:t>U</a:t>
            </a:r>
            <a:r>
              <a:rPr lang="en-US" sz="2200" b="1" dirty="0" err="1" smtClean="0">
                <a:solidFill>
                  <a:srgbClr val="000000"/>
                </a:solidFill>
              </a:rPr>
              <a:t>lıwma</a:t>
            </a:r>
            <a:r>
              <a:rPr lang="uz-Cyrl-UZ" sz="2200" b="1" dirty="0" smtClean="0">
                <a:solidFill>
                  <a:srgbClr val="000000"/>
                </a:solidFill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</a:rPr>
              <a:t>hal</a:t>
            </a:r>
            <a:r>
              <a:rPr lang="uz-Cyrl-UZ" sz="2200" b="1" dirty="0" smtClean="0">
                <a:solidFill>
                  <a:srgbClr val="000000"/>
                </a:solidFill>
              </a:rPr>
              <a:t>da </a:t>
            </a:r>
            <a:r>
              <a:rPr lang="en-US" sz="2200" b="1" dirty="0" smtClean="0">
                <a:solidFill>
                  <a:srgbClr val="000000"/>
                </a:solidFill>
              </a:rPr>
              <a:t>Van-</a:t>
            </a:r>
            <a:r>
              <a:rPr lang="en-US" sz="2200" b="1" dirty="0" err="1" smtClean="0">
                <a:solidFill>
                  <a:srgbClr val="000000"/>
                </a:solidFill>
              </a:rPr>
              <a:t>der</a:t>
            </a:r>
            <a:r>
              <a:rPr lang="en-US" sz="2200" b="1" dirty="0" smtClean="0">
                <a:solidFill>
                  <a:srgbClr val="000000"/>
                </a:solidFill>
              </a:rPr>
              <a:t>-</a:t>
            </a:r>
            <a:r>
              <a:rPr lang="en-US" sz="2200" b="1" dirty="0" err="1" smtClean="0">
                <a:solidFill>
                  <a:srgbClr val="000000"/>
                </a:solidFill>
              </a:rPr>
              <a:t>Va</a:t>
            </a:r>
            <a:r>
              <a:rPr lang="uz-Cyrl-UZ" sz="2200" b="1" dirty="0" smtClean="0">
                <a:solidFill>
                  <a:srgbClr val="000000"/>
                </a:solidFill>
              </a:rPr>
              <a:t>als k</a:t>
            </a:r>
            <a:r>
              <a:rPr lang="en-US" sz="2200" b="1" dirty="0" err="1" smtClean="0">
                <a:solidFill>
                  <a:srgbClr val="000000"/>
                </a:solidFill>
              </a:rPr>
              <a:t>úshleri</a:t>
            </a:r>
            <a:r>
              <a:rPr lang="uz-Cyrl-UZ" sz="2200" b="1" dirty="0" smtClean="0">
                <a:solidFill>
                  <a:srgbClr val="000000"/>
                </a:solidFill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</a:rPr>
              <a:t>ó</a:t>
            </a:r>
            <a:r>
              <a:rPr lang="uz-Cyrl-UZ" sz="2200" b="1" dirty="0" smtClean="0">
                <a:solidFill>
                  <a:srgbClr val="000000"/>
                </a:solidFill>
              </a:rPr>
              <a:t>z</a:t>
            </a:r>
            <a:r>
              <a:rPr lang="en-US" sz="2200" b="1" dirty="0" err="1" smtClean="0">
                <a:solidFill>
                  <a:srgbClr val="000000"/>
                </a:solidFill>
              </a:rPr>
              <a:t>ine</a:t>
            </a:r>
            <a:r>
              <a:rPr lang="uz-Cyrl-UZ" sz="2200" b="1" dirty="0" smtClean="0">
                <a:solidFill>
                  <a:srgbClr val="000000"/>
                </a:solidFill>
              </a:rPr>
              <a:t> </a:t>
            </a:r>
            <a:r>
              <a:rPr lang="uz-Cyrl-UZ" sz="2200" b="1" i="1" dirty="0" smtClean="0">
                <a:solidFill>
                  <a:srgbClr val="000000"/>
                </a:solidFill>
              </a:rPr>
              <a:t>dispersiya</a:t>
            </a:r>
            <a:r>
              <a:rPr lang="en-US" sz="2200" b="1" i="1" dirty="0" err="1" smtClean="0">
                <a:solidFill>
                  <a:srgbClr val="000000"/>
                </a:solidFill>
              </a:rPr>
              <a:t>lı</a:t>
            </a:r>
            <a:r>
              <a:rPr lang="uz-Cyrl-UZ" sz="2200" b="1" i="1" dirty="0" smtClean="0">
                <a:solidFill>
                  <a:srgbClr val="000000"/>
                </a:solidFill>
              </a:rPr>
              <a:t>, </a:t>
            </a:r>
            <a:r>
              <a:rPr lang="en-US" sz="2200" b="1" i="1" dirty="0" err="1" smtClean="0">
                <a:solidFill>
                  <a:srgbClr val="000000"/>
                </a:solidFill>
              </a:rPr>
              <a:t>orientaciyalı</a:t>
            </a:r>
            <a:r>
              <a:rPr lang="uz-Cyrl-UZ" sz="2200" b="1" i="1" dirty="0" smtClean="0">
                <a:solidFill>
                  <a:srgbClr val="000000"/>
                </a:solidFill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</a:rPr>
              <a:t>hám</a:t>
            </a:r>
            <a:r>
              <a:rPr lang="uz-Cyrl-UZ" sz="2200" b="1" dirty="0" smtClean="0">
                <a:solidFill>
                  <a:srgbClr val="000000"/>
                </a:solidFill>
              </a:rPr>
              <a:t> </a:t>
            </a:r>
            <a:r>
              <a:rPr lang="uz-Cyrl-UZ" sz="2200" b="1" i="1" dirty="0" smtClean="0">
                <a:solidFill>
                  <a:srgbClr val="000000"/>
                </a:solidFill>
              </a:rPr>
              <a:t>indu</a:t>
            </a:r>
            <a:r>
              <a:rPr lang="en-US" sz="2200" b="1" i="1" dirty="0" err="1" smtClean="0">
                <a:solidFill>
                  <a:srgbClr val="000000"/>
                </a:solidFill>
              </a:rPr>
              <a:t>kciyalı</a:t>
            </a:r>
            <a:r>
              <a:rPr lang="uz-Cyrl-UZ" sz="2200" b="1" dirty="0" smtClean="0">
                <a:solidFill>
                  <a:srgbClr val="000000"/>
                </a:solidFill>
              </a:rPr>
              <a:t> t</a:t>
            </a:r>
            <a:r>
              <a:rPr lang="en-US" sz="2200" b="1" dirty="0" smtClean="0">
                <a:solidFill>
                  <a:srgbClr val="000000"/>
                </a:solidFill>
              </a:rPr>
              <a:t>á</a:t>
            </a:r>
            <a:r>
              <a:rPr lang="uz-Cyrl-UZ" sz="2200" b="1" dirty="0" smtClean="0">
                <a:solidFill>
                  <a:srgbClr val="000000"/>
                </a:solidFill>
              </a:rPr>
              <a:t>sir k</a:t>
            </a:r>
            <a:r>
              <a:rPr lang="en-US" sz="2200" b="1" dirty="0" err="1" smtClean="0">
                <a:solidFill>
                  <a:srgbClr val="000000"/>
                </a:solidFill>
              </a:rPr>
              <a:t>úshleri</a:t>
            </a:r>
            <a:r>
              <a:rPr lang="uz-Cyrl-UZ" sz="2200" b="1" dirty="0" smtClean="0">
                <a:solidFill>
                  <a:srgbClr val="000000"/>
                </a:solidFill>
              </a:rPr>
              <a:t>n </a:t>
            </a:r>
            <a:r>
              <a:rPr lang="en-US" sz="2200" b="1" dirty="0" err="1" smtClean="0">
                <a:solidFill>
                  <a:srgbClr val="000000"/>
                </a:solidFill>
              </a:rPr>
              <a:t>qamtıp</a:t>
            </a:r>
            <a:r>
              <a:rPr lang="uz-Cyrl-UZ" sz="2200" b="1" dirty="0" smtClean="0">
                <a:solidFill>
                  <a:srgbClr val="000000"/>
                </a:solidFill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</a:rPr>
              <a:t>aladı</a:t>
            </a:r>
            <a:r>
              <a:rPr lang="uz-Cyrl-UZ" sz="2200" b="1" dirty="0" smtClean="0">
                <a:solidFill>
                  <a:srgbClr val="000000"/>
                </a:solidFill>
              </a:rPr>
              <a:t>.</a:t>
            </a:r>
            <a:endParaRPr lang="ru-RU" sz="2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7345" indent="-347345" algn="just">
              <a:lnSpc>
                <a:spcPct val="107000"/>
              </a:lnSpc>
              <a:spcBef>
                <a:spcPts val="530"/>
              </a:spcBef>
              <a:spcAft>
                <a:spcPts val="0"/>
              </a:spcAft>
            </a:pPr>
            <a:r>
              <a:rPr lang="en-US" sz="2200" b="1" dirty="0" smtClean="0">
                <a:solidFill>
                  <a:srgbClr val="000000"/>
                </a:solidFill>
              </a:rPr>
              <a:t>Van-</a:t>
            </a:r>
            <a:r>
              <a:rPr lang="en-US" sz="2200" b="1" dirty="0" err="1" smtClean="0">
                <a:solidFill>
                  <a:srgbClr val="000000"/>
                </a:solidFill>
              </a:rPr>
              <a:t>der</a:t>
            </a:r>
            <a:r>
              <a:rPr lang="en-US" sz="2200" b="1" dirty="0" smtClean="0">
                <a:solidFill>
                  <a:srgbClr val="000000"/>
                </a:solidFill>
              </a:rPr>
              <a:t>-</a:t>
            </a:r>
            <a:r>
              <a:rPr lang="en-US" sz="2200" b="1" dirty="0" err="1" smtClean="0">
                <a:solidFill>
                  <a:srgbClr val="000000"/>
                </a:solidFill>
              </a:rPr>
              <a:t>Va</a:t>
            </a:r>
            <a:r>
              <a:rPr lang="uz-Cyrl-UZ" sz="2200" b="1" dirty="0" smtClean="0">
                <a:solidFill>
                  <a:srgbClr val="000000"/>
                </a:solidFill>
              </a:rPr>
              <a:t>als  k</a:t>
            </a:r>
            <a:r>
              <a:rPr lang="en-US" sz="2200" b="1" dirty="0" err="1" smtClean="0">
                <a:solidFill>
                  <a:srgbClr val="000000"/>
                </a:solidFill>
              </a:rPr>
              <a:t>úshle</a:t>
            </a:r>
            <a:r>
              <a:rPr lang="uz-Cyrl-UZ" sz="2200" b="1" dirty="0" smtClean="0">
                <a:solidFill>
                  <a:srgbClr val="000000"/>
                </a:solidFill>
              </a:rPr>
              <a:t>r</a:t>
            </a:r>
            <a:r>
              <a:rPr lang="en-US" sz="2200" b="1" dirty="0" err="1" smtClean="0">
                <a:solidFill>
                  <a:srgbClr val="000000"/>
                </a:solidFill>
              </a:rPr>
              <a:t>i</a:t>
            </a:r>
            <a:r>
              <a:rPr lang="uz-Cyrl-UZ" sz="2200" b="1" dirty="0" smtClean="0">
                <a:solidFill>
                  <a:srgbClr val="000000"/>
                </a:solidFill>
              </a:rPr>
              <a:t> birin</a:t>
            </a:r>
            <a:r>
              <a:rPr lang="en-US" sz="2200" b="1" dirty="0" err="1" smtClean="0">
                <a:solidFill>
                  <a:srgbClr val="000000"/>
                </a:solidFill>
              </a:rPr>
              <a:t>shi</a:t>
            </a:r>
            <a:r>
              <a:rPr lang="uz-Cyrl-UZ" sz="2200" b="1" dirty="0" smtClean="0">
                <a:solidFill>
                  <a:srgbClr val="000000"/>
                </a:solidFill>
              </a:rPr>
              <a:t> bo</a:t>
            </a:r>
            <a:r>
              <a:rPr lang="en-US" sz="2200" b="1" dirty="0" err="1" smtClean="0">
                <a:solidFill>
                  <a:srgbClr val="000000"/>
                </a:solidFill>
              </a:rPr>
              <a:t>lıp</a:t>
            </a:r>
            <a:r>
              <a:rPr lang="uz-Cyrl-UZ" sz="2200" b="1" dirty="0" smtClean="0">
                <a:solidFill>
                  <a:srgbClr val="000000"/>
                </a:solidFill>
              </a:rPr>
              <a:t> q</a:t>
            </a:r>
            <a:r>
              <a:rPr lang="en-US" sz="2200" b="1" dirty="0" err="1" smtClean="0">
                <a:solidFill>
                  <a:srgbClr val="000000"/>
                </a:solidFill>
              </a:rPr>
              <a:t>attı</a:t>
            </a:r>
            <a:r>
              <a:rPr lang="uz-Cyrl-UZ" sz="2200" b="1" dirty="0" smtClean="0">
                <a:solidFill>
                  <a:srgbClr val="000000"/>
                </a:solidFill>
              </a:rPr>
              <a:t> </a:t>
            </a:r>
            <a:r>
              <a:rPr lang="uz-Cyrl-UZ" sz="2200" b="1" dirty="0">
                <a:solidFill>
                  <a:srgbClr val="000000"/>
                </a:solidFill>
              </a:rPr>
              <a:t>faza </a:t>
            </a:r>
            <a:r>
              <a:rPr lang="en-US" sz="2200" b="1" dirty="0" err="1" smtClean="0">
                <a:solidFill>
                  <a:srgbClr val="000000"/>
                </a:solidFill>
              </a:rPr>
              <a:t>halatınd</a:t>
            </a:r>
            <a:r>
              <a:rPr lang="uz-Cyrl-UZ" sz="2200" b="1" dirty="0" smtClean="0">
                <a:solidFill>
                  <a:srgbClr val="000000"/>
                </a:solidFill>
              </a:rPr>
              <a:t>a b</a:t>
            </a:r>
            <a:r>
              <a:rPr lang="en-US" sz="2200" b="1" dirty="0" err="1" smtClean="0">
                <a:solidFill>
                  <a:srgbClr val="000000"/>
                </a:solidFill>
              </a:rPr>
              <a:t>olǵa</a:t>
            </a:r>
            <a:r>
              <a:rPr lang="uz-Cyrl-UZ" sz="2200" b="1" dirty="0" smtClean="0">
                <a:solidFill>
                  <a:srgbClr val="000000"/>
                </a:solidFill>
              </a:rPr>
              <a:t>n </a:t>
            </a:r>
            <a:r>
              <a:rPr lang="uz-Cyrl-UZ" sz="2200" b="1" dirty="0">
                <a:solidFill>
                  <a:srgbClr val="000000"/>
                </a:solidFill>
              </a:rPr>
              <a:t>real </a:t>
            </a:r>
            <a:r>
              <a:rPr lang="en-US" sz="2200" b="1" dirty="0" err="1" smtClean="0">
                <a:solidFill>
                  <a:srgbClr val="000000"/>
                </a:solidFill>
              </a:rPr>
              <a:t>gaz</a:t>
            </a:r>
            <a:r>
              <a:rPr lang="uz-Cyrl-UZ" sz="2200" b="1" dirty="0" smtClean="0">
                <a:solidFill>
                  <a:srgbClr val="000000"/>
                </a:solidFill>
              </a:rPr>
              <a:t>lar </a:t>
            </a:r>
            <a:r>
              <a:rPr lang="en-US" sz="2200" b="1" dirty="0" err="1" smtClean="0">
                <a:solidFill>
                  <a:srgbClr val="000000"/>
                </a:solidFill>
              </a:rPr>
              <a:t>hal</a:t>
            </a:r>
            <a:r>
              <a:rPr lang="uz-Cyrl-UZ" sz="2200" b="1" dirty="0" smtClean="0">
                <a:solidFill>
                  <a:srgbClr val="000000"/>
                </a:solidFill>
              </a:rPr>
              <a:t>at te</a:t>
            </a:r>
            <a:r>
              <a:rPr lang="en-US" sz="2200" b="1" dirty="0" err="1" smtClean="0">
                <a:solidFill>
                  <a:srgbClr val="000000"/>
                </a:solidFill>
              </a:rPr>
              <a:t>ńlemesine</a:t>
            </a:r>
            <a:r>
              <a:rPr lang="uz-Cyrl-UZ" sz="2200" b="1" dirty="0" smtClean="0">
                <a:solidFill>
                  <a:srgbClr val="000000"/>
                </a:solidFill>
              </a:rPr>
              <a:t> kirit</a:t>
            </a:r>
            <a:r>
              <a:rPr lang="en-US" sz="2200" b="1" dirty="0" err="1" smtClean="0">
                <a:solidFill>
                  <a:srgbClr val="000000"/>
                </a:solidFill>
              </a:rPr>
              <a:t>ilge</a:t>
            </a:r>
            <a:r>
              <a:rPr lang="uz-Cyrl-UZ" sz="2200" b="1" dirty="0" smtClean="0">
                <a:solidFill>
                  <a:srgbClr val="000000"/>
                </a:solidFill>
              </a:rPr>
              <a:t>n </a:t>
            </a:r>
            <a:r>
              <a:rPr lang="uz-Cyrl-UZ" sz="2200" b="1" dirty="0">
                <a:solidFill>
                  <a:srgbClr val="000000"/>
                </a:solidFill>
              </a:rPr>
              <a:t>edi. </a:t>
            </a:r>
            <a:endParaRPr lang="ru-RU" sz="2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7345" indent="-347345" algn="just">
              <a:lnSpc>
                <a:spcPct val="107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lang="uz-Cyrl-UZ" sz="2200" dirty="0">
                <a:solidFill>
                  <a:srgbClr val="000000"/>
                </a:solidFill>
              </a:rPr>
              <a:t> </a:t>
            </a:r>
            <a:endParaRPr lang="ru-RU" sz="2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7345" indent="-347345" algn="just">
              <a:lnSpc>
                <a:spcPct val="107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lang="uz-Cyrl-UZ" sz="2200" dirty="0">
                <a:solidFill>
                  <a:srgbClr val="000000"/>
                </a:solidFill>
              </a:rPr>
              <a:t>	</a:t>
            </a:r>
            <a:endParaRPr lang="ru-RU" sz="2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7345" indent="-347345" algn="just">
              <a:lnSpc>
                <a:spcPct val="107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lang="uz-Cyrl-UZ" sz="2200" dirty="0">
                <a:solidFill>
                  <a:srgbClr val="000000"/>
                </a:solidFill>
              </a:rPr>
              <a:t>	</a:t>
            </a:r>
            <a:endParaRPr lang="ru-RU" sz="2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7345" indent="-347345" algn="just">
              <a:lnSpc>
                <a:spcPct val="107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lang="uz-Cyrl-UZ" sz="2200" dirty="0">
                <a:solidFill>
                  <a:srgbClr val="000000"/>
                </a:solidFill>
              </a:rPr>
              <a:t>	</a:t>
            </a:r>
            <a:r>
              <a:rPr lang="en-US" sz="2200" b="1" dirty="0" err="1" smtClean="0">
                <a:solidFill>
                  <a:srgbClr val="000000"/>
                </a:solidFill>
              </a:rPr>
              <a:t>bul</a:t>
            </a:r>
            <a:r>
              <a:rPr lang="uz-Cyrl-UZ" sz="2200" b="1" dirty="0" smtClean="0">
                <a:solidFill>
                  <a:srgbClr val="000000"/>
                </a:solidFill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</a:rPr>
              <a:t>jerde</a:t>
            </a:r>
            <a:r>
              <a:rPr lang="uz-Cyrl-UZ" sz="2200" b="1" dirty="0" smtClean="0">
                <a:solidFill>
                  <a:srgbClr val="000000"/>
                </a:solidFill>
              </a:rPr>
              <a:t> </a:t>
            </a:r>
            <a:r>
              <a:rPr lang="uz-Cyrl-UZ" sz="2200" b="1" i="1" dirty="0">
                <a:solidFill>
                  <a:srgbClr val="000000"/>
                </a:solidFill>
              </a:rPr>
              <a:t>a</a:t>
            </a:r>
            <a:r>
              <a:rPr lang="uz-Cyrl-UZ" sz="2200" b="1" dirty="0">
                <a:solidFill>
                  <a:srgbClr val="000000"/>
                </a:solidFill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</a:rPr>
              <a:t>hám</a:t>
            </a:r>
            <a:r>
              <a:rPr lang="uz-Cyrl-UZ" sz="2200" b="1" dirty="0" smtClean="0">
                <a:solidFill>
                  <a:srgbClr val="000000"/>
                </a:solidFill>
              </a:rPr>
              <a:t> </a:t>
            </a:r>
            <a:r>
              <a:rPr lang="uz-Cyrl-UZ" sz="2200" b="1" i="1" dirty="0">
                <a:solidFill>
                  <a:srgbClr val="000000"/>
                </a:solidFill>
              </a:rPr>
              <a:t>b</a:t>
            </a:r>
            <a:r>
              <a:rPr lang="uz-Cyrl-UZ" sz="2200" b="1" dirty="0">
                <a:solidFill>
                  <a:srgbClr val="000000"/>
                </a:solidFill>
              </a:rPr>
              <a:t> – </a:t>
            </a:r>
            <a:r>
              <a:rPr lang="uz-Cyrl-UZ" sz="2200" b="1" dirty="0" smtClean="0">
                <a:solidFill>
                  <a:srgbClr val="000000"/>
                </a:solidFill>
              </a:rPr>
              <a:t>q</a:t>
            </a:r>
            <a:r>
              <a:rPr lang="en-US" sz="2200" b="1" dirty="0" err="1" smtClean="0">
                <a:solidFill>
                  <a:srgbClr val="000000"/>
                </a:solidFill>
              </a:rPr>
              <a:t>osıms</a:t>
            </a:r>
            <a:r>
              <a:rPr lang="uz-Cyrl-UZ" sz="2200" b="1" dirty="0" smtClean="0">
                <a:solidFill>
                  <a:srgbClr val="000000"/>
                </a:solidFill>
              </a:rPr>
              <a:t>ha </a:t>
            </a:r>
            <a:r>
              <a:rPr lang="en-US" sz="2200" b="1" dirty="0" err="1" smtClean="0">
                <a:solidFill>
                  <a:srgbClr val="000000"/>
                </a:solidFill>
              </a:rPr>
              <a:t>aǵzalar</a:t>
            </a:r>
            <a:r>
              <a:rPr lang="uz-Cyrl-UZ" sz="2200" b="1" dirty="0" smtClean="0">
                <a:solidFill>
                  <a:srgbClr val="000000"/>
                </a:solidFill>
              </a:rPr>
              <a:t>, q</a:t>
            </a:r>
            <a:r>
              <a:rPr lang="en-US" sz="2200" b="1" dirty="0" err="1" smtClean="0">
                <a:solidFill>
                  <a:srgbClr val="000000"/>
                </a:solidFill>
              </a:rPr>
              <a:t>attı</a:t>
            </a:r>
            <a:r>
              <a:rPr lang="uz-Cyrl-UZ" sz="2200" b="1" dirty="0" smtClean="0">
                <a:solidFill>
                  <a:srgbClr val="000000"/>
                </a:solidFill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</a:rPr>
              <a:t>halattaǵı</a:t>
            </a:r>
            <a:r>
              <a:rPr lang="uz-Cyrl-UZ" sz="2200" b="1" dirty="0" smtClean="0">
                <a:solidFill>
                  <a:srgbClr val="000000"/>
                </a:solidFill>
              </a:rPr>
              <a:t> </a:t>
            </a:r>
            <a:r>
              <a:rPr lang="uz-Cyrl-UZ" sz="2200" b="1" dirty="0">
                <a:solidFill>
                  <a:srgbClr val="000000"/>
                </a:solidFill>
              </a:rPr>
              <a:t>real </a:t>
            </a:r>
            <a:r>
              <a:rPr lang="en-US" sz="2200" b="1" dirty="0" err="1" smtClean="0">
                <a:solidFill>
                  <a:srgbClr val="000000"/>
                </a:solidFill>
              </a:rPr>
              <a:t>gaz</a:t>
            </a:r>
            <a:r>
              <a:rPr lang="uz-Cyrl-UZ" sz="2200" b="1" dirty="0" smtClean="0">
                <a:solidFill>
                  <a:srgbClr val="000000"/>
                </a:solidFill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</a:rPr>
              <a:t>molekulaları</a:t>
            </a:r>
            <a:r>
              <a:rPr lang="uz-Cyrl-UZ" sz="2200" b="1" dirty="0" smtClean="0">
                <a:solidFill>
                  <a:srgbClr val="000000"/>
                </a:solidFill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</a:rPr>
              <a:t>arasındaǵı</a:t>
            </a:r>
            <a:r>
              <a:rPr lang="uz-Cyrl-UZ" sz="2200" b="1" dirty="0" smtClean="0">
                <a:solidFill>
                  <a:srgbClr val="000000"/>
                </a:solidFill>
              </a:rPr>
              <a:t> t</a:t>
            </a:r>
            <a:r>
              <a:rPr lang="en-US" sz="2200" b="1" dirty="0" err="1" smtClean="0">
                <a:solidFill>
                  <a:srgbClr val="000000"/>
                </a:solidFill>
              </a:rPr>
              <a:t>artısıw</a:t>
            </a:r>
            <a:r>
              <a:rPr lang="uz-Cyrl-UZ" sz="2200" b="1" dirty="0" smtClean="0">
                <a:solidFill>
                  <a:srgbClr val="000000"/>
                </a:solidFill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</a:rPr>
              <a:t>hám</a:t>
            </a:r>
            <a:r>
              <a:rPr lang="uz-Cyrl-UZ" sz="2200" b="1" dirty="0" smtClean="0">
                <a:solidFill>
                  <a:srgbClr val="000000"/>
                </a:solidFill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</a:rPr>
              <a:t>iyteriw</a:t>
            </a:r>
            <a:r>
              <a:rPr lang="uz-Cyrl-UZ" sz="2200" b="1" dirty="0" smtClean="0">
                <a:solidFill>
                  <a:srgbClr val="000000"/>
                </a:solidFill>
              </a:rPr>
              <a:t> k</a:t>
            </a:r>
            <a:r>
              <a:rPr lang="en-US" sz="2200" b="1" dirty="0" err="1" smtClean="0">
                <a:solidFill>
                  <a:srgbClr val="000000"/>
                </a:solidFill>
              </a:rPr>
              <a:t>úshleri</a:t>
            </a:r>
            <a:r>
              <a:rPr lang="uz-Cyrl-UZ" sz="2200" b="1" dirty="0" smtClean="0">
                <a:solidFill>
                  <a:srgbClr val="000000"/>
                </a:solidFill>
              </a:rPr>
              <a:t>n </a:t>
            </a:r>
            <a:r>
              <a:rPr lang="en-US" sz="2200" b="1" dirty="0" err="1" smtClean="0">
                <a:solidFill>
                  <a:srgbClr val="000000"/>
                </a:solidFill>
              </a:rPr>
              <a:t>esapq</a:t>
            </a:r>
            <a:r>
              <a:rPr lang="uz-Cyrl-UZ" sz="2200" b="1" dirty="0" smtClean="0">
                <a:solidFill>
                  <a:srgbClr val="000000"/>
                </a:solidFill>
              </a:rPr>
              <a:t>a </a:t>
            </a:r>
            <a:r>
              <a:rPr lang="en-US" sz="2200" b="1" dirty="0" err="1" smtClean="0">
                <a:solidFill>
                  <a:srgbClr val="000000"/>
                </a:solidFill>
              </a:rPr>
              <a:t>alıw</a:t>
            </a:r>
            <a:r>
              <a:rPr lang="uz-Cyrl-UZ" sz="2200" b="1" dirty="0" smtClean="0">
                <a:solidFill>
                  <a:srgbClr val="000000"/>
                </a:solidFill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</a:rPr>
              <a:t>ushı</a:t>
            </a:r>
            <a:r>
              <a:rPr lang="uz-Cyrl-UZ" sz="2200" b="1" dirty="0" smtClean="0">
                <a:solidFill>
                  <a:srgbClr val="000000"/>
                </a:solidFill>
              </a:rPr>
              <a:t>n kirit</a:t>
            </a:r>
            <a:r>
              <a:rPr lang="en-US" sz="2200" b="1" dirty="0" err="1" smtClean="0">
                <a:solidFill>
                  <a:srgbClr val="000000"/>
                </a:solidFill>
              </a:rPr>
              <a:t>ilge</a:t>
            </a:r>
            <a:r>
              <a:rPr lang="uz-Cyrl-UZ" sz="2200" b="1" dirty="0" smtClean="0">
                <a:solidFill>
                  <a:srgbClr val="000000"/>
                </a:solidFill>
              </a:rPr>
              <a:t>n</a:t>
            </a:r>
            <a:r>
              <a:rPr lang="uz-Cyrl-UZ" sz="2200" b="1" dirty="0">
                <a:solidFill>
                  <a:srgbClr val="000000"/>
                </a:solidFill>
              </a:rPr>
              <a:t>,   </a:t>
            </a:r>
            <a:r>
              <a:rPr lang="uz-Cyrl-UZ" sz="2200" b="1" i="1" dirty="0">
                <a:solidFill>
                  <a:srgbClr val="000000"/>
                </a:solidFill>
              </a:rPr>
              <a:t>b</a:t>
            </a:r>
            <a:r>
              <a:rPr lang="uz-Cyrl-UZ" sz="2200" b="1" dirty="0">
                <a:solidFill>
                  <a:srgbClr val="000000"/>
                </a:solidFill>
              </a:rPr>
              <a:t> – </a:t>
            </a:r>
            <a:r>
              <a:rPr lang="en-US" sz="2200" b="1" dirty="0" err="1" smtClean="0">
                <a:solidFill>
                  <a:srgbClr val="000000"/>
                </a:solidFill>
              </a:rPr>
              <a:t>molekulalardıń</a:t>
            </a:r>
            <a:r>
              <a:rPr lang="uz-Cyrl-UZ" sz="2200" b="1" dirty="0" smtClean="0">
                <a:solidFill>
                  <a:srgbClr val="000000"/>
                </a:solidFill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</a:rPr>
              <a:t>ó</a:t>
            </a:r>
            <a:r>
              <a:rPr lang="uz-Cyrl-UZ" sz="2200" b="1" dirty="0" smtClean="0">
                <a:solidFill>
                  <a:srgbClr val="000000"/>
                </a:solidFill>
              </a:rPr>
              <a:t>zi </a:t>
            </a:r>
            <a:r>
              <a:rPr lang="en-US" sz="2200" b="1" dirty="0" err="1" smtClean="0">
                <a:solidFill>
                  <a:srgbClr val="000000"/>
                </a:solidFill>
              </a:rPr>
              <a:t>iyelege</a:t>
            </a:r>
            <a:r>
              <a:rPr lang="uz-Cyrl-UZ" sz="2200" b="1" dirty="0" smtClean="0">
                <a:solidFill>
                  <a:srgbClr val="000000"/>
                </a:solidFill>
              </a:rPr>
              <a:t>n </a:t>
            </a:r>
            <a:r>
              <a:rPr lang="en-US" sz="2200" b="1" dirty="0" err="1" smtClean="0">
                <a:solidFill>
                  <a:srgbClr val="000000"/>
                </a:solidFill>
              </a:rPr>
              <a:t>kólem</a:t>
            </a:r>
            <a:r>
              <a:rPr lang="uz-Cyrl-UZ" sz="2200" b="1" dirty="0" smtClean="0">
                <a:solidFill>
                  <a:srgbClr val="000000"/>
                </a:solidFill>
              </a:rPr>
              <a:t>i</a:t>
            </a:r>
            <a:r>
              <a:rPr lang="uz-Cyrl-UZ" sz="2200" b="1" dirty="0">
                <a:solidFill>
                  <a:srgbClr val="000000"/>
                </a:solidFill>
              </a:rPr>
              <a:t>, </a:t>
            </a:r>
            <a:r>
              <a:rPr lang="en-US" sz="2200" b="1" dirty="0" smtClean="0">
                <a:solidFill>
                  <a:srgbClr val="000000"/>
                </a:solidFill>
              </a:rPr>
              <a:t>                      </a:t>
            </a:r>
            <a:r>
              <a:rPr lang="uz-Cyrl-UZ" sz="2200" b="1" i="1" dirty="0" smtClean="0">
                <a:solidFill>
                  <a:srgbClr val="000000"/>
                </a:solidFill>
              </a:rPr>
              <a:t>a</a:t>
            </a:r>
            <a:r>
              <a:rPr lang="uz-Cyrl-UZ" sz="2200" b="1" dirty="0" smtClean="0">
                <a:solidFill>
                  <a:srgbClr val="000000"/>
                </a:solidFill>
              </a:rPr>
              <a:t> </a:t>
            </a:r>
            <a:r>
              <a:rPr lang="uz-Cyrl-UZ" sz="2200" b="1" dirty="0">
                <a:solidFill>
                  <a:srgbClr val="000000"/>
                </a:solidFill>
              </a:rPr>
              <a:t>– </a:t>
            </a:r>
            <a:r>
              <a:rPr lang="en-US" sz="2200" b="1" dirty="0" err="1" smtClean="0">
                <a:solidFill>
                  <a:srgbClr val="000000"/>
                </a:solidFill>
              </a:rPr>
              <a:t>molekulalar</a:t>
            </a:r>
            <a:r>
              <a:rPr lang="uz-Cyrl-UZ" sz="2200" b="1" dirty="0" smtClean="0">
                <a:solidFill>
                  <a:srgbClr val="000000"/>
                </a:solidFill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</a:rPr>
              <a:t>arasındaǵı</a:t>
            </a:r>
            <a:r>
              <a:rPr lang="uz-Cyrl-UZ" sz="2200" b="1" dirty="0" smtClean="0">
                <a:solidFill>
                  <a:srgbClr val="000000"/>
                </a:solidFill>
              </a:rPr>
              <a:t> t</a:t>
            </a:r>
            <a:r>
              <a:rPr lang="en-US" sz="2200" b="1" dirty="0" err="1" smtClean="0">
                <a:solidFill>
                  <a:srgbClr val="000000"/>
                </a:solidFill>
              </a:rPr>
              <a:t>artısıw</a:t>
            </a:r>
            <a:r>
              <a:rPr lang="uz-Cyrl-UZ" sz="2200" b="1" dirty="0" smtClean="0">
                <a:solidFill>
                  <a:srgbClr val="000000"/>
                </a:solidFill>
              </a:rPr>
              <a:t> k</a:t>
            </a:r>
            <a:r>
              <a:rPr lang="en-US" sz="2200" b="1" dirty="0" err="1" smtClean="0">
                <a:solidFill>
                  <a:srgbClr val="000000"/>
                </a:solidFill>
              </a:rPr>
              <a:t>ús</a:t>
            </a:r>
            <a:r>
              <a:rPr lang="uz-Cyrl-UZ" sz="2200" b="1" dirty="0" smtClean="0">
                <a:solidFill>
                  <a:srgbClr val="000000"/>
                </a:solidFill>
              </a:rPr>
              <a:t>hi</a:t>
            </a:r>
            <a:r>
              <a:rPr lang="uz-Cyrl-UZ" sz="2200" b="1" dirty="0">
                <a:solidFill>
                  <a:srgbClr val="000000"/>
                </a:solidFill>
              </a:rPr>
              <a:t>.</a:t>
            </a:r>
            <a:endParaRPr lang="ru-RU" sz="2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endParaRPr lang="ru-RU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638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60" y="3286124"/>
            <a:ext cx="5255689" cy="127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277248" cy="5334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0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Dispersiya</a:t>
            </a:r>
            <a:r>
              <a:rPr lang="en-US" sz="40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lı</a:t>
            </a:r>
            <a:r>
              <a:rPr lang="ru-RU" sz="4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40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t</a:t>
            </a:r>
            <a:r>
              <a:rPr lang="en-US" sz="4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á</a:t>
            </a:r>
            <a:r>
              <a:rPr lang="ru-RU" sz="40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sir</a:t>
            </a:r>
            <a:r>
              <a:rPr lang="ru-RU" sz="4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40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k</a:t>
            </a:r>
            <a:r>
              <a:rPr lang="en-US" sz="40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úshle</a:t>
            </a:r>
            <a:r>
              <a:rPr lang="ru-RU" sz="40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r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sz="half" idx="1"/>
          </p:nvPr>
        </p:nvSpPr>
        <p:spPr>
          <a:xfrm>
            <a:off x="319064" y="3338512"/>
            <a:ext cx="8505872" cy="3348056"/>
          </a:xfrm>
          <a:ln w="38100">
            <a:solidFill>
              <a:srgbClr val="002060"/>
            </a:solidFill>
          </a:ln>
        </p:spPr>
        <p:txBody>
          <a:bodyPr>
            <a:noAutofit/>
          </a:bodyPr>
          <a:lstStyle/>
          <a:p>
            <a:pPr marL="347345" indent="-347345" algn="just">
              <a:lnSpc>
                <a:spcPct val="107000"/>
              </a:lnSpc>
              <a:spcBef>
                <a:spcPts val="480"/>
              </a:spcBef>
              <a:spcAft>
                <a:spcPts val="0"/>
              </a:spcAft>
            </a:pPr>
            <a:r>
              <a:rPr lang="en-US" sz="20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Waqıttıń</a:t>
            </a:r>
            <a:r>
              <a:rPr lang="uz-Cyrl-UZ" sz="2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ayrı</a:t>
            </a:r>
            <a:r>
              <a:rPr lang="uz-Cyrl-UZ" sz="2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m </a:t>
            </a:r>
            <a:r>
              <a:rPr lang="en-US" sz="20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zamatlarınd</a:t>
            </a:r>
            <a:r>
              <a:rPr lang="uz-Cyrl-UZ" sz="2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a elekt</a:t>
            </a:r>
            <a:r>
              <a:rPr lang="en-US" sz="20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ronl</a:t>
            </a:r>
            <a:r>
              <a:rPr lang="uz-Cyrl-UZ" sz="2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ar </a:t>
            </a:r>
            <a:r>
              <a:rPr lang="en-US" sz="20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keńislikt</a:t>
            </a:r>
            <a:r>
              <a:rPr lang="uz-Cyrl-UZ" sz="2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US" sz="2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ń</a:t>
            </a:r>
            <a:r>
              <a:rPr lang="uz-Cyrl-UZ" sz="2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m</a:t>
            </a:r>
            <a:r>
              <a:rPr lang="en-US" sz="20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áli</a:t>
            </a:r>
            <a:r>
              <a:rPr lang="uz-Cyrl-UZ" sz="2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m n</a:t>
            </a:r>
            <a:r>
              <a:rPr lang="en-US" sz="20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oqat</a:t>
            </a:r>
            <a:r>
              <a:rPr lang="uz-Cyrl-UZ" sz="2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l</a:t>
            </a:r>
            <a:r>
              <a:rPr lang="en-US" sz="20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arınd</a:t>
            </a:r>
            <a:r>
              <a:rPr lang="uz-Cyrl-UZ" sz="2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a j</a:t>
            </a:r>
            <a:r>
              <a:rPr lang="en-US" sz="2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ay</a:t>
            </a:r>
            <a:r>
              <a:rPr lang="uz-Cyrl-UZ" sz="2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la</a:t>
            </a:r>
            <a:r>
              <a:rPr lang="en-US" sz="20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sıp</a:t>
            </a:r>
            <a:r>
              <a:rPr lang="uz-Cyrl-UZ" sz="2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b</a:t>
            </a:r>
            <a:r>
              <a:rPr lang="en-US" sz="20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irde</a:t>
            </a:r>
            <a:r>
              <a:rPr lang="uz-Cyrl-UZ" sz="2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n </a:t>
            </a:r>
            <a:r>
              <a:rPr lang="uz-Cyrl-UZ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tez </a:t>
            </a:r>
            <a:r>
              <a:rPr lang="en-US" sz="2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ó</a:t>
            </a:r>
            <a:r>
              <a:rPr lang="uz-Cyrl-UZ" sz="2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zg</a:t>
            </a:r>
            <a:r>
              <a:rPr lang="en-US" sz="20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erip</a:t>
            </a:r>
            <a:r>
              <a:rPr lang="uz-Cyrl-UZ" sz="2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tura</a:t>
            </a:r>
            <a:r>
              <a:rPr lang="en-US" sz="20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tuǵı</a:t>
            </a:r>
            <a:r>
              <a:rPr lang="en-US" sz="2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uz-Cyrl-UZ" sz="2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n </a:t>
            </a:r>
            <a:r>
              <a:rPr lang="uz-Cyrl-UZ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elektr </a:t>
            </a:r>
            <a:r>
              <a:rPr lang="uz-Cyrl-UZ" sz="2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dipoll</a:t>
            </a:r>
            <a:r>
              <a:rPr lang="en-US" sz="20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arı</a:t>
            </a:r>
            <a:r>
              <a:rPr lang="uz-Cyrl-UZ" sz="2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n </a:t>
            </a:r>
            <a:r>
              <a:rPr lang="en-US" sz="20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payda</a:t>
            </a:r>
            <a:r>
              <a:rPr lang="uz-Cyrl-UZ" sz="2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etedi</a:t>
            </a:r>
            <a:r>
              <a:rPr lang="uz-Cyrl-UZ" sz="2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7345" indent="-347345" algn="just">
              <a:lnSpc>
                <a:spcPct val="107000"/>
              </a:lnSpc>
              <a:spcBef>
                <a:spcPts val="430"/>
              </a:spcBef>
              <a:spcAft>
                <a:spcPts val="0"/>
              </a:spcAft>
            </a:pPr>
            <a:r>
              <a:rPr lang="en-US" sz="20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Eki</a:t>
            </a:r>
            <a:r>
              <a:rPr lang="uz-Cyrl-UZ" sz="2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uz-Cyrl-UZ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geliy </a:t>
            </a:r>
            <a:r>
              <a:rPr lang="uz-Cyrl-UZ" sz="2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atoml</a:t>
            </a:r>
            <a:r>
              <a:rPr lang="en-US" sz="20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arı</a:t>
            </a:r>
            <a:r>
              <a:rPr lang="uz-Cyrl-UZ" sz="2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jaqı</a:t>
            </a:r>
            <a:r>
              <a:rPr lang="uz-Cyrl-UZ" sz="2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nlas</a:t>
            </a:r>
            <a:r>
              <a:rPr lang="en-US" sz="20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tırılǵa</a:t>
            </a:r>
            <a:r>
              <a:rPr lang="uz-Cyrl-UZ" sz="2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nda </a:t>
            </a:r>
            <a:r>
              <a:rPr lang="en-US" sz="20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bul</a:t>
            </a:r>
            <a:r>
              <a:rPr lang="uz-Cyrl-UZ" sz="2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uz-Cyrl-UZ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atomlar </a:t>
            </a:r>
            <a:r>
              <a:rPr lang="uz-Cyrl-UZ" sz="2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elekt</a:t>
            </a:r>
            <a:r>
              <a:rPr lang="en-US" sz="20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ronları</a:t>
            </a:r>
            <a:r>
              <a:rPr lang="uz-Cyrl-UZ" sz="2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háreketinde</a:t>
            </a:r>
            <a:r>
              <a:rPr lang="uz-Cyrl-UZ" sz="2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uz-Cyrl-UZ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(«</a:t>
            </a:r>
            <a:r>
              <a:rPr lang="uz-Cyrl-UZ" sz="2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korrelya</a:t>
            </a:r>
            <a:r>
              <a:rPr lang="en-US" sz="2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c</a:t>
            </a:r>
            <a:r>
              <a:rPr lang="uz-Cyrl-UZ" sz="2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iya</a:t>
            </a:r>
            <a:r>
              <a:rPr lang="uz-Cyrl-UZ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») </a:t>
            </a:r>
            <a:r>
              <a:rPr lang="uz-Cyrl-UZ" sz="2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mu</a:t>
            </a:r>
            <a:r>
              <a:rPr lang="en-US" sz="20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wapıqlıq</a:t>
            </a:r>
            <a:r>
              <a:rPr lang="uz-Cyrl-UZ" sz="2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ornatıladı</a:t>
            </a:r>
            <a:r>
              <a:rPr lang="uz-Cyrl-UZ" sz="2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n</a:t>
            </a:r>
            <a:r>
              <a:rPr lang="en-US" sz="20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átiyjede</a:t>
            </a:r>
            <a:r>
              <a:rPr lang="uz-Cyrl-UZ" sz="2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uz-Cyrl-UZ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atomlar </a:t>
            </a:r>
            <a:r>
              <a:rPr lang="en-US" sz="2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or</a:t>
            </a:r>
            <a:r>
              <a:rPr lang="uz-Cyrl-UZ" sz="2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t</a:t>
            </a:r>
            <a:r>
              <a:rPr lang="en-US" sz="20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asınd</a:t>
            </a:r>
            <a:r>
              <a:rPr lang="uz-Cyrl-UZ" sz="2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a </a:t>
            </a:r>
            <a:r>
              <a:rPr lang="en-US" sz="20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ózara</a:t>
            </a:r>
            <a:r>
              <a:rPr lang="uz-Cyrl-UZ" sz="2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t</a:t>
            </a:r>
            <a:r>
              <a:rPr lang="en-US" sz="2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á</a:t>
            </a:r>
            <a:r>
              <a:rPr lang="uz-Cyrl-UZ" sz="2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sir k</a:t>
            </a:r>
            <a:r>
              <a:rPr lang="en-US" sz="20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úshleri</a:t>
            </a:r>
            <a:r>
              <a:rPr lang="uz-Cyrl-UZ" sz="2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payda</a:t>
            </a:r>
            <a:r>
              <a:rPr lang="uz-Cyrl-UZ" sz="2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boladı</a:t>
            </a:r>
            <a:r>
              <a:rPr lang="uz-Cyrl-UZ" sz="2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r>
              <a:rPr lang="en-US" sz="2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Bun</a:t>
            </a:r>
            <a:r>
              <a:rPr lang="uz-Cyrl-UZ" sz="2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day k</a:t>
            </a:r>
            <a:r>
              <a:rPr lang="en-US" sz="20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úshle</a:t>
            </a:r>
            <a:r>
              <a:rPr lang="uz-Cyrl-UZ" sz="2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r </a:t>
            </a:r>
            <a:r>
              <a:rPr lang="en-US" sz="20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eki</a:t>
            </a:r>
            <a:r>
              <a:rPr lang="uz-Cyrl-UZ" sz="2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qıylı</a:t>
            </a:r>
            <a:r>
              <a:rPr lang="uz-Cyrl-UZ" sz="2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xarakt</a:t>
            </a:r>
            <a:r>
              <a:rPr lang="en-US" sz="20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erge</a:t>
            </a:r>
            <a:r>
              <a:rPr lang="uz-Cyrl-UZ" sz="2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iye</a:t>
            </a:r>
            <a:r>
              <a:rPr lang="uz-Cyrl-UZ" sz="2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boladı</a:t>
            </a:r>
            <a:r>
              <a:rPr lang="uz-Cyrl-UZ" sz="2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7345" indent="-347345" algn="just">
              <a:lnSpc>
                <a:spcPct val="107000"/>
              </a:lnSpc>
              <a:spcBef>
                <a:spcPts val="430"/>
              </a:spcBef>
              <a:spcAft>
                <a:spcPts val="0"/>
              </a:spcAft>
            </a:pPr>
            <a:r>
              <a:rPr lang="en-US" sz="2000" b="1" i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egerde</a:t>
            </a:r>
            <a:r>
              <a:rPr lang="uz-Cyrl-UZ" sz="2000" b="1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elekt</a:t>
            </a:r>
            <a:r>
              <a:rPr lang="en-US" sz="2000" b="1" i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ronl</a:t>
            </a:r>
            <a:r>
              <a:rPr lang="uz-Cyrl-UZ" sz="2000" b="1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ar atoml</a:t>
            </a:r>
            <a:r>
              <a:rPr lang="en-US" sz="2000" b="1" i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ardıń</a:t>
            </a:r>
            <a:r>
              <a:rPr lang="uz-Cyrl-UZ" sz="2000" b="1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000" b="1" i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keri</a:t>
            </a:r>
            <a:r>
              <a:rPr lang="uz-Cyrl-UZ" sz="2000" b="1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t</a:t>
            </a:r>
            <a:r>
              <a:rPr lang="en-US" sz="2000" b="1" i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amanların</a:t>
            </a:r>
            <a:r>
              <a:rPr lang="uz-Cyrl-UZ" sz="2000" b="1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a t</a:t>
            </a:r>
            <a:r>
              <a:rPr lang="en-US" sz="2000" b="1" i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oplanıwı</a:t>
            </a:r>
            <a:r>
              <a:rPr lang="uz-Cyrl-UZ" sz="2000" b="1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mu</a:t>
            </a:r>
            <a:r>
              <a:rPr lang="en-US" sz="2000" b="1" i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wapıqlas</a:t>
            </a:r>
            <a:r>
              <a:rPr lang="uz-Cyrl-UZ" sz="2000" b="1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sa </a:t>
            </a:r>
            <a:r>
              <a:rPr lang="uz-Cyrl-UZ" sz="2000" b="1" i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uz-Cyrl-UZ" sz="2000" b="1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1a-</a:t>
            </a:r>
            <a:r>
              <a:rPr lang="en-US" sz="2000" b="1" i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súwret</a:t>
            </a:r>
            <a:r>
              <a:rPr lang="uz-Cyrl-UZ" sz="2000" b="1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), t</a:t>
            </a:r>
            <a:r>
              <a:rPr lang="en-US" sz="2000" b="1" i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artısıw</a:t>
            </a:r>
            <a:r>
              <a:rPr lang="uz-Cyrl-UZ" sz="2000" b="1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k</a:t>
            </a:r>
            <a:r>
              <a:rPr lang="en-US" sz="2000" b="1" i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úshleri</a:t>
            </a:r>
            <a:r>
              <a:rPr lang="uz-Cyrl-UZ" sz="2000" b="1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000" b="1" i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payda</a:t>
            </a:r>
            <a:r>
              <a:rPr lang="uz-Cyrl-UZ" sz="2000" b="1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000" b="1" i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boladı</a:t>
            </a:r>
            <a:r>
              <a:rPr lang="uz-Cyrl-UZ" sz="2000" b="1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; 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7345" indent="-347345" algn="just">
              <a:lnSpc>
                <a:spcPct val="107000"/>
              </a:lnSpc>
              <a:spcBef>
                <a:spcPts val="430"/>
              </a:spcBef>
              <a:spcAft>
                <a:spcPts val="0"/>
              </a:spcAft>
            </a:pPr>
            <a:r>
              <a:rPr lang="en-US" sz="2000" b="1" i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egerde</a:t>
            </a:r>
            <a:r>
              <a:rPr lang="uz-Cyrl-UZ" sz="2000" b="1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elekt</a:t>
            </a:r>
            <a:r>
              <a:rPr lang="en-US" sz="2000" b="1" i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ronl</a:t>
            </a:r>
            <a:r>
              <a:rPr lang="uz-Cyrl-UZ" sz="2000" b="1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ar atoml</a:t>
            </a:r>
            <a:r>
              <a:rPr lang="en-US" sz="2000" b="1" i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ardıń</a:t>
            </a:r>
            <a:r>
              <a:rPr lang="uz-Cyrl-UZ" sz="2000" b="1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uz-Cyrl-UZ" sz="2000" b="1" i="1" dirty="0">
                <a:solidFill>
                  <a:srgbClr val="000000"/>
                </a:solidFill>
                <a:latin typeface="Calibri" panose="020F0502020204030204" pitchFamily="34" charset="0"/>
              </a:rPr>
              <a:t>bir </a:t>
            </a:r>
            <a:r>
              <a:rPr lang="uz-Cyrl-UZ" sz="2000" b="1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t</a:t>
            </a:r>
            <a:r>
              <a:rPr lang="en-US" sz="2000" b="1" i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amanların</a:t>
            </a:r>
            <a:r>
              <a:rPr lang="uz-Cyrl-UZ" sz="2000" b="1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a t</a:t>
            </a:r>
            <a:r>
              <a:rPr lang="en-US" sz="2000" b="1" i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oplanıwı</a:t>
            </a:r>
            <a:r>
              <a:rPr lang="uz-Cyrl-UZ" sz="2000" b="1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mu</a:t>
            </a:r>
            <a:r>
              <a:rPr lang="en-US" sz="2000" b="1" i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wapıqlas</a:t>
            </a:r>
            <a:r>
              <a:rPr lang="uz-Cyrl-UZ" sz="2000" b="1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sa </a:t>
            </a:r>
            <a:r>
              <a:rPr lang="uz-Cyrl-UZ" sz="2000" b="1" i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uz-Cyrl-UZ" sz="2000" b="1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1b-</a:t>
            </a:r>
            <a:r>
              <a:rPr lang="en-US" sz="2000" b="1" i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súwret</a:t>
            </a:r>
            <a:r>
              <a:rPr lang="uz-Cyrl-UZ" sz="2000" b="1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), </a:t>
            </a:r>
            <a:r>
              <a:rPr lang="en-US" sz="2000" b="1" i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iyteriw</a:t>
            </a:r>
            <a:r>
              <a:rPr lang="uz-Cyrl-UZ" sz="2000" b="1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k</a:t>
            </a:r>
            <a:r>
              <a:rPr lang="en-US" sz="2000" b="1" i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úshleri</a:t>
            </a:r>
            <a:r>
              <a:rPr lang="uz-Cyrl-UZ" sz="2000" b="1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p</a:t>
            </a:r>
            <a:r>
              <a:rPr lang="en-US" sz="2000" b="1" i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ayda</a:t>
            </a:r>
            <a:r>
              <a:rPr lang="uz-Cyrl-UZ" sz="2000" b="1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000" b="1" i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boladı</a:t>
            </a:r>
            <a:r>
              <a:rPr lang="uz-Cyrl-UZ" sz="2000" b="1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64866" name="Picture 2" descr="19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4921" y="785794"/>
            <a:ext cx="5519768" cy="24622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2214546" y="785794"/>
            <a:ext cx="1000132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Tartısıw</a:t>
            </a:r>
            <a:endParaRPr lang="ru-RU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2066" y="793346"/>
            <a:ext cx="112015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Iyterisiw</a:t>
            </a:r>
            <a:endParaRPr lang="ru-RU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1628" y="2798915"/>
            <a:ext cx="4770636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ZAMATLIQ DIPOLLAR</a:t>
            </a:r>
            <a:endParaRPr lang="ru-RU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85918" y="3000372"/>
            <a:ext cx="4770636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1a </a:t>
            </a:r>
            <a:r>
              <a:rPr lang="en-US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úwret</a:t>
            </a:r>
            <a:r>
              <a:rPr lang="en-US" sz="1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                                                    </a:t>
            </a:r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1b </a:t>
            </a:r>
            <a:r>
              <a:rPr lang="en-US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úwret</a:t>
            </a:r>
            <a:endParaRPr lang="ru-RU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1920"/>
            <a:ext cx="8277248" cy="5334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sz="40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Dispersiya</a:t>
            </a:r>
            <a:r>
              <a:rPr lang="en-US" sz="40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lı</a:t>
            </a:r>
            <a:r>
              <a:rPr lang="ru-RU" sz="4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40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t</a:t>
            </a:r>
            <a:r>
              <a:rPr lang="en-US" sz="4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á</a:t>
            </a:r>
            <a:r>
              <a:rPr lang="ru-RU" sz="40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sir</a:t>
            </a:r>
            <a:r>
              <a:rPr lang="ru-RU" sz="4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40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k</a:t>
            </a:r>
            <a:r>
              <a:rPr lang="en-US" sz="40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úshle</a:t>
            </a:r>
            <a:r>
              <a:rPr lang="ru-RU" sz="40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r</a:t>
            </a:r>
            <a:endParaRPr lang="ru-RU" sz="4000" dirty="0" smtClean="0">
              <a:solidFill>
                <a:schemeClr val="tx1"/>
              </a:solidFill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sz="half" idx="1"/>
          </p:nvPr>
        </p:nvSpPr>
        <p:spPr>
          <a:xfrm>
            <a:off x="319064" y="895336"/>
            <a:ext cx="8596360" cy="5519768"/>
          </a:xfrm>
          <a:ln w="38100">
            <a:solidFill>
              <a:srgbClr val="002060"/>
            </a:solidFill>
          </a:ln>
        </p:spPr>
        <p:txBody>
          <a:bodyPr>
            <a:noAutofit/>
          </a:bodyPr>
          <a:lstStyle/>
          <a:p>
            <a:pPr marL="347345" indent="-347345" algn="just">
              <a:lnSpc>
                <a:spcPct val="107000"/>
              </a:lnSpc>
              <a:spcBef>
                <a:spcPts val="575"/>
              </a:spcBef>
              <a:spcAft>
                <a:spcPts val="0"/>
              </a:spcAft>
            </a:pPr>
            <a:r>
              <a:rPr lang="uz-Cyrl-UZ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Elekt</a:t>
            </a:r>
            <a:r>
              <a:rPr lang="en-US" sz="28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ronlardıń</a:t>
            </a:r>
            <a:r>
              <a:rPr lang="uz-Cyrl-UZ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mu</a:t>
            </a:r>
            <a:r>
              <a:rPr lang="en-US" sz="28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wapıqlasq</a:t>
            </a:r>
            <a:r>
              <a:rPr lang="uz-Cyrl-UZ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an </a:t>
            </a:r>
            <a:r>
              <a:rPr lang="en-US" sz="28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háreketi</a:t>
            </a:r>
            <a:r>
              <a:rPr lang="uz-Cyrl-UZ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n</a:t>
            </a:r>
            <a:r>
              <a:rPr lang="en-US" sz="28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átiyjesinde</a:t>
            </a:r>
            <a:r>
              <a:rPr lang="uz-Cyrl-UZ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p</a:t>
            </a:r>
            <a:r>
              <a:rPr lang="en-US" sz="28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ayda</a:t>
            </a:r>
            <a:r>
              <a:rPr lang="uz-Cyrl-UZ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bolatuǵı</a:t>
            </a:r>
            <a:r>
              <a:rPr lang="uz-Cyrl-UZ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n b</a:t>
            </a:r>
            <a:r>
              <a:rPr lang="en-US" sz="28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aylanıs</a:t>
            </a:r>
            <a:r>
              <a:rPr lang="en-US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kúshle</a:t>
            </a:r>
            <a:r>
              <a:rPr lang="uz-Cyrl-UZ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ri  </a:t>
            </a:r>
            <a:r>
              <a:rPr lang="uz-Cyrl-UZ" sz="2800" b="1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dispersiy</a:t>
            </a:r>
            <a:r>
              <a:rPr lang="en-US" sz="2800" b="1" i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alı</a:t>
            </a:r>
            <a:r>
              <a:rPr lang="uz-Cyrl-UZ" sz="2800" b="1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k</a:t>
            </a:r>
            <a:r>
              <a:rPr lang="en-US" sz="2800" b="1" i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úshle</a:t>
            </a:r>
            <a:r>
              <a:rPr lang="uz-Cyrl-UZ" sz="2800" b="1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r</a:t>
            </a:r>
            <a:r>
              <a:rPr lang="uz-Cyrl-UZ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d</a:t>
            </a:r>
            <a:r>
              <a:rPr lang="en-US" sz="28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ep</a:t>
            </a:r>
            <a:r>
              <a:rPr lang="uz-Cyrl-UZ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atal</a:t>
            </a:r>
            <a:r>
              <a:rPr lang="en-US" sz="28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adı</a:t>
            </a:r>
            <a:r>
              <a:rPr lang="uz-Cyrl-UZ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hám</a:t>
            </a:r>
            <a:r>
              <a:rPr lang="uz-Cyrl-UZ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tómendegishe</a:t>
            </a:r>
            <a:r>
              <a:rPr lang="uz-Cyrl-UZ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ańlatıladı</a:t>
            </a:r>
            <a:r>
              <a:rPr lang="uz-Cyrl-UZ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Bef>
                <a:spcPts val="670"/>
              </a:spcBef>
              <a:spcAft>
                <a:spcPts val="0"/>
              </a:spcAft>
              <a:buNone/>
            </a:pPr>
            <a:r>
              <a:rPr lang="uz-Cyrl-UZ" sz="28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                        </a:t>
            </a:r>
            <a:r>
              <a:rPr lang="uz-Cyrl-UZ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                              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7345" indent="-347345">
              <a:lnSpc>
                <a:spcPct val="107000"/>
              </a:lnSpc>
              <a:spcBef>
                <a:spcPts val="670"/>
              </a:spcBef>
              <a:spcAft>
                <a:spcPts val="0"/>
              </a:spcAft>
              <a:buNone/>
            </a:pPr>
            <a:endParaRPr lang="en-US" sz="2800" b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7345" indent="-347345">
              <a:lnSpc>
                <a:spcPct val="107000"/>
              </a:lnSpc>
              <a:spcBef>
                <a:spcPts val="670"/>
              </a:spcBef>
              <a:spcAft>
                <a:spcPts val="0"/>
              </a:spcAft>
            </a:pPr>
            <a:r>
              <a:rPr lang="en-US" sz="28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bul</a:t>
            </a:r>
            <a:r>
              <a:rPr lang="uz-Cyrl-UZ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jerde</a:t>
            </a:r>
            <a:r>
              <a:rPr lang="uz-Cyrl-UZ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800" b="1" i="1" dirty="0">
                <a:solidFill>
                  <a:srgbClr val="00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</a:t>
            </a:r>
            <a:r>
              <a:rPr lang="uz-Cyrl-UZ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en-US" sz="28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bóleksheniń</a:t>
            </a:r>
            <a:r>
              <a:rPr lang="uz-Cyrl-UZ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polyarlanıwı</a:t>
            </a:r>
            <a:r>
              <a:rPr lang="uz-Cyrl-UZ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endParaRPr lang="en-US" sz="2800" b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7345" indent="-347345">
              <a:lnSpc>
                <a:spcPct val="107000"/>
              </a:lnSpc>
              <a:spcBef>
                <a:spcPts val="670"/>
              </a:spcBef>
              <a:spcAft>
                <a:spcPts val="0"/>
              </a:spcAft>
            </a:pPr>
            <a:r>
              <a:rPr lang="ru-RU" sz="2800" b="1" i="1" dirty="0" smtClean="0">
                <a:solidFill>
                  <a:srgbClr val="00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</a:t>
            </a:r>
            <a:r>
              <a:rPr lang="uz-Cyrl-UZ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uz-Cyrl-UZ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- </a:t>
            </a:r>
            <a:r>
              <a:rPr lang="en-US" sz="28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bólekshelerdiń</a:t>
            </a:r>
            <a:r>
              <a:rPr lang="uz-Cyrl-UZ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q</a:t>
            </a:r>
            <a:r>
              <a:rPr lang="en-US" sz="28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ozdırılıw</a:t>
            </a:r>
            <a:r>
              <a:rPr lang="uz-Cyrl-UZ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energiy</a:t>
            </a:r>
            <a:r>
              <a:rPr lang="en-US" sz="28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ası</a:t>
            </a:r>
            <a:r>
              <a:rPr lang="uz-Cyrl-UZ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 </a:t>
            </a:r>
            <a:endParaRPr lang="en-US" sz="2800" b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7345" indent="-347345">
              <a:lnSpc>
                <a:spcPct val="107000"/>
              </a:lnSpc>
              <a:spcBef>
                <a:spcPts val="670"/>
              </a:spcBef>
              <a:spcAft>
                <a:spcPts val="0"/>
              </a:spcAft>
            </a:pPr>
            <a:r>
              <a:rPr lang="uz-Cyrl-UZ" sz="2800" b="1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r</a:t>
            </a:r>
            <a:r>
              <a:rPr lang="uz-Cyrl-UZ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uz-Cyrl-UZ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- dipollar </a:t>
            </a:r>
            <a:r>
              <a:rPr lang="en-US" sz="28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arasındaǵı</a:t>
            </a:r>
            <a:r>
              <a:rPr lang="uz-Cyrl-UZ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aralıq</a:t>
            </a:r>
            <a:r>
              <a:rPr lang="uz-Cyrl-UZ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ru-RU" sz="2800" dirty="0"/>
          </a:p>
        </p:txBody>
      </p:sp>
      <p:pic>
        <p:nvPicPr>
          <p:cNvPr id="1658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2428868"/>
            <a:ext cx="1968918" cy="99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1920"/>
            <a:ext cx="8277248" cy="5334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3600" b="1" dirty="0" err="1" smtClean="0">
                <a:solidFill>
                  <a:schemeClr val="tx1"/>
                </a:solidFill>
              </a:rPr>
              <a:t>Orientaciyalı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tásir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kúshler</a:t>
            </a:r>
            <a:endParaRPr lang="ru-RU" sz="4000" dirty="0" smtClean="0">
              <a:solidFill>
                <a:schemeClr val="tx1"/>
              </a:solidFill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sz="half" idx="1"/>
          </p:nvPr>
        </p:nvSpPr>
        <p:spPr>
          <a:xfrm>
            <a:off x="228576" y="895336"/>
            <a:ext cx="8596360" cy="5791232"/>
          </a:xfrm>
          <a:ln w="38100">
            <a:solidFill>
              <a:srgbClr val="002060"/>
            </a:solidFill>
          </a:ln>
        </p:spPr>
        <p:txBody>
          <a:bodyPr>
            <a:noAutofit/>
          </a:bodyPr>
          <a:lstStyle/>
          <a:p>
            <a:pPr marL="0" indent="0" algn="ctr">
              <a:lnSpc>
                <a:spcPct val="107000"/>
              </a:lnSpc>
              <a:spcBef>
                <a:spcPts val="530"/>
              </a:spcBef>
              <a:spcAft>
                <a:spcPts val="0"/>
              </a:spcAft>
              <a:buNone/>
            </a:pPr>
            <a:r>
              <a:rPr lang="ru-RU" sz="2400" b="1" dirty="0" smtClean="0"/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Eger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molekulalar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turaqlı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uz-Cyrl-UZ" sz="2400" b="1" i="1" dirty="0">
                <a:solidFill>
                  <a:srgbClr val="000000"/>
                </a:solidFill>
                <a:latin typeface="Calibri" panose="020F0502020204030204" pitchFamily="34" charset="0"/>
              </a:rPr>
              <a:t>M</a:t>
            </a:r>
            <a:r>
              <a:rPr lang="uz-Cyrl-UZ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 – dipol 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moment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ine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iye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b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olsa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yaǵnıy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polyarlı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b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olsa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ol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hal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da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ola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r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arasınd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a elektrost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atikalıq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t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á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sir k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úshleri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p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ayda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boladı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n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átiyjede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sistemanıń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energiy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ası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k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emeyiwine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ǵárezli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túrde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molekulalar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qa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tań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t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ártipte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j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ay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l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asıwǵ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a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umtı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l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adı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400" b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 algn="ctr">
              <a:buNone/>
            </a:pPr>
            <a:endParaRPr lang="en-US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 algn="ctr">
              <a:buNone/>
            </a:pPr>
            <a:endParaRPr lang="en-US" sz="2400" b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 algn="ctr">
              <a:buNone/>
            </a:pPr>
            <a:endParaRPr lang="en-US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Tómen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tem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pera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t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uralar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da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molekulalar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t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ártip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li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baǵıtq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a t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olıq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iye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b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olsa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ózara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t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á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sir energiy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ası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tómende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gi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qatnas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pene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n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anı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qlan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adı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  <a:endParaRPr lang="ru-RU" sz="2400" dirty="0" smtClean="0"/>
          </a:p>
          <a:p>
            <a:pPr marL="0" indent="0" algn="ctr">
              <a:buNone/>
            </a:pPr>
            <a:endParaRPr lang="ru-RU" sz="2000" dirty="0" smtClean="0"/>
          </a:p>
          <a:p>
            <a:pPr marL="0" indent="0" algn="ctr">
              <a:buNone/>
            </a:pPr>
            <a:endParaRPr lang="ru-RU" sz="2000" dirty="0" smtClean="0"/>
          </a:p>
          <a:p>
            <a:pPr marL="0" indent="0" algn="ctr">
              <a:buNone/>
            </a:pPr>
            <a:endParaRPr lang="ru-RU" sz="2000" dirty="0" smtClean="0"/>
          </a:p>
          <a:p>
            <a:pPr marL="0" indent="0" algn="ctr">
              <a:buNone/>
            </a:pPr>
            <a:endParaRPr lang="ru-RU" sz="2000" dirty="0" smtClean="0"/>
          </a:p>
          <a:p>
            <a:pPr>
              <a:buNone/>
            </a:pPr>
            <a:endParaRPr lang="ru-RU" sz="2000" dirty="0"/>
          </a:p>
        </p:txBody>
      </p:sp>
      <p:pic>
        <p:nvPicPr>
          <p:cNvPr id="1669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643182"/>
            <a:ext cx="7305714" cy="16056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69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8992" y="5214950"/>
            <a:ext cx="2264119" cy="1083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1920"/>
            <a:ext cx="8277248" cy="5334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3200" b="1" dirty="0" err="1" smtClean="0">
                <a:solidFill>
                  <a:schemeClr val="tx1"/>
                </a:solidFill>
              </a:rPr>
              <a:t>Indukciyalı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tásir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kúshler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sz="half" idx="1"/>
          </p:nvPr>
        </p:nvSpPr>
        <p:spPr>
          <a:xfrm>
            <a:off x="228576" y="895336"/>
            <a:ext cx="8686848" cy="5791232"/>
          </a:xfrm>
          <a:ln w="38100">
            <a:solidFill>
              <a:srgbClr val="002060"/>
            </a:solidFill>
          </a:ln>
        </p:spPr>
        <p:txBody>
          <a:bodyPr>
            <a:noAutofit/>
          </a:bodyPr>
          <a:lstStyle/>
          <a:p>
            <a:pPr algn="ctr">
              <a:lnSpc>
                <a:spcPct val="107000"/>
              </a:lnSpc>
              <a:spcBef>
                <a:spcPts val="530"/>
              </a:spcBef>
              <a:spcAft>
                <a:spcPts val="0"/>
              </a:spcAft>
            </a:pPr>
            <a:r>
              <a:rPr lang="uz-Cyrl-UZ" sz="2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K</a:t>
            </a:r>
            <a:r>
              <a:rPr lang="en-US" sz="22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ús</a:t>
            </a:r>
            <a:r>
              <a:rPr lang="uz-Cyrl-UZ" sz="2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hli </a:t>
            </a:r>
            <a:r>
              <a:rPr lang="en-US" sz="22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polyarlanıwǵ</a:t>
            </a:r>
            <a:r>
              <a:rPr lang="uz-Cyrl-UZ" sz="2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a </a:t>
            </a:r>
            <a:r>
              <a:rPr lang="en-US" sz="22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iye</a:t>
            </a:r>
            <a:r>
              <a:rPr lang="uz-Cyrl-UZ" sz="2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b</a:t>
            </a:r>
            <a:r>
              <a:rPr lang="en-US" sz="22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olǵa</a:t>
            </a:r>
            <a:r>
              <a:rPr lang="uz-Cyrl-UZ" sz="2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n </a:t>
            </a:r>
            <a:r>
              <a:rPr lang="en-US" sz="22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polyarlı</a:t>
            </a:r>
            <a:r>
              <a:rPr lang="uz-Cyrl-UZ" sz="2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molekulalar</a:t>
            </a:r>
            <a:r>
              <a:rPr lang="uz-Cyrl-UZ" sz="2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da qo</a:t>
            </a:r>
            <a:r>
              <a:rPr lang="en-US" sz="22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ńsı</a:t>
            </a:r>
            <a:r>
              <a:rPr lang="uz-Cyrl-UZ" sz="2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mol</a:t>
            </a:r>
            <a:r>
              <a:rPr lang="en-US" sz="22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ekulardıń</a:t>
            </a:r>
            <a:r>
              <a:rPr lang="uz-Cyrl-UZ" sz="2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turaqlı</a:t>
            </a:r>
            <a:r>
              <a:rPr lang="uz-Cyrl-UZ" sz="2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dip</a:t>
            </a:r>
            <a:r>
              <a:rPr lang="en-US" sz="22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olı</a:t>
            </a:r>
            <a:r>
              <a:rPr lang="uz-Cyrl-UZ" sz="2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m</a:t>
            </a:r>
            <a:r>
              <a:rPr lang="en-US" sz="22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aydanı</a:t>
            </a:r>
            <a:r>
              <a:rPr lang="uz-Cyrl-UZ" sz="2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t</a:t>
            </a:r>
            <a:r>
              <a:rPr lang="en-US" sz="2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á</a:t>
            </a:r>
            <a:r>
              <a:rPr lang="uz-Cyrl-UZ" sz="2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sir</a:t>
            </a:r>
            <a:r>
              <a:rPr lang="en-US" sz="22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ine</a:t>
            </a:r>
            <a:r>
              <a:rPr lang="uz-Cyrl-UZ" sz="2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q</a:t>
            </a:r>
            <a:r>
              <a:rPr lang="en-US" sz="22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osıms</a:t>
            </a:r>
            <a:r>
              <a:rPr lang="uz-Cyrl-UZ" sz="2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ha </a:t>
            </a:r>
            <a:r>
              <a:rPr lang="uz-Cyrl-UZ" sz="2200" b="1" dirty="0">
                <a:solidFill>
                  <a:srgbClr val="000000"/>
                </a:solidFill>
                <a:latin typeface="Calibri" panose="020F0502020204030204" pitchFamily="34" charset="0"/>
              </a:rPr>
              <a:t>dipol momenti </a:t>
            </a:r>
            <a:r>
              <a:rPr lang="en-US" sz="22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payda</a:t>
            </a:r>
            <a:r>
              <a:rPr lang="uz-Cyrl-UZ" sz="2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b</a:t>
            </a:r>
            <a:r>
              <a:rPr lang="en-US" sz="22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olıwı</a:t>
            </a:r>
            <a:r>
              <a:rPr lang="uz-Cyrl-UZ" sz="2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múm</a:t>
            </a:r>
            <a:r>
              <a:rPr lang="uz-Cyrl-UZ" sz="2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kin</a:t>
            </a:r>
            <a:r>
              <a:rPr lang="en-US" sz="2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pPr algn="ctr">
              <a:lnSpc>
                <a:spcPct val="107000"/>
              </a:lnSpc>
              <a:spcBef>
                <a:spcPts val="530"/>
              </a:spcBef>
              <a:spcAft>
                <a:spcPts val="0"/>
              </a:spcAft>
            </a:pPr>
            <a:endParaRPr lang="en-US" sz="22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Bef>
                <a:spcPts val="530"/>
              </a:spcBef>
              <a:spcAft>
                <a:spcPts val="0"/>
              </a:spcAft>
            </a:pPr>
            <a:endParaRPr lang="en-US" sz="2200" b="1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Bef>
                <a:spcPts val="530"/>
              </a:spcBef>
              <a:spcAft>
                <a:spcPts val="0"/>
              </a:spcAft>
            </a:pPr>
            <a:endParaRPr lang="en-US" sz="22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Bef>
                <a:spcPts val="530"/>
              </a:spcBef>
              <a:spcAft>
                <a:spcPts val="0"/>
              </a:spcAft>
              <a:buNone/>
            </a:pP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530"/>
              </a:spcBef>
              <a:spcAft>
                <a:spcPts val="0"/>
              </a:spcAft>
              <a:buNone/>
            </a:pPr>
            <a:r>
              <a:rPr lang="uz-Cyrl-UZ" sz="2200" b="1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7345" indent="-347345" algn="ctr">
              <a:lnSpc>
                <a:spcPct val="107000"/>
              </a:lnSpc>
              <a:spcBef>
                <a:spcPts val="530"/>
              </a:spcBef>
              <a:spcAft>
                <a:spcPts val="0"/>
              </a:spcAft>
            </a:pPr>
            <a:r>
              <a:rPr lang="uz-Cyrl-UZ" sz="2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Birin</a:t>
            </a:r>
            <a:r>
              <a:rPr lang="en-US" sz="22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shi</a:t>
            </a:r>
            <a:r>
              <a:rPr lang="uz-Cyrl-UZ" sz="2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mol</a:t>
            </a:r>
            <a:r>
              <a:rPr lang="en-US" sz="22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ekulanıń</a:t>
            </a:r>
            <a:r>
              <a:rPr lang="uz-Cyrl-UZ" sz="2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turaqlı</a:t>
            </a:r>
            <a:r>
              <a:rPr lang="uz-Cyrl-UZ" sz="2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dip</a:t>
            </a:r>
            <a:r>
              <a:rPr lang="en-US" sz="22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olı</a:t>
            </a:r>
            <a:r>
              <a:rPr lang="uz-Cyrl-UZ" sz="2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hám</a:t>
            </a:r>
            <a:r>
              <a:rPr lang="uz-Cyrl-UZ" sz="2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eki</a:t>
            </a:r>
            <a:r>
              <a:rPr lang="uz-Cyrl-UZ" sz="2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n</a:t>
            </a:r>
            <a:r>
              <a:rPr lang="en-US" sz="22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shi</a:t>
            </a:r>
            <a:r>
              <a:rPr lang="uz-Cyrl-UZ" sz="2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mol</a:t>
            </a:r>
            <a:r>
              <a:rPr lang="en-US" sz="22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ekulanıń</a:t>
            </a:r>
            <a:r>
              <a:rPr lang="uz-Cyrl-UZ" sz="2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indu</a:t>
            </a:r>
            <a:r>
              <a:rPr lang="en-US" sz="22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kciya</a:t>
            </a:r>
            <a:r>
              <a:rPr lang="uz-Cyrl-UZ" sz="2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la</a:t>
            </a:r>
            <a:r>
              <a:rPr lang="en-US" sz="22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nǵa</a:t>
            </a:r>
            <a:r>
              <a:rPr lang="uz-Cyrl-UZ" sz="2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n dip</a:t>
            </a:r>
            <a:r>
              <a:rPr lang="en-US" sz="22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olı</a:t>
            </a:r>
            <a:r>
              <a:rPr lang="uz-Cyrl-UZ" sz="2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arasındaǵı</a:t>
            </a:r>
            <a:r>
              <a:rPr lang="uz-Cyrl-UZ" sz="2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ózara</a:t>
            </a:r>
            <a:r>
              <a:rPr lang="uz-Cyrl-UZ" sz="2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t</a:t>
            </a:r>
            <a:r>
              <a:rPr lang="en-US" sz="2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á</a:t>
            </a:r>
            <a:r>
              <a:rPr lang="uz-Cyrl-UZ" sz="2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sir n</a:t>
            </a:r>
            <a:r>
              <a:rPr lang="en-US" sz="22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átiyjesinde</a:t>
            </a:r>
            <a:r>
              <a:rPr lang="uz-Cyrl-UZ" sz="2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júzege</a:t>
            </a:r>
            <a:r>
              <a:rPr lang="en-US" sz="2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keletuǵı</a:t>
            </a:r>
            <a:r>
              <a:rPr lang="en-US" sz="2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uz-Cyrl-UZ" sz="2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n </a:t>
            </a:r>
            <a:r>
              <a:rPr lang="en-US" sz="22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ózara</a:t>
            </a:r>
            <a:r>
              <a:rPr lang="uz-Cyrl-UZ" sz="2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t</a:t>
            </a:r>
            <a:r>
              <a:rPr lang="en-US" sz="22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artısıw</a:t>
            </a:r>
            <a:r>
              <a:rPr lang="uz-Cyrl-UZ" sz="2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energiy</a:t>
            </a:r>
            <a:r>
              <a:rPr lang="en-US" sz="22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ası</a:t>
            </a:r>
            <a:r>
              <a:rPr lang="uz-Cyrl-UZ" sz="2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sz="22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tómende</a:t>
            </a:r>
            <a:r>
              <a:rPr lang="uz-Cyrl-UZ" sz="2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gi  </a:t>
            </a:r>
            <a:r>
              <a:rPr lang="en-US" sz="22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qatnas</a:t>
            </a:r>
            <a:r>
              <a:rPr lang="uz-Cyrl-UZ" sz="2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pene</a:t>
            </a:r>
            <a:r>
              <a:rPr lang="uz-Cyrl-UZ" sz="2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n </a:t>
            </a:r>
            <a:r>
              <a:rPr lang="en-US" sz="22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anı</a:t>
            </a:r>
            <a:r>
              <a:rPr lang="uz-Cyrl-UZ" sz="2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qlan</a:t>
            </a:r>
            <a:r>
              <a:rPr lang="en-US" sz="22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adı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2000" dirty="0" smtClean="0"/>
          </a:p>
          <a:p>
            <a:pPr marL="0" indent="0" algn="ctr">
              <a:buNone/>
            </a:pPr>
            <a:endParaRPr lang="ru-RU" sz="2000" dirty="0" smtClean="0"/>
          </a:p>
          <a:p>
            <a:pPr marL="0" indent="0" algn="ctr">
              <a:buNone/>
            </a:pPr>
            <a:endParaRPr lang="ru-RU" sz="2000" dirty="0" smtClean="0"/>
          </a:p>
          <a:p>
            <a:pPr marL="0" indent="0" algn="ctr">
              <a:buNone/>
            </a:pPr>
            <a:endParaRPr lang="ru-RU" sz="2000" dirty="0" smtClean="0"/>
          </a:p>
          <a:p>
            <a:pPr>
              <a:buNone/>
            </a:pPr>
            <a:endParaRPr lang="ru-RU" sz="2000" dirty="0"/>
          </a:p>
        </p:txBody>
      </p:sp>
      <p:pic>
        <p:nvPicPr>
          <p:cNvPr id="1679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3944" y="2071680"/>
            <a:ext cx="6786600" cy="17069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793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71802" y="5357826"/>
            <a:ext cx="3826108" cy="1179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428992" y="6000768"/>
            <a:ext cx="428628" cy="2857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4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</a:t>
            </a:r>
            <a:endParaRPr kumimoji="0" lang="ru-RU" sz="320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1920"/>
            <a:ext cx="8277248" cy="5334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3200" b="1" dirty="0" err="1" smtClean="0">
                <a:solidFill>
                  <a:schemeClr val="tx1"/>
                </a:solidFill>
              </a:rPr>
              <a:t>Ionlı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baylanıs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sz="half" idx="1"/>
          </p:nvPr>
        </p:nvSpPr>
        <p:spPr>
          <a:xfrm>
            <a:off x="228576" y="895336"/>
            <a:ext cx="8686848" cy="5791232"/>
          </a:xfrm>
          <a:ln w="38100">
            <a:solidFill>
              <a:srgbClr val="002060"/>
            </a:solidFill>
          </a:ln>
        </p:spPr>
        <p:txBody>
          <a:bodyPr>
            <a:noAutofit/>
          </a:bodyPr>
          <a:lstStyle/>
          <a:p>
            <a:pPr algn="ctr">
              <a:buNone/>
            </a:pPr>
            <a:r>
              <a:rPr lang="uz-Cyrl-UZ" sz="2400" dirty="0" smtClean="0"/>
              <a:t>	</a:t>
            </a:r>
          </a:p>
          <a:p>
            <a:pPr marL="0" indent="0" algn="ctr">
              <a:lnSpc>
                <a:spcPct val="107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 b="1" dirty="0" err="1" smtClean="0">
                <a:latin typeface="Calibri" panose="020F0502020204030204" pitchFamily="34" charset="0"/>
              </a:rPr>
              <a:t>Siltili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uz-Cyrl-UZ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metallar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hám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latin typeface="Calibri" panose="020F0502020204030204" pitchFamily="34" charset="0"/>
              </a:rPr>
              <a:t>galoid</a:t>
            </a:r>
            <a:r>
              <a:rPr lang="uz-Cyrl-UZ" sz="2400" b="1" dirty="0" smtClean="0">
                <a:latin typeface="Calibri" panose="020F0502020204030204" pitchFamily="34" charset="0"/>
              </a:rPr>
              <a:t>lar 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atoml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arı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arasındaǵı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b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aylanıs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tómendegishe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boladı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Áwel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metall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atomınıń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elektronı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galoid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atomına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ótedi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nátiyjede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metall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oń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zaryadlı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ionǵa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galoid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atomı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–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teris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zaryadlı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ionǵa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aylanadı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Bul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oń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hám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teris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ionl</a:t>
            </a:r>
            <a:r>
              <a:rPr lang="ru-RU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ar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Kulon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t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á</a:t>
            </a:r>
            <a:r>
              <a:rPr lang="ru-RU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sir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k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ús</a:t>
            </a:r>
            <a:r>
              <a:rPr lang="ru-RU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hi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mene</a:t>
            </a:r>
            <a:r>
              <a:rPr lang="ru-RU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n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t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á</a:t>
            </a:r>
            <a:r>
              <a:rPr lang="ru-RU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s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irlesedi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Bun</a:t>
            </a:r>
            <a:r>
              <a:rPr lang="ru-RU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day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b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aylanıs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i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ionlı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ya</a:t>
            </a:r>
            <a:r>
              <a:rPr lang="ru-RU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ki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i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polyarlı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b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aylanıs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d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ep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atal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adı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Ionlardıń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t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artısıw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energiy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ası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tómendegige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te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ń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  <a:r>
              <a:rPr lang="ru-RU" sz="28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 algn="ctr">
              <a:buNone/>
            </a:pPr>
            <a:endParaRPr lang="ru-RU" sz="2400" dirty="0" smtClean="0"/>
          </a:p>
          <a:p>
            <a:pPr marL="0" indent="0" algn="ctr">
              <a:buNone/>
            </a:pPr>
            <a:endParaRPr lang="ru-RU" sz="2000" dirty="0" smtClean="0"/>
          </a:p>
          <a:p>
            <a:pPr marL="0" indent="0" algn="ctr">
              <a:buNone/>
            </a:pPr>
            <a:endParaRPr lang="ru-RU" sz="2000" dirty="0" smtClean="0"/>
          </a:p>
          <a:p>
            <a:pPr marL="0" indent="0" algn="ctr">
              <a:buNone/>
            </a:pPr>
            <a:endParaRPr lang="ru-RU" sz="2000" dirty="0" smtClean="0"/>
          </a:p>
          <a:p>
            <a:pPr marL="0" indent="0" algn="ctr">
              <a:buNone/>
            </a:pPr>
            <a:endParaRPr lang="ru-RU" sz="2000" dirty="0" smtClean="0"/>
          </a:p>
          <a:p>
            <a:pPr>
              <a:buNone/>
            </a:pPr>
            <a:endParaRPr lang="ru-RU" sz="2000" dirty="0"/>
          </a:p>
        </p:txBody>
      </p:sp>
      <p:pic>
        <p:nvPicPr>
          <p:cNvPr id="1689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192" y="4695832"/>
            <a:ext cx="2714640" cy="1160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428604"/>
            <a:ext cx="8358246" cy="5334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 eaLnBrk="1" hangingPunct="1"/>
            <a:r>
              <a:rPr lang="ru-RU" sz="4000" dirty="0" smtClean="0">
                <a:solidFill>
                  <a:schemeClr val="tx1"/>
                </a:solidFill>
              </a:rPr>
              <a:t>  </a:t>
            </a:r>
            <a:r>
              <a:rPr lang="en-US" sz="4000" b="1" dirty="0" err="1" smtClean="0">
                <a:solidFill>
                  <a:schemeClr val="tx1"/>
                </a:solidFill>
              </a:rPr>
              <a:t>Ionlı</a:t>
            </a:r>
            <a:r>
              <a:rPr lang="en-US" sz="4000" b="1" dirty="0" smtClean="0">
                <a:solidFill>
                  <a:schemeClr val="tx1"/>
                </a:solidFill>
              </a:rPr>
              <a:t> </a:t>
            </a:r>
            <a:r>
              <a:rPr lang="en-US" sz="4000" b="1" dirty="0" err="1" smtClean="0">
                <a:solidFill>
                  <a:schemeClr val="tx1"/>
                </a:solidFill>
              </a:rPr>
              <a:t>baylanıs</a:t>
            </a:r>
            <a:endParaRPr lang="ru-RU" sz="4000" dirty="0" smtClean="0">
              <a:solidFill>
                <a:schemeClr val="tx1"/>
              </a:solidFill>
            </a:endParaRPr>
          </a:p>
        </p:txBody>
      </p:sp>
      <p:sp>
        <p:nvSpPr>
          <p:cNvPr id="31747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114800" y="1143000"/>
            <a:ext cx="4724400" cy="5257800"/>
          </a:xfr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buNone/>
            </a:pPr>
            <a:r>
              <a:rPr lang="ru-RU" sz="2400" b="1" dirty="0" smtClean="0"/>
              <a:t>	</a:t>
            </a:r>
          </a:p>
          <a:p>
            <a:pPr marL="347345" indent="-347345">
              <a:lnSpc>
                <a:spcPct val="107000"/>
              </a:lnSpc>
              <a:spcBef>
                <a:spcPts val="575"/>
              </a:spcBef>
              <a:spcAft>
                <a:spcPts val="0"/>
              </a:spcAft>
            </a:pPr>
            <a:r>
              <a:rPr lang="ru-RU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Xl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orlı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natriy</a:t>
            </a: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7345" indent="-347345">
              <a:lnSpc>
                <a:spcPct val="107000"/>
              </a:lnSpc>
              <a:spcBef>
                <a:spcPts val="575"/>
              </a:spcBef>
              <a:spcAft>
                <a:spcPts val="0"/>
              </a:spcAft>
            </a:pP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Natriy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silti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metalı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atomları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ózleriniń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valent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elektronların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galogen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xlor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atomlarına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uzatadı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Payda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bolǵan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oń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hám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teris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ionlar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arasındaǵı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elektrostatikalıq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tartısıw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kúshleri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esabına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xlorlı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natriy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kristalı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payda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boladı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1748" name="Picture 6" descr="11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81000" y="1295400"/>
            <a:ext cx="3516313" cy="3581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64" y="261920"/>
            <a:ext cx="4657728" cy="6858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4000" b="1" dirty="0" err="1" smtClean="0">
                <a:solidFill>
                  <a:schemeClr val="tx1"/>
                </a:solidFill>
              </a:rPr>
              <a:t>Kovalent</a:t>
            </a:r>
            <a:r>
              <a:rPr lang="en-US" sz="4000" b="1" dirty="0" smtClean="0">
                <a:solidFill>
                  <a:schemeClr val="tx1"/>
                </a:solidFill>
              </a:rPr>
              <a:t> </a:t>
            </a:r>
            <a:r>
              <a:rPr lang="en-US" sz="4000" b="1" dirty="0" err="1" smtClean="0">
                <a:solidFill>
                  <a:schemeClr val="tx1"/>
                </a:solidFill>
              </a:rPr>
              <a:t>baylanıs</a:t>
            </a:r>
            <a:endParaRPr lang="ru-RU" sz="4000" b="1" dirty="0" smtClean="0">
              <a:solidFill>
                <a:schemeClr val="tx1"/>
              </a:solidFill>
            </a:endParaRP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09552" y="1166800"/>
            <a:ext cx="4433912" cy="2805128"/>
          </a:xfr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 eaLnBrk="1" hangingPunct="1">
              <a:buNone/>
            </a:pPr>
            <a:r>
              <a:rPr lang="en-US" b="1" dirty="0" err="1" smtClean="0"/>
              <a:t>Almaz</a:t>
            </a:r>
            <a:r>
              <a:rPr lang="en-US" b="1" dirty="0" smtClean="0"/>
              <a:t> </a:t>
            </a:r>
            <a:endParaRPr lang="en-US" b="1" dirty="0"/>
          </a:p>
          <a:p>
            <a:pPr marL="0" indent="0" algn="ctr" eaLnBrk="1" hangingPunct="1">
              <a:buNone/>
            </a:pPr>
            <a:r>
              <a:rPr lang="en-US" sz="2400" b="1" dirty="0" err="1" smtClean="0"/>
              <a:t>Uglerodtıń</a:t>
            </a:r>
            <a:r>
              <a:rPr lang="en-US" sz="2400" b="1" dirty="0" smtClean="0"/>
              <a:t> </a:t>
            </a:r>
            <a:r>
              <a:rPr lang="en-US" sz="2400" b="1" dirty="0" err="1"/>
              <a:t>neytral</a:t>
            </a:r>
            <a:r>
              <a:rPr lang="en-US" sz="2400" b="1" dirty="0"/>
              <a:t> </a:t>
            </a:r>
            <a:r>
              <a:rPr lang="en-US" sz="2400" b="1" dirty="0" err="1" smtClean="0"/>
              <a:t>atomları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elektron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bultlardıń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tutasıwı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esabına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almaz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kristalın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payda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etedi</a:t>
            </a:r>
            <a:r>
              <a:rPr lang="en-US" sz="2400" b="1" dirty="0" smtClean="0"/>
              <a:t>. </a:t>
            </a:r>
            <a:endParaRPr lang="en-US" sz="2400" b="1" dirty="0"/>
          </a:p>
          <a:p>
            <a:pPr marL="0" indent="0" algn="ctr" eaLnBrk="1" hangingPunct="1">
              <a:buNone/>
            </a:pPr>
            <a:endParaRPr lang="en-US" sz="2400" b="1" dirty="0"/>
          </a:p>
        </p:txBody>
      </p:sp>
      <p:pic>
        <p:nvPicPr>
          <p:cNvPr id="33796" name="Picture 6" descr="114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5114928" y="261920"/>
            <a:ext cx="3752848" cy="38218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319064" y="4514856"/>
            <a:ext cx="8596360" cy="190024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ru-RU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Y</a:t>
            </a:r>
            <a:r>
              <a:rPr lang="en-US" sz="28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adrola</a:t>
            </a:r>
            <a:r>
              <a:rPr lang="ru-RU" sz="28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r</a:t>
            </a:r>
            <a:r>
              <a:rPr lang="ru-RU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arasındaǵı</a:t>
            </a:r>
            <a:r>
              <a:rPr lang="ru-RU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keńislikte</a:t>
            </a:r>
            <a:r>
              <a:rPr lang="ru-RU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8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elektron</a:t>
            </a:r>
            <a:r>
              <a:rPr lang="ru-RU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bult</a:t>
            </a:r>
            <a:r>
              <a:rPr lang="ru-RU" sz="28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lar</a:t>
            </a:r>
            <a:r>
              <a:rPr lang="ru-RU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tıǵızlıǵınıń</a:t>
            </a:r>
            <a:r>
              <a:rPr lang="ru-RU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artıwı</a:t>
            </a:r>
            <a:r>
              <a:rPr lang="ru-RU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sistema</a:t>
            </a:r>
            <a:r>
              <a:rPr lang="ru-RU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8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energiy</a:t>
            </a:r>
            <a:r>
              <a:rPr lang="en-US" sz="28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asınıń</a:t>
            </a:r>
            <a:r>
              <a:rPr lang="ru-RU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8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k</a:t>
            </a:r>
            <a:r>
              <a:rPr lang="en-US" sz="28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emeyiwine</a:t>
            </a:r>
            <a:r>
              <a:rPr lang="ru-RU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hám</a:t>
            </a:r>
            <a:r>
              <a:rPr lang="ru-RU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8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atomlar</a:t>
            </a:r>
            <a:r>
              <a:rPr lang="ru-RU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arasınd</a:t>
            </a:r>
            <a:r>
              <a:rPr lang="ru-RU" sz="28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</a:t>
            </a:r>
            <a:r>
              <a:rPr lang="ru-RU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8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t</a:t>
            </a:r>
            <a:r>
              <a:rPr lang="en-US" sz="28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artısıw</a:t>
            </a:r>
            <a:r>
              <a:rPr lang="ru-RU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8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k</a:t>
            </a:r>
            <a:r>
              <a:rPr lang="en-US" sz="28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úshleri</a:t>
            </a:r>
            <a:r>
              <a:rPr lang="ru-RU" sz="28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n</a:t>
            </a:r>
            <a:r>
              <a:rPr lang="ru-RU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júzege</a:t>
            </a:r>
            <a:r>
              <a:rPr lang="en-US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keltiredi</a:t>
            </a:r>
            <a:r>
              <a:rPr lang="ru-RU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hám</a:t>
            </a:r>
            <a:r>
              <a:rPr lang="ru-RU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800" b="1" i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ko</a:t>
            </a:r>
            <a:r>
              <a:rPr lang="en-US" sz="2800" b="1" i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val</a:t>
            </a:r>
            <a:r>
              <a:rPr lang="ru-RU" sz="2800" b="1" i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ent</a:t>
            </a:r>
            <a:r>
              <a:rPr lang="ru-RU" sz="2800" b="1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800" b="1" i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b</a:t>
            </a:r>
            <a:r>
              <a:rPr lang="en-US" sz="2800" b="1" i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aylanıstı</a:t>
            </a:r>
            <a:r>
              <a:rPr lang="ru-RU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payda</a:t>
            </a:r>
            <a:r>
              <a:rPr lang="ru-RU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8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q</a:t>
            </a:r>
            <a:r>
              <a:rPr lang="en-US" sz="28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ıladı</a:t>
            </a:r>
            <a:r>
              <a:rPr lang="ru-RU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319064" y="4424368"/>
            <a:ext cx="8443936" cy="2133600"/>
          </a:xfr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530"/>
              </a:spcBef>
              <a:spcAft>
                <a:spcPts val="0"/>
              </a:spcAft>
              <a:buNone/>
            </a:pPr>
            <a:endParaRPr lang="en-US" sz="2400" b="1" dirty="0" smtClean="0">
              <a:solidFill>
                <a:srgbClr val="000000"/>
              </a:solidFill>
            </a:endParaRPr>
          </a:p>
          <a:p>
            <a:pPr algn="ctr">
              <a:lnSpc>
                <a:spcPct val="90000"/>
              </a:lnSpc>
              <a:spcBef>
                <a:spcPts val="530"/>
              </a:spcBef>
              <a:spcAft>
                <a:spcPts val="0"/>
              </a:spcAft>
              <a:buNone/>
            </a:pPr>
            <a:r>
              <a:rPr lang="ru-RU" sz="2400" b="1" dirty="0" err="1" smtClean="0">
                <a:solidFill>
                  <a:srgbClr val="000000"/>
                </a:solidFill>
              </a:rPr>
              <a:t>Kremniy</a:t>
            </a:r>
            <a:r>
              <a:rPr lang="ru-RU" sz="2400" b="1" dirty="0">
                <a:solidFill>
                  <a:srgbClr val="000000"/>
                </a:solidFill>
              </a:rPr>
              <a:t>, </a:t>
            </a:r>
            <a:r>
              <a:rPr lang="ru-RU" sz="2400" b="1" dirty="0" err="1" smtClean="0">
                <a:solidFill>
                  <a:srgbClr val="000000"/>
                </a:solidFill>
              </a:rPr>
              <a:t>germ</a:t>
            </a:r>
            <a:r>
              <a:rPr lang="en-US" sz="2400" b="1" dirty="0" err="1" smtClean="0">
                <a:solidFill>
                  <a:srgbClr val="000000"/>
                </a:solidFill>
              </a:rPr>
              <a:t>aniy</a:t>
            </a:r>
            <a:r>
              <a:rPr lang="ru-RU" sz="2400" b="1" dirty="0" smtClean="0">
                <a:solidFill>
                  <a:srgbClr val="000000"/>
                </a:solidFill>
              </a:rPr>
              <a:t> </a:t>
            </a:r>
            <a:r>
              <a:rPr lang="ru-RU" sz="2400" b="1" dirty="0" err="1" smtClean="0">
                <a:solidFill>
                  <a:srgbClr val="000000"/>
                </a:solidFill>
              </a:rPr>
              <a:t>kristall</a:t>
            </a:r>
            <a:r>
              <a:rPr lang="en-US" sz="2400" b="1" dirty="0" err="1" smtClean="0">
                <a:solidFill>
                  <a:srgbClr val="000000"/>
                </a:solidFill>
              </a:rPr>
              <a:t>arınd</a:t>
            </a:r>
            <a:r>
              <a:rPr lang="ru-RU" sz="2400" b="1" dirty="0" err="1" smtClean="0">
                <a:solidFill>
                  <a:srgbClr val="000000"/>
                </a:solidFill>
              </a:rPr>
              <a:t>a</a:t>
            </a:r>
            <a:r>
              <a:rPr lang="ru-RU" sz="2400" b="1" dirty="0" smtClean="0">
                <a:solidFill>
                  <a:srgbClr val="000000"/>
                </a:solidFill>
              </a:rPr>
              <a:t>  </a:t>
            </a:r>
            <a:r>
              <a:rPr lang="en-US" sz="2400" b="1" dirty="0" err="1" smtClean="0">
                <a:solidFill>
                  <a:srgbClr val="000000"/>
                </a:solidFill>
              </a:rPr>
              <a:t>elementar</a:t>
            </a:r>
            <a:r>
              <a:rPr lang="ru-RU" sz="2400" b="1" dirty="0" smtClean="0">
                <a:solidFill>
                  <a:srgbClr val="000000"/>
                </a:solidFill>
              </a:rPr>
              <a:t> </a:t>
            </a:r>
            <a:r>
              <a:rPr lang="ru-RU" sz="2400" b="1" dirty="0" err="1" smtClean="0">
                <a:solidFill>
                  <a:srgbClr val="000000"/>
                </a:solidFill>
              </a:rPr>
              <a:t>k</a:t>
            </a:r>
            <a:r>
              <a:rPr lang="en-US" sz="2400" b="1" dirty="0" err="1" smtClean="0">
                <a:solidFill>
                  <a:srgbClr val="000000"/>
                </a:solidFill>
              </a:rPr>
              <a:t>etekshedegi</a:t>
            </a:r>
            <a:r>
              <a:rPr lang="ru-RU" sz="2400" b="1" dirty="0" smtClean="0">
                <a:solidFill>
                  <a:srgbClr val="000000"/>
                </a:solidFill>
              </a:rPr>
              <a:t> </a:t>
            </a:r>
            <a:r>
              <a:rPr lang="ru-RU" sz="2400" b="1" dirty="0" err="1">
                <a:solidFill>
                  <a:srgbClr val="000000"/>
                </a:solidFill>
              </a:rPr>
              <a:t>atom</a:t>
            </a:r>
            <a:r>
              <a:rPr lang="ru-RU" sz="2400" b="1" dirty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val</a:t>
            </a:r>
            <a:r>
              <a:rPr lang="ru-RU" sz="2400" b="1" dirty="0" err="1" smtClean="0">
                <a:solidFill>
                  <a:srgbClr val="000000"/>
                </a:solidFill>
              </a:rPr>
              <a:t>ent</a:t>
            </a:r>
            <a:r>
              <a:rPr lang="ru-RU" sz="2400" b="1" dirty="0" smtClean="0">
                <a:solidFill>
                  <a:srgbClr val="000000"/>
                </a:solidFill>
              </a:rPr>
              <a:t> </a:t>
            </a:r>
            <a:r>
              <a:rPr lang="ru-RU" sz="2400" b="1" dirty="0" err="1" smtClean="0">
                <a:solidFill>
                  <a:srgbClr val="000000"/>
                </a:solidFill>
              </a:rPr>
              <a:t>b</a:t>
            </a:r>
            <a:r>
              <a:rPr lang="en-US" sz="2400" b="1" dirty="0" err="1" smtClean="0">
                <a:solidFill>
                  <a:srgbClr val="000000"/>
                </a:solidFill>
              </a:rPr>
              <a:t>aylanıstı</a:t>
            </a:r>
            <a:r>
              <a:rPr lang="ru-RU" sz="2400" b="1" dirty="0" smtClean="0">
                <a:solidFill>
                  <a:srgbClr val="000000"/>
                </a:solidFill>
              </a:rPr>
              <a:t> </a:t>
            </a:r>
            <a:r>
              <a:rPr lang="ru-RU" sz="2400" b="1" dirty="0" err="1" smtClean="0">
                <a:solidFill>
                  <a:srgbClr val="000000"/>
                </a:solidFill>
              </a:rPr>
              <a:t>t</a:t>
            </a:r>
            <a:r>
              <a:rPr lang="en-US" sz="2400" b="1" dirty="0" err="1" smtClean="0">
                <a:solidFill>
                  <a:srgbClr val="000000"/>
                </a:solidFill>
              </a:rPr>
              <a:t>órt</a:t>
            </a:r>
            <a:r>
              <a:rPr lang="ru-RU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jaqı</a:t>
            </a:r>
            <a:r>
              <a:rPr lang="ru-RU" sz="2400" b="1" dirty="0" err="1" smtClean="0">
                <a:solidFill>
                  <a:srgbClr val="000000"/>
                </a:solidFill>
              </a:rPr>
              <a:t>n</a:t>
            </a:r>
            <a:r>
              <a:rPr lang="ru-RU" sz="2400" b="1" dirty="0" smtClean="0">
                <a:solidFill>
                  <a:srgbClr val="000000"/>
                </a:solidFill>
              </a:rPr>
              <a:t> </a:t>
            </a:r>
            <a:r>
              <a:rPr lang="ru-RU" sz="2400" b="1" dirty="0" err="1" smtClean="0">
                <a:solidFill>
                  <a:srgbClr val="000000"/>
                </a:solidFill>
              </a:rPr>
              <a:t>qo</a:t>
            </a:r>
            <a:r>
              <a:rPr lang="en-US" sz="2400" b="1" dirty="0" err="1" smtClean="0">
                <a:solidFill>
                  <a:srgbClr val="000000"/>
                </a:solidFill>
              </a:rPr>
              <a:t>ńsı</a:t>
            </a:r>
            <a:r>
              <a:rPr lang="ru-RU" sz="2400" b="1" dirty="0" smtClean="0">
                <a:solidFill>
                  <a:srgbClr val="000000"/>
                </a:solidFill>
              </a:rPr>
              <a:t> </a:t>
            </a:r>
            <a:r>
              <a:rPr lang="ru-RU" sz="2400" b="1" dirty="0" err="1">
                <a:solidFill>
                  <a:srgbClr val="000000"/>
                </a:solidFill>
              </a:rPr>
              <a:t>atomlar</a:t>
            </a:r>
            <a:r>
              <a:rPr lang="ru-RU" sz="2400" b="1" dirty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mene</a:t>
            </a:r>
            <a:r>
              <a:rPr lang="ru-RU" sz="2400" b="1" dirty="0" err="1" smtClean="0">
                <a:solidFill>
                  <a:srgbClr val="000000"/>
                </a:solidFill>
              </a:rPr>
              <a:t>n</a:t>
            </a:r>
            <a:r>
              <a:rPr lang="ru-RU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payda</a:t>
            </a:r>
            <a:r>
              <a:rPr lang="ru-RU" sz="2400" b="1" dirty="0" smtClean="0">
                <a:solidFill>
                  <a:srgbClr val="000000"/>
                </a:solidFill>
              </a:rPr>
              <a:t> </a:t>
            </a:r>
            <a:r>
              <a:rPr lang="ru-RU" sz="2400" b="1" dirty="0" err="1" smtClean="0">
                <a:solidFill>
                  <a:srgbClr val="000000"/>
                </a:solidFill>
              </a:rPr>
              <a:t>q</a:t>
            </a:r>
            <a:r>
              <a:rPr lang="en-US" sz="2400" b="1" dirty="0" err="1" smtClean="0">
                <a:solidFill>
                  <a:srgbClr val="000000"/>
                </a:solidFill>
              </a:rPr>
              <a:t>ıladı</a:t>
            </a:r>
            <a:r>
              <a:rPr lang="ru-RU" sz="2400" b="1" dirty="0" smtClean="0">
                <a:solidFill>
                  <a:srgbClr val="000000"/>
                </a:solidFill>
              </a:rPr>
              <a:t>. S</a:t>
            </a:r>
            <a:r>
              <a:rPr lang="en-US" sz="2400" b="1" dirty="0" err="1" smtClean="0">
                <a:solidFill>
                  <a:srgbClr val="000000"/>
                </a:solidFill>
              </a:rPr>
              <a:t>ol</a:t>
            </a:r>
            <a:r>
              <a:rPr lang="ru-RU" sz="2400" b="1" dirty="0" smtClean="0">
                <a:solidFill>
                  <a:srgbClr val="000000"/>
                </a:solidFill>
              </a:rPr>
              <a:t> </a:t>
            </a:r>
            <a:r>
              <a:rPr lang="ru-RU" sz="2400" b="1" dirty="0" err="1" smtClean="0">
                <a:solidFill>
                  <a:srgbClr val="000000"/>
                </a:solidFill>
              </a:rPr>
              <a:t>t</a:t>
            </a:r>
            <a:r>
              <a:rPr lang="en-US" sz="2400" b="1" dirty="0" err="1" smtClean="0">
                <a:solidFill>
                  <a:srgbClr val="000000"/>
                </a:solidFill>
              </a:rPr>
              <a:t>órt</a:t>
            </a:r>
            <a:r>
              <a:rPr lang="ru-RU" sz="2400" b="1" dirty="0" smtClean="0">
                <a:solidFill>
                  <a:srgbClr val="000000"/>
                </a:solidFill>
              </a:rPr>
              <a:t> </a:t>
            </a:r>
            <a:r>
              <a:rPr lang="ru-RU" sz="2400" b="1" dirty="0" err="1" smtClean="0">
                <a:solidFill>
                  <a:srgbClr val="000000"/>
                </a:solidFill>
              </a:rPr>
              <a:t>ko</a:t>
            </a:r>
            <a:r>
              <a:rPr lang="en-US" sz="2400" b="1" dirty="0" err="1" smtClean="0">
                <a:solidFill>
                  <a:srgbClr val="000000"/>
                </a:solidFill>
              </a:rPr>
              <a:t>val</a:t>
            </a:r>
            <a:r>
              <a:rPr lang="ru-RU" sz="2400" b="1" dirty="0" err="1" smtClean="0">
                <a:solidFill>
                  <a:srgbClr val="000000"/>
                </a:solidFill>
              </a:rPr>
              <a:t>ent</a:t>
            </a:r>
            <a:r>
              <a:rPr lang="ru-RU" sz="2400" b="1" dirty="0" smtClean="0">
                <a:solidFill>
                  <a:srgbClr val="000000"/>
                </a:solidFill>
              </a:rPr>
              <a:t> </a:t>
            </a:r>
            <a:r>
              <a:rPr lang="ru-RU" sz="2400" b="1" dirty="0" err="1" smtClean="0">
                <a:solidFill>
                  <a:srgbClr val="000000"/>
                </a:solidFill>
              </a:rPr>
              <a:t>b</a:t>
            </a:r>
            <a:r>
              <a:rPr lang="en-US" sz="2400" b="1" dirty="0" err="1" smtClean="0">
                <a:solidFill>
                  <a:srgbClr val="000000"/>
                </a:solidFill>
              </a:rPr>
              <a:t>aylanıs</a:t>
            </a:r>
            <a:r>
              <a:rPr lang="ru-RU" sz="2400" b="1" dirty="0" err="1" smtClean="0">
                <a:solidFill>
                  <a:srgbClr val="000000"/>
                </a:solidFill>
              </a:rPr>
              <a:t>l</a:t>
            </a:r>
            <a:r>
              <a:rPr lang="en-US" sz="2400" b="1" dirty="0" err="1" smtClean="0">
                <a:solidFill>
                  <a:srgbClr val="000000"/>
                </a:solidFill>
              </a:rPr>
              <a:t>ardı</a:t>
            </a:r>
            <a:r>
              <a:rPr lang="ru-RU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payda</a:t>
            </a:r>
            <a:r>
              <a:rPr lang="ru-RU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etiws</a:t>
            </a:r>
            <a:r>
              <a:rPr lang="ru-RU" sz="2400" b="1" dirty="0" err="1" smtClean="0">
                <a:solidFill>
                  <a:srgbClr val="000000"/>
                </a:solidFill>
              </a:rPr>
              <a:t>hi</a:t>
            </a:r>
            <a:r>
              <a:rPr lang="ru-RU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hár</a:t>
            </a:r>
            <a:r>
              <a:rPr lang="ru-RU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eki</a:t>
            </a:r>
            <a:r>
              <a:rPr lang="ru-RU" sz="2400" b="1" dirty="0" smtClean="0">
                <a:solidFill>
                  <a:srgbClr val="000000"/>
                </a:solidFill>
              </a:rPr>
              <a:t> </a:t>
            </a:r>
            <a:r>
              <a:rPr lang="ru-RU" sz="2400" b="1" dirty="0" err="1" smtClean="0">
                <a:solidFill>
                  <a:srgbClr val="000000"/>
                </a:solidFill>
              </a:rPr>
              <a:t>elektron</a:t>
            </a:r>
            <a:r>
              <a:rPr lang="ru-RU" sz="2400" b="1" dirty="0" smtClean="0">
                <a:solidFill>
                  <a:srgbClr val="000000"/>
                </a:solidFill>
              </a:rPr>
              <a:t> </a:t>
            </a:r>
            <a:r>
              <a:rPr lang="ru-RU" sz="2400" b="1" dirty="0" err="1" smtClean="0">
                <a:solidFill>
                  <a:srgbClr val="000000"/>
                </a:solidFill>
              </a:rPr>
              <a:t>qarama-qa</a:t>
            </a:r>
            <a:r>
              <a:rPr lang="en-US" sz="2400" b="1" dirty="0" err="1" smtClean="0">
                <a:solidFill>
                  <a:srgbClr val="000000"/>
                </a:solidFill>
              </a:rPr>
              <a:t>rsı</a:t>
            </a:r>
            <a:r>
              <a:rPr lang="ru-RU" sz="2400" b="1" dirty="0" smtClean="0">
                <a:solidFill>
                  <a:srgbClr val="000000"/>
                </a:solidFill>
              </a:rPr>
              <a:t> </a:t>
            </a:r>
            <a:r>
              <a:rPr lang="ru-RU" sz="2400" b="1" dirty="0" err="1" smtClean="0">
                <a:solidFill>
                  <a:srgbClr val="000000"/>
                </a:solidFill>
              </a:rPr>
              <a:t>sp</a:t>
            </a:r>
            <a:r>
              <a:rPr lang="en-US" sz="2400" b="1" dirty="0" err="1" smtClean="0">
                <a:solidFill>
                  <a:srgbClr val="000000"/>
                </a:solidFill>
              </a:rPr>
              <a:t>inlerge</a:t>
            </a:r>
            <a:r>
              <a:rPr lang="ru-RU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iye</a:t>
            </a:r>
            <a:r>
              <a:rPr lang="ru-RU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boladı</a:t>
            </a:r>
            <a:r>
              <a:rPr lang="ru-RU" sz="2400" b="1" dirty="0" smtClean="0">
                <a:solidFill>
                  <a:srgbClr val="000000"/>
                </a:solidFill>
              </a:rPr>
              <a:t>. </a:t>
            </a:r>
            <a:endParaRPr lang="ru-RU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C:\Users\Физика\Desktop\рисунки латинский\232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62240" y="261920"/>
            <a:ext cx="4071960" cy="3800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28576" y="261920"/>
            <a:ext cx="8596360" cy="642464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8576" y="171432"/>
            <a:ext cx="8686848" cy="2328873"/>
          </a:xfrm>
        </p:spPr>
        <p:txBody>
          <a:bodyPr>
            <a:normAutofit fontScale="70000" lnSpcReduction="20000"/>
          </a:bodyPr>
          <a:lstStyle/>
          <a:p>
            <a:pPr marL="347345" indent="-347345">
              <a:lnSpc>
                <a:spcPct val="107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ru-RU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Atomlardıń</a:t>
            </a:r>
            <a:r>
              <a:rPr lang="en-US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bir-birine</a:t>
            </a:r>
            <a:r>
              <a:rPr lang="en-US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jaqınlasıwı</a:t>
            </a:r>
            <a:r>
              <a:rPr lang="en-US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menen</a:t>
            </a:r>
            <a:r>
              <a:rPr lang="en-US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elektronlardıń</a:t>
            </a:r>
            <a:r>
              <a:rPr lang="en-US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basqa</a:t>
            </a:r>
            <a:r>
              <a:rPr lang="en-US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atomlarǵa</a:t>
            </a:r>
            <a:r>
              <a:rPr lang="en-US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ótiw</a:t>
            </a:r>
            <a:r>
              <a:rPr lang="en-US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itimalı</a:t>
            </a:r>
            <a:r>
              <a:rPr lang="en-US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artadı</a:t>
            </a:r>
            <a:r>
              <a:rPr lang="en-US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hám</a:t>
            </a:r>
            <a:r>
              <a:rPr lang="en-US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sz="28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bul</a:t>
            </a:r>
            <a:r>
              <a:rPr lang="en-US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atomlardıń</a:t>
            </a:r>
            <a:r>
              <a:rPr lang="en-US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elektron</a:t>
            </a:r>
            <a:r>
              <a:rPr lang="en-US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bultları</a:t>
            </a:r>
            <a:r>
              <a:rPr lang="en-US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bir-birin</a:t>
            </a:r>
            <a:r>
              <a:rPr lang="en-US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tosa</a:t>
            </a:r>
            <a:r>
              <a:rPr lang="en-US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baslaydı</a:t>
            </a:r>
            <a:r>
              <a:rPr lang="en-US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r>
              <a:rPr lang="en-US" sz="28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Atomlardıń</a:t>
            </a:r>
            <a:r>
              <a:rPr lang="en-US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keyingi</a:t>
            </a:r>
            <a:r>
              <a:rPr lang="en-US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jaqınlasıwında</a:t>
            </a:r>
            <a:r>
              <a:rPr lang="en-US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bultlardıń</a:t>
            </a:r>
            <a:r>
              <a:rPr lang="en-US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tosılıw</a:t>
            </a:r>
            <a:r>
              <a:rPr lang="en-US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dárejesi</a:t>
            </a:r>
            <a:r>
              <a:rPr lang="en-US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sz="28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hám</a:t>
            </a:r>
            <a:r>
              <a:rPr lang="en-US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elektronlardıń</a:t>
            </a:r>
            <a:r>
              <a:rPr lang="en-US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almasıw</a:t>
            </a:r>
            <a:r>
              <a:rPr lang="en-US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jiyiligi</a:t>
            </a:r>
            <a:r>
              <a:rPr lang="en-US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sz="28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asıp</a:t>
            </a:r>
            <a:r>
              <a:rPr lang="en-US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baradı</a:t>
            </a:r>
            <a:r>
              <a:rPr lang="en-US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uz-Cyrl-UZ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1 – </a:t>
            </a:r>
            <a:r>
              <a:rPr lang="en-US" sz="28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elektronnıń</a:t>
            </a:r>
            <a:r>
              <a:rPr lang="uz-Cyrl-UZ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b="1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a</a:t>
            </a:r>
            <a:r>
              <a:rPr lang="en-US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- </a:t>
            </a:r>
            <a:r>
              <a:rPr lang="en-US" sz="28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atomǵa</a:t>
            </a:r>
            <a:r>
              <a:rPr lang="en-US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2 </a:t>
            </a:r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-</a:t>
            </a:r>
            <a:r>
              <a:rPr lang="en-US" sz="28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elektronnıń</a:t>
            </a:r>
            <a:r>
              <a:rPr lang="uz-Cyrl-UZ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en-US" sz="2800" b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 algn="ctr">
              <a:lnSpc>
                <a:spcPct val="107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ru-RU" sz="2800" b="1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в</a:t>
            </a:r>
            <a:r>
              <a:rPr lang="en-US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- </a:t>
            </a:r>
            <a:r>
              <a:rPr lang="en-US" sz="28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atomǵa</a:t>
            </a:r>
            <a:r>
              <a:rPr lang="en-US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tiyisli</a:t>
            </a:r>
            <a:r>
              <a:rPr lang="en-US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ekenligi</a:t>
            </a:r>
            <a:r>
              <a:rPr lang="en-US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óz</a:t>
            </a:r>
            <a:r>
              <a:rPr lang="en-US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kúshin</a:t>
            </a:r>
            <a:r>
              <a:rPr lang="en-US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joǵaltadı</a:t>
            </a:r>
            <a:r>
              <a:rPr lang="en-US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669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2428868"/>
            <a:ext cx="5338792" cy="41752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Содержимое 2"/>
          <p:cNvSpPr txBox="1">
            <a:spLocks/>
          </p:cNvSpPr>
          <p:nvPr/>
        </p:nvSpPr>
        <p:spPr>
          <a:xfrm>
            <a:off x="228576" y="2332037"/>
            <a:ext cx="3348056" cy="4354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b="1" dirty="0" smtClean="0"/>
          </a:p>
          <a:p>
            <a:pPr algn="ctr"/>
            <a:r>
              <a:rPr lang="uz-Cyrl-UZ" sz="2400" b="1" dirty="0" smtClean="0"/>
              <a:t>S</a:t>
            </a:r>
            <a:r>
              <a:rPr lang="en-US" sz="2400" b="1" dirty="0" err="1" smtClean="0"/>
              <a:t>olay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etip</a:t>
            </a:r>
            <a:r>
              <a:rPr lang="uz-Cyrl-UZ" sz="2400" b="1" dirty="0" smtClean="0"/>
              <a:t>, </a:t>
            </a:r>
            <a:r>
              <a:rPr lang="en-US" sz="2400" b="1" dirty="0" err="1" smtClean="0"/>
              <a:t>bul</a:t>
            </a:r>
            <a:r>
              <a:rPr lang="uz-Cyrl-UZ" sz="2400" b="1" dirty="0" smtClean="0"/>
              <a:t> </a:t>
            </a:r>
            <a:r>
              <a:rPr lang="en-US" sz="2400" b="1" dirty="0" err="1" smtClean="0"/>
              <a:t>halatta</a:t>
            </a:r>
            <a:r>
              <a:rPr lang="uz-Cyrl-UZ" sz="2400" b="1" dirty="0" smtClean="0"/>
              <a:t> elekt</a:t>
            </a:r>
            <a:r>
              <a:rPr lang="en-US" sz="2400" b="1" dirty="0" err="1" smtClean="0"/>
              <a:t>ronl</a:t>
            </a:r>
            <a:r>
              <a:rPr lang="uz-Cyrl-UZ" sz="2400" b="1" dirty="0" smtClean="0"/>
              <a:t>ar </a:t>
            </a:r>
            <a:r>
              <a:rPr lang="uz-Cyrl-UZ" sz="2400" b="1" dirty="0"/>
              <a:t>bir </a:t>
            </a:r>
            <a:r>
              <a:rPr lang="en-US" sz="2400" b="1" dirty="0" err="1" smtClean="0"/>
              <a:t>waqıtta</a:t>
            </a:r>
            <a:r>
              <a:rPr lang="uz-Cyrl-UZ" sz="2400" b="1" dirty="0" smtClean="0"/>
              <a:t> </a:t>
            </a:r>
            <a:r>
              <a:rPr lang="en-US" sz="2400" b="1" dirty="0" err="1" smtClean="0"/>
              <a:t>eki</a:t>
            </a:r>
            <a:r>
              <a:rPr lang="uz-Cyrl-UZ" sz="2400" b="1" dirty="0" smtClean="0"/>
              <a:t> yadro</a:t>
            </a:r>
            <a:r>
              <a:rPr lang="en-US" sz="2400" b="1" dirty="0" err="1" smtClean="0"/>
              <a:t>ǵa</a:t>
            </a:r>
            <a:r>
              <a:rPr lang="uz-Cyrl-UZ" sz="2400" b="1" dirty="0" smtClean="0"/>
              <a:t> t</a:t>
            </a:r>
            <a:r>
              <a:rPr lang="en-US" sz="2400" b="1" dirty="0" err="1" smtClean="0"/>
              <a:t>iyis</a:t>
            </a:r>
            <a:r>
              <a:rPr lang="uz-Cyrl-UZ" sz="2400" b="1" dirty="0" smtClean="0"/>
              <a:t>li </a:t>
            </a:r>
            <a:r>
              <a:rPr lang="en-US" sz="2400" b="1" dirty="0" err="1" smtClean="0"/>
              <a:t>boladı</a:t>
            </a:r>
            <a:r>
              <a:rPr lang="uz-Cyrl-UZ" sz="2400" b="1" dirty="0" smtClean="0"/>
              <a:t> </a:t>
            </a:r>
            <a:r>
              <a:rPr lang="en-US" sz="2400" b="1" dirty="0" err="1" smtClean="0"/>
              <a:t>hám</a:t>
            </a:r>
            <a:r>
              <a:rPr lang="uz-Cyrl-UZ" sz="2400" b="1" dirty="0" smtClean="0"/>
              <a:t> </a:t>
            </a:r>
            <a:r>
              <a:rPr lang="en-US" sz="2400" b="1" dirty="0" err="1" smtClean="0"/>
              <a:t>ola</a:t>
            </a:r>
            <a:r>
              <a:rPr lang="uz-Cyrl-UZ" sz="2400" b="1" dirty="0" smtClean="0"/>
              <a:t>r </a:t>
            </a:r>
            <a:r>
              <a:rPr lang="uz-Cyrl-UZ" sz="2400" b="1" i="1" dirty="0" smtClean="0"/>
              <a:t>u</a:t>
            </a:r>
            <a:r>
              <a:rPr lang="en-US" sz="2400" b="1" i="1" dirty="0" err="1" smtClean="0"/>
              <a:t>lıwmalasqa</a:t>
            </a:r>
            <a:r>
              <a:rPr lang="uz-Cyrl-UZ" sz="2400" b="1" i="1" dirty="0" smtClean="0"/>
              <a:t>n</a:t>
            </a:r>
            <a:r>
              <a:rPr lang="uz-Cyrl-UZ" sz="2400" b="1" dirty="0" smtClean="0"/>
              <a:t> </a:t>
            </a:r>
            <a:r>
              <a:rPr lang="en-US" sz="2400" b="1" dirty="0" err="1" smtClean="0"/>
              <a:t>esap</a:t>
            </a:r>
            <a:r>
              <a:rPr lang="uz-Cyrl-UZ" sz="2400" b="1" dirty="0" smtClean="0"/>
              <a:t>lan</a:t>
            </a:r>
            <a:r>
              <a:rPr lang="en-US" sz="2400" b="1" dirty="0" err="1" smtClean="0"/>
              <a:t>adı</a:t>
            </a:r>
            <a:r>
              <a:rPr lang="uz-Cyrl-UZ" sz="2400" b="1" dirty="0" smtClean="0"/>
              <a:t>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714612" y="500042"/>
            <a:ext cx="6019800" cy="178595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b="1" cap="all" dirty="0" err="1" smtClean="0">
                <a:ln w="0"/>
                <a:solidFill>
                  <a:prstClr val="black"/>
                </a:solidFill>
                <a:effectLst>
                  <a:reflection blurRad="12700" stA="50000" endPos="50000" dist="5000" dir="5400000" sy="-100000" rotWithShape="0"/>
                </a:effectLst>
              </a:rPr>
              <a:t>Qatt</a:t>
            </a:r>
            <a:r>
              <a:rPr lang="en-US" sz="3600" b="1" dirty="0" err="1" smtClean="0">
                <a:solidFill>
                  <a:schemeClr val="tx1"/>
                </a:solidFill>
              </a:rPr>
              <a:t>Í</a:t>
            </a:r>
            <a:r>
              <a:rPr lang="en-US" sz="3600" b="1" cap="all" dirty="0" smtClean="0">
                <a:ln w="0"/>
                <a:solidFill>
                  <a:prstClr val="black"/>
                </a:soli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3600" b="1" cap="all" dirty="0" err="1" smtClean="0">
                <a:ln w="0"/>
                <a:solidFill>
                  <a:prstClr val="black"/>
                </a:solidFill>
                <a:effectLst>
                  <a:reflection blurRad="12700" stA="50000" endPos="50000" dist="5000" dir="5400000" sy="-100000" rotWithShape="0"/>
                </a:effectLst>
              </a:rPr>
              <a:t>deneler</a:t>
            </a:r>
            <a:r>
              <a:rPr lang="en-US" sz="3600" b="1" cap="all" dirty="0" smtClean="0">
                <a:ln w="0"/>
                <a:solidFill>
                  <a:prstClr val="black"/>
                </a:soli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3600" b="1" cap="all" dirty="0" err="1" smtClean="0">
                <a:ln w="0"/>
                <a:solidFill>
                  <a:prstClr val="black"/>
                </a:solidFill>
                <a:effectLst>
                  <a:reflection blurRad="12700" stA="50000" endPos="50000" dist="5000" dir="5400000" sy="-100000" rotWithShape="0"/>
                </a:effectLst>
              </a:rPr>
              <a:t>fizikas</a:t>
            </a:r>
            <a:r>
              <a:rPr lang="en-US" sz="3600" b="1" dirty="0" err="1" smtClean="0">
                <a:solidFill>
                  <a:schemeClr val="tx1"/>
                </a:solidFill>
              </a:rPr>
              <a:t>Í</a:t>
            </a:r>
            <a:endParaRPr lang="ru-RU" sz="3600" b="1" cap="all" dirty="0">
              <a:ln w="0"/>
              <a:solidFill>
                <a:schemeClr val="tx1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90800" y="5143512"/>
            <a:ext cx="6400800" cy="1181088"/>
          </a:xfrm>
        </p:spPr>
        <p:txBody>
          <a:bodyPr>
            <a:noAutofit/>
          </a:bodyPr>
          <a:lstStyle/>
          <a:p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Qaraqalpaq</a:t>
            </a:r>
            <a:r>
              <a:rPr lang="en-US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tiline</a:t>
            </a:r>
            <a:r>
              <a:rPr lang="en-US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awdarmala</a:t>
            </a:r>
            <a:r>
              <a:rPr lang="en-US" sz="2800" b="1" dirty="0" err="1" smtClean="0">
                <a:solidFill>
                  <a:schemeClr val="tx1"/>
                </a:solidFill>
              </a:rPr>
              <a:t>ǵan</a:t>
            </a:r>
            <a:endParaRPr lang="en-US" sz="2800" b="1" dirty="0" smtClean="0">
              <a:solidFill>
                <a:schemeClr val="tx1"/>
              </a:solidFill>
            </a:endParaRPr>
          </a:p>
          <a:p>
            <a:r>
              <a:rPr lang="en-US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S.G. </a:t>
            </a:r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Kaypnazarov</a:t>
            </a:r>
            <a:r>
              <a:rPr lang="en-US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ru-RU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</a:p>
        </p:txBody>
      </p:sp>
      <p:pic>
        <p:nvPicPr>
          <p:cNvPr id="2396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1" y="304801"/>
            <a:ext cx="1905000" cy="1905000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одзаголовок 2"/>
          <p:cNvSpPr txBox="1">
            <a:spLocks/>
          </p:cNvSpPr>
          <p:nvPr/>
        </p:nvSpPr>
        <p:spPr>
          <a:xfrm>
            <a:off x="2699792" y="3352800"/>
            <a:ext cx="6048672" cy="790580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7500" lnSpcReduction="2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kumimoji="0" lang="ru-RU" sz="4000" b="1" i="0" u="none" strike="noStrike" kern="1200" cap="none" spc="0" normalizeH="0" baseline="0" noProof="0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4000" b="1" i="0" u="none" strike="noStrike" kern="1200" cap="none" spc="0" normalizeH="0" baseline="0" noProof="0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11</a:t>
            </a:r>
            <a:r>
              <a:rPr kumimoji="0" lang="ru-RU" sz="4000" b="1" i="0" u="none" strike="noStrike" kern="1200" cap="none" spc="0" normalizeH="0" baseline="0" noProof="0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lang="en-US" sz="4000" b="1" dirty="0" err="1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lekciya</a:t>
            </a:r>
            <a:r>
              <a:rPr lang="uz-Latn-UZ" sz="4000" b="1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. </a:t>
            </a:r>
            <a:r>
              <a:rPr lang="en-US" sz="4000" b="1" dirty="0" err="1"/>
              <a:t>Qatt</a:t>
            </a:r>
            <a:r>
              <a:rPr lang="ru-RU" sz="4000" b="1" dirty="0"/>
              <a:t>ı  </a:t>
            </a:r>
            <a:r>
              <a:rPr lang="en-US" sz="4000" b="1" dirty="0" err="1"/>
              <a:t>deneler</a:t>
            </a:r>
            <a:r>
              <a:rPr lang="en-US" sz="4000" b="1" dirty="0"/>
              <a:t> </a:t>
            </a:r>
            <a:r>
              <a:rPr lang="en-US" sz="4000" b="1" dirty="0" err="1"/>
              <a:t>fizikas</a:t>
            </a:r>
            <a:r>
              <a:rPr lang="ru-RU" sz="4000" b="1" dirty="0"/>
              <a:t>ı.</a:t>
            </a:r>
            <a:r>
              <a:rPr kumimoji="0" lang="en-US" sz="4000" b="1" i="0" u="none" strike="noStrike" kern="1200" cap="none" spc="0" normalizeH="0" baseline="0" noProof="0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4000" b="1" i="0" u="none" strike="noStrike" kern="1200" cap="none" spc="0" normalizeH="0" baseline="0" noProof="0" dirty="0" smtClean="0">
              <a:ln w="11430"/>
              <a:solidFill>
                <a:schemeClr val="tx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04800" y="2285992"/>
            <a:ext cx="1905000" cy="121444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b="1" dirty="0" smtClean="0"/>
              <a:t>TÁBIYIY HÁM </a:t>
            </a:r>
            <a:r>
              <a:rPr lang="uz-Latn-UZ" b="1" dirty="0" smtClean="0"/>
              <a:t>ANÍQ</a:t>
            </a:r>
            <a:r>
              <a:rPr lang="en-US" b="1" dirty="0" smtClean="0"/>
              <a:t> </a:t>
            </a:r>
            <a:r>
              <a:rPr lang="uz-Cyrl-UZ" b="1" dirty="0" smtClean="0"/>
              <a:t>PÁNLER</a:t>
            </a:r>
            <a:endParaRPr lang="en-US" b="1" dirty="0" smtClean="0"/>
          </a:p>
          <a:p>
            <a:pPr algn="ctr"/>
            <a:r>
              <a:rPr lang="en-US" b="1" dirty="0" smtClean="0"/>
              <a:t>KAFEDRASÍ </a:t>
            </a:r>
            <a:endParaRPr lang="ru-RU" b="1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rot="5400000">
            <a:off x="-761206" y="3429000"/>
            <a:ext cx="6400006" cy="794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одзаголовок 2"/>
          <p:cNvSpPr txBox="1">
            <a:spLocks/>
          </p:cNvSpPr>
          <p:nvPr/>
        </p:nvSpPr>
        <p:spPr>
          <a:xfrm>
            <a:off x="714348" y="5857892"/>
            <a:ext cx="10668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800" b="1" i="0" u="none" strike="noStrike" kern="1200" cap="none" spc="0" normalizeH="0" baseline="0" noProof="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20</a:t>
            </a:r>
            <a:r>
              <a:rPr kumimoji="0" lang="en-US" sz="2800" b="1" i="0" u="none" strike="noStrike" kern="1200" cap="none" spc="0" normalizeH="0" baseline="0" noProof="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uz-Latn-UZ" sz="2800" b="1" i="0" u="none" strike="noStrike" kern="1200" cap="none" spc="0" normalizeH="0" baseline="0" noProof="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endParaRPr kumimoji="0" lang="ru-RU" sz="2800" b="1" i="0" u="none" strike="noStrike" kern="1200" cap="none" spc="0" normalizeH="0" baseline="0" noProof="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39627" name="Picture 11" descr="D:\АНИМАЦИИ\My Pictures\17072009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3571876"/>
            <a:ext cx="1904999" cy="1341743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Прямоугольник 9"/>
          <p:cNvSpPr/>
          <p:nvPr/>
        </p:nvSpPr>
        <p:spPr>
          <a:xfrm>
            <a:off x="285720" y="5000636"/>
            <a:ext cx="19050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Fizika</a:t>
            </a:r>
            <a:r>
              <a:rPr lang="en-US" sz="2800" b="1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II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52" y="352408"/>
            <a:ext cx="6062696" cy="6096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0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Metall</a:t>
            </a:r>
            <a:r>
              <a:rPr lang="ru-RU" sz="40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40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b</a:t>
            </a:r>
            <a:r>
              <a:rPr lang="en-US" sz="40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aylanıs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114800" y="1295400"/>
            <a:ext cx="4800600" cy="4572000"/>
          </a:xfr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 eaLnBrk="1" hangingPunct="1">
              <a:buNone/>
            </a:pPr>
            <a:r>
              <a:rPr lang="en-US" sz="2400" b="1" dirty="0"/>
              <a:t>	</a:t>
            </a:r>
          </a:p>
          <a:p>
            <a:pPr algn="ctr" eaLnBrk="1" hangingPunct="1">
              <a:buNone/>
            </a:pPr>
            <a:r>
              <a:rPr lang="en-US" sz="2400" b="1" dirty="0"/>
              <a:t>	</a:t>
            </a:r>
            <a:endParaRPr lang="en-US" sz="2400" b="1" dirty="0" smtClean="0"/>
          </a:p>
          <a:p>
            <a:pPr algn="ctr" eaLnBrk="1" hangingPunct="1">
              <a:buNone/>
            </a:pPr>
            <a:r>
              <a:rPr lang="en-US" sz="2400" b="1" dirty="0" err="1" smtClean="0"/>
              <a:t>Natriy</a:t>
            </a:r>
            <a:r>
              <a:rPr lang="en-US" sz="2400" b="1" dirty="0" smtClean="0"/>
              <a:t> </a:t>
            </a:r>
            <a:endParaRPr lang="en-US" sz="2400" b="1" dirty="0"/>
          </a:p>
          <a:p>
            <a:pPr algn="ctr" eaLnBrk="1" hangingPunct="1">
              <a:buNone/>
            </a:pPr>
            <a:r>
              <a:rPr lang="en-US" sz="2400" b="1" dirty="0"/>
              <a:t>	</a:t>
            </a:r>
            <a:r>
              <a:rPr lang="en-US" sz="2400" b="1" dirty="0" err="1" smtClean="0">
                <a:solidFill>
                  <a:schemeClr val="tx1"/>
                </a:solidFill>
              </a:rPr>
              <a:t>silti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natriydiń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valent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elektronları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óz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atomların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taslap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ketedi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hám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ionlar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elektron</a:t>
            </a:r>
            <a:r>
              <a:rPr lang="en-US" sz="2400" b="1" dirty="0" smtClean="0"/>
              <a:t> </a:t>
            </a:r>
            <a:r>
              <a:rPr lang="en-US" sz="2400" b="1" dirty="0"/>
              <a:t>«</a:t>
            </a:r>
            <a:r>
              <a:rPr lang="en-US" sz="2400" b="1" dirty="0" err="1" smtClean="0"/>
              <a:t>suyıqlıqqa</a:t>
            </a:r>
            <a:r>
              <a:rPr lang="en-US" sz="2400" b="1" dirty="0" smtClean="0"/>
              <a:t>» </a:t>
            </a:r>
            <a:r>
              <a:rPr lang="en-US" sz="2400" b="1" dirty="0" err="1" smtClean="0"/>
              <a:t>shóktirilgen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halatta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boladı</a:t>
            </a:r>
            <a:r>
              <a:rPr lang="en-US" sz="2400" b="1" dirty="0" smtClean="0"/>
              <a:t>. </a:t>
            </a:r>
            <a:endParaRPr lang="en-US" sz="2400" b="1" dirty="0"/>
          </a:p>
          <a:p>
            <a:pPr algn="ctr" eaLnBrk="1" hangingPunct="1">
              <a:buNone/>
            </a:pPr>
            <a:endParaRPr lang="en-US" sz="2400" b="1" dirty="0"/>
          </a:p>
        </p:txBody>
      </p:sp>
      <p:pic>
        <p:nvPicPr>
          <p:cNvPr id="35844" name="Picture 6" descr="11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09552" y="1709728"/>
            <a:ext cx="3441700" cy="3505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576" y="171432"/>
            <a:ext cx="8715376" cy="6515136"/>
          </a:xfr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 algn="just"/>
            <a:endParaRPr lang="en-US" sz="2400" b="1" dirty="0" smtClean="0"/>
          </a:p>
          <a:p>
            <a:pPr lvl="0" algn="just"/>
            <a:r>
              <a:rPr lang="en-US" sz="2400" b="1" dirty="0" err="1" smtClean="0"/>
              <a:t>Metall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atomlarında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valent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elektronları</a:t>
            </a:r>
            <a:r>
              <a:rPr lang="en-US" sz="2400" b="1" dirty="0" smtClean="0"/>
              <a:t> </a:t>
            </a:r>
            <a:r>
              <a:rPr lang="en-US" sz="2400" b="1" dirty="0" err="1"/>
              <a:t>yadro</a:t>
            </a:r>
            <a:r>
              <a:rPr lang="en-US" sz="2400" b="1" dirty="0"/>
              <a:t> </a:t>
            </a:r>
            <a:r>
              <a:rPr lang="en-US" sz="2400" b="1" dirty="0" err="1" smtClean="0"/>
              <a:t>menen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kúshsiz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baylanısqan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esaplanadı</a:t>
            </a:r>
            <a:r>
              <a:rPr lang="en-US" sz="2400" b="1" dirty="0" smtClean="0"/>
              <a:t>. </a:t>
            </a:r>
            <a:r>
              <a:rPr lang="en-US" sz="2400" b="1" dirty="0" err="1"/>
              <a:t>Metall</a:t>
            </a:r>
            <a:r>
              <a:rPr lang="en-US" sz="2400" b="1" dirty="0"/>
              <a:t> </a:t>
            </a:r>
            <a:r>
              <a:rPr lang="en-US" sz="2400" b="1" dirty="0" err="1" smtClean="0"/>
              <a:t>qattı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dene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halatına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iye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bolǵanda</a:t>
            </a:r>
            <a:r>
              <a:rPr lang="en-US" sz="2400" b="1" dirty="0"/>
              <a:t>, </a:t>
            </a:r>
            <a:r>
              <a:rPr lang="en-US" sz="2400" b="1" dirty="0" err="1"/>
              <a:t>atomlar</a:t>
            </a:r>
            <a:r>
              <a:rPr lang="en-US" sz="2400" b="1" dirty="0"/>
              <a:t> </a:t>
            </a:r>
            <a:r>
              <a:rPr lang="en-US" sz="2400" b="1" dirty="0" err="1"/>
              <a:t>bir-biri</a:t>
            </a:r>
            <a:r>
              <a:rPr lang="en-US" sz="2400" b="1" dirty="0"/>
              <a:t> </a:t>
            </a:r>
            <a:r>
              <a:rPr lang="en-US" sz="2400" b="1" dirty="0" err="1" smtClean="0"/>
              <a:t>menen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júdá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jaqın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jaylasıwı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sebepli</a:t>
            </a:r>
            <a:r>
              <a:rPr lang="en-US" sz="2400" b="1" dirty="0"/>
              <a:t>, </a:t>
            </a:r>
            <a:r>
              <a:rPr lang="en-US" sz="2400" b="1" dirty="0" err="1" smtClean="0"/>
              <a:t>valent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elektronlar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óz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atomların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taslap</a:t>
            </a:r>
            <a:r>
              <a:rPr lang="uz-Cyrl-UZ" sz="2400" b="1" dirty="0" smtClean="0"/>
              <a:t>, </a:t>
            </a:r>
            <a:r>
              <a:rPr lang="en-US" sz="2400" b="1" dirty="0" err="1"/>
              <a:t>kristall</a:t>
            </a:r>
            <a:r>
              <a:rPr lang="en-US" sz="2400" b="1" dirty="0"/>
              <a:t> </a:t>
            </a:r>
            <a:r>
              <a:rPr lang="en-US" sz="2400" b="1" dirty="0" err="1" smtClean="0"/>
              <a:t>pánjere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boylap</a:t>
            </a:r>
            <a:r>
              <a:rPr lang="en-US" sz="2400" b="1" dirty="0" smtClean="0"/>
              <a:t> </a:t>
            </a:r>
            <a:r>
              <a:rPr lang="en-US" sz="2400" b="1" dirty="0" err="1"/>
              <a:t>erkin</a:t>
            </a:r>
            <a:r>
              <a:rPr lang="en-US" sz="2400" b="1" dirty="0"/>
              <a:t> </a:t>
            </a:r>
            <a:r>
              <a:rPr lang="en-US" sz="2400" b="1" dirty="0" err="1" smtClean="0"/>
              <a:t>háreket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qılıw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imkaniyatına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iye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boladı</a:t>
            </a:r>
            <a:r>
              <a:rPr lang="en-US" sz="2400" b="1" dirty="0" smtClean="0"/>
              <a:t>. </a:t>
            </a:r>
            <a:r>
              <a:rPr lang="en-US" sz="2400" b="1" dirty="0" err="1" smtClean="0"/>
              <a:t>Nátiyjede</a:t>
            </a:r>
            <a:r>
              <a:rPr lang="en-US" sz="2400" b="1" dirty="0" smtClean="0"/>
              <a:t> </a:t>
            </a:r>
            <a:r>
              <a:rPr lang="en-US" sz="2400" b="1" dirty="0" err="1"/>
              <a:t>kristall</a:t>
            </a:r>
            <a:r>
              <a:rPr lang="en-US" sz="2400" b="1" dirty="0"/>
              <a:t> </a:t>
            </a:r>
            <a:r>
              <a:rPr lang="en-US" sz="2400" b="1" dirty="0" err="1" smtClean="0"/>
              <a:t>pánjerede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teris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zaryadlardıń</a:t>
            </a:r>
            <a:r>
              <a:rPr lang="en-US" sz="2400" b="1" dirty="0" smtClean="0"/>
              <a:t> </a:t>
            </a:r>
            <a:r>
              <a:rPr lang="en-US" sz="2400" b="1" dirty="0" err="1"/>
              <a:t>bir</a:t>
            </a:r>
            <a:r>
              <a:rPr lang="en-US" sz="2400" b="1" dirty="0"/>
              <a:t> </a:t>
            </a:r>
            <a:r>
              <a:rPr lang="en-US" sz="2400" b="1" dirty="0" err="1" smtClean="0"/>
              <a:t>tekli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bólistiriliwi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payda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boladı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hám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túyinler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arasındaǵı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keńisliktiń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úlken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bóliminde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elektronlardıń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ortasha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tıǵızlıǵı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ózgermewi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baqlanadı</a:t>
            </a:r>
            <a:r>
              <a:rPr lang="en-US" sz="2400" b="1" dirty="0" smtClean="0"/>
              <a:t>. </a:t>
            </a:r>
            <a:endParaRPr lang="ru-RU" sz="2400" b="1" dirty="0"/>
          </a:p>
          <a:p>
            <a:pPr lvl="0" algn="just"/>
            <a:r>
              <a:rPr lang="uz-Cyrl-UZ" sz="2400" b="1" dirty="0"/>
              <a:t>Metall kristall </a:t>
            </a:r>
            <a:r>
              <a:rPr lang="uz-Cyrl-UZ" sz="2400" b="1" dirty="0" smtClean="0"/>
              <a:t>p</a:t>
            </a:r>
            <a:r>
              <a:rPr lang="en-US" sz="2400" b="1" dirty="0" err="1" smtClean="0"/>
              <a:t>ánjere</a:t>
            </a:r>
            <a:r>
              <a:rPr lang="uz-Cyrl-UZ" sz="2400" b="1" dirty="0" smtClean="0"/>
              <a:t>s</a:t>
            </a:r>
            <a:r>
              <a:rPr lang="en-US" sz="2400" b="1" dirty="0" err="1" smtClean="0"/>
              <a:t>indegi</a:t>
            </a:r>
            <a:r>
              <a:rPr lang="uz-Cyrl-UZ" sz="2400" b="1" dirty="0" smtClean="0"/>
              <a:t> b</a:t>
            </a:r>
            <a:r>
              <a:rPr lang="en-US" sz="2400" b="1" dirty="0" err="1" smtClean="0"/>
              <a:t>aylanıs</a:t>
            </a:r>
            <a:r>
              <a:rPr lang="uz-Cyrl-UZ" sz="2400" b="1" dirty="0" smtClean="0"/>
              <a:t> </a:t>
            </a:r>
            <a:r>
              <a:rPr lang="en-US" sz="2400" b="1" dirty="0" err="1" smtClean="0"/>
              <a:t>oń</a:t>
            </a:r>
            <a:r>
              <a:rPr lang="uz-Cyrl-UZ" sz="2400" b="1" dirty="0" smtClean="0"/>
              <a:t> </a:t>
            </a:r>
            <a:r>
              <a:rPr lang="en-US" sz="2400" b="1" dirty="0" err="1" smtClean="0"/>
              <a:t>ionlardıń</a:t>
            </a:r>
            <a:r>
              <a:rPr lang="uz-Cyrl-UZ" sz="2400" b="1" dirty="0" smtClean="0"/>
              <a:t> elektron </a:t>
            </a:r>
            <a:r>
              <a:rPr lang="en-US" sz="2400" b="1" dirty="0" err="1" smtClean="0"/>
              <a:t>gaz</a:t>
            </a:r>
            <a:r>
              <a:rPr lang="uz-Cyrl-UZ" sz="2400" b="1" dirty="0" smtClean="0"/>
              <a:t> </a:t>
            </a:r>
            <a:r>
              <a:rPr lang="en-US" sz="2400" b="1" dirty="0" err="1" smtClean="0"/>
              <a:t>bene</a:t>
            </a:r>
            <a:r>
              <a:rPr lang="uz-Cyrl-UZ" sz="2400" b="1" dirty="0" smtClean="0"/>
              <a:t>n </a:t>
            </a:r>
            <a:r>
              <a:rPr lang="en-US" sz="2400" b="1" dirty="0" err="1" smtClean="0"/>
              <a:t>ózara</a:t>
            </a:r>
            <a:r>
              <a:rPr lang="uz-Cyrl-UZ" sz="2400" b="1" dirty="0" smtClean="0"/>
              <a:t> t</a:t>
            </a:r>
            <a:r>
              <a:rPr lang="en-US" sz="2400" b="1" dirty="0" smtClean="0"/>
              <a:t>á</a:t>
            </a:r>
            <a:r>
              <a:rPr lang="uz-Cyrl-UZ" sz="2400" b="1" dirty="0" smtClean="0"/>
              <a:t>siri n</a:t>
            </a:r>
            <a:r>
              <a:rPr lang="en-US" sz="2400" b="1" dirty="0" err="1" smtClean="0"/>
              <a:t>átiyjesinde</a:t>
            </a:r>
            <a:r>
              <a:rPr lang="uz-Cyrl-UZ" sz="2400" b="1" dirty="0" smtClean="0"/>
              <a:t> p</a:t>
            </a:r>
            <a:r>
              <a:rPr lang="en-US" sz="2400" b="1" dirty="0" err="1" smtClean="0"/>
              <a:t>ayda</a:t>
            </a:r>
            <a:r>
              <a:rPr lang="uz-Cyrl-UZ" sz="2400" b="1" dirty="0" smtClean="0"/>
              <a:t> </a:t>
            </a:r>
            <a:r>
              <a:rPr lang="en-US" sz="2400" b="1" dirty="0" err="1" smtClean="0"/>
              <a:t>boladı</a:t>
            </a:r>
            <a:r>
              <a:rPr lang="uz-Cyrl-UZ" sz="2400" b="1" dirty="0" smtClean="0"/>
              <a:t>. </a:t>
            </a:r>
            <a:r>
              <a:rPr lang="en-US" sz="2400" b="1" dirty="0" err="1" smtClean="0"/>
              <a:t>Oń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ionlar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arasındaǵı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elektronlar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yadrolardıń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bir-birine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tartısıw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hám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iyterisiw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kúshlerin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salmaqlılıqqa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keltiredi</a:t>
            </a:r>
            <a:r>
              <a:rPr lang="en-US" sz="2400" b="1" dirty="0"/>
              <a:t>. </a:t>
            </a:r>
            <a:r>
              <a:rPr lang="en-US" sz="2400" b="1" dirty="0" err="1" smtClean="0"/>
              <a:t>Basqa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tárepten</a:t>
            </a:r>
            <a:r>
              <a:rPr lang="en-US" sz="2400" b="1" dirty="0"/>
              <a:t>, </a:t>
            </a:r>
            <a:r>
              <a:rPr lang="en-US" sz="2400" b="1" dirty="0" err="1" smtClean="0"/>
              <a:t>ionlar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arasındaǵı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aralıq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kemeyiwi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menen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tartısıw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kúshleri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arta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baslaydı</a:t>
            </a:r>
            <a:r>
              <a:rPr lang="en-US" sz="2400" b="1" dirty="0" smtClean="0"/>
              <a:t>. </a:t>
            </a:r>
            <a:endParaRPr lang="ru-RU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eaLnBrk="1" hangingPunct="1"/>
            <a:r>
              <a:rPr lang="en-US" sz="3200" b="1" dirty="0" err="1" smtClean="0">
                <a:solidFill>
                  <a:schemeClr val="tx1"/>
                </a:solidFill>
              </a:rPr>
              <a:t>Bólek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atomdaǵı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elektronnıń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halatı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tórt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kvant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sanları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menen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anıqlanadı</a:t>
            </a:r>
            <a:r>
              <a:rPr lang="en-US" sz="3200" b="1" dirty="0" smtClean="0">
                <a:solidFill>
                  <a:schemeClr val="tx1"/>
                </a:solidFill>
              </a:rPr>
              <a:t>:</a:t>
            </a:r>
            <a:endParaRPr lang="ru-RU" sz="3200" b="1" dirty="0" smtClean="0">
              <a:solidFill>
                <a:schemeClr val="tx1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19240"/>
            <a:ext cx="8229600" cy="4976840"/>
          </a:xfr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endParaRPr lang="ru-RU" sz="2400" b="1" i="1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575"/>
              </a:spcBef>
              <a:spcAft>
                <a:spcPts val="0"/>
              </a:spcAft>
            </a:pPr>
            <a:r>
              <a:rPr lang="en-US" sz="2400" b="1" i="1" dirty="0" smtClean="0">
                <a:solidFill>
                  <a:srgbClr val="000000"/>
                </a:solidFill>
              </a:rPr>
              <a:t>n </a:t>
            </a:r>
            <a:r>
              <a:rPr lang="en-US" sz="2400" b="1" dirty="0">
                <a:solidFill>
                  <a:srgbClr val="000000"/>
                </a:solidFill>
              </a:rPr>
              <a:t>– </a:t>
            </a:r>
            <a:r>
              <a:rPr lang="uz-Cyrl-UZ" sz="2400" b="1" i="1" dirty="0" smtClean="0">
                <a:solidFill>
                  <a:srgbClr val="000000"/>
                </a:solidFill>
              </a:rPr>
              <a:t>b</a:t>
            </a:r>
            <a:r>
              <a:rPr lang="en-US" sz="2400" b="1" i="1" dirty="0" smtClean="0">
                <a:solidFill>
                  <a:srgbClr val="000000"/>
                </a:solidFill>
              </a:rPr>
              <a:t>as</a:t>
            </a:r>
            <a:r>
              <a:rPr lang="uz-Cyrl-UZ" sz="2400" b="1" i="1" dirty="0" smtClean="0">
                <a:solidFill>
                  <a:srgbClr val="000000"/>
                </a:solidFill>
              </a:rPr>
              <a:t> </a:t>
            </a:r>
            <a:r>
              <a:rPr lang="en-US" sz="2400" b="1" i="1" dirty="0" err="1" smtClean="0">
                <a:solidFill>
                  <a:srgbClr val="000000"/>
                </a:solidFill>
              </a:rPr>
              <a:t>kva</a:t>
            </a:r>
            <a:r>
              <a:rPr lang="uz-Cyrl-UZ" sz="2400" b="1" i="1" dirty="0" smtClean="0">
                <a:solidFill>
                  <a:srgbClr val="000000"/>
                </a:solidFill>
              </a:rPr>
              <a:t>nt </a:t>
            </a:r>
            <a:r>
              <a:rPr lang="en-US" sz="2400" b="1" i="1" dirty="0" err="1" smtClean="0">
                <a:solidFill>
                  <a:srgbClr val="000000"/>
                </a:solidFill>
              </a:rPr>
              <a:t>sanı</a:t>
            </a:r>
            <a:r>
              <a:rPr lang="uz-Cyrl-UZ" sz="2400" b="1" i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>
                <a:solidFill>
                  <a:srgbClr val="000000"/>
                </a:solidFill>
              </a:rPr>
              <a:t>– </a:t>
            </a:r>
            <a:r>
              <a:rPr lang="en-US" sz="2400" b="1" dirty="0" err="1" smtClean="0">
                <a:solidFill>
                  <a:srgbClr val="000000"/>
                </a:solidFill>
              </a:rPr>
              <a:t>stacionar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halattaǵı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atomnıń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energiyasın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anıqlaydı</a:t>
            </a:r>
            <a:r>
              <a:rPr lang="en-US" sz="2400" b="1" dirty="0" smtClean="0">
                <a:solidFill>
                  <a:srgbClr val="000000"/>
                </a:solidFill>
              </a:rPr>
              <a:t>.</a:t>
            </a:r>
            <a:endParaRPr lang="ru-RU" sz="24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575"/>
              </a:spcBef>
              <a:spcAft>
                <a:spcPts val="0"/>
              </a:spcAft>
            </a:pPr>
            <a:r>
              <a:rPr lang="en-US" sz="2400" b="1" i="1" dirty="0" smtClean="0">
                <a:solidFill>
                  <a:srgbClr val="000000"/>
                </a:solidFill>
              </a:rPr>
              <a:t>l </a:t>
            </a:r>
            <a:r>
              <a:rPr lang="en-US" sz="2400" b="1" i="1" dirty="0">
                <a:solidFill>
                  <a:srgbClr val="000000"/>
                </a:solidFill>
              </a:rPr>
              <a:t>– </a:t>
            </a:r>
            <a:r>
              <a:rPr lang="uz-Cyrl-UZ" sz="2400" b="1" i="1" dirty="0">
                <a:solidFill>
                  <a:srgbClr val="000000"/>
                </a:solidFill>
              </a:rPr>
              <a:t>orbital </a:t>
            </a:r>
            <a:r>
              <a:rPr lang="en-US" sz="2400" b="1" i="1" dirty="0" err="1" smtClean="0">
                <a:solidFill>
                  <a:srgbClr val="000000"/>
                </a:solidFill>
              </a:rPr>
              <a:t>kva</a:t>
            </a:r>
            <a:r>
              <a:rPr lang="uz-Cyrl-UZ" sz="2400" b="1" i="1" dirty="0" smtClean="0">
                <a:solidFill>
                  <a:srgbClr val="000000"/>
                </a:solidFill>
              </a:rPr>
              <a:t>nt </a:t>
            </a:r>
            <a:r>
              <a:rPr lang="en-US" sz="2400" b="1" i="1" dirty="0" err="1" smtClean="0">
                <a:solidFill>
                  <a:srgbClr val="000000"/>
                </a:solidFill>
              </a:rPr>
              <a:t>sanı</a:t>
            </a:r>
            <a:r>
              <a:rPr lang="uz-Cyrl-UZ" sz="2400" b="1" i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>
                <a:solidFill>
                  <a:srgbClr val="000000"/>
                </a:solidFill>
              </a:rPr>
              <a:t>– </a:t>
            </a:r>
            <a:r>
              <a:rPr lang="en-US" sz="2400" b="1" dirty="0" err="1" smtClean="0">
                <a:solidFill>
                  <a:srgbClr val="000000"/>
                </a:solidFill>
              </a:rPr>
              <a:t>elektron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háreket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muǵdarınıń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>
                <a:solidFill>
                  <a:srgbClr val="000000"/>
                </a:solidFill>
              </a:rPr>
              <a:t>orbital </a:t>
            </a:r>
            <a:r>
              <a:rPr lang="en-US" sz="2400" b="1" dirty="0" err="1" smtClean="0">
                <a:solidFill>
                  <a:srgbClr val="000000"/>
                </a:solidFill>
              </a:rPr>
              <a:t>momentin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anıqlaydı</a:t>
            </a:r>
            <a:r>
              <a:rPr lang="en-US" sz="2400" b="1" dirty="0" smtClean="0">
                <a:solidFill>
                  <a:srgbClr val="000000"/>
                </a:solidFill>
              </a:rPr>
              <a:t>. </a:t>
            </a:r>
            <a:r>
              <a:rPr lang="en-US" sz="2400" b="1" i="1" dirty="0">
                <a:solidFill>
                  <a:srgbClr val="000000"/>
                </a:solidFill>
              </a:rPr>
              <a:t>L = 0,1,2…(n-1)</a:t>
            </a:r>
            <a:endParaRPr lang="ru-RU" sz="24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575"/>
              </a:spcBef>
              <a:spcAft>
                <a:spcPts val="0"/>
              </a:spcAft>
            </a:pPr>
            <a:r>
              <a:rPr lang="en-US" sz="2400" b="1" i="1" dirty="0" smtClean="0">
                <a:solidFill>
                  <a:srgbClr val="000000"/>
                </a:solidFill>
              </a:rPr>
              <a:t>m</a:t>
            </a:r>
            <a:r>
              <a:rPr lang="en-US" sz="2400" b="1" i="1" baseline="-25000" dirty="0" smtClean="0">
                <a:solidFill>
                  <a:srgbClr val="000000"/>
                </a:solidFill>
              </a:rPr>
              <a:t>l </a:t>
            </a:r>
            <a:r>
              <a:rPr lang="en-US" sz="2400" b="1" i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>
                <a:solidFill>
                  <a:srgbClr val="000000"/>
                </a:solidFill>
              </a:rPr>
              <a:t>- </a:t>
            </a:r>
            <a:r>
              <a:rPr lang="en-US" sz="2400" b="1" i="1" dirty="0" err="1">
                <a:solidFill>
                  <a:srgbClr val="000000"/>
                </a:solidFill>
              </a:rPr>
              <a:t>magnit</a:t>
            </a:r>
            <a:r>
              <a:rPr lang="en-US" sz="2400" b="1" i="1" dirty="0">
                <a:solidFill>
                  <a:srgbClr val="000000"/>
                </a:solidFill>
              </a:rPr>
              <a:t> </a:t>
            </a:r>
            <a:r>
              <a:rPr lang="en-US" sz="2400" b="1" i="1" dirty="0" err="1" smtClean="0">
                <a:solidFill>
                  <a:srgbClr val="000000"/>
                </a:solidFill>
              </a:rPr>
              <a:t>kvant</a:t>
            </a:r>
            <a:r>
              <a:rPr lang="en-US" sz="2400" b="1" i="1" dirty="0" smtClean="0">
                <a:solidFill>
                  <a:srgbClr val="000000"/>
                </a:solidFill>
              </a:rPr>
              <a:t> </a:t>
            </a:r>
            <a:r>
              <a:rPr lang="en-US" sz="2400" b="1" i="1" dirty="0" err="1" smtClean="0">
                <a:solidFill>
                  <a:srgbClr val="000000"/>
                </a:solidFill>
              </a:rPr>
              <a:t>sanı</a:t>
            </a:r>
            <a:r>
              <a:rPr lang="en-US" sz="2400" b="1" i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>
                <a:solidFill>
                  <a:srgbClr val="000000"/>
                </a:solidFill>
              </a:rPr>
              <a:t>– </a:t>
            </a:r>
            <a:r>
              <a:rPr lang="en-US" sz="2400" b="1" dirty="0" err="1" smtClean="0">
                <a:solidFill>
                  <a:srgbClr val="000000"/>
                </a:solidFill>
              </a:rPr>
              <a:t>elektron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háreket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muǵdarı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>
                <a:solidFill>
                  <a:srgbClr val="000000"/>
                </a:solidFill>
              </a:rPr>
              <a:t>orbital </a:t>
            </a:r>
            <a:r>
              <a:rPr lang="en-US" sz="2400" b="1" dirty="0" err="1" smtClean="0">
                <a:solidFill>
                  <a:srgbClr val="000000"/>
                </a:solidFill>
              </a:rPr>
              <a:t>momentiniń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orientaciyasın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anıqlaydı</a:t>
            </a:r>
            <a:r>
              <a:rPr lang="en-US" sz="2400" b="1" dirty="0" smtClean="0">
                <a:solidFill>
                  <a:srgbClr val="000000"/>
                </a:solidFill>
              </a:rPr>
              <a:t>. </a:t>
            </a:r>
            <a:br>
              <a:rPr lang="en-US" sz="2400" b="1" dirty="0" smtClean="0">
                <a:solidFill>
                  <a:srgbClr val="000000"/>
                </a:solidFill>
              </a:rPr>
            </a:br>
            <a:r>
              <a:rPr lang="en-US" sz="2400" b="1" i="1" dirty="0" smtClean="0">
                <a:solidFill>
                  <a:srgbClr val="000000"/>
                </a:solidFill>
              </a:rPr>
              <a:t>m</a:t>
            </a:r>
            <a:r>
              <a:rPr lang="en-US" sz="2400" b="1" i="1" baseline="-25000" dirty="0" smtClean="0">
                <a:solidFill>
                  <a:srgbClr val="000000"/>
                </a:solidFill>
              </a:rPr>
              <a:t>l  </a:t>
            </a:r>
            <a:r>
              <a:rPr lang="en-US" sz="2400" b="1" i="1" dirty="0">
                <a:solidFill>
                  <a:srgbClr val="000000"/>
                </a:solidFill>
              </a:rPr>
              <a:t>= -l, -(</a:t>
            </a:r>
            <a:r>
              <a:rPr lang="en-US" sz="2400" b="1" i="1" dirty="0" smtClean="0">
                <a:solidFill>
                  <a:srgbClr val="000000"/>
                </a:solidFill>
              </a:rPr>
              <a:t>l-1)…</a:t>
            </a:r>
            <a:r>
              <a:rPr lang="en-US" sz="2400" b="1" i="1" dirty="0">
                <a:solidFill>
                  <a:srgbClr val="000000"/>
                </a:solidFill>
              </a:rPr>
              <a:t>0,1,2…(l-1), l</a:t>
            </a:r>
            <a:endParaRPr lang="ru-RU" sz="24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575"/>
              </a:spcBef>
              <a:spcAft>
                <a:spcPts val="0"/>
              </a:spcAft>
            </a:pPr>
            <a:r>
              <a:rPr lang="en-US" sz="2400" b="1" i="1" dirty="0" smtClean="0">
                <a:solidFill>
                  <a:srgbClr val="000000"/>
                </a:solidFill>
              </a:rPr>
              <a:t>S </a:t>
            </a:r>
            <a:r>
              <a:rPr lang="en-US" sz="2400" b="1" i="1" dirty="0">
                <a:solidFill>
                  <a:srgbClr val="000000"/>
                </a:solidFill>
              </a:rPr>
              <a:t>– </a:t>
            </a:r>
            <a:r>
              <a:rPr lang="uz-Cyrl-UZ" sz="2400" b="1" i="1" dirty="0">
                <a:solidFill>
                  <a:srgbClr val="000000"/>
                </a:solidFill>
              </a:rPr>
              <a:t>spin </a:t>
            </a:r>
            <a:r>
              <a:rPr lang="en-US" sz="2400" b="1" i="1" dirty="0" err="1" smtClean="0">
                <a:solidFill>
                  <a:srgbClr val="000000"/>
                </a:solidFill>
              </a:rPr>
              <a:t>kva</a:t>
            </a:r>
            <a:r>
              <a:rPr lang="uz-Cyrl-UZ" sz="2400" b="1" i="1" dirty="0" smtClean="0">
                <a:solidFill>
                  <a:srgbClr val="000000"/>
                </a:solidFill>
              </a:rPr>
              <a:t>nt </a:t>
            </a:r>
            <a:r>
              <a:rPr lang="en-US" sz="2400" b="1" i="1" dirty="0" err="1" smtClean="0">
                <a:solidFill>
                  <a:srgbClr val="000000"/>
                </a:solidFill>
              </a:rPr>
              <a:t>sanı</a:t>
            </a:r>
            <a:r>
              <a:rPr lang="uz-Cyrl-UZ" sz="2400" b="1" i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>
                <a:solidFill>
                  <a:srgbClr val="000000"/>
                </a:solidFill>
              </a:rPr>
              <a:t>– </a:t>
            </a:r>
            <a:r>
              <a:rPr lang="en-US" sz="2400" b="1" dirty="0" err="1" smtClean="0">
                <a:solidFill>
                  <a:srgbClr val="000000"/>
                </a:solidFill>
              </a:rPr>
              <a:t>tańlanǵan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baǵıtqa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salıstırǵanda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háreket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muǵdarınıń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menshikli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>
                <a:solidFill>
                  <a:srgbClr val="000000"/>
                </a:solidFill>
              </a:rPr>
              <a:t>momenti</a:t>
            </a:r>
            <a:r>
              <a:rPr lang="en-US" sz="2400" b="1" dirty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orientaciyasın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anıqlaydı</a:t>
            </a:r>
            <a:r>
              <a:rPr lang="en-US" sz="2400" b="1" dirty="0" smtClean="0">
                <a:solidFill>
                  <a:srgbClr val="000000"/>
                </a:solidFill>
              </a:rPr>
              <a:t>.</a:t>
            </a:r>
            <a:endParaRPr lang="ru-RU" sz="24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7345" indent="-347345">
              <a:lnSpc>
                <a:spcPct val="90000"/>
              </a:lnSpc>
              <a:spcBef>
                <a:spcPts val="575"/>
              </a:spcBef>
              <a:spcAft>
                <a:spcPts val="0"/>
              </a:spcAft>
            </a:pPr>
            <a:r>
              <a:rPr lang="en-US" sz="2400" b="1" i="1" dirty="0" smtClean="0">
                <a:solidFill>
                  <a:srgbClr val="000000"/>
                </a:solidFill>
              </a:rPr>
              <a:t>S </a:t>
            </a:r>
            <a:r>
              <a:rPr lang="en-US" sz="2400" b="1" i="1" dirty="0">
                <a:solidFill>
                  <a:srgbClr val="000000"/>
                </a:solidFill>
              </a:rPr>
              <a:t>= +1/2 </a:t>
            </a:r>
            <a:r>
              <a:rPr lang="uz-Cyrl-UZ" sz="2400" b="1" i="1" dirty="0">
                <a:solidFill>
                  <a:srgbClr val="000000"/>
                </a:solidFill>
              </a:rPr>
              <a:t>,</a:t>
            </a:r>
            <a:r>
              <a:rPr lang="en-US" sz="2400" b="1" i="1" dirty="0">
                <a:solidFill>
                  <a:srgbClr val="000000"/>
                </a:solidFill>
              </a:rPr>
              <a:t> S = -1/2</a:t>
            </a:r>
            <a:endParaRPr lang="ru-RU" sz="24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hangingPunct="1">
              <a:lnSpc>
                <a:spcPct val="90000"/>
              </a:lnSpc>
            </a:pPr>
            <a:endParaRPr lang="ru-RU" sz="2400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2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8604"/>
            <a:ext cx="8229600" cy="5670756"/>
          </a:xfrm>
          <a:effectLst>
            <a:glow rad="1016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0" lvl="0" indent="0">
              <a:buNone/>
              <a:tabLst>
                <a:tab pos="457200" algn="l"/>
              </a:tabLs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uz-Cyrl-UZ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B</a:t>
            </a:r>
            <a:r>
              <a:rPr lang="en-US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árshe</a:t>
            </a:r>
            <a:r>
              <a:rPr lang="uz-Cyrl-UZ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b</a:t>
            </a: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as</a:t>
            </a:r>
            <a:r>
              <a:rPr lang="uz-Cyrl-UZ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qa </a:t>
            </a:r>
            <a:r>
              <a:rPr lang="en-US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kva</a:t>
            </a:r>
            <a:r>
              <a:rPr lang="uz-Cyrl-UZ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nt </a:t>
            </a:r>
            <a:r>
              <a:rPr lang="en-US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sanlarınıń</a:t>
            </a:r>
            <a:r>
              <a:rPr lang="uz-Cyrl-UZ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qálege</a:t>
            </a:r>
            <a:r>
              <a:rPr lang="uz-Cyrl-UZ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n</a:t>
            </a:r>
            <a:r>
              <a:rPr lang="en-US" sz="1400" dirty="0">
                <a:latin typeface="Times New Roman" panose="02020603050405020304" pitchFamily="18" charset="0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mánislerinde</a:t>
            </a:r>
            <a:r>
              <a:rPr lang="uz-Cyrl-UZ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uz-Cyrl-UZ" b="1" dirty="0">
                <a:solidFill>
                  <a:srgbClr val="000000"/>
                </a:solidFill>
                <a:latin typeface="Calibri" panose="020F0502020204030204" pitchFamily="34" charset="0"/>
              </a:rPr>
              <a:t>orbital </a:t>
            </a:r>
            <a:r>
              <a:rPr lang="en-US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kva</a:t>
            </a:r>
            <a:r>
              <a:rPr lang="uz-Cyrl-UZ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nt </a:t>
            </a:r>
            <a:r>
              <a:rPr lang="en-US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sanınıń</a:t>
            </a:r>
            <a:r>
              <a:rPr lang="uz-Cyrl-UZ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mánisi</a:t>
            </a:r>
            <a:r>
              <a:rPr lang="uz-Cyrl-UZ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spcBef>
                <a:spcPts val="625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</a:p>
          <a:p>
            <a:pPr marL="0" indent="0">
              <a:spcBef>
                <a:spcPts val="625"/>
              </a:spcBef>
              <a:spcAft>
                <a:spcPts val="0"/>
              </a:spcAft>
              <a:buNone/>
            </a:pPr>
            <a:r>
              <a:rPr lang="en-US" b="1" i="1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uz-Cyrl-UZ" b="1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l </a:t>
            </a:r>
            <a:r>
              <a:rPr lang="uz-Cyrl-UZ" b="1" i="1" dirty="0">
                <a:solidFill>
                  <a:srgbClr val="000000"/>
                </a:solidFill>
                <a:latin typeface="Calibri" panose="020F0502020204030204" pitchFamily="34" charset="0"/>
              </a:rPr>
              <a:t>= 0 </a:t>
            </a:r>
            <a:r>
              <a:rPr lang="uz-Cyrl-UZ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ge</a:t>
            </a:r>
            <a:r>
              <a:rPr lang="uz-Cyrl-UZ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t</a:t>
            </a:r>
            <a:r>
              <a:rPr lang="en-US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uwrı</a:t>
            </a:r>
            <a:r>
              <a:rPr lang="uz-Cyrl-UZ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k</a:t>
            </a:r>
            <a:r>
              <a:rPr lang="en-US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eletuǵı</a:t>
            </a: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uz-Cyrl-UZ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n </a:t>
            </a:r>
            <a:r>
              <a:rPr lang="en-US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hal</a:t>
            </a:r>
            <a:r>
              <a:rPr lang="uz-Cyrl-UZ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atlar </a:t>
            </a:r>
            <a:r>
              <a:rPr lang="uz-Cyrl-UZ" b="1" i="1" dirty="0">
                <a:solidFill>
                  <a:srgbClr val="000000"/>
                </a:solidFill>
                <a:latin typeface="Calibri" panose="020F0502020204030204" pitchFamily="34" charset="0"/>
              </a:rPr>
              <a:t>S - </a:t>
            </a:r>
            <a:r>
              <a:rPr lang="en-US" b="1" i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hal</a:t>
            </a:r>
            <a:r>
              <a:rPr lang="uz-Cyrl-UZ" b="1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atlar</a:t>
            </a:r>
            <a:r>
              <a:rPr lang="uz-Cyrl-UZ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d</a:t>
            </a:r>
            <a:r>
              <a:rPr lang="en-US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ep</a:t>
            </a:r>
            <a:r>
              <a:rPr lang="uz-Cyrl-UZ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atal</a:t>
            </a:r>
            <a:r>
              <a:rPr lang="en-US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adı</a:t>
            </a:r>
            <a:r>
              <a:rPr lang="uz-Cyrl-UZ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  <a:r>
              <a:rPr lang="uz-Cyrl-UZ" b="1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625"/>
              </a:spcBef>
              <a:spcAft>
                <a:spcPts val="0"/>
              </a:spcAft>
              <a:buNone/>
            </a:pPr>
            <a:r>
              <a:rPr lang="en-US" b="1" i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b="1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   	l </a:t>
            </a:r>
            <a:r>
              <a:rPr lang="en-US" b="1" i="1" dirty="0">
                <a:solidFill>
                  <a:srgbClr val="000000"/>
                </a:solidFill>
                <a:latin typeface="Calibri" panose="020F0502020204030204" pitchFamily="34" charset="0"/>
              </a:rPr>
              <a:t>= 1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uz-Cyrl-UZ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b</a:t>
            </a:r>
            <a:r>
              <a:rPr lang="en-US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olǵa</a:t>
            </a:r>
            <a:r>
              <a:rPr lang="uz-Cyrl-UZ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n </a:t>
            </a:r>
            <a:r>
              <a:rPr lang="en-US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hal</a:t>
            </a:r>
            <a:r>
              <a:rPr lang="uz-Cyrl-UZ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atlar </a:t>
            </a:r>
            <a:r>
              <a:rPr lang="uz-Cyrl-UZ" b="1" dirty="0">
                <a:solidFill>
                  <a:srgbClr val="000000"/>
                </a:solidFill>
                <a:latin typeface="Calibri" panose="020F0502020204030204" pitchFamily="34" charset="0"/>
              </a:rPr>
              <a:t>– </a:t>
            </a:r>
            <a:r>
              <a:rPr lang="uz-Cyrl-UZ" b="1" i="1" dirty="0">
                <a:solidFill>
                  <a:srgbClr val="000000"/>
                </a:solidFill>
                <a:latin typeface="Calibri" panose="020F0502020204030204" pitchFamily="34" charset="0"/>
              </a:rPr>
              <a:t>p – </a:t>
            </a:r>
            <a:r>
              <a:rPr lang="en-US" b="1" i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hal</a:t>
            </a:r>
            <a:r>
              <a:rPr lang="uz-Cyrl-UZ" b="1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atlar</a:t>
            </a:r>
            <a:r>
              <a:rPr lang="uz-Cyrl-UZ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d</a:t>
            </a:r>
            <a:r>
              <a:rPr lang="en-US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ep</a:t>
            </a:r>
            <a:r>
              <a:rPr lang="uz-Cyrl-UZ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atal</a:t>
            </a:r>
            <a:r>
              <a:rPr lang="en-US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adı</a:t>
            </a:r>
            <a:r>
              <a:rPr lang="uz-Cyrl-UZ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  </a:t>
            </a:r>
            <a:r>
              <a:rPr lang="uz-Cyrl-UZ" b="1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</a:rPr>
              <a:t>                       </a:t>
            </a:r>
            <a:r>
              <a:rPr lang="en-US" b="1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                                                                                                	I </a:t>
            </a:r>
            <a:r>
              <a:rPr lang="en-US" b="1" i="1" dirty="0">
                <a:solidFill>
                  <a:srgbClr val="000000"/>
                </a:solidFill>
                <a:latin typeface="Calibri" panose="020F0502020204030204" pitchFamily="34" charset="0"/>
              </a:rPr>
              <a:t>= 2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uz-Cyrl-UZ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b</a:t>
            </a:r>
            <a:r>
              <a:rPr lang="en-US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olǵa</a:t>
            </a:r>
            <a:r>
              <a:rPr lang="uz-Cyrl-UZ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n </a:t>
            </a:r>
            <a:r>
              <a:rPr lang="en-US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hal</a:t>
            </a:r>
            <a:r>
              <a:rPr lang="uz-Cyrl-UZ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atlar </a:t>
            </a:r>
            <a:r>
              <a:rPr lang="uz-Cyrl-UZ" b="1" dirty="0">
                <a:solidFill>
                  <a:srgbClr val="000000"/>
                </a:solidFill>
                <a:latin typeface="Calibri" panose="020F0502020204030204" pitchFamily="34" charset="0"/>
              </a:rPr>
              <a:t>– </a:t>
            </a:r>
            <a:r>
              <a:rPr lang="uz-Cyrl-UZ" b="1" i="1" dirty="0">
                <a:solidFill>
                  <a:srgbClr val="000000"/>
                </a:solidFill>
                <a:latin typeface="Calibri" panose="020F0502020204030204" pitchFamily="34" charset="0"/>
              </a:rPr>
              <a:t>d – </a:t>
            </a:r>
            <a:r>
              <a:rPr lang="en-US" b="1" i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hal</a:t>
            </a:r>
            <a:r>
              <a:rPr lang="uz-Cyrl-UZ" b="1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atlar</a:t>
            </a:r>
            <a:r>
              <a:rPr lang="uz-Cyrl-UZ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d</a:t>
            </a:r>
            <a:r>
              <a:rPr lang="en-US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ep</a:t>
            </a:r>
            <a:r>
              <a:rPr lang="uz-Cyrl-UZ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atal</a:t>
            </a:r>
            <a:r>
              <a:rPr lang="en-US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adı</a:t>
            </a:r>
            <a:r>
              <a:rPr lang="uz-Cyrl-UZ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  <a:r>
              <a:rPr lang="uz-Cyrl-UZ" b="1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625"/>
              </a:spcBef>
              <a:spcAft>
                <a:spcPts val="0"/>
              </a:spcAft>
              <a:buNone/>
            </a:pPr>
            <a:r>
              <a:rPr lang="en-US" b="1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 	l </a:t>
            </a:r>
            <a:r>
              <a:rPr lang="en-US" b="1" i="1" dirty="0">
                <a:solidFill>
                  <a:srgbClr val="000000"/>
                </a:solidFill>
                <a:latin typeface="Calibri" panose="020F0502020204030204" pitchFamily="34" charset="0"/>
              </a:rPr>
              <a:t>= 3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uz-Cyrl-UZ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b</a:t>
            </a:r>
            <a:r>
              <a:rPr lang="en-US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olǵa</a:t>
            </a:r>
            <a:r>
              <a:rPr lang="uz-Cyrl-UZ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n </a:t>
            </a:r>
            <a:r>
              <a:rPr lang="en-US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hal</a:t>
            </a:r>
            <a:r>
              <a:rPr lang="uz-Cyrl-UZ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atlar </a:t>
            </a:r>
            <a:r>
              <a:rPr lang="uz-Cyrl-UZ" b="1" dirty="0">
                <a:solidFill>
                  <a:srgbClr val="000000"/>
                </a:solidFill>
                <a:latin typeface="Calibri" panose="020F0502020204030204" pitchFamily="34" charset="0"/>
              </a:rPr>
              <a:t>–  </a:t>
            </a:r>
            <a:r>
              <a:rPr lang="uz-Cyrl-UZ" b="1" i="1" dirty="0">
                <a:solidFill>
                  <a:srgbClr val="000000"/>
                </a:solidFill>
                <a:latin typeface="Calibri" panose="020F0502020204030204" pitchFamily="34" charset="0"/>
              </a:rPr>
              <a:t>f – </a:t>
            </a:r>
            <a:r>
              <a:rPr lang="en-US" b="1" i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hal</a:t>
            </a:r>
            <a:r>
              <a:rPr lang="uz-Cyrl-UZ" b="1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atlar</a:t>
            </a:r>
            <a:r>
              <a:rPr lang="uz-Cyrl-UZ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d</a:t>
            </a:r>
            <a:r>
              <a:rPr lang="en-US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ep</a:t>
            </a:r>
            <a:r>
              <a:rPr lang="uz-Cyrl-UZ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atal</a:t>
            </a:r>
            <a:r>
              <a:rPr lang="en-US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adı</a:t>
            </a:r>
            <a:r>
              <a:rPr lang="uz-Cyrl-UZ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hám</a:t>
            </a:r>
            <a:r>
              <a:rPr lang="uz-Cyrl-UZ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t</a:t>
            </a:r>
            <a:r>
              <a:rPr lang="uz-Cyrl-UZ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b</a:t>
            </a:r>
            <a:r>
              <a:rPr lang="uz-Cyrl-UZ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Bef>
                <a:spcPts val="625"/>
              </a:spcBef>
              <a:spcAft>
                <a:spcPts val="0"/>
              </a:spcAft>
            </a:pPr>
            <a:r>
              <a:rPr lang="en-US" b="1" i="1" dirty="0">
                <a:solidFill>
                  <a:srgbClr val="000000"/>
                </a:solidFill>
                <a:latin typeface="Calibri" panose="020F0502020204030204" pitchFamily="34" charset="0"/>
              </a:rPr>
              <a:t>l = 0         s - </a:t>
            </a:r>
            <a:r>
              <a:rPr lang="en-US" b="1" i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hal</a:t>
            </a:r>
            <a:r>
              <a:rPr lang="uz-Cyrl-UZ" b="1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at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Bef>
                <a:spcPts val="625"/>
              </a:spcBef>
              <a:spcAft>
                <a:spcPts val="0"/>
              </a:spcAft>
            </a:pPr>
            <a:r>
              <a:rPr lang="en-US" b="1" i="1" dirty="0">
                <a:solidFill>
                  <a:srgbClr val="000000"/>
                </a:solidFill>
                <a:latin typeface="Calibri" panose="020F0502020204030204" pitchFamily="34" charset="0"/>
              </a:rPr>
              <a:t>l = 1         p - </a:t>
            </a:r>
            <a:r>
              <a:rPr lang="en-US" b="1" i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halat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Bef>
                <a:spcPts val="625"/>
              </a:spcBef>
              <a:spcAft>
                <a:spcPts val="0"/>
              </a:spcAft>
            </a:pPr>
            <a:r>
              <a:rPr lang="en-US" b="1" i="1" dirty="0">
                <a:solidFill>
                  <a:srgbClr val="000000"/>
                </a:solidFill>
                <a:latin typeface="Calibri" panose="020F0502020204030204" pitchFamily="34" charset="0"/>
              </a:rPr>
              <a:t>l = 2         d – </a:t>
            </a:r>
            <a:r>
              <a:rPr lang="en-US" b="1" i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halat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Bef>
                <a:spcPts val="625"/>
              </a:spcBef>
              <a:spcAft>
                <a:spcPts val="0"/>
              </a:spcAft>
            </a:pPr>
            <a:r>
              <a:rPr lang="en-US" b="1" i="1" dirty="0">
                <a:solidFill>
                  <a:srgbClr val="000000"/>
                </a:solidFill>
                <a:latin typeface="Calibri" panose="020F0502020204030204" pitchFamily="34" charset="0"/>
              </a:rPr>
              <a:t>l = 3          f – </a:t>
            </a:r>
            <a:r>
              <a:rPr lang="en-US" b="1" i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halat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78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412" y="171432"/>
            <a:ext cx="8686848" cy="6515136"/>
          </a:xfrm>
          <a:effectLst>
            <a:glow rad="1397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>
              <a:lnSpc>
                <a:spcPct val="80000"/>
              </a:lnSpc>
              <a:tabLst>
                <a:tab pos="457200" algn="l"/>
              </a:tabLst>
            </a:pPr>
            <a:endParaRPr lang="en-US" sz="28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lvl="0" indent="0" algn="just">
              <a:lnSpc>
                <a:spcPct val="80000"/>
              </a:lnSpc>
              <a:buNone/>
              <a:tabLst>
                <a:tab pos="457200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uz-Cyrl-UZ" sz="2800" b="1" dirty="0" smtClean="0">
                <a:solidFill>
                  <a:srgbClr val="000000"/>
                </a:solidFill>
              </a:rPr>
              <a:t>Atomd</a:t>
            </a:r>
            <a:r>
              <a:rPr lang="en-US" sz="2800" b="1" dirty="0" err="1" smtClean="0">
                <a:solidFill>
                  <a:srgbClr val="000000"/>
                </a:solidFill>
              </a:rPr>
              <a:t>aǵı</a:t>
            </a:r>
            <a:r>
              <a:rPr lang="uz-Cyrl-UZ" sz="2800" b="1" dirty="0" smtClean="0">
                <a:solidFill>
                  <a:srgbClr val="000000"/>
                </a:solidFill>
              </a:rPr>
              <a:t> elekt</a:t>
            </a:r>
            <a:r>
              <a:rPr lang="en-US" sz="2800" b="1" dirty="0" err="1" smtClean="0">
                <a:solidFill>
                  <a:srgbClr val="000000"/>
                </a:solidFill>
              </a:rPr>
              <a:t>ronlardıń</a:t>
            </a:r>
            <a:r>
              <a:rPr lang="uz-Cyrl-UZ" sz="2800" b="1" dirty="0" smtClean="0">
                <a:solidFill>
                  <a:srgbClr val="000000"/>
                </a:solidFill>
              </a:rPr>
              <a:t> energe</a:t>
            </a:r>
            <a:r>
              <a:rPr lang="en-US" sz="2800" b="1" dirty="0" err="1" smtClean="0">
                <a:solidFill>
                  <a:srgbClr val="000000"/>
                </a:solidFill>
              </a:rPr>
              <a:t>tikalıq</a:t>
            </a:r>
            <a:r>
              <a:rPr lang="uz-Cyrl-UZ" sz="2800" b="1" dirty="0" smtClean="0">
                <a:solidFill>
                  <a:srgbClr val="000000"/>
                </a:solidFill>
              </a:rPr>
              <a:t> </a:t>
            </a:r>
            <a:r>
              <a:rPr lang="uz-Cyrl-UZ" sz="2800" b="1" dirty="0">
                <a:solidFill>
                  <a:srgbClr val="000000"/>
                </a:solidFill>
              </a:rPr>
              <a:t>spektri </a:t>
            </a:r>
            <a:r>
              <a:rPr lang="uz-Cyrl-UZ" sz="2800" b="1" dirty="0" smtClean="0">
                <a:solidFill>
                  <a:srgbClr val="000000"/>
                </a:solidFill>
              </a:rPr>
              <a:t>diskret. </a:t>
            </a:r>
            <a:endParaRPr lang="ru-RU" sz="2800" b="1" dirty="0">
              <a:cs typeface="Times New Roman" panose="02020603050405020304" pitchFamily="18" charset="0"/>
            </a:endParaRPr>
          </a:p>
          <a:p>
            <a:pPr marL="0" indent="0" algn="just">
              <a:lnSpc>
                <a:spcPct val="80000"/>
              </a:lnSpc>
              <a:spcBef>
                <a:spcPts val="625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0000"/>
                </a:solidFill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</a:rPr>
              <a:t>    </a:t>
            </a:r>
            <a:r>
              <a:rPr lang="uz-Cyrl-UZ" sz="2800" b="1" i="1" dirty="0" smtClean="0">
                <a:solidFill>
                  <a:srgbClr val="000000"/>
                </a:solidFill>
              </a:rPr>
              <a:t>S</a:t>
            </a:r>
            <a:r>
              <a:rPr lang="uz-Cyrl-UZ" sz="2800" b="1" dirty="0" smtClean="0">
                <a:solidFill>
                  <a:srgbClr val="000000"/>
                </a:solidFill>
              </a:rPr>
              <a:t> </a:t>
            </a:r>
            <a:r>
              <a:rPr lang="uz-Cyrl-UZ" sz="2800" b="1" dirty="0">
                <a:solidFill>
                  <a:srgbClr val="000000"/>
                </a:solidFill>
              </a:rPr>
              <a:t>– </a:t>
            </a:r>
            <a:r>
              <a:rPr lang="uz-Cyrl-UZ" sz="2800" b="1" dirty="0" smtClean="0">
                <a:solidFill>
                  <a:srgbClr val="000000"/>
                </a:solidFill>
              </a:rPr>
              <a:t>energe</a:t>
            </a:r>
            <a:r>
              <a:rPr lang="en-US" sz="2800" b="1" dirty="0" err="1" smtClean="0">
                <a:solidFill>
                  <a:srgbClr val="000000"/>
                </a:solidFill>
              </a:rPr>
              <a:t>tikalıq</a:t>
            </a:r>
            <a:r>
              <a:rPr lang="uz-Cyrl-UZ" sz="2800" b="1" dirty="0" smtClean="0">
                <a:solidFill>
                  <a:srgbClr val="000000"/>
                </a:solidFill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</a:rPr>
              <a:t>qáddile</a:t>
            </a:r>
            <a:r>
              <a:rPr lang="uz-Cyrl-UZ" sz="2800" b="1" dirty="0" smtClean="0">
                <a:solidFill>
                  <a:srgbClr val="000000"/>
                </a:solidFill>
              </a:rPr>
              <a:t>r </a:t>
            </a:r>
            <a:r>
              <a:rPr lang="en-US" sz="2800" b="1" dirty="0" err="1" smtClean="0">
                <a:solidFill>
                  <a:srgbClr val="000000"/>
                </a:solidFill>
              </a:rPr>
              <a:t>aynım</a:t>
            </a:r>
            <a:r>
              <a:rPr lang="uz-Cyrl-UZ" sz="2800" b="1" dirty="0" smtClean="0">
                <a:solidFill>
                  <a:srgbClr val="000000"/>
                </a:solidFill>
              </a:rPr>
              <a:t>a</a:t>
            </a:r>
            <a:r>
              <a:rPr lang="en-US" sz="2800" b="1" dirty="0" err="1" smtClean="0">
                <a:solidFill>
                  <a:srgbClr val="000000"/>
                </a:solidFill>
              </a:rPr>
              <a:t>ǵa</a:t>
            </a:r>
            <a:r>
              <a:rPr lang="uz-Cyrl-UZ" sz="2800" b="1" dirty="0" smtClean="0">
                <a:solidFill>
                  <a:srgbClr val="000000"/>
                </a:solidFill>
              </a:rPr>
              <a:t>n </a:t>
            </a:r>
            <a:r>
              <a:rPr lang="en-US" sz="2800" b="1" dirty="0" err="1" smtClean="0">
                <a:solidFill>
                  <a:srgbClr val="000000"/>
                </a:solidFill>
              </a:rPr>
              <a:t>qáddile</a:t>
            </a:r>
            <a:r>
              <a:rPr lang="uz-Cyrl-UZ" sz="2800" b="1" dirty="0" smtClean="0">
                <a:solidFill>
                  <a:srgbClr val="000000"/>
                </a:solidFill>
              </a:rPr>
              <a:t>r, </a:t>
            </a:r>
            <a:r>
              <a:rPr lang="en-US" sz="2800" b="1" dirty="0" err="1" smtClean="0">
                <a:solidFill>
                  <a:srgbClr val="000000"/>
                </a:solidFill>
              </a:rPr>
              <a:t>sebeb</a:t>
            </a:r>
            <a:r>
              <a:rPr lang="uz-Cyrl-UZ" sz="2800" b="1" dirty="0" smtClean="0">
                <a:solidFill>
                  <a:srgbClr val="000000"/>
                </a:solidFill>
              </a:rPr>
              <a:t>i </a:t>
            </a:r>
            <a:r>
              <a:rPr lang="en-US" sz="2800" b="1" dirty="0" err="1" smtClean="0">
                <a:solidFill>
                  <a:srgbClr val="000000"/>
                </a:solidFill>
              </a:rPr>
              <a:t>bul</a:t>
            </a:r>
            <a:r>
              <a:rPr lang="uz-Cyrl-UZ" sz="2800" b="1" dirty="0" smtClean="0">
                <a:solidFill>
                  <a:srgbClr val="000000"/>
                </a:solidFill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</a:rPr>
              <a:t>qáddilerge</a:t>
            </a:r>
            <a:r>
              <a:rPr lang="uz-Cyrl-UZ" sz="2800" b="1" dirty="0" smtClean="0">
                <a:solidFill>
                  <a:srgbClr val="000000"/>
                </a:solidFill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</a:rPr>
              <a:t>tek</a:t>
            </a:r>
            <a:r>
              <a:rPr lang="uz-Cyrl-UZ" sz="2800" b="1" dirty="0" smtClean="0">
                <a:solidFill>
                  <a:srgbClr val="000000"/>
                </a:solidFill>
              </a:rPr>
              <a:t> bi</a:t>
            </a:r>
            <a:r>
              <a:rPr lang="en-US" sz="2800" b="1" dirty="0" smtClean="0">
                <a:solidFill>
                  <a:srgbClr val="000000"/>
                </a:solidFill>
              </a:rPr>
              <a:t>r</a:t>
            </a:r>
            <a:r>
              <a:rPr lang="uz-Cyrl-UZ" sz="2800" b="1" dirty="0" smtClean="0">
                <a:solidFill>
                  <a:srgbClr val="000000"/>
                </a:solidFill>
              </a:rPr>
              <a:t> elektron </a:t>
            </a:r>
            <a:r>
              <a:rPr lang="en-US" sz="2800" b="1" dirty="0" err="1" smtClean="0">
                <a:solidFill>
                  <a:srgbClr val="000000"/>
                </a:solidFill>
              </a:rPr>
              <a:t>halatı</a:t>
            </a:r>
            <a:r>
              <a:rPr lang="uz-Cyrl-UZ" sz="2800" b="1" dirty="0" smtClean="0">
                <a:solidFill>
                  <a:srgbClr val="000000"/>
                </a:solidFill>
              </a:rPr>
              <a:t> t</a:t>
            </a:r>
            <a:r>
              <a:rPr lang="en-US" sz="2800" b="1" dirty="0" err="1" smtClean="0">
                <a:solidFill>
                  <a:srgbClr val="000000"/>
                </a:solidFill>
              </a:rPr>
              <a:t>uwrı</a:t>
            </a:r>
            <a:r>
              <a:rPr lang="uz-Cyrl-UZ" sz="2800" b="1" dirty="0" smtClean="0">
                <a:solidFill>
                  <a:srgbClr val="000000"/>
                </a:solidFill>
              </a:rPr>
              <a:t> k</a:t>
            </a:r>
            <a:r>
              <a:rPr lang="en-US" sz="2800" b="1" dirty="0" err="1" smtClean="0">
                <a:solidFill>
                  <a:srgbClr val="000000"/>
                </a:solidFill>
              </a:rPr>
              <a:t>eledi</a:t>
            </a:r>
            <a:r>
              <a:rPr lang="en-US" sz="2800" b="1" dirty="0" smtClean="0">
                <a:solidFill>
                  <a:srgbClr val="000000"/>
                </a:solidFill>
              </a:rPr>
              <a:t>.</a:t>
            </a:r>
            <a:endParaRPr lang="ru-RU" sz="28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  <a:tabLst>
                <a:tab pos="457200" algn="l"/>
              </a:tabLst>
            </a:pPr>
            <a:r>
              <a:rPr lang="en-US" sz="2800" b="1" i="1" dirty="0" smtClean="0">
                <a:solidFill>
                  <a:srgbClr val="000000"/>
                </a:solidFill>
              </a:rPr>
              <a:t>     R</a:t>
            </a:r>
            <a:r>
              <a:rPr lang="en-US" sz="2800" b="1" dirty="0" smtClean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00"/>
                </a:solidFill>
              </a:rPr>
              <a:t>– </a:t>
            </a:r>
            <a:r>
              <a:rPr lang="en-US" sz="2800" b="1" dirty="0" err="1" smtClean="0">
                <a:solidFill>
                  <a:srgbClr val="000000"/>
                </a:solidFill>
              </a:rPr>
              <a:t>energetikalıq</a:t>
            </a:r>
            <a:r>
              <a:rPr lang="en-US" sz="2800" b="1" dirty="0" smtClean="0">
                <a:solidFill>
                  <a:srgbClr val="000000"/>
                </a:solidFill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</a:rPr>
              <a:t>qáddiler</a:t>
            </a:r>
            <a:r>
              <a:rPr lang="en-US" sz="2800" b="1" dirty="0" smtClean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00"/>
                </a:solidFill>
              </a:rPr>
              <a:t>3 </a:t>
            </a:r>
            <a:r>
              <a:rPr lang="en-US" sz="2800" b="1" dirty="0" err="1" smtClean="0">
                <a:solidFill>
                  <a:srgbClr val="000000"/>
                </a:solidFill>
              </a:rPr>
              <a:t>ese</a:t>
            </a:r>
            <a:r>
              <a:rPr lang="en-US" sz="2800" b="1" dirty="0" smtClean="0">
                <a:solidFill>
                  <a:srgbClr val="000000"/>
                </a:solidFill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</a:rPr>
              <a:t>aynıǵan</a:t>
            </a:r>
            <a:r>
              <a:rPr lang="en-US" sz="2800" b="1" dirty="0" smtClean="0">
                <a:solidFill>
                  <a:srgbClr val="000000"/>
                </a:solidFill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</a:rPr>
              <a:t>boladı</a:t>
            </a:r>
            <a:r>
              <a:rPr lang="en-US" sz="2800" b="1" dirty="0" smtClean="0">
                <a:solidFill>
                  <a:srgbClr val="000000"/>
                </a:solidFill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</a:rPr>
              <a:t>hám</a:t>
            </a:r>
            <a:r>
              <a:rPr lang="en-US" sz="2800" b="1" dirty="0" smtClean="0">
                <a:solidFill>
                  <a:srgbClr val="000000"/>
                </a:solidFill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</a:rPr>
              <a:t>olarǵa</a:t>
            </a:r>
            <a:r>
              <a:rPr lang="en-US" sz="2800" b="1" dirty="0" smtClean="0">
                <a:solidFill>
                  <a:srgbClr val="000000"/>
                </a:solidFill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</a:rPr>
              <a:t>elektronlardıń</a:t>
            </a:r>
            <a:r>
              <a:rPr lang="en-US" sz="2800" b="1" dirty="0" smtClean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00"/>
                </a:solidFill>
              </a:rPr>
              <a:t>3 </a:t>
            </a:r>
            <a:r>
              <a:rPr lang="en-US" sz="2800" b="1" dirty="0" err="1" smtClean="0">
                <a:solidFill>
                  <a:srgbClr val="000000"/>
                </a:solidFill>
              </a:rPr>
              <a:t>halatı</a:t>
            </a:r>
            <a:r>
              <a:rPr lang="en-US" sz="2800" b="1" dirty="0" smtClean="0">
                <a:solidFill>
                  <a:srgbClr val="000000"/>
                </a:solidFill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</a:rPr>
              <a:t>tuwrı</a:t>
            </a:r>
            <a:r>
              <a:rPr lang="en-US" sz="2800" b="1" dirty="0" smtClean="0">
                <a:solidFill>
                  <a:srgbClr val="000000"/>
                </a:solidFill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</a:rPr>
              <a:t>keledi</a:t>
            </a:r>
            <a:r>
              <a:rPr lang="uz-Cyrl-UZ" sz="2800" b="1" dirty="0" smtClean="0">
                <a:solidFill>
                  <a:srgbClr val="000000"/>
                </a:solidFill>
              </a:rPr>
              <a:t>:</a:t>
            </a:r>
            <a:r>
              <a:rPr lang="uz-Cyrl-UZ" sz="2800" b="1" dirty="0">
                <a:solidFill>
                  <a:srgbClr val="000000"/>
                </a:solidFill>
              </a:rPr>
              <a:t> </a:t>
            </a:r>
            <a:endParaRPr lang="ru-RU" sz="2800" b="1" dirty="0">
              <a:cs typeface="Times New Roman" panose="02020603050405020304" pitchFamily="18" charset="0"/>
            </a:endParaRPr>
          </a:p>
          <a:p>
            <a:pPr marL="0" indent="0" algn="just">
              <a:lnSpc>
                <a:spcPct val="80000"/>
              </a:lnSpc>
              <a:spcBef>
                <a:spcPts val="625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000000"/>
                </a:solidFill>
              </a:rPr>
              <a:t>     </a:t>
            </a:r>
            <a:r>
              <a:rPr lang="en-US" sz="2800" b="1" i="1" dirty="0" smtClean="0">
                <a:solidFill>
                  <a:srgbClr val="000000"/>
                </a:solidFill>
              </a:rPr>
              <a:t>l </a:t>
            </a:r>
            <a:r>
              <a:rPr lang="ru-RU" sz="2800" b="1" i="1" dirty="0">
                <a:solidFill>
                  <a:srgbClr val="000000"/>
                </a:solidFill>
              </a:rPr>
              <a:t>= 1 , </a:t>
            </a:r>
            <a:r>
              <a:rPr lang="en-US" sz="2800" b="1" i="1" dirty="0">
                <a:solidFill>
                  <a:srgbClr val="000000"/>
                </a:solidFill>
              </a:rPr>
              <a:t>m</a:t>
            </a:r>
            <a:r>
              <a:rPr lang="en-US" sz="2800" b="1" i="1" baseline="-25000" dirty="0">
                <a:solidFill>
                  <a:srgbClr val="000000"/>
                </a:solidFill>
              </a:rPr>
              <a:t>l </a:t>
            </a:r>
            <a:r>
              <a:rPr lang="ru-RU" sz="2800" b="1" i="1" dirty="0">
                <a:solidFill>
                  <a:srgbClr val="000000"/>
                </a:solidFill>
              </a:rPr>
              <a:t>= -</a:t>
            </a:r>
            <a:r>
              <a:rPr lang="ru-RU" sz="2800" b="1" i="1" dirty="0" smtClean="0">
                <a:solidFill>
                  <a:srgbClr val="000000"/>
                </a:solidFill>
              </a:rPr>
              <a:t>1,0,1</a:t>
            </a:r>
            <a:r>
              <a:rPr lang="en-US" sz="2800" b="1" i="1" dirty="0" smtClean="0">
                <a:solidFill>
                  <a:srgbClr val="000000"/>
                </a:solidFill>
              </a:rPr>
              <a:t>.</a:t>
            </a:r>
            <a:endParaRPr lang="ru-RU" sz="28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  <a:tabLst>
                <a:tab pos="457200" algn="l"/>
              </a:tabLst>
            </a:pPr>
            <a:r>
              <a:rPr lang="en-US" sz="2800" b="1" dirty="0" smtClean="0">
                <a:solidFill>
                  <a:srgbClr val="000000"/>
                </a:solidFill>
              </a:rPr>
              <a:t>	</a:t>
            </a:r>
            <a:r>
              <a:rPr lang="en-US" sz="2800" b="1" dirty="0" err="1" smtClean="0">
                <a:solidFill>
                  <a:srgbClr val="000000"/>
                </a:solidFill>
              </a:rPr>
              <a:t>Hár</a:t>
            </a:r>
            <a:r>
              <a:rPr lang="uz-Cyrl-UZ" sz="2800" b="1" dirty="0" smtClean="0">
                <a:solidFill>
                  <a:srgbClr val="000000"/>
                </a:solidFill>
              </a:rPr>
              <a:t> </a:t>
            </a:r>
            <a:r>
              <a:rPr lang="uz-Cyrl-UZ" sz="2800" b="1" dirty="0">
                <a:solidFill>
                  <a:srgbClr val="000000"/>
                </a:solidFill>
              </a:rPr>
              <a:t>bir </a:t>
            </a:r>
            <a:r>
              <a:rPr lang="uz-Cyrl-UZ" sz="2800" b="1" dirty="0" smtClean="0">
                <a:solidFill>
                  <a:srgbClr val="000000"/>
                </a:solidFill>
              </a:rPr>
              <a:t>energe</a:t>
            </a:r>
            <a:r>
              <a:rPr lang="en-US" sz="2800" b="1" dirty="0" err="1" smtClean="0">
                <a:solidFill>
                  <a:srgbClr val="000000"/>
                </a:solidFill>
              </a:rPr>
              <a:t>tikalıq</a:t>
            </a:r>
            <a:r>
              <a:rPr lang="uz-Cyrl-UZ" sz="2800" b="1" dirty="0" smtClean="0">
                <a:solidFill>
                  <a:srgbClr val="000000"/>
                </a:solidFill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</a:rPr>
              <a:t>hal</a:t>
            </a:r>
            <a:r>
              <a:rPr lang="uz-Cyrl-UZ" sz="2800" b="1" dirty="0" smtClean="0">
                <a:solidFill>
                  <a:srgbClr val="000000"/>
                </a:solidFill>
              </a:rPr>
              <a:t>a</a:t>
            </a:r>
            <a:r>
              <a:rPr lang="en-US" sz="2800" b="1" dirty="0" err="1" smtClean="0">
                <a:solidFill>
                  <a:srgbClr val="000000"/>
                </a:solidFill>
              </a:rPr>
              <a:t>tq</a:t>
            </a:r>
            <a:r>
              <a:rPr lang="uz-Cyrl-UZ" sz="2800" b="1" dirty="0" smtClean="0">
                <a:solidFill>
                  <a:srgbClr val="000000"/>
                </a:solidFill>
              </a:rPr>
              <a:t>a </a:t>
            </a:r>
            <a:r>
              <a:rPr lang="en-US" sz="2800" b="1" dirty="0" err="1" smtClean="0">
                <a:solidFill>
                  <a:srgbClr val="000000"/>
                </a:solidFill>
              </a:rPr>
              <a:t>eki</a:t>
            </a:r>
            <a:r>
              <a:rPr lang="uz-Cyrl-UZ" sz="2800" b="1" dirty="0" smtClean="0">
                <a:solidFill>
                  <a:srgbClr val="000000"/>
                </a:solidFill>
              </a:rPr>
              <a:t> elektron </a:t>
            </a:r>
            <a:r>
              <a:rPr lang="en-US" sz="2800" b="1" dirty="0" err="1" smtClean="0">
                <a:solidFill>
                  <a:srgbClr val="000000"/>
                </a:solidFill>
              </a:rPr>
              <a:t>jaylasıwı</a:t>
            </a:r>
            <a:r>
              <a:rPr lang="uz-Cyrl-UZ" sz="2800" b="1" dirty="0" smtClean="0">
                <a:solidFill>
                  <a:srgbClr val="000000"/>
                </a:solidFill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</a:rPr>
              <a:t>ruxsat</a:t>
            </a:r>
            <a:r>
              <a:rPr lang="en-US" sz="2800" b="1" dirty="0" smtClean="0">
                <a:solidFill>
                  <a:srgbClr val="000000"/>
                </a:solidFill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</a:rPr>
              <a:t>etilgeni</a:t>
            </a:r>
            <a:r>
              <a:rPr lang="uz-Cyrl-UZ" sz="2800" b="1" dirty="0" smtClean="0">
                <a:solidFill>
                  <a:srgbClr val="000000"/>
                </a:solidFill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</a:rPr>
              <a:t>ushı</a:t>
            </a:r>
            <a:r>
              <a:rPr lang="uz-Cyrl-UZ" sz="2800" b="1" dirty="0" smtClean="0">
                <a:solidFill>
                  <a:srgbClr val="000000"/>
                </a:solidFill>
              </a:rPr>
              <a:t>n</a:t>
            </a:r>
            <a:r>
              <a:rPr lang="uz-Cyrl-UZ" sz="2800" b="1" dirty="0">
                <a:solidFill>
                  <a:srgbClr val="000000"/>
                </a:solidFill>
              </a:rPr>
              <a:t>, </a:t>
            </a:r>
            <a:r>
              <a:rPr lang="uz-Cyrl-UZ" sz="2800" b="1" i="1" dirty="0">
                <a:solidFill>
                  <a:srgbClr val="000000"/>
                </a:solidFill>
              </a:rPr>
              <a:t>R </a:t>
            </a:r>
            <a:r>
              <a:rPr lang="en-US" sz="2800" b="1" i="1" dirty="0">
                <a:solidFill>
                  <a:srgbClr val="000000"/>
                </a:solidFill>
              </a:rPr>
              <a:t>- </a:t>
            </a:r>
            <a:r>
              <a:rPr lang="uz-Cyrl-UZ" sz="2800" b="1" dirty="0" smtClean="0">
                <a:solidFill>
                  <a:srgbClr val="000000"/>
                </a:solidFill>
              </a:rPr>
              <a:t>energe</a:t>
            </a:r>
            <a:r>
              <a:rPr lang="en-US" sz="2800" b="1" dirty="0" err="1" smtClean="0">
                <a:solidFill>
                  <a:srgbClr val="000000"/>
                </a:solidFill>
              </a:rPr>
              <a:t>tikalıq</a:t>
            </a:r>
            <a:r>
              <a:rPr lang="uz-Cyrl-UZ" sz="2800" b="1" dirty="0" smtClean="0">
                <a:solidFill>
                  <a:srgbClr val="000000"/>
                </a:solidFill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</a:rPr>
              <a:t>qáddilerd</a:t>
            </a:r>
            <a:r>
              <a:rPr lang="uz-Cyrl-UZ" sz="2800" b="1" dirty="0" smtClean="0">
                <a:solidFill>
                  <a:srgbClr val="000000"/>
                </a:solidFill>
              </a:rPr>
              <a:t>i</a:t>
            </a:r>
            <a:r>
              <a:rPr lang="en-US" sz="2800" b="1" dirty="0" smtClean="0">
                <a:solidFill>
                  <a:srgbClr val="000000"/>
                </a:solidFill>
              </a:rPr>
              <a:t>ń</a:t>
            </a:r>
            <a:r>
              <a:rPr lang="uz-Cyrl-UZ" sz="2800" b="1" dirty="0" smtClean="0">
                <a:solidFill>
                  <a:srgbClr val="000000"/>
                </a:solidFill>
              </a:rPr>
              <a:t> t</a:t>
            </a:r>
            <a:r>
              <a:rPr lang="en-US" sz="2800" b="1" dirty="0" err="1" smtClean="0">
                <a:solidFill>
                  <a:srgbClr val="000000"/>
                </a:solidFill>
              </a:rPr>
              <a:t>olıwı</a:t>
            </a:r>
            <a:r>
              <a:rPr lang="uz-Cyrl-UZ" sz="2800" b="1" dirty="0" smtClean="0">
                <a:solidFill>
                  <a:srgbClr val="000000"/>
                </a:solidFill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</a:rPr>
              <a:t>ushı</a:t>
            </a:r>
            <a:r>
              <a:rPr lang="uz-Cyrl-UZ" sz="2800" b="1" dirty="0" smtClean="0">
                <a:solidFill>
                  <a:srgbClr val="000000"/>
                </a:solidFill>
              </a:rPr>
              <a:t>n 6 elektron k</a:t>
            </a:r>
            <a:r>
              <a:rPr lang="en-US" sz="2800" b="1" dirty="0" smtClean="0">
                <a:solidFill>
                  <a:srgbClr val="000000"/>
                </a:solidFill>
              </a:rPr>
              <a:t>ere</a:t>
            </a:r>
            <a:r>
              <a:rPr lang="uz-Cyrl-UZ" sz="2800" b="1" dirty="0" smtClean="0">
                <a:solidFill>
                  <a:srgbClr val="000000"/>
                </a:solidFill>
              </a:rPr>
              <a:t>k </a:t>
            </a:r>
            <a:r>
              <a:rPr lang="en-US" sz="2800" b="1" dirty="0" err="1" smtClean="0">
                <a:solidFill>
                  <a:srgbClr val="000000"/>
                </a:solidFill>
              </a:rPr>
              <a:t>boladı</a:t>
            </a:r>
            <a:r>
              <a:rPr lang="en-US" sz="2800" b="1" dirty="0" smtClean="0">
                <a:solidFill>
                  <a:srgbClr val="000000"/>
                </a:solidFill>
              </a:rPr>
              <a:t>.</a:t>
            </a:r>
            <a:endParaRPr lang="ru-RU" sz="2800" b="1" dirty="0">
              <a:cs typeface="Times New Roman" panose="02020603050405020304" pitchFamily="18" charset="0"/>
            </a:endParaRPr>
          </a:p>
          <a:p>
            <a:pPr marL="0" lvl="0" indent="0" algn="just">
              <a:buNone/>
              <a:tabLst>
                <a:tab pos="457200" algn="l"/>
              </a:tabLst>
            </a:pPr>
            <a:r>
              <a:rPr lang="en-US" sz="2800" b="1" dirty="0" smtClean="0">
                <a:solidFill>
                  <a:srgbClr val="000000"/>
                </a:solidFill>
              </a:rPr>
              <a:t>	</a:t>
            </a:r>
            <a:r>
              <a:rPr lang="uz-Cyrl-UZ" sz="2800" b="1" dirty="0" smtClean="0">
                <a:solidFill>
                  <a:srgbClr val="000000"/>
                </a:solidFill>
              </a:rPr>
              <a:t>U</a:t>
            </a:r>
            <a:r>
              <a:rPr lang="en-US" sz="2800" b="1" dirty="0" err="1" smtClean="0">
                <a:solidFill>
                  <a:srgbClr val="000000"/>
                </a:solidFill>
              </a:rPr>
              <a:t>lıwma</a:t>
            </a:r>
            <a:r>
              <a:rPr lang="uz-Cyrl-UZ" sz="2800" b="1" dirty="0" smtClean="0">
                <a:solidFill>
                  <a:srgbClr val="000000"/>
                </a:solidFill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</a:rPr>
              <a:t>hal</a:t>
            </a:r>
            <a:r>
              <a:rPr lang="uz-Cyrl-UZ" sz="2800" b="1" dirty="0" smtClean="0">
                <a:solidFill>
                  <a:srgbClr val="000000"/>
                </a:solidFill>
              </a:rPr>
              <a:t>da  </a:t>
            </a:r>
            <a:r>
              <a:rPr lang="uz-Cyrl-UZ" sz="2800" b="1" dirty="0">
                <a:solidFill>
                  <a:srgbClr val="000000"/>
                </a:solidFill>
              </a:rPr>
              <a:t>orbital </a:t>
            </a:r>
            <a:r>
              <a:rPr lang="en-US" sz="2800" b="1" dirty="0" err="1" smtClean="0">
                <a:solidFill>
                  <a:srgbClr val="000000"/>
                </a:solidFill>
              </a:rPr>
              <a:t>kva</a:t>
            </a:r>
            <a:r>
              <a:rPr lang="uz-Cyrl-UZ" sz="2800" b="1" dirty="0" smtClean="0">
                <a:solidFill>
                  <a:srgbClr val="000000"/>
                </a:solidFill>
              </a:rPr>
              <a:t>nt </a:t>
            </a:r>
            <a:r>
              <a:rPr lang="en-US" sz="2800" b="1" dirty="0" err="1" smtClean="0">
                <a:solidFill>
                  <a:srgbClr val="000000"/>
                </a:solidFill>
              </a:rPr>
              <a:t>sanlı</a:t>
            </a:r>
            <a:r>
              <a:rPr lang="uz-Cyrl-UZ" sz="2800" b="1" dirty="0" smtClean="0">
                <a:solidFill>
                  <a:srgbClr val="000000"/>
                </a:solidFill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</a:rPr>
              <a:t>qáddi</a:t>
            </a:r>
            <a:r>
              <a:rPr lang="uz-Cyrl-UZ" sz="2800" b="1" dirty="0" smtClean="0">
                <a:solidFill>
                  <a:srgbClr val="000000"/>
                </a:solidFill>
              </a:rPr>
              <a:t> </a:t>
            </a:r>
            <a:r>
              <a:rPr lang="uz-Cyrl-UZ" sz="2800" b="1" dirty="0">
                <a:solidFill>
                  <a:srgbClr val="000000"/>
                </a:solidFill>
              </a:rPr>
              <a:t>(</a:t>
            </a:r>
            <a:r>
              <a:rPr lang="uz-Cyrl-UZ" sz="2800" b="1" dirty="0" smtClean="0">
                <a:solidFill>
                  <a:srgbClr val="000000"/>
                </a:solidFill>
              </a:rPr>
              <a:t>2</a:t>
            </a:r>
            <a:r>
              <a:rPr lang="en-US" sz="2800" b="1" i="1" dirty="0" smtClean="0">
                <a:solidFill>
                  <a:srgbClr val="000000"/>
                </a:solidFill>
              </a:rPr>
              <a:t>l </a:t>
            </a:r>
            <a:r>
              <a:rPr lang="uz-Cyrl-UZ" sz="2800" b="1" dirty="0" smtClean="0">
                <a:solidFill>
                  <a:srgbClr val="000000"/>
                </a:solidFill>
              </a:rPr>
              <a:t>+</a:t>
            </a:r>
            <a:r>
              <a:rPr lang="en-US" sz="2800" b="1" dirty="0" smtClean="0">
                <a:solidFill>
                  <a:srgbClr val="000000"/>
                </a:solidFill>
              </a:rPr>
              <a:t> </a:t>
            </a:r>
            <a:r>
              <a:rPr lang="uz-Cyrl-UZ" sz="2800" b="1" dirty="0" smtClean="0">
                <a:solidFill>
                  <a:srgbClr val="000000"/>
                </a:solidFill>
              </a:rPr>
              <a:t>1</a:t>
            </a:r>
            <a:r>
              <a:rPr lang="uz-Cyrl-UZ" sz="2800" b="1" dirty="0">
                <a:solidFill>
                  <a:srgbClr val="000000"/>
                </a:solidFill>
              </a:rPr>
              <a:t>) </a:t>
            </a:r>
            <a:r>
              <a:rPr lang="en-US" sz="2800" b="1" dirty="0" err="1" smtClean="0">
                <a:solidFill>
                  <a:srgbClr val="000000"/>
                </a:solidFill>
              </a:rPr>
              <a:t>ese</a:t>
            </a:r>
            <a:r>
              <a:rPr lang="uz-Cyrl-UZ" sz="2800" b="1" dirty="0" smtClean="0">
                <a:solidFill>
                  <a:srgbClr val="000000"/>
                </a:solidFill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</a:rPr>
              <a:t>aynıǵan</a:t>
            </a:r>
            <a:r>
              <a:rPr lang="uz-Cyrl-UZ" sz="2800" b="1" dirty="0" smtClean="0">
                <a:solidFill>
                  <a:srgbClr val="000000"/>
                </a:solidFill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</a:rPr>
              <a:t>boladı</a:t>
            </a:r>
            <a:r>
              <a:rPr lang="uz-Cyrl-UZ" sz="2800" b="1" dirty="0" smtClean="0">
                <a:solidFill>
                  <a:srgbClr val="000000"/>
                </a:solidFill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</a:rPr>
              <a:t>hám</a:t>
            </a:r>
            <a:r>
              <a:rPr lang="uz-Cyrl-UZ" sz="2800" b="1" dirty="0" smtClean="0">
                <a:solidFill>
                  <a:srgbClr val="000000"/>
                </a:solidFill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</a:rPr>
              <a:t>o</a:t>
            </a:r>
            <a:r>
              <a:rPr lang="uz-Cyrl-UZ" sz="2800" b="1" dirty="0" smtClean="0">
                <a:solidFill>
                  <a:srgbClr val="000000"/>
                </a:solidFill>
              </a:rPr>
              <a:t>nda 2(2</a:t>
            </a:r>
            <a:r>
              <a:rPr lang="en-US" sz="2800" b="1" i="1" dirty="0" smtClean="0">
                <a:solidFill>
                  <a:srgbClr val="000000"/>
                </a:solidFill>
              </a:rPr>
              <a:t>l </a:t>
            </a:r>
            <a:r>
              <a:rPr lang="uz-Cyrl-UZ" sz="2800" b="1" dirty="0" smtClean="0">
                <a:solidFill>
                  <a:srgbClr val="000000"/>
                </a:solidFill>
              </a:rPr>
              <a:t>+</a:t>
            </a:r>
            <a:r>
              <a:rPr lang="en-US" sz="2800" b="1" dirty="0" smtClean="0">
                <a:solidFill>
                  <a:srgbClr val="000000"/>
                </a:solidFill>
              </a:rPr>
              <a:t> </a:t>
            </a:r>
            <a:r>
              <a:rPr lang="uz-Cyrl-UZ" sz="2800" b="1" dirty="0" smtClean="0">
                <a:solidFill>
                  <a:srgbClr val="000000"/>
                </a:solidFill>
              </a:rPr>
              <a:t>1</a:t>
            </a:r>
            <a:r>
              <a:rPr lang="uz-Cyrl-UZ" sz="2800" b="1" dirty="0">
                <a:solidFill>
                  <a:srgbClr val="000000"/>
                </a:solidFill>
              </a:rPr>
              <a:t>) </a:t>
            </a:r>
            <a:r>
              <a:rPr lang="uz-Cyrl-UZ" sz="2800" b="1" dirty="0" smtClean="0">
                <a:solidFill>
                  <a:srgbClr val="000000"/>
                </a:solidFill>
              </a:rPr>
              <a:t>elekt</a:t>
            </a:r>
            <a:r>
              <a:rPr lang="en-US" sz="2800" b="1" dirty="0" err="1" smtClean="0">
                <a:solidFill>
                  <a:srgbClr val="000000"/>
                </a:solidFill>
              </a:rPr>
              <a:t>ronl</a:t>
            </a:r>
            <a:r>
              <a:rPr lang="uz-Cyrl-UZ" sz="2800" b="1" dirty="0" smtClean="0">
                <a:solidFill>
                  <a:srgbClr val="000000"/>
                </a:solidFill>
              </a:rPr>
              <a:t>ar </a:t>
            </a:r>
            <a:r>
              <a:rPr lang="en-US" sz="2800" b="1" dirty="0" err="1" smtClean="0">
                <a:solidFill>
                  <a:srgbClr val="000000"/>
                </a:solidFill>
              </a:rPr>
              <a:t>jaylasıwı</a:t>
            </a:r>
            <a:r>
              <a:rPr lang="uz-Cyrl-UZ" sz="2800" b="1" dirty="0" smtClean="0">
                <a:solidFill>
                  <a:srgbClr val="000000"/>
                </a:solidFill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</a:rPr>
              <a:t>múm</a:t>
            </a:r>
            <a:r>
              <a:rPr lang="uz-Cyrl-UZ" sz="2800" b="1" dirty="0" smtClean="0">
                <a:solidFill>
                  <a:srgbClr val="000000"/>
                </a:solidFill>
              </a:rPr>
              <a:t>kin</a:t>
            </a:r>
            <a:r>
              <a:rPr lang="uz-Cyrl-UZ" sz="2800" b="1" dirty="0">
                <a:solidFill>
                  <a:srgbClr val="000000"/>
                </a:solidFill>
              </a:rPr>
              <a:t>.</a:t>
            </a:r>
            <a:endParaRPr lang="ru-RU" sz="2800" b="1" dirty="0"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endParaRPr lang="ru-RU" sz="28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93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40" y="171432"/>
            <a:ext cx="8229600" cy="1143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Bir</a:t>
            </a:r>
            <a:r>
              <a:rPr lang="en-US" sz="3200" b="1" dirty="0">
                <a:solidFill>
                  <a:srgbClr val="000000"/>
                </a:solidFill>
                <a:latin typeface="Calibri" panose="020F0502020204030204" pitchFamily="34" charset="0"/>
              </a:rPr>
              <a:t> – </a:t>
            </a:r>
            <a:r>
              <a:rPr lang="en-US" sz="32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biri</a:t>
            </a:r>
            <a:r>
              <a:rPr lang="en-US" sz="32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32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menen</a:t>
            </a:r>
            <a:r>
              <a:rPr lang="en-US" sz="3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32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ózara</a:t>
            </a:r>
            <a:r>
              <a:rPr lang="en-US" sz="3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32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tásirde</a:t>
            </a:r>
            <a:r>
              <a:rPr lang="en-US" sz="3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32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bolmaǵan</a:t>
            </a:r>
            <a:r>
              <a:rPr lang="en-US" sz="3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sz="32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atomlar</a:t>
            </a:r>
            <a:r>
              <a:rPr lang="en-US" sz="32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32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elektronlarınıń</a:t>
            </a:r>
            <a:r>
              <a:rPr lang="en-US" sz="3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32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energetikalıq</a:t>
            </a:r>
            <a:r>
              <a:rPr lang="en-US" sz="3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32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halatları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 rot="5400000">
            <a:off x="-42094" y="4061622"/>
            <a:ext cx="4886352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rot="5400000">
            <a:off x="4301330" y="4061622"/>
            <a:ext cx="4886352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590528" y="3067048"/>
            <a:ext cx="7872456" cy="1588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олилиния 10"/>
          <p:cNvSpPr/>
          <p:nvPr/>
        </p:nvSpPr>
        <p:spPr>
          <a:xfrm>
            <a:off x="590528" y="3067048"/>
            <a:ext cx="1357320" cy="2533664"/>
          </a:xfrm>
          <a:custGeom>
            <a:avLst/>
            <a:gdLst>
              <a:gd name="connsiteX0" fmla="*/ 0 w 1546411"/>
              <a:gd name="connsiteY0" fmla="*/ 0 h 3119718"/>
              <a:gd name="connsiteX1" fmla="*/ 1021976 w 1546411"/>
              <a:gd name="connsiteY1" fmla="*/ 605118 h 3119718"/>
              <a:gd name="connsiteX2" fmla="*/ 1546411 w 1546411"/>
              <a:gd name="connsiteY2" fmla="*/ 3119718 h 311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6411" h="3119718">
                <a:moveTo>
                  <a:pt x="0" y="0"/>
                </a:moveTo>
                <a:cubicBezTo>
                  <a:pt x="382120" y="42582"/>
                  <a:pt x="764241" y="85165"/>
                  <a:pt x="1021976" y="605118"/>
                </a:cubicBezTo>
                <a:cubicBezTo>
                  <a:pt x="1279711" y="1125071"/>
                  <a:pt x="1413061" y="2122394"/>
                  <a:pt x="1546411" y="3119718"/>
                </a:cubicBezTo>
              </a:path>
            </a:pathLst>
          </a:custGeom>
          <a:ln w="38100"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12" name="Полилиния 11"/>
          <p:cNvSpPr/>
          <p:nvPr/>
        </p:nvSpPr>
        <p:spPr>
          <a:xfrm>
            <a:off x="4933952" y="3067048"/>
            <a:ext cx="1357320" cy="2533664"/>
          </a:xfrm>
          <a:custGeom>
            <a:avLst/>
            <a:gdLst>
              <a:gd name="connsiteX0" fmla="*/ 0 w 1546411"/>
              <a:gd name="connsiteY0" fmla="*/ 0 h 3119718"/>
              <a:gd name="connsiteX1" fmla="*/ 1021976 w 1546411"/>
              <a:gd name="connsiteY1" fmla="*/ 605118 h 3119718"/>
              <a:gd name="connsiteX2" fmla="*/ 1546411 w 1546411"/>
              <a:gd name="connsiteY2" fmla="*/ 3119718 h 311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6411" h="3119718">
                <a:moveTo>
                  <a:pt x="0" y="0"/>
                </a:moveTo>
                <a:cubicBezTo>
                  <a:pt x="382120" y="42582"/>
                  <a:pt x="764241" y="85165"/>
                  <a:pt x="1021976" y="605118"/>
                </a:cubicBezTo>
                <a:cubicBezTo>
                  <a:pt x="1279711" y="1125071"/>
                  <a:pt x="1413061" y="2122394"/>
                  <a:pt x="1546411" y="3119718"/>
                </a:cubicBezTo>
              </a:path>
            </a:pathLst>
          </a:custGeom>
          <a:ln w="38100"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13" name="Полилиния 12"/>
          <p:cNvSpPr/>
          <p:nvPr/>
        </p:nvSpPr>
        <p:spPr>
          <a:xfrm flipH="1">
            <a:off x="2852728" y="3067048"/>
            <a:ext cx="1357320" cy="2533664"/>
          </a:xfrm>
          <a:custGeom>
            <a:avLst/>
            <a:gdLst>
              <a:gd name="connsiteX0" fmla="*/ 0 w 1546411"/>
              <a:gd name="connsiteY0" fmla="*/ 0 h 3119718"/>
              <a:gd name="connsiteX1" fmla="*/ 1021976 w 1546411"/>
              <a:gd name="connsiteY1" fmla="*/ 605118 h 3119718"/>
              <a:gd name="connsiteX2" fmla="*/ 1546411 w 1546411"/>
              <a:gd name="connsiteY2" fmla="*/ 3119718 h 311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6411" h="3119718">
                <a:moveTo>
                  <a:pt x="0" y="0"/>
                </a:moveTo>
                <a:cubicBezTo>
                  <a:pt x="382120" y="42582"/>
                  <a:pt x="764241" y="85165"/>
                  <a:pt x="1021976" y="605118"/>
                </a:cubicBezTo>
                <a:cubicBezTo>
                  <a:pt x="1279711" y="1125071"/>
                  <a:pt x="1413061" y="2122394"/>
                  <a:pt x="1546411" y="3119718"/>
                </a:cubicBezTo>
              </a:path>
            </a:pathLst>
          </a:custGeom>
          <a:ln w="38100"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14" name="Полилиния 13"/>
          <p:cNvSpPr/>
          <p:nvPr/>
        </p:nvSpPr>
        <p:spPr>
          <a:xfrm flipH="1">
            <a:off x="7196152" y="3067048"/>
            <a:ext cx="1357320" cy="2533664"/>
          </a:xfrm>
          <a:custGeom>
            <a:avLst/>
            <a:gdLst>
              <a:gd name="connsiteX0" fmla="*/ 0 w 1546411"/>
              <a:gd name="connsiteY0" fmla="*/ 0 h 3119718"/>
              <a:gd name="connsiteX1" fmla="*/ 1021976 w 1546411"/>
              <a:gd name="connsiteY1" fmla="*/ 605118 h 3119718"/>
              <a:gd name="connsiteX2" fmla="*/ 1546411 w 1546411"/>
              <a:gd name="connsiteY2" fmla="*/ 3119718 h 311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6411" h="3119718">
                <a:moveTo>
                  <a:pt x="0" y="0"/>
                </a:moveTo>
                <a:cubicBezTo>
                  <a:pt x="382120" y="42582"/>
                  <a:pt x="764241" y="85165"/>
                  <a:pt x="1021976" y="605118"/>
                </a:cubicBezTo>
                <a:cubicBezTo>
                  <a:pt x="1279711" y="1125071"/>
                  <a:pt x="1413061" y="2122394"/>
                  <a:pt x="1546411" y="3119718"/>
                </a:cubicBezTo>
              </a:path>
            </a:pathLst>
          </a:custGeom>
          <a:ln w="38100"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2128824" y="2795584"/>
            <a:ext cx="542928" cy="542928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6472248" y="2795584"/>
            <a:ext cx="542928" cy="542928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cxnSp>
        <p:nvCxnSpPr>
          <p:cNvPr id="19" name="Прямая соединительная линия 18"/>
          <p:cNvCxnSpPr>
            <a:stCxn id="11" idx="1"/>
            <a:endCxn id="13" idx="1"/>
          </p:cNvCxnSpPr>
          <p:nvPr/>
        </p:nvCxnSpPr>
        <p:spPr>
          <a:xfrm>
            <a:off x="1487539" y="3558492"/>
            <a:ext cx="1825498" cy="1588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5838832" y="3609976"/>
            <a:ext cx="1809760" cy="1588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1766872" y="4424368"/>
            <a:ext cx="1266832" cy="1588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1947848" y="5510224"/>
            <a:ext cx="904880" cy="1588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857360" y="5057784"/>
            <a:ext cx="1085856" cy="1588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200784" y="5057784"/>
            <a:ext cx="1085856" cy="1588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6291272" y="5510224"/>
            <a:ext cx="904880" cy="1588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110296" y="4424368"/>
            <a:ext cx="1266832" cy="1588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>
            <a:off x="2400288" y="2162168"/>
            <a:ext cx="4343424" cy="1588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09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217091" name="Object 3"/>
          <p:cNvGraphicFramePr>
            <a:graphicFrameLocks noChangeAspect="1"/>
          </p:cNvGraphicFramePr>
          <p:nvPr/>
        </p:nvGraphicFramePr>
        <p:xfrm>
          <a:off x="2943216" y="5148272"/>
          <a:ext cx="563566" cy="650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446" name="Формула" r:id="rId4" imgW="164957" imgH="190335" progId="Equation.3">
                  <p:embed/>
                </p:oleObj>
              </mc:Choice>
              <mc:Fallback>
                <p:oleObj name="Формула" r:id="rId4" imgW="164957" imgH="190335" progId="Equation.3">
                  <p:embed/>
                  <p:pic>
                    <p:nvPicPr>
                      <p:cNvPr id="0" name="Picture 4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3216" y="5148272"/>
                        <a:ext cx="563566" cy="6504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3" name="Object 5"/>
          <p:cNvGraphicFramePr>
            <a:graphicFrameLocks noChangeAspect="1"/>
          </p:cNvGraphicFramePr>
          <p:nvPr/>
        </p:nvGraphicFramePr>
        <p:xfrm>
          <a:off x="7377128" y="5148272"/>
          <a:ext cx="563563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447" name="Формула" r:id="rId6" imgW="164957" imgH="190335" progId="Equation.3">
                  <p:embed/>
                </p:oleObj>
              </mc:Choice>
              <mc:Fallback>
                <p:oleObj name="Формула" r:id="rId6" imgW="164957" imgH="190335" progId="Equation.3">
                  <p:embed/>
                  <p:pic>
                    <p:nvPicPr>
                      <p:cNvPr id="0" name="Picture 4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7128" y="5148272"/>
                        <a:ext cx="563563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4" name="Object 6"/>
          <p:cNvGraphicFramePr>
            <a:graphicFrameLocks noChangeAspect="1"/>
          </p:cNvGraphicFramePr>
          <p:nvPr/>
        </p:nvGraphicFramePr>
        <p:xfrm>
          <a:off x="3124192" y="4695832"/>
          <a:ext cx="608012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448" name="Формула" r:id="rId7" imgW="177646" imgH="190335" progId="Equation.3">
                  <p:embed/>
                </p:oleObj>
              </mc:Choice>
              <mc:Fallback>
                <p:oleObj name="Формула" r:id="rId7" imgW="177646" imgH="190335" progId="Equation.3">
                  <p:embed/>
                  <p:pic>
                    <p:nvPicPr>
                      <p:cNvPr id="0" name="Picture 4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192" y="4695832"/>
                        <a:ext cx="608012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5" name="Object 7"/>
          <p:cNvGraphicFramePr>
            <a:graphicFrameLocks noChangeAspect="1"/>
          </p:cNvGraphicFramePr>
          <p:nvPr/>
        </p:nvGraphicFramePr>
        <p:xfrm>
          <a:off x="7467616" y="4695832"/>
          <a:ext cx="608013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449" name="Формула" r:id="rId9" imgW="177646" imgH="190335" progId="Equation.3">
                  <p:embed/>
                </p:oleObj>
              </mc:Choice>
              <mc:Fallback>
                <p:oleObj name="Формула" r:id="rId9" imgW="177646" imgH="190335" progId="Equation.3">
                  <p:embed/>
                  <p:pic>
                    <p:nvPicPr>
                      <p:cNvPr id="0" name="Picture 4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16" y="4695832"/>
                        <a:ext cx="608013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6" name="Object 8"/>
          <p:cNvGraphicFramePr>
            <a:graphicFrameLocks noChangeAspect="1"/>
          </p:cNvGraphicFramePr>
          <p:nvPr/>
        </p:nvGraphicFramePr>
        <p:xfrm>
          <a:off x="3214680" y="4062416"/>
          <a:ext cx="608012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450" name="Формула" r:id="rId10" imgW="177646" imgH="190335" progId="Equation.3">
                  <p:embed/>
                </p:oleObj>
              </mc:Choice>
              <mc:Fallback>
                <p:oleObj name="Формула" r:id="rId10" imgW="177646" imgH="190335" progId="Equation.3">
                  <p:embed/>
                  <p:pic>
                    <p:nvPicPr>
                      <p:cNvPr id="0" name="Picture 4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0" y="4062416"/>
                        <a:ext cx="608012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7" name="Object 9"/>
          <p:cNvGraphicFramePr>
            <a:graphicFrameLocks noChangeAspect="1"/>
          </p:cNvGraphicFramePr>
          <p:nvPr/>
        </p:nvGraphicFramePr>
        <p:xfrm>
          <a:off x="7558104" y="4062416"/>
          <a:ext cx="608012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451" name="Формула" r:id="rId12" imgW="177646" imgH="190335" progId="Equation.3">
                  <p:embed/>
                </p:oleObj>
              </mc:Choice>
              <mc:Fallback>
                <p:oleObj name="Формула" r:id="rId12" imgW="177646" imgH="190335" progId="Equation.3">
                  <p:embed/>
                  <p:pic>
                    <p:nvPicPr>
                      <p:cNvPr id="0" name="Picture 4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8104" y="4062416"/>
                        <a:ext cx="608012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8" name="Object 10"/>
          <p:cNvGraphicFramePr>
            <a:graphicFrameLocks noChangeAspect="1"/>
          </p:cNvGraphicFramePr>
          <p:nvPr/>
        </p:nvGraphicFramePr>
        <p:xfrm>
          <a:off x="3395656" y="3338512"/>
          <a:ext cx="608013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452" name="Формула" r:id="rId13" imgW="177646" imgH="190335" progId="Equation.3">
                  <p:embed/>
                </p:oleObj>
              </mc:Choice>
              <mc:Fallback>
                <p:oleObj name="Формула" r:id="rId13" imgW="177646" imgH="190335" progId="Equation.3">
                  <p:embed/>
                  <p:pic>
                    <p:nvPicPr>
                      <p:cNvPr id="0" name="Picture 4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5656" y="3338512"/>
                        <a:ext cx="608013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9" name="Object 11"/>
          <p:cNvGraphicFramePr>
            <a:graphicFrameLocks noChangeAspect="1"/>
          </p:cNvGraphicFramePr>
          <p:nvPr/>
        </p:nvGraphicFramePr>
        <p:xfrm>
          <a:off x="7739080" y="3338512"/>
          <a:ext cx="608013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453" name="Формула" r:id="rId15" imgW="177646" imgH="190335" progId="Equation.3">
                  <p:embed/>
                </p:oleObj>
              </mc:Choice>
              <mc:Fallback>
                <p:oleObj name="Формула" r:id="rId15" imgW="177646" imgH="190335" progId="Equation.3">
                  <p:embed/>
                  <p:pic>
                    <p:nvPicPr>
                      <p:cNvPr id="0" name="Picture 4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9080" y="3338512"/>
                        <a:ext cx="608013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100" name="Object 12"/>
          <p:cNvGraphicFramePr>
            <a:graphicFrameLocks noChangeAspect="1"/>
          </p:cNvGraphicFramePr>
          <p:nvPr/>
        </p:nvGraphicFramePr>
        <p:xfrm>
          <a:off x="319064" y="5148272"/>
          <a:ext cx="95567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454" name="Формула" r:id="rId16" imgW="279400" imgH="190500" progId="Equation.3">
                  <p:embed/>
                </p:oleObj>
              </mc:Choice>
              <mc:Fallback>
                <p:oleObj name="Формула" r:id="rId16" imgW="279400" imgH="190500" progId="Equation.3">
                  <p:embed/>
                  <p:pic>
                    <p:nvPicPr>
                      <p:cNvPr id="0" name="Picture 4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64" y="5148272"/>
                        <a:ext cx="955675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101" name="Object 13"/>
          <p:cNvGraphicFramePr>
            <a:graphicFrameLocks noChangeAspect="1"/>
          </p:cNvGraphicFramePr>
          <p:nvPr/>
        </p:nvGraphicFramePr>
        <p:xfrm>
          <a:off x="6200784" y="6234128"/>
          <a:ext cx="47783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455" name="Формула" r:id="rId18" imgW="139700" imgH="139700" progId="Equation.3">
                  <p:embed/>
                </p:oleObj>
              </mc:Choice>
              <mc:Fallback>
                <p:oleObj name="Формула" r:id="rId18" imgW="139700" imgH="139700" progId="Equation.3">
                  <p:embed/>
                  <p:pic>
                    <p:nvPicPr>
                      <p:cNvPr id="0" name="Picture 4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0784" y="6234128"/>
                        <a:ext cx="477838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102" name="Object 14"/>
          <p:cNvGraphicFramePr>
            <a:graphicFrameLocks noChangeAspect="1"/>
          </p:cNvGraphicFramePr>
          <p:nvPr/>
        </p:nvGraphicFramePr>
        <p:xfrm>
          <a:off x="1857360" y="6234128"/>
          <a:ext cx="47783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456" name="Формула" r:id="rId20" imgW="139700" imgH="139700" progId="Equation.3">
                  <p:embed/>
                </p:oleObj>
              </mc:Choice>
              <mc:Fallback>
                <p:oleObj name="Формула" r:id="rId20" imgW="139700" imgH="139700" progId="Equation.3">
                  <p:embed/>
                  <p:pic>
                    <p:nvPicPr>
                      <p:cNvPr id="0" name="Picture 4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60" y="6234128"/>
                        <a:ext cx="477837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103" name="Object 15"/>
          <p:cNvGraphicFramePr>
            <a:graphicFrameLocks noChangeAspect="1"/>
          </p:cNvGraphicFramePr>
          <p:nvPr/>
        </p:nvGraphicFramePr>
        <p:xfrm>
          <a:off x="3667120" y="1528752"/>
          <a:ext cx="1845342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457" name="Формула" r:id="rId21" imgW="380670" imgH="126890" progId="Equation.3">
                  <p:embed/>
                </p:oleObj>
              </mc:Choice>
              <mc:Fallback>
                <p:oleObj name="Формула" r:id="rId21" imgW="380670" imgH="126890" progId="Equation.3">
                  <p:embed/>
                  <p:pic>
                    <p:nvPicPr>
                      <p:cNvPr id="0" name="Picture 4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20" y="1528752"/>
                        <a:ext cx="1845342" cy="614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104" name="Object 16"/>
          <p:cNvGraphicFramePr>
            <a:graphicFrameLocks noChangeAspect="1"/>
          </p:cNvGraphicFramePr>
          <p:nvPr/>
        </p:nvGraphicFramePr>
        <p:xfrm>
          <a:off x="319064" y="2524120"/>
          <a:ext cx="39052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458" name="Формула" r:id="rId23" imgW="114151" imgH="152202" progId="Equation.3">
                  <p:embed/>
                </p:oleObj>
              </mc:Choice>
              <mc:Fallback>
                <p:oleObj name="Формула" r:id="rId23" imgW="114151" imgH="152202" progId="Equation.3">
                  <p:embed/>
                  <p:pic>
                    <p:nvPicPr>
                      <p:cNvPr id="0" name="Picture 4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64" y="2524120"/>
                        <a:ext cx="390525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105" name="Object 17"/>
          <p:cNvGraphicFramePr>
            <a:graphicFrameLocks noChangeAspect="1"/>
          </p:cNvGraphicFramePr>
          <p:nvPr/>
        </p:nvGraphicFramePr>
        <p:xfrm>
          <a:off x="8372496" y="2524120"/>
          <a:ext cx="39052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459" name="Формула" r:id="rId25" imgW="114151" imgH="152202" progId="Equation.3">
                  <p:embed/>
                </p:oleObj>
              </mc:Choice>
              <mc:Fallback>
                <p:oleObj name="Формула" r:id="rId25" imgW="114151" imgH="152202" progId="Equation.3">
                  <p:embed/>
                  <p:pic>
                    <p:nvPicPr>
                      <p:cNvPr id="0" name="Picture 4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2496" y="2524120"/>
                        <a:ext cx="390525" cy="519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7" name="Прямая соединительная линия 56"/>
          <p:cNvCxnSpPr/>
          <p:nvPr/>
        </p:nvCxnSpPr>
        <p:spPr>
          <a:xfrm rot="5400000" flipH="1" flipV="1">
            <a:off x="1042968" y="4514856"/>
            <a:ext cx="723904" cy="7239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3757608" y="4786322"/>
            <a:ext cx="2243152" cy="1738938"/>
          </a:xfrm>
          <a:prstGeom prst="rect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2000" b="1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E(r</a:t>
            </a:r>
            <a:r>
              <a:rPr lang="en-US" sz="2000" b="1" i="1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 – </a:t>
            </a:r>
            <a:r>
              <a:rPr lang="en-US" sz="20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elektronnıń</a:t>
            </a:r>
            <a:r>
              <a:rPr lang="en-US" sz="2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yadro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menen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ózara</a:t>
            </a:r>
            <a:r>
              <a:rPr lang="en-US" sz="2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tásiri</a:t>
            </a:r>
            <a:r>
              <a:rPr lang="en-US" sz="2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potencial</a:t>
            </a:r>
            <a:r>
              <a:rPr lang="en-US" sz="2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energiyası</a:t>
            </a:r>
            <a:r>
              <a:rPr lang="en-US" sz="2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22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28576" y="171432"/>
            <a:ext cx="8686848" cy="6515136"/>
          </a:xfrm>
          <a:effectLst>
            <a:glow rad="1016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Bef>
                <a:spcPts val="670"/>
              </a:spcBef>
              <a:spcAft>
                <a:spcPts val="0"/>
              </a:spcAft>
              <a:buNone/>
            </a:pPr>
            <a:r>
              <a:rPr lang="ru-RU" sz="22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ru-RU" sz="22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7345" indent="-347345" algn="just">
              <a:lnSpc>
                <a:spcPct val="107000"/>
              </a:lnSpc>
              <a:spcBef>
                <a:spcPts val="670"/>
              </a:spcBef>
              <a:spcAft>
                <a:spcPts val="0"/>
              </a:spcAft>
            </a:pPr>
            <a:r>
              <a:rPr lang="uz-Cyrl-UZ" sz="2400" b="1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N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natriy at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omın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uz-Cyrl-UZ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kristall 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p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ánjere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k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ór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inis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inde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j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ay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las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tıramı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z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hám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b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aslanıw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da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olar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arasındaǵı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aralıqtı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uz-Cyrl-UZ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atomlar 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m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aydanı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uz-Cyrl-UZ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bir – biri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mene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n t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á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sir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sheńberinde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b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olma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y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tuǵı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n t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úrde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ta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ńlaymı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z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ru-RU" sz="2400" b="1" i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r</a:t>
            </a:r>
            <a:r>
              <a:rPr lang="ru-RU" sz="2400" b="1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&gt;&gt; </a:t>
            </a:r>
            <a:r>
              <a:rPr lang="ru-RU" sz="2400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a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endParaRPr 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7345" indent="-347345" algn="just">
              <a:lnSpc>
                <a:spcPct val="107000"/>
              </a:lnSpc>
              <a:spcBef>
                <a:spcPts val="575"/>
              </a:spcBef>
              <a:spcAft>
                <a:spcPts val="0"/>
              </a:spcAft>
            </a:pP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Bul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hal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da elekt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ronlardıń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energe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tikalıq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hal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atl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arı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tap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bólek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uz-Cyrl-UZ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atomlar 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elekt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ronlarınıń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energe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tikalıq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hal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at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ların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a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uqs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a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ǵa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n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boladı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Súwrette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eki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uz-Cyrl-UZ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natriy 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at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omınıń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energe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tikalıq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sızıl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m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ası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keltir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ilge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n</a:t>
            </a:r>
            <a:r>
              <a:rPr lang="uz-Cyrl-UZ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.  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Atoml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ardıń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hár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uz-Cyrl-UZ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biri </a:t>
            </a:r>
            <a:r>
              <a:rPr lang="uz-Latn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kóbik</a:t>
            </a:r>
            <a:r>
              <a:rPr lang="en-US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tárizli</a:t>
            </a:r>
            <a:r>
              <a:rPr lang="uz-Cyrl-UZ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poten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cia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l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shuqırlıq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kórinisine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iye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hám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bul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shuqırlıq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is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h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ine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1</a:t>
            </a:r>
            <a:r>
              <a:rPr lang="uz-Cyrl-UZ" sz="2400" b="1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s</a:t>
            </a:r>
            <a:r>
              <a:rPr lang="uz-Cyrl-UZ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, 2</a:t>
            </a:r>
            <a:r>
              <a:rPr lang="uz-Cyrl-UZ" sz="2400" b="1" i="1" dirty="0">
                <a:solidFill>
                  <a:srgbClr val="000000"/>
                </a:solidFill>
                <a:latin typeface="Calibri" panose="020F0502020204030204" pitchFamily="34" charset="0"/>
              </a:rPr>
              <a:t>s</a:t>
            </a:r>
            <a:r>
              <a:rPr lang="uz-Cyrl-UZ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, 2</a:t>
            </a:r>
            <a:r>
              <a:rPr lang="uz-Cyrl-UZ" sz="2400" b="1" i="1" dirty="0">
                <a:solidFill>
                  <a:srgbClr val="000000"/>
                </a:solidFill>
                <a:latin typeface="Calibri" panose="020F0502020204030204" pitchFamily="34" charset="0"/>
              </a:rPr>
              <a:t>p</a:t>
            </a:r>
            <a:r>
              <a:rPr lang="uz-Cyrl-UZ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, 3</a:t>
            </a:r>
            <a:r>
              <a:rPr lang="uz-Cyrl-UZ" sz="2400" b="1" i="1" dirty="0">
                <a:solidFill>
                  <a:srgbClr val="000000"/>
                </a:solidFill>
                <a:latin typeface="Calibri" panose="020F0502020204030204" pitchFamily="34" charset="0"/>
              </a:rPr>
              <a:t>s</a:t>
            </a:r>
            <a:r>
              <a:rPr lang="uz-Cyrl-UZ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energe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tikalıq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qáddile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r j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aylasqanlıǵı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súwretlenge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n. Natri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yd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ń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  <a:r>
              <a:rPr lang="uz-Cyrl-UZ" sz="2400" b="1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s</a:t>
            </a:r>
            <a:r>
              <a:rPr lang="uz-Cyrl-UZ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, 2</a:t>
            </a:r>
            <a:r>
              <a:rPr lang="uz-Cyrl-UZ" sz="2400" b="1" i="1" dirty="0">
                <a:solidFill>
                  <a:srgbClr val="000000"/>
                </a:solidFill>
                <a:latin typeface="Calibri" panose="020F0502020204030204" pitchFamily="34" charset="0"/>
              </a:rPr>
              <a:t>s</a:t>
            </a:r>
            <a:r>
              <a:rPr lang="uz-Cyrl-UZ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, 2</a:t>
            </a:r>
            <a:r>
              <a:rPr lang="uz-Cyrl-UZ" sz="2400" b="1" i="1" dirty="0">
                <a:solidFill>
                  <a:srgbClr val="000000"/>
                </a:solidFill>
                <a:latin typeface="Calibri" panose="020F0502020204030204" pitchFamily="34" charset="0"/>
              </a:rPr>
              <a:t>p</a:t>
            </a:r>
            <a:r>
              <a:rPr lang="uz-Cyrl-UZ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energe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tikalıq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qáddile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ri elekt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ronl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ar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mene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n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pútkille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y t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olǵa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n</a:t>
            </a:r>
            <a:r>
              <a:rPr lang="uz-Cyrl-UZ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. 3</a:t>
            </a:r>
            <a:r>
              <a:rPr lang="uz-Cyrl-UZ" sz="2400" b="1" i="1" dirty="0">
                <a:solidFill>
                  <a:srgbClr val="000000"/>
                </a:solidFill>
                <a:latin typeface="Calibri" panose="020F0502020204030204" pitchFamily="34" charset="0"/>
              </a:rPr>
              <a:t>s</a:t>
            </a:r>
            <a:r>
              <a:rPr lang="uz-Cyrl-UZ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qáddi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yarm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ına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shekem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t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olǵa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n</a:t>
            </a:r>
            <a:r>
              <a:rPr lang="uz-Cyrl-UZ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, 3</a:t>
            </a:r>
            <a:r>
              <a:rPr lang="uz-Cyrl-UZ" sz="2400" b="1" i="1" dirty="0">
                <a:solidFill>
                  <a:srgbClr val="000000"/>
                </a:solidFill>
                <a:latin typeface="Calibri" panose="020F0502020204030204" pitchFamily="34" charset="0"/>
              </a:rPr>
              <a:t>s</a:t>
            </a:r>
            <a:r>
              <a:rPr lang="uz-Cyrl-UZ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te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n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joqarıǵa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j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aylasq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an energe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tikalıq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qáddile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r b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os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Súwrette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n k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óriniwinshe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natri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yd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ń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bólek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tur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ǵa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n atoml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arı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q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alıńlıǵı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uz-Cyrl-UZ" sz="2400" b="1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r </a:t>
            </a:r>
            <a:r>
              <a:rPr lang="uz-Cyrl-UZ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&gt;&gt; </a:t>
            </a:r>
            <a:r>
              <a:rPr lang="uz-Cyrl-UZ" sz="2400" b="1" i="1" dirty="0">
                <a:solidFill>
                  <a:srgbClr val="000000"/>
                </a:solidFill>
                <a:latin typeface="Calibri" panose="020F0502020204030204" pitchFamily="34" charset="0"/>
              </a:rPr>
              <a:t>a </a:t>
            </a:r>
            <a:r>
              <a:rPr lang="uz-Cyrl-UZ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b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olǵa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n  poten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cia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l 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tosqınlıq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pene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n ajr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alıp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tur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ıptı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bul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jerde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uz-Cyrl-UZ" sz="2400" b="1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a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uz-Cyrl-UZ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– kristall 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p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ánjere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turaqlısı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01996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438264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Bir</a:t>
            </a:r>
            <a:r>
              <a:rPr lang="en-US" sz="3200" b="1" dirty="0">
                <a:solidFill>
                  <a:srgbClr val="000000"/>
                </a:solidFill>
                <a:latin typeface="Calibri" panose="020F0502020204030204" pitchFamily="34" charset="0"/>
              </a:rPr>
              <a:t> – </a:t>
            </a:r>
            <a:r>
              <a:rPr lang="en-US" sz="32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biri</a:t>
            </a:r>
            <a:r>
              <a:rPr lang="en-US" sz="32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32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menen</a:t>
            </a:r>
            <a:r>
              <a:rPr lang="en-US" sz="3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32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ózara</a:t>
            </a:r>
            <a:r>
              <a:rPr lang="en-US" sz="3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32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tásirde</a:t>
            </a:r>
            <a:r>
              <a:rPr lang="en-US" sz="3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32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bolǵan</a:t>
            </a:r>
            <a:r>
              <a:rPr lang="en-US" sz="3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sz="32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atomlar</a:t>
            </a:r>
            <a:r>
              <a:rPr lang="en-US" sz="32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32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elektronlarınıń</a:t>
            </a:r>
            <a:r>
              <a:rPr lang="en-US" sz="3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32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energetikalıq</a:t>
            </a:r>
            <a:r>
              <a:rPr lang="en-US" sz="3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32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halatları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 rot="5400000">
            <a:off x="-361158" y="4061622"/>
            <a:ext cx="4886352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rot="5400000">
            <a:off x="2129618" y="4061622"/>
            <a:ext cx="4886352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590528" y="3067048"/>
            <a:ext cx="7962944" cy="1588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олилиния 12"/>
          <p:cNvSpPr/>
          <p:nvPr/>
        </p:nvSpPr>
        <p:spPr>
          <a:xfrm flipH="1">
            <a:off x="2628864" y="3881440"/>
            <a:ext cx="676304" cy="1900248"/>
          </a:xfrm>
          <a:custGeom>
            <a:avLst/>
            <a:gdLst>
              <a:gd name="connsiteX0" fmla="*/ 0 w 1546411"/>
              <a:gd name="connsiteY0" fmla="*/ 0 h 3119718"/>
              <a:gd name="connsiteX1" fmla="*/ 1021976 w 1546411"/>
              <a:gd name="connsiteY1" fmla="*/ 605118 h 3119718"/>
              <a:gd name="connsiteX2" fmla="*/ 1546411 w 1546411"/>
              <a:gd name="connsiteY2" fmla="*/ 3119718 h 311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6411" h="3119718">
                <a:moveTo>
                  <a:pt x="0" y="0"/>
                </a:moveTo>
                <a:cubicBezTo>
                  <a:pt x="382120" y="42582"/>
                  <a:pt x="764241" y="85165"/>
                  <a:pt x="1021976" y="605118"/>
                </a:cubicBezTo>
                <a:cubicBezTo>
                  <a:pt x="1279711" y="1125071"/>
                  <a:pt x="1413061" y="2122394"/>
                  <a:pt x="1546411" y="3119718"/>
                </a:cubicBezTo>
              </a:path>
            </a:pathLst>
          </a:custGeom>
          <a:ln w="38100"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1809760" y="2795584"/>
            <a:ext cx="542928" cy="542928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952480" y="3609976"/>
            <a:ext cx="7239040" cy="1588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1404920" y="4424368"/>
            <a:ext cx="1447808" cy="1588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1585896" y="5510224"/>
            <a:ext cx="1085856" cy="1588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538296" y="5057784"/>
            <a:ext cx="1133456" cy="1588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>
            <a:off x="2081224" y="2162168"/>
            <a:ext cx="2490776" cy="1588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7091" name="Object 3"/>
          <p:cNvGraphicFramePr>
            <a:graphicFrameLocks noChangeAspect="1"/>
          </p:cNvGraphicFramePr>
          <p:nvPr/>
        </p:nvGraphicFramePr>
        <p:xfrm>
          <a:off x="2624152" y="5148272"/>
          <a:ext cx="563566" cy="650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660" name="Формула" r:id="rId4" imgW="164957" imgH="190335" progId="Equation.3">
                  <p:embed/>
                </p:oleObj>
              </mc:Choice>
              <mc:Fallback>
                <p:oleObj name="Формула" r:id="rId4" imgW="164957" imgH="190335" progId="Equation.3">
                  <p:embed/>
                  <p:pic>
                    <p:nvPicPr>
                      <p:cNvPr id="0" name="Picture 6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52" y="5148272"/>
                        <a:ext cx="563566" cy="6504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4" name="Object 6"/>
          <p:cNvGraphicFramePr>
            <a:graphicFrameLocks noChangeAspect="1"/>
          </p:cNvGraphicFramePr>
          <p:nvPr/>
        </p:nvGraphicFramePr>
        <p:xfrm>
          <a:off x="2671752" y="4695832"/>
          <a:ext cx="608012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661" name="Формула" r:id="rId6" imgW="177646" imgH="190335" progId="Equation.3">
                  <p:embed/>
                </p:oleObj>
              </mc:Choice>
              <mc:Fallback>
                <p:oleObj name="Формула" r:id="rId6" imgW="177646" imgH="190335" progId="Equation.3">
                  <p:embed/>
                  <p:pic>
                    <p:nvPicPr>
                      <p:cNvPr id="0" name="Picture 6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52" y="4695832"/>
                        <a:ext cx="608012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6" name="Object 8"/>
          <p:cNvGraphicFramePr>
            <a:graphicFrameLocks noChangeAspect="1"/>
          </p:cNvGraphicFramePr>
          <p:nvPr/>
        </p:nvGraphicFramePr>
        <p:xfrm>
          <a:off x="2852728" y="4062416"/>
          <a:ext cx="608012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662" name="Формула" r:id="rId8" imgW="177646" imgH="190335" progId="Equation.3">
                  <p:embed/>
                </p:oleObj>
              </mc:Choice>
              <mc:Fallback>
                <p:oleObj name="Формула" r:id="rId8" imgW="177646" imgH="190335" progId="Equation.3">
                  <p:embed/>
                  <p:pic>
                    <p:nvPicPr>
                      <p:cNvPr id="0" name="Picture 6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728" y="4062416"/>
                        <a:ext cx="608012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8" name="Object 10"/>
          <p:cNvGraphicFramePr>
            <a:graphicFrameLocks noChangeAspect="1"/>
          </p:cNvGraphicFramePr>
          <p:nvPr/>
        </p:nvGraphicFramePr>
        <p:xfrm>
          <a:off x="228576" y="3123964"/>
          <a:ext cx="723904" cy="774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663" name="Формула" r:id="rId10" imgW="177646" imgH="190335" progId="Equation.3">
                  <p:embed/>
                </p:oleObj>
              </mc:Choice>
              <mc:Fallback>
                <p:oleObj name="Формула" r:id="rId10" imgW="177646" imgH="190335" progId="Equation.3">
                  <p:embed/>
                  <p:pic>
                    <p:nvPicPr>
                      <p:cNvPr id="0" name="Picture 6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76" y="3123964"/>
                        <a:ext cx="723904" cy="7749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100" name="Object 12"/>
          <p:cNvGraphicFramePr>
            <a:graphicFrameLocks noChangeAspect="1"/>
          </p:cNvGraphicFramePr>
          <p:nvPr/>
        </p:nvGraphicFramePr>
        <p:xfrm>
          <a:off x="409552" y="5329248"/>
          <a:ext cx="95567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664" name="Формула" r:id="rId12" imgW="279400" imgH="190500" progId="Equation.3">
                  <p:embed/>
                </p:oleObj>
              </mc:Choice>
              <mc:Fallback>
                <p:oleObj name="Формула" r:id="rId12" imgW="279400" imgH="190500" progId="Equation.3">
                  <p:embed/>
                  <p:pic>
                    <p:nvPicPr>
                      <p:cNvPr id="0" name="Picture 6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52" y="5329248"/>
                        <a:ext cx="955675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102" name="Object 14"/>
          <p:cNvGraphicFramePr>
            <a:graphicFrameLocks noChangeAspect="1"/>
          </p:cNvGraphicFramePr>
          <p:nvPr/>
        </p:nvGraphicFramePr>
        <p:xfrm>
          <a:off x="1538296" y="6234128"/>
          <a:ext cx="47783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665" name="Формула" r:id="rId14" imgW="139700" imgH="139700" progId="Equation.3">
                  <p:embed/>
                </p:oleObj>
              </mc:Choice>
              <mc:Fallback>
                <p:oleObj name="Формула" r:id="rId14" imgW="139700" imgH="139700" progId="Equation.3">
                  <p:embed/>
                  <p:pic>
                    <p:nvPicPr>
                      <p:cNvPr id="0" name="Picture 6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8296" y="6234128"/>
                        <a:ext cx="477837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103" name="Object 15"/>
          <p:cNvGraphicFramePr>
            <a:graphicFrameLocks noChangeAspect="1"/>
          </p:cNvGraphicFramePr>
          <p:nvPr/>
        </p:nvGraphicFramePr>
        <p:xfrm>
          <a:off x="2671752" y="1528752"/>
          <a:ext cx="1476375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666" name="Формула" r:id="rId16" imgW="304404" imgH="126835" progId="Equation.3">
                  <p:embed/>
                </p:oleObj>
              </mc:Choice>
              <mc:Fallback>
                <p:oleObj name="Формула" r:id="rId16" imgW="304404" imgH="126835" progId="Equation.3">
                  <p:embed/>
                  <p:pic>
                    <p:nvPicPr>
                      <p:cNvPr id="0" name="Picture 6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52" y="1528752"/>
                        <a:ext cx="1476375" cy="614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104" name="Object 16"/>
          <p:cNvGraphicFramePr>
            <a:graphicFrameLocks noChangeAspect="1"/>
          </p:cNvGraphicFramePr>
          <p:nvPr/>
        </p:nvGraphicFramePr>
        <p:xfrm>
          <a:off x="0" y="2614608"/>
          <a:ext cx="542928" cy="721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667" name="Формула" r:id="rId18" imgW="114151" imgH="152202" progId="Equation.3">
                  <p:embed/>
                </p:oleObj>
              </mc:Choice>
              <mc:Fallback>
                <p:oleObj name="Формула" r:id="rId18" imgW="114151" imgH="152202" progId="Equation.3">
                  <p:embed/>
                  <p:pic>
                    <p:nvPicPr>
                      <p:cNvPr id="0" name="Picture 6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14608"/>
                        <a:ext cx="542928" cy="7216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7" name="Прямая соединительная линия 56"/>
          <p:cNvCxnSpPr/>
          <p:nvPr/>
        </p:nvCxnSpPr>
        <p:spPr>
          <a:xfrm rot="5400000" flipH="1" flipV="1">
            <a:off x="702460" y="4674388"/>
            <a:ext cx="904880" cy="5858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олилиния 40"/>
          <p:cNvSpPr/>
          <p:nvPr/>
        </p:nvSpPr>
        <p:spPr>
          <a:xfrm>
            <a:off x="3305168" y="3881440"/>
            <a:ext cx="681016" cy="1900248"/>
          </a:xfrm>
          <a:custGeom>
            <a:avLst/>
            <a:gdLst>
              <a:gd name="connsiteX0" fmla="*/ 0 w 1546411"/>
              <a:gd name="connsiteY0" fmla="*/ 0 h 3119718"/>
              <a:gd name="connsiteX1" fmla="*/ 1021976 w 1546411"/>
              <a:gd name="connsiteY1" fmla="*/ 605118 h 3119718"/>
              <a:gd name="connsiteX2" fmla="*/ 1546411 w 1546411"/>
              <a:gd name="connsiteY2" fmla="*/ 3119718 h 311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6411" h="3119718">
                <a:moveTo>
                  <a:pt x="0" y="0"/>
                </a:moveTo>
                <a:cubicBezTo>
                  <a:pt x="382120" y="42582"/>
                  <a:pt x="764241" y="85165"/>
                  <a:pt x="1021976" y="605118"/>
                </a:cubicBezTo>
                <a:cubicBezTo>
                  <a:pt x="1279711" y="1125071"/>
                  <a:pt x="1413061" y="2122394"/>
                  <a:pt x="1546411" y="3119718"/>
                </a:cubicBezTo>
              </a:path>
            </a:pathLst>
          </a:custGeom>
          <a:ln w="38100"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cxnSp>
        <p:nvCxnSpPr>
          <p:cNvPr id="43" name="Прямая со стрелкой 42"/>
          <p:cNvCxnSpPr/>
          <p:nvPr/>
        </p:nvCxnSpPr>
        <p:spPr>
          <a:xfrm rot="5400000">
            <a:off x="4572794" y="4061622"/>
            <a:ext cx="4886352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Группа 45"/>
          <p:cNvGrpSpPr/>
          <p:nvPr/>
        </p:nvGrpSpPr>
        <p:grpSpPr>
          <a:xfrm>
            <a:off x="5114928" y="3881440"/>
            <a:ext cx="1357320" cy="1900248"/>
            <a:chOff x="2781264" y="4033840"/>
            <a:chExt cx="1357320" cy="1900248"/>
          </a:xfrm>
        </p:grpSpPr>
        <p:sp>
          <p:nvSpPr>
            <p:cNvPr id="44" name="Полилиния 43"/>
            <p:cNvSpPr/>
            <p:nvPr/>
          </p:nvSpPr>
          <p:spPr>
            <a:xfrm flipH="1">
              <a:off x="2781264" y="4033840"/>
              <a:ext cx="676304" cy="1900248"/>
            </a:xfrm>
            <a:custGeom>
              <a:avLst/>
              <a:gdLst>
                <a:gd name="connsiteX0" fmla="*/ 0 w 1546411"/>
                <a:gd name="connsiteY0" fmla="*/ 0 h 3119718"/>
                <a:gd name="connsiteX1" fmla="*/ 1021976 w 1546411"/>
                <a:gd name="connsiteY1" fmla="*/ 605118 h 3119718"/>
                <a:gd name="connsiteX2" fmla="*/ 1546411 w 1546411"/>
                <a:gd name="connsiteY2" fmla="*/ 3119718 h 311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6411" h="3119718">
                  <a:moveTo>
                    <a:pt x="0" y="0"/>
                  </a:moveTo>
                  <a:cubicBezTo>
                    <a:pt x="382120" y="42582"/>
                    <a:pt x="764241" y="85165"/>
                    <a:pt x="1021976" y="605118"/>
                  </a:cubicBezTo>
                  <a:cubicBezTo>
                    <a:pt x="1279711" y="1125071"/>
                    <a:pt x="1413061" y="2122394"/>
                    <a:pt x="1546411" y="3119718"/>
                  </a:cubicBezTo>
                </a:path>
              </a:pathLst>
            </a:custGeom>
            <a:ln w="38100">
              <a:solidFill>
                <a:srgbClr val="C0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prstClr val="black"/>
                </a:solidFill>
              </a:endParaRPr>
            </a:p>
          </p:txBody>
        </p:sp>
        <p:sp>
          <p:nvSpPr>
            <p:cNvPr id="45" name="Полилиния 44"/>
            <p:cNvSpPr/>
            <p:nvPr/>
          </p:nvSpPr>
          <p:spPr>
            <a:xfrm>
              <a:off x="3457568" y="4033840"/>
              <a:ext cx="681016" cy="1900248"/>
            </a:xfrm>
            <a:custGeom>
              <a:avLst/>
              <a:gdLst>
                <a:gd name="connsiteX0" fmla="*/ 0 w 1546411"/>
                <a:gd name="connsiteY0" fmla="*/ 0 h 3119718"/>
                <a:gd name="connsiteX1" fmla="*/ 1021976 w 1546411"/>
                <a:gd name="connsiteY1" fmla="*/ 605118 h 3119718"/>
                <a:gd name="connsiteX2" fmla="*/ 1546411 w 1546411"/>
                <a:gd name="connsiteY2" fmla="*/ 3119718 h 311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6411" h="3119718">
                  <a:moveTo>
                    <a:pt x="0" y="0"/>
                  </a:moveTo>
                  <a:cubicBezTo>
                    <a:pt x="382120" y="42582"/>
                    <a:pt x="764241" y="85165"/>
                    <a:pt x="1021976" y="605118"/>
                  </a:cubicBezTo>
                  <a:cubicBezTo>
                    <a:pt x="1279711" y="1125071"/>
                    <a:pt x="1413061" y="2122394"/>
                    <a:pt x="1546411" y="3119718"/>
                  </a:cubicBezTo>
                </a:path>
              </a:pathLst>
            </a:custGeom>
            <a:ln w="38100">
              <a:solidFill>
                <a:srgbClr val="C0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prstClr val="black"/>
                </a:solidFill>
              </a:endParaRPr>
            </a:p>
          </p:txBody>
        </p:sp>
      </p:grpSp>
      <p:grpSp>
        <p:nvGrpSpPr>
          <p:cNvPr id="47" name="Группа 46"/>
          <p:cNvGrpSpPr/>
          <p:nvPr/>
        </p:nvGrpSpPr>
        <p:grpSpPr>
          <a:xfrm>
            <a:off x="7467616" y="3881440"/>
            <a:ext cx="1357320" cy="1900248"/>
            <a:chOff x="2781264" y="4033840"/>
            <a:chExt cx="1357320" cy="1900248"/>
          </a:xfrm>
        </p:grpSpPr>
        <p:sp>
          <p:nvSpPr>
            <p:cNvPr id="48" name="Полилиния 47"/>
            <p:cNvSpPr/>
            <p:nvPr/>
          </p:nvSpPr>
          <p:spPr>
            <a:xfrm flipH="1">
              <a:off x="2781264" y="4033840"/>
              <a:ext cx="676304" cy="1900248"/>
            </a:xfrm>
            <a:custGeom>
              <a:avLst/>
              <a:gdLst>
                <a:gd name="connsiteX0" fmla="*/ 0 w 1546411"/>
                <a:gd name="connsiteY0" fmla="*/ 0 h 3119718"/>
                <a:gd name="connsiteX1" fmla="*/ 1021976 w 1546411"/>
                <a:gd name="connsiteY1" fmla="*/ 605118 h 3119718"/>
                <a:gd name="connsiteX2" fmla="*/ 1546411 w 1546411"/>
                <a:gd name="connsiteY2" fmla="*/ 3119718 h 311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6411" h="3119718">
                  <a:moveTo>
                    <a:pt x="0" y="0"/>
                  </a:moveTo>
                  <a:cubicBezTo>
                    <a:pt x="382120" y="42582"/>
                    <a:pt x="764241" y="85165"/>
                    <a:pt x="1021976" y="605118"/>
                  </a:cubicBezTo>
                  <a:cubicBezTo>
                    <a:pt x="1279711" y="1125071"/>
                    <a:pt x="1413061" y="2122394"/>
                    <a:pt x="1546411" y="3119718"/>
                  </a:cubicBezTo>
                </a:path>
              </a:pathLst>
            </a:custGeom>
            <a:ln w="38100">
              <a:solidFill>
                <a:srgbClr val="C0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prstClr val="black"/>
                </a:solidFill>
              </a:endParaRPr>
            </a:p>
          </p:txBody>
        </p:sp>
        <p:sp>
          <p:nvSpPr>
            <p:cNvPr id="49" name="Полилиния 48"/>
            <p:cNvSpPr/>
            <p:nvPr/>
          </p:nvSpPr>
          <p:spPr>
            <a:xfrm>
              <a:off x="3457568" y="4033840"/>
              <a:ext cx="681016" cy="1900248"/>
            </a:xfrm>
            <a:custGeom>
              <a:avLst/>
              <a:gdLst>
                <a:gd name="connsiteX0" fmla="*/ 0 w 1546411"/>
                <a:gd name="connsiteY0" fmla="*/ 0 h 3119718"/>
                <a:gd name="connsiteX1" fmla="*/ 1021976 w 1546411"/>
                <a:gd name="connsiteY1" fmla="*/ 605118 h 3119718"/>
                <a:gd name="connsiteX2" fmla="*/ 1546411 w 1546411"/>
                <a:gd name="connsiteY2" fmla="*/ 3119718 h 311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6411" h="3119718">
                  <a:moveTo>
                    <a:pt x="0" y="0"/>
                  </a:moveTo>
                  <a:cubicBezTo>
                    <a:pt x="382120" y="42582"/>
                    <a:pt x="764241" y="85165"/>
                    <a:pt x="1021976" y="605118"/>
                  </a:cubicBezTo>
                  <a:cubicBezTo>
                    <a:pt x="1279711" y="1125071"/>
                    <a:pt x="1413061" y="2122394"/>
                    <a:pt x="1546411" y="3119718"/>
                  </a:cubicBezTo>
                </a:path>
              </a:pathLst>
            </a:custGeom>
            <a:ln w="38100">
              <a:solidFill>
                <a:srgbClr val="C0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prstClr val="black"/>
                </a:solidFill>
              </a:endParaRPr>
            </a:p>
          </p:txBody>
        </p:sp>
      </p:grpSp>
      <p:grpSp>
        <p:nvGrpSpPr>
          <p:cNvPr id="50" name="Группа 49"/>
          <p:cNvGrpSpPr/>
          <p:nvPr/>
        </p:nvGrpSpPr>
        <p:grpSpPr>
          <a:xfrm>
            <a:off x="228576" y="3881440"/>
            <a:ext cx="1357320" cy="1900248"/>
            <a:chOff x="2781264" y="4033840"/>
            <a:chExt cx="1357320" cy="1900248"/>
          </a:xfrm>
        </p:grpSpPr>
        <p:sp>
          <p:nvSpPr>
            <p:cNvPr id="51" name="Полилиния 50"/>
            <p:cNvSpPr/>
            <p:nvPr/>
          </p:nvSpPr>
          <p:spPr>
            <a:xfrm flipH="1">
              <a:off x="2781264" y="4033840"/>
              <a:ext cx="676304" cy="1900248"/>
            </a:xfrm>
            <a:custGeom>
              <a:avLst/>
              <a:gdLst>
                <a:gd name="connsiteX0" fmla="*/ 0 w 1546411"/>
                <a:gd name="connsiteY0" fmla="*/ 0 h 3119718"/>
                <a:gd name="connsiteX1" fmla="*/ 1021976 w 1546411"/>
                <a:gd name="connsiteY1" fmla="*/ 605118 h 3119718"/>
                <a:gd name="connsiteX2" fmla="*/ 1546411 w 1546411"/>
                <a:gd name="connsiteY2" fmla="*/ 3119718 h 311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6411" h="3119718">
                  <a:moveTo>
                    <a:pt x="0" y="0"/>
                  </a:moveTo>
                  <a:cubicBezTo>
                    <a:pt x="382120" y="42582"/>
                    <a:pt x="764241" y="85165"/>
                    <a:pt x="1021976" y="605118"/>
                  </a:cubicBezTo>
                  <a:cubicBezTo>
                    <a:pt x="1279711" y="1125071"/>
                    <a:pt x="1413061" y="2122394"/>
                    <a:pt x="1546411" y="3119718"/>
                  </a:cubicBezTo>
                </a:path>
              </a:pathLst>
            </a:custGeom>
            <a:ln w="38100">
              <a:solidFill>
                <a:srgbClr val="C0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prstClr val="black"/>
                </a:solidFill>
              </a:endParaRPr>
            </a:p>
          </p:txBody>
        </p:sp>
        <p:sp>
          <p:nvSpPr>
            <p:cNvPr id="52" name="Полилиния 51"/>
            <p:cNvSpPr/>
            <p:nvPr/>
          </p:nvSpPr>
          <p:spPr>
            <a:xfrm>
              <a:off x="3457568" y="4033840"/>
              <a:ext cx="681016" cy="1900248"/>
            </a:xfrm>
            <a:custGeom>
              <a:avLst/>
              <a:gdLst>
                <a:gd name="connsiteX0" fmla="*/ 0 w 1546411"/>
                <a:gd name="connsiteY0" fmla="*/ 0 h 3119718"/>
                <a:gd name="connsiteX1" fmla="*/ 1021976 w 1546411"/>
                <a:gd name="connsiteY1" fmla="*/ 605118 h 3119718"/>
                <a:gd name="connsiteX2" fmla="*/ 1546411 w 1546411"/>
                <a:gd name="connsiteY2" fmla="*/ 3119718 h 311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6411" h="3119718">
                  <a:moveTo>
                    <a:pt x="0" y="0"/>
                  </a:moveTo>
                  <a:cubicBezTo>
                    <a:pt x="382120" y="42582"/>
                    <a:pt x="764241" y="85165"/>
                    <a:pt x="1021976" y="605118"/>
                  </a:cubicBezTo>
                  <a:cubicBezTo>
                    <a:pt x="1279711" y="1125071"/>
                    <a:pt x="1413061" y="2122394"/>
                    <a:pt x="1546411" y="3119718"/>
                  </a:cubicBezTo>
                </a:path>
              </a:pathLst>
            </a:custGeom>
            <a:ln w="38100">
              <a:solidFill>
                <a:srgbClr val="C0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prstClr val="black"/>
                </a:solidFill>
              </a:endParaRPr>
            </a:p>
          </p:txBody>
        </p:sp>
      </p:grpSp>
      <p:sp>
        <p:nvSpPr>
          <p:cNvPr id="53" name="Овал 52"/>
          <p:cNvSpPr/>
          <p:nvPr/>
        </p:nvSpPr>
        <p:spPr>
          <a:xfrm>
            <a:off x="4300536" y="2795584"/>
            <a:ext cx="542928" cy="542928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54" name="Овал 53"/>
          <p:cNvSpPr/>
          <p:nvPr/>
        </p:nvSpPr>
        <p:spPr>
          <a:xfrm>
            <a:off x="6743712" y="2795584"/>
            <a:ext cx="542928" cy="542928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cxnSp>
        <p:nvCxnSpPr>
          <p:cNvPr id="59" name="Прямая со стрелкой 58"/>
          <p:cNvCxnSpPr/>
          <p:nvPr/>
        </p:nvCxnSpPr>
        <p:spPr>
          <a:xfrm>
            <a:off x="4572000" y="2162168"/>
            <a:ext cx="2490776" cy="1588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4276" name="Object 20"/>
          <p:cNvGraphicFramePr>
            <a:graphicFrameLocks noChangeAspect="1"/>
          </p:cNvGraphicFramePr>
          <p:nvPr/>
        </p:nvGraphicFramePr>
        <p:xfrm>
          <a:off x="5024440" y="1528752"/>
          <a:ext cx="1476375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668" name="Формула" r:id="rId20" imgW="304404" imgH="126835" progId="Equation.3">
                  <p:embed/>
                </p:oleObj>
              </mc:Choice>
              <mc:Fallback>
                <p:oleObj name="Формула" r:id="rId20" imgW="304404" imgH="126835" progId="Equation.3">
                  <p:embed/>
                  <p:pic>
                    <p:nvPicPr>
                      <p:cNvPr id="0" name="Picture 6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4440" y="1528752"/>
                        <a:ext cx="1476375" cy="614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77" name="Object 21"/>
          <p:cNvGraphicFramePr>
            <a:graphicFrameLocks noChangeAspect="1"/>
          </p:cNvGraphicFramePr>
          <p:nvPr/>
        </p:nvGraphicFramePr>
        <p:xfrm>
          <a:off x="8601075" y="2614608"/>
          <a:ext cx="542925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669" name="Формула" r:id="rId22" imgW="114151" imgH="152202" progId="Equation.3">
                  <p:embed/>
                </p:oleObj>
              </mc:Choice>
              <mc:Fallback>
                <p:oleObj name="Формула" r:id="rId22" imgW="114151" imgH="152202" progId="Equation.3">
                  <p:embed/>
                  <p:pic>
                    <p:nvPicPr>
                      <p:cNvPr id="0" name="Picture 6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1075" y="2614608"/>
                        <a:ext cx="542925" cy="722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78" name="Object 22"/>
          <p:cNvGraphicFramePr>
            <a:graphicFrameLocks noChangeAspect="1"/>
          </p:cNvGraphicFramePr>
          <p:nvPr/>
        </p:nvGraphicFramePr>
        <p:xfrm>
          <a:off x="4029072" y="6234128"/>
          <a:ext cx="47783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670" name="Формула" r:id="rId23" imgW="139700" imgH="139700" progId="Equation.3">
                  <p:embed/>
                </p:oleObj>
              </mc:Choice>
              <mc:Fallback>
                <p:oleObj name="Формула" r:id="rId23" imgW="139700" imgH="139700" progId="Equation.3">
                  <p:embed/>
                  <p:pic>
                    <p:nvPicPr>
                      <p:cNvPr id="0" name="Picture 6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9072" y="6234128"/>
                        <a:ext cx="477838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79" name="Object 23"/>
          <p:cNvGraphicFramePr>
            <a:graphicFrameLocks noChangeAspect="1"/>
          </p:cNvGraphicFramePr>
          <p:nvPr/>
        </p:nvGraphicFramePr>
        <p:xfrm>
          <a:off x="6562736" y="6234128"/>
          <a:ext cx="47783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671" name="Формула" r:id="rId24" imgW="139700" imgH="139700" progId="Equation.3">
                  <p:embed/>
                </p:oleObj>
              </mc:Choice>
              <mc:Fallback>
                <p:oleObj name="Формула" r:id="rId24" imgW="139700" imgH="139700" progId="Equation.3">
                  <p:embed/>
                  <p:pic>
                    <p:nvPicPr>
                      <p:cNvPr id="0" name="Picture 6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2736" y="6234128"/>
                        <a:ext cx="477838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1" name="Прямая соединительная линия 70"/>
          <p:cNvCxnSpPr/>
          <p:nvPr/>
        </p:nvCxnSpPr>
        <p:spPr>
          <a:xfrm>
            <a:off x="3848096" y="4424368"/>
            <a:ext cx="1447808" cy="1588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/>
          <p:nvPr/>
        </p:nvCxnSpPr>
        <p:spPr>
          <a:xfrm>
            <a:off x="3938584" y="5510224"/>
            <a:ext cx="1176344" cy="1588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/>
          <p:nvPr/>
        </p:nvCxnSpPr>
        <p:spPr>
          <a:xfrm>
            <a:off x="3848096" y="5057784"/>
            <a:ext cx="1357320" cy="1588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Object 3"/>
          <p:cNvGraphicFramePr>
            <a:graphicFrameLocks noChangeAspect="1"/>
          </p:cNvGraphicFramePr>
          <p:nvPr/>
        </p:nvGraphicFramePr>
        <p:xfrm>
          <a:off x="5067328" y="5148272"/>
          <a:ext cx="563566" cy="650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672" name="Формула" r:id="rId25" imgW="164957" imgH="190335" progId="Equation.3">
                  <p:embed/>
                </p:oleObj>
              </mc:Choice>
              <mc:Fallback>
                <p:oleObj name="Формула" r:id="rId25" imgW="164957" imgH="190335" progId="Equation.3">
                  <p:embed/>
                  <p:pic>
                    <p:nvPicPr>
                      <p:cNvPr id="0" name="Picture 6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7328" y="5148272"/>
                        <a:ext cx="563566" cy="6504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6"/>
          <p:cNvGraphicFramePr>
            <a:graphicFrameLocks noChangeAspect="1"/>
          </p:cNvGraphicFramePr>
          <p:nvPr/>
        </p:nvGraphicFramePr>
        <p:xfrm>
          <a:off x="5114928" y="4695832"/>
          <a:ext cx="608012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673" name="Формула" r:id="rId26" imgW="177646" imgH="190335" progId="Equation.3">
                  <p:embed/>
                </p:oleObj>
              </mc:Choice>
              <mc:Fallback>
                <p:oleObj name="Формула" r:id="rId26" imgW="177646" imgH="190335" progId="Equation.3">
                  <p:embed/>
                  <p:pic>
                    <p:nvPicPr>
                      <p:cNvPr id="0" name="Picture 6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4928" y="4695832"/>
                        <a:ext cx="608012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8"/>
          <p:cNvGraphicFramePr>
            <a:graphicFrameLocks noChangeAspect="1"/>
          </p:cNvGraphicFramePr>
          <p:nvPr/>
        </p:nvGraphicFramePr>
        <p:xfrm>
          <a:off x="5295904" y="4062416"/>
          <a:ext cx="608012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674" name="Формула" r:id="rId27" imgW="177646" imgH="190335" progId="Equation.3">
                  <p:embed/>
                </p:oleObj>
              </mc:Choice>
              <mc:Fallback>
                <p:oleObj name="Формула" r:id="rId27" imgW="177646" imgH="190335" progId="Equation.3">
                  <p:embed/>
                  <p:pic>
                    <p:nvPicPr>
                      <p:cNvPr id="0" name="Picture 6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5904" y="4062416"/>
                        <a:ext cx="608012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7" name="Прямая соединительная линия 76"/>
          <p:cNvCxnSpPr/>
          <p:nvPr/>
        </p:nvCxnSpPr>
        <p:spPr>
          <a:xfrm>
            <a:off x="6291272" y="4424368"/>
            <a:ext cx="1357320" cy="1588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/>
          <p:nvPr/>
        </p:nvCxnSpPr>
        <p:spPr>
          <a:xfrm>
            <a:off x="6472248" y="5510224"/>
            <a:ext cx="1085856" cy="1588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/>
          <p:nvPr/>
        </p:nvCxnSpPr>
        <p:spPr>
          <a:xfrm>
            <a:off x="6424648" y="5057784"/>
            <a:ext cx="1133456" cy="1588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Object 3"/>
          <p:cNvGraphicFramePr>
            <a:graphicFrameLocks noChangeAspect="1"/>
          </p:cNvGraphicFramePr>
          <p:nvPr/>
        </p:nvGraphicFramePr>
        <p:xfrm>
          <a:off x="7510504" y="5148272"/>
          <a:ext cx="563566" cy="650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675" name="Формула" r:id="rId28" imgW="164957" imgH="190335" progId="Equation.3">
                  <p:embed/>
                </p:oleObj>
              </mc:Choice>
              <mc:Fallback>
                <p:oleObj name="Формула" r:id="rId28" imgW="164957" imgH="190335" progId="Equation.3">
                  <p:embed/>
                  <p:pic>
                    <p:nvPicPr>
                      <p:cNvPr id="0" name="Picture 6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0504" y="5148272"/>
                        <a:ext cx="563566" cy="6504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ct 6"/>
          <p:cNvGraphicFramePr>
            <a:graphicFrameLocks noChangeAspect="1"/>
          </p:cNvGraphicFramePr>
          <p:nvPr/>
        </p:nvGraphicFramePr>
        <p:xfrm>
          <a:off x="7558104" y="4695832"/>
          <a:ext cx="608012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676" name="Формула" r:id="rId29" imgW="177646" imgH="190335" progId="Equation.3">
                  <p:embed/>
                </p:oleObj>
              </mc:Choice>
              <mc:Fallback>
                <p:oleObj name="Формула" r:id="rId29" imgW="177646" imgH="190335" progId="Equation.3">
                  <p:embed/>
                  <p:pic>
                    <p:nvPicPr>
                      <p:cNvPr id="0" name="Picture 6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8104" y="4695832"/>
                        <a:ext cx="608012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Object 8"/>
          <p:cNvGraphicFramePr>
            <a:graphicFrameLocks noChangeAspect="1"/>
          </p:cNvGraphicFramePr>
          <p:nvPr/>
        </p:nvGraphicFramePr>
        <p:xfrm>
          <a:off x="7739080" y="4062416"/>
          <a:ext cx="608012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677" name="Формула" r:id="rId30" imgW="177646" imgH="190335" progId="Equation.3">
                  <p:embed/>
                </p:oleObj>
              </mc:Choice>
              <mc:Fallback>
                <p:oleObj name="Формула" r:id="rId30" imgW="177646" imgH="190335" progId="Equation.3">
                  <p:embed/>
                  <p:pic>
                    <p:nvPicPr>
                      <p:cNvPr id="0" name="Picture 6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9080" y="4062416"/>
                        <a:ext cx="608012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86" name="Object 30"/>
          <p:cNvGraphicFramePr>
            <a:graphicFrameLocks noChangeAspect="1"/>
          </p:cNvGraphicFramePr>
          <p:nvPr/>
        </p:nvGraphicFramePr>
        <p:xfrm>
          <a:off x="8191520" y="3067048"/>
          <a:ext cx="7239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678" name="Формула" r:id="rId31" imgW="177646" imgH="190335" progId="Equation.3">
                  <p:embed/>
                </p:oleObj>
              </mc:Choice>
              <mc:Fallback>
                <p:oleObj name="Формула" r:id="rId31" imgW="177646" imgH="190335" progId="Equation.3">
                  <p:embed/>
                  <p:pic>
                    <p:nvPicPr>
                      <p:cNvPr id="0" name="Picture 6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20" y="3067048"/>
                        <a:ext cx="7239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459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576" y="442896"/>
            <a:ext cx="8610600" cy="5486434"/>
          </a:xfrm>
          <a:effectLst>
            <a:glow rad="1016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7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Súwrette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n k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óriniwinshe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qo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ńsı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atoml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ardı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uz-Cyrl-UZ" sz="2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ajr</a:t>
            </a:r>
            <a:r>
              <a:rPr lang="en-US" sz="26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atıwshı</a:t>
            </a:r>
            <a:r>
              <a:rPr lang="uz-Cyrl-UZ" sz="2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poten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cia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l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sızıq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lar bir-birini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ń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ústine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bir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bólimi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t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úse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b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aslaydı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hám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                        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00 </a:t>
            </a:r>
            <a:r>
              <a:rPr lang="uz-Cyrl-UZ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– 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n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olinshi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energe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tikalıq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qáddide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n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tómende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j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aylasq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an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juwmaqlawshı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iymek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sızıqtı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payda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q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ıladı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. S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olay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etip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atoml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ardıń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uz-Cyrl-UZ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bir - 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bir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ine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jaqı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nlas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ıwı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poten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cia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l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tosqınlıq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qa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eki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qıylı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t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á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sir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ótkizedi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endParaRPr lang="ru-RU" sz="11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7345" indent="-347345" algn="ctr">
              <a:lnSpc>
                <a:spcPct val="107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 b="1" i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tosqınlıqtıń</a:t>
            </a:r>
            <a:r>
              <a:rPr lang="en-US" sz="2400" b="1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i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qalıńlıǵın</a:t>
            </a:r>
            <a:r>
              <a:rPr lang="en-US" sz="2400" b="1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i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pánjere</a:t>
            </a:r>
            <a:r>
              <a:rPr lang="en-US" sz="2400" b="1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i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turaqlısına</a:t>
            </a:r>
            <a:r>
              <a:rPr lang="en-US" sz="2400" b="1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i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shekem</a:t>
            </a:r>
            <a:r>
              <a:rPr lang="en-US" sz="2400" b="1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i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kemeytedi</a:t>
            </a:r>
            <a:r>
              <a:rPr lang="en-US" sz="2400" b="1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hám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i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biyikligin</a:t>
            </a:r>
            <a:r>
              <a:rPr lang="en-US" sz="2400" b="1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i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páseytedi</a:t>
            </a:r>
            <a:r>
              <a:rPr lang="en-US" sz="2400" b="1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ru-RU" sz="11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7345" indent="-347345" algn="ctr">
              <a:lnSpc>
                <a:spcPct val="107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rgbClr val="000000"/>
                </a:solidFill>
                <a:latin typeface="Calibri" panose="020F0502020204030204" pitchFamily="34" charset="0"/>
              </a:rPr>
              <a:t>3s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qáddiniń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valent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elektronları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ámelde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bir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atomnan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ekinshisine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tosqınlıqsız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ótiwi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múmkin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. Sol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halattı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valent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elektronlarınıń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elektron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bultı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uz-Cyrl-UZ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x</a:t>
            </a:r>
            <a:r>
              <a:rPr lang="en-US" sz="24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arakteri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de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kórsetip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turıptı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Bul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hádiyse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kristall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pánjerede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i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elektronlardıń</a:t>
            </a:r>
            <a:r>
              <a:rPr lang="en-US" sz="2400" b="1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i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tolıq</a:t>
            </a:r>
            <a:r>
              <a:rPr lang="en-US" sz="2400" b="1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i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ulıwmalasıw</a:t>
            </a:r>
            <a:r>
              <a:rPr lang="en-US" sz="2400" b="1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i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hádiysesi</a:t>
            </a:r>
            <a:r>
              <a:rPr lang="en-US" sz="2400" b="1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dep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ataladı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endParaRPr lang="ru-RU" sz="11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63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>
          <a:xfrm>
            <a:off x="319064" y="278580"/>
            <a:ext cx="8596360" cy="6210828"/>
          </a:xfrm>
          <a:effectLst>
            <a:glow rad="1016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48310" indent="-265430">
              <a:lnSpc>
                <a:spcPct val="107000"/>
              </a:lnSpc>
              <a:spcBef>
                <a:spcPts val="530"/>
              </a:spcBef>
              <a:spcAft>
                <a:spcPts val="0"/>
              </a:spcAft>
            </a:pPr>
            <a:endParaRPr lang="en-US" sz="2200" b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448310" indent="-265430" algn="just">
              <a:lnSpc>
                <a:spcPct val="107000"/>
              </a:lnSpc>
              <a:spcBef>
                <a:spcPts val="53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1.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Qońsı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atom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yadrosı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basqa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atom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elektronların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tartıwı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nátiyjesinde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bólek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atomlar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elektronların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ajratatuǵın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potencial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tosqınlıq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biyikligin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páseytedi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8310" indent="-265430" algn="just">
              <a:lnSpc>
                <a:spcPct val="107000"/>
              </a:lnSpc>
              <a:spcBef>
                <a:spcPts val="53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Atomlar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bir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birine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jaqınlasqanda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elektron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qabatlar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      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bir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-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birin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tosıwı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júz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beredi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nátiyjede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elektronlar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háreketi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xarakteri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sezilerli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ózgeredi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8310" indent="-265430" algn="just">
              <a:lnSpc>
                <a:spcPct val="107000"/>
              </a:lnSpc>
              <a:spcBef>
                <a:spcPts val="530"/>
              </a:spcBef>
              <a:spcAft>
                <a:spcPts val="0"/>
              </a:spcAft>
            </a:pP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3. </a:t>
            </a:r>
            <a:r>
              <a:rPr lang="ru-RU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Atoml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ardıń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jaqı</a:t>
            </a:r>
            <a:r>
              <a:rPr lang="ru-RU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nlas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ıwınan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poten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cia</a:t>
            </a:r>
            <a:r>
              <a:rPr lang="ru-RU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l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tosqınlıqtıń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ke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ń</a:t>
            </a:r>
            <a:r>
              <a:rPr lang="ru-RU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ligi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hám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biyikliginiń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keskin</a:t>
            </a: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k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emeyiw</a:t>
            </a:r>
            <a:r>
              <a:rPr lang="ru-RU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n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átiyjesinde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kristall</a:t>
            </a: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ánjereniń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tek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val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ent elekt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ronları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emes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b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álkim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tómengi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qáddilerde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j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aylasq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an elekt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ronları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da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uz-Cyrl-UZ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erkin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háreke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t q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ılıwı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múm</a:t>
            </a:r>
            <a:r>
              <a:rPr lang="uz-Cyrl-UZ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kin</a:t>
            </a:r>
            <a:r>
              <a:rPr lang="uz-Cyrl-UZ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.  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8310" indent="-265430" algn="just">
              <a:lnSpc>
                <a:spcPct val="107000"/>
              </a:lnSpc>
              <a:spcBef>
                <a:spcPts val="530"/>
              </a:spcBef>
              <a:spcAft>
                <a:spcPts val="0"/>
              </a:spcAft>
            </a:pP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4.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Elekt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ronlardıń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ózara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tutas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ıwı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t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á</a:t>
            </a:r>
            <a:r>
              <a:rPr lang="ru-RU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siri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kva</a:t>
            </a:r>
            <a:r>
              <a:rPr lang="ru-RU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nt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t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ábiyatına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iye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boladı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hám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ol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elekt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ronlardı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bir</a:t>
            </a: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ru-RU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bir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ine</a:t>
            </a:r>
            <a:r>
              <a:rPr lang="ru-RU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n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parq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q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ıla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almaw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n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átiyjesi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35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40016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sv-SE" sz="4000" b="1" dirty="0">
                <a:solidFill>
                  <a:schemeClr val="tx1"/>
                </a:solidFill>
              </a:rPr>
              <a:t>Kristallarda </a:t>
            </a:r>
            <a:r>
              <a:rPr lang="sv-SE" sz="4000" b="1" dirty="0" smtClean="0">
                <a:solidFill>
                  <a:schemeClr val="tx1"/>
                </a:solidFill>
              </a:rPr>
              <a:t>energetikalıq zonalardı</a:t>
            </a:r>
            <a:r>
              <a:rPr lang="en-US" sz="4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ń</a:t>
            </a:r>
            <a:r>
              <a:rPr lang="sv-SE" sz="4000" b="1" dirty="0" smtClean="0">
                <a:solidFill>
                  <a:schemeClr val="tx1"/>
                </a:solidFill>
              </a:rPr>
              <a:t> payda bolıwı</a:t>
            </a:r>
            <a:endParaRPr lang="ru-RU" sz="4000" b="1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00040" y="1988808"/>
            <a:ext cx="8229600" cy="4590612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7345" indent="-347345" algn="ctr">
              <a:lnSpc>
                <a:spcPct val="107000"/>
              </a:lnSpc>
              <a:spcBef>
                <a:spcPts val="670"/>
              </a:spcBef>
              <a:spcAft>
                <a:spcPts val="0"/>
              </a:spcAft>
            </a:pPr>
            <a:r>
              <a:rPr lang="ru-RU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7345" indent="-347345" algn="ctr">
              <a:lnSpc>
                <a:spcPct val="107000"/>
              </a:lnSpc>
              <a:spcBef>
                <a:spcPts val="670"/>
              </a:spcBef>
              <a:spcAft>
                <a:spcPts val="0"/>
              </a:spcAft>
            </a:pPr>
            <a:endParaRPr lang="en-US" sz="2800" b="1" i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7345" indent="-347345" algn="ctr">
              <a:lnSpc>
                <a:spcPct val="107000"/>
              </a:lnSpc>
              <a:spcBef>
                <a:spcPts val="670"/>
              </a:spcBef>
              <a:spcAft>
                <a:spcPts val="0"/>
              </a:spcAft>
            </a:pPr>
            <a:r>
              <a:rPr lang="ru-RU" sz="2800" b="1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Q</a:t>
            </a:r>
            <a:r>
              <a:rPr lang="en-US" sz="2800" b="1" i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attı</a:t>
            </a:r>
            <a:r>
              <a:rPr lang="ru-RU" sz="2800" b="1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b="1" i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denelerdiń</a:t>
            </a:r>
            <a:r>
              <a:rPr lang="ru-RU" sz="2800" b="1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b="1" i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zonalıq</a:t>
            </a:r>
            <a:r>
              <a:rPr lang="en-US" sz="2800" b="1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b="1" i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teoriyası</a:t>
            </a:r>
            <a:r>
              <a:rPr lang="ru-RU" sz="2800" b="1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800" dirty="0">
                <a:solidFill>
                  <a:srgbClr val="000000"/>
                </a:solidFill>
                <a:latin typeface="Calibri" panose="020F0502020204030204" pitchFamily="34" charset="0"/>
              </a:rPr>
              <a:t>– </a:t>
            </a:r>
            <a:r>
              <a:rPr lang="ru-RU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kristallarda</a:t>
            </a:r>
            <a:r>
              <a:rPr lang="ru-RU" sz="2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8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elekt</a:t>
            </a:r>
            <a:r>
              <a:rPr lang="en-US" sz="28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ronlardıń</a:t>
            </a:r>
            <a:r>
              <a:rPr lang="ru-RU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8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energe</a:t>
            </a:r>
            <a:r>
              <a:rPr lang="en-US" sz="28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tikalıq</a:t>
            </a:r>
            <a:r>
              <a:rPr lang="ru-RU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8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spektrini</a:t>
            </a:r>
            <a:r>
              <a:rPr lang="en-US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ń</a:t>
            </a:r>
            <a:r>
              <a:rPr lang="ru-RU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kva</a:t>
            </a:r>
            <a:r>
              <a:rPr lang="ru-RU" sz="28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nt</a:t>
            </a:r>
            <a:r>
              <a:rPr lang="ru-RU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teori</a:t>
            </a:r>
            <a:r>
              <a:rPr lang="ru-RU" sz="28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y</a:t>
            </a:r>
            <a:r>
              <a:rPr lang="en-US" sz="28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asın</a:t>
            </a:r>
            <a:r>
              <a:rPr lang="ru-RU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sz="28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bul</a:t>
            </a:r>
            <a:r>
              <a:rPr lang="ru-RU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teori</a:t>
            </a:r>
            <a:r>
              <a:rPr lang="ru-RU" sz="28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ya</a:t>
            </a:r>
            <a:r>
              <a:rPr lang="en-US" sz="28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ǵa</a:t>
            </a:r>
            <a:r>
              <a:rPr lang="ru-RU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tiykarlanıp</a:t>
            </a:r>
            <a:r>
              <a:rPr lang="ru-RU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8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energe</a:t>
            </a:r>
            <a:r>
              <a:rPr lang="en-US" sz="28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tikalıq</a:t>
            </a:r>
            <a:r>
              <a:rPr lang="ru-RU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spektr</a:t>
            </a:r>
            <a:r>
              <a:rPr lang="ru-RU" sz="2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izbe-iz</a:t>
            </a:r>
            <a:r>
              <a:rPr lang="ru-RU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ru-RU" sz="28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j</a:t>
            </a:r>
            <a:r>
              <a:rPr lang="en-US" sz="28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aylasq</a:t>
            </a:r>
            <a:r>
              <a:rPr lang="ru-RU" sz="28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an</a:t>
            </a:r>
            <a:r>
              <a:rPr lang="ru-RU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qadaǵan</a:t>
            </a:r>
            <a:r>
              <a:rPr lang="en-US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etilgen</a:t>
            </a:r>
            <a:r>
              <a:rPr lang="ru-RU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hám</a:t>
            </a:r>
            <a:r>
              <a:rPr lang="ru-RU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ruxsat</a:t>
            </a:r>
            <a:r>
              <a:rPr lang="en-US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etilge</a:t>
            </a:r>
            <a:r>
              <a:rPr lang="ru-RU" sz="28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n</a:t>
            </a:r>
            <a:r>
              <a:rPr lang="ru-RU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8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energe</a:t>
            </a:r>
            <a:r>
              <a:rPr lang="en-US" sz="28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tikalıq</a:t>
            </a:r>
            <a:r>
              <a:rPr lang="ru-RU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zonalar</a:t>
            </a:r>
            <a:r>
              <a:rPr lang="ru-RU" sz="28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dan</a:t>
            </a:r>
            <a:r>
              <a:rPr lang="ru-RU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quraladı</a:t>
            </a:r>
            <a:r>
              <a:rPr lang="ru-RU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7345" indent="-347345" algn="ctr">
              <a:lnSpc>
                <a:spcPct val="107000"/>
              </a:lnSpc>
              <a:spcBef>
                <a:spcPts val="670"/>
              </a:spcBef>
              <a:spcAft>
                <a:spcPts val="0"/>
              </a:spcAft>
            </a:pPr>
            <a:r>
              <a:rPr lang="ru-RU" sz="2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28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96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40" y="171432"/>
            <a:ext cx="8229600" cy="995368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200" b="1" dirty="0" err="1" smtClean="0">
                <a:solidFill>
                  <a:schemeClr val="tx1"/>
                </a:solidFill>
              </a:rPr>
              <a:t>Eki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bólek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jaylasqan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atomlardıń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energetikalıq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qáddileri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sızılması</a:t>
            </a:r>
            <a:endParaRPr lang="ru-RU" sz="3200" dirty="0">
              <a:solidFill>
                <a:schemeClr val="tx1"/>
              </a:solidFill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 rot="5400000" flipH="1" flipV="1">
            <a:off x="-313558" y="3156742"/>
            <a:ext cx="2533664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952480" y="2705096"/>
            <a:ext cx="2171712" cy="1588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952480" y="4152904"/>
            <a:ext cx="2171712" cy="1588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5283" name="Object 3"/>
          <p:cNvGraphicFramePr>
            <a:graphicFrameLocks noChangeAspect="1"/>
          </p:cNvGraphicFramePr>
          <p:nvPr/>
        </p:nvGraphicFramePr>
        <p:xfrm>
          <a:off x="3124192" y="3881440"/>
          <a:ext cx="595313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90" name="Формула" r:id="rId4" imgW="152268" imgH="152268" progId="Equation.3">
                  <p:embed/>
                </p:oleObj>
              </mc:Choice>
              <mc:Fallback>
                <p:oleObj name="Формула" r:id="rId4" imgW="152268" imgH="152268" progId="Equation.3">
                  <p:embed/>
                  <p:pic>
                    <p:nvPicPr>
                      <p:cNvPr id="0" name="Picture 2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192" y="3881440"/>
                        <a:ext cx="595313" cy="59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84" name="Object 4"/>
          <p:cNvGraphicFramePr>
            <a:graphicFrameLocks noChangeAspect="1"/>
          </p:cNvGraphicFramePr>
          <p:nvPr/>
        </p:nvGraphicFramePr>
        <p:xfrm>
          <a:off x="3124192" y="2433632"/>
          <a:ext cx="64452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91" name="Формула" r:id="rId6" imgW="164957" imgH="152268" progId="Equation.3">
                  <p:embed/>
                </p:oleObj>
              </mc:Choice>
              <mc:Fallback>
                <p:oleObj name="Формула" r:id="rId6" imgW="164957" imgH="152268" progId="Equation.3">
                  <p:embed/>
                  <p:pic>
                    <p:nvPicPr>
                      <p:cNvPr id="0" name="Picture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192" y="2433632"/>
                        <a:ext cx="644525" cy="59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Группа 35"/>
          <p:cNvGrpSpPr/>
          <p:nvPr/>
        </p:nvGrpSpPr>
        <p:grpSpPr>
          <a:xfrm>
            <a:off x="2943216" y="1166800"/>
            <a:ext cx="2624152" cy="985824"/>
            <a:chOff x="681016" y="5872176"/>
            <a:chExt cx="2624152" cy="98582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7" name="Скругленный прямоугольник 16"/>
            <p:cNvSpPr/>
            <p:nvPr/>
          </p:nvSpPr>
          <p:spPr>
            <a:xfrm>
              <a:off x="681016" y="5872176"/>
              <a:ext cx="2624152" cy="985824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prstClr val="black"/>
                </a:solidFill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861992" y="5962664"/>
              <a:ext cx="271464" cy="2714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prstClr val="white"/>
                </a:solidFill>
              </a:endParaRPr>
            </a:p>
          </p:txBody>
        </p:sp>
        <p:sp>
          <p:nvSpPr>
            <p:cNvPr id="19" name="Овал 18"/>
            <p:cNvSpPr/>
            <p:nvPr/>
          </p:nvSpPr>
          <p:spPr>
            <a:xfrm>
              <a:off x="861992" y="6415104"/>
              <a:ext cx="271464" cy="271464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prstClr val="white"/>
                </a:solidFill>
              </a:endParaRPr>
            </a:p>
          </p:txBody>
        </p:sp>
      </p:grpSp>
      <p:sp>
        <p:nvSpPr>
          <p:cNvPr id="22" name="Овал 21"/>
          <p:cNvSpPr/>
          <p:nvPr/>
        </p:nvSpPr>
        <p:spPr>
          <a:xfrm>
            <a:off x="2400288" y="4062416"/>
            <a:ext cx="271464" cy="271464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23" name="Овал 22"/>
          <p:cNvSpPr/>
          <p:nvPr/>
        </p:nvSpPr>
        <p:spPr>
          <a:xfrm>
            <a:off x="1585896" y="4062416"/>
            <a:ext cx="271464" cy="27146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24" name="Овал 23"/>
          <p:cNvSpPr/>
          <p:nvPr/>
        </p:nvSpPr>
        <p:spPr>
          <a:xfrm>
            <a:off x="2400288" y="2614608"/>
            <a:ext cx="271464" cy="271464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cxnSp>
        <p:nvCxnSpPr>
          <p:cNvPr id="25" name="Прямая со стрелкой 24"/>
          <p:cNvCxnSpPr/>
          <p:nvPr/>
        </p:nvCxnSpPr>
        <p:spPr>
          <a:xfrm rot="5400000" flipH="1" flipV="1">
            <a:off x="4663282" y="3156742"/>
            <a:ext cx="2533664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5929320" y="2705096"/>
            <a:ext cx="2171712" cy="1588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5929320" y="4152904"/>
            <a:ext cx="2171712" cy="1588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Object 3"/>
          <p:cNvGraphicFramePr>
            <a:graphicFrameLocks noChangeAspect="1"/>
          </p:cNvGraphicFramePr>
          <p:nvPr/>
        </p:nvGraphicFramePr>
        <p:xfrm>
          <a:off x="8101032" y="3881440"/>
          <a:ext cx="595313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92" name="Формула" r:id="rId8" imgW="152268" imgH="152268" progId="Equation.3">
                  <p:embed/>
                </p:oleObj>
              </mc:Choice>
              <mc:Fallback>
                <p:oleObj name="Формула" r:id="rId8" imgW="152268" imgH="152268" progId="Equation.3">
                  <p:embed/>
                  <p:pic>
                    <p:nvPicPr>
                      <p:cNvPr id="0" name="Picture 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1032" y="3881440"/>
                        <a:ext cx="595313" cy="59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4"/>
          <p:cNvGraphicFramePr>
            <a:graphicFrameLocks noChangeAspect="1"/>
          </p:cNvGraphicFramePr>
          <p:nvPr/>
        </p:nvGraphicFramePr>
        <p:xfrm>
          <a:off x="8101032" y="2433632"/>
          <a:ext cx="64452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93" name="Формула" r:id="rId9" imgW="164957" imgH="152268" progId="Equation.3">
                  <p:embed/>
                </p:oleObj>
              </mc:Choice>
              <mc:Fallback>
                <p:oleObj name="Формула" r:id="rId9" imgW="164957" imgH="152268" progId="Equation.3">
                  <p:embed/>
                  <p:pic>
                    <p:nvPicPr>
                      <p:cNvPr id="0" name="Picture 2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1032" y="2433632"/>
                        <a:ext cx="644525" cy="59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Овал 30"/>
          <p:cNvSpPr/>
          <p:nvPr/>
        </p:nvSpPr>
        <p:spPr>
          <a:xfrm>
            <a:off x="7377128" y="4062416"/>
            <a:ext cx="271464" cy="271464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6562736" y="4062416"/>
            <a:ext cx="271464" cy="27146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7377128" y="2614608"/>
            <a:ext cx="271464" cy="271464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graphicFrame>
        <p:nvGraphicFramePr>
          <p:cNvPr id="225290" name="Object 10"/>
          <p:cNvGraphicFramePr>
            <a:graphicFrameLocks noChangeAspect="1"/>
          </p:cNvGraphicFramePr>
          <p:nvPr/>
        </p:nvGraphicFramePr>
        <p:xfrm>
          <a:off x="409552" y="1800216"/>
          <a:ext cx="496887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94" name="Формула" r:id="rId10" imgW="126835" imgH="139518" progId="Equation.3">
                  <p:embed/>
                </p:oleObj>
              </mc:Choice>
              <mc:Fallback>
                <p:oleObj name="Формула" r:id="rId10" imgW="126835" imgH="139518" progId="Equation.3">
                  <p:embed/>
                  <p:pic>
                    <p:nvPicPr>
                      <p:cNvPr id="0" name="Picture 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52" y="1800216"/>
                        <a:ext cx="496887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91" name="Object 11"/>
          <p:cNvGraphicFramePr>
            <a:graphicFrameLocks noChangeAspect="1"/>
          </p:cNvGraphicFramePr>
          <p:nvPr/>
        </p:nvGraphicFramePr>
        <p:xfrm>
          <a:off x="5386392" y="1890704"/>
          <a:ext cx="496887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95" name="Формула" r:id="rId12" imgW="126835" imgH="139518" progId="Equation.3">
                  <p:embed/>
                </p:oleObj>
              </mc:Choice>
              <mc:Fallback>
                <p:oleObj name="Формула" r:id="rId12" imgW="126835" imgH="139518" progId="Equation.3">
                  <p:embed/>
                  <p:pic>
                    <p:nvPicPr>
                      <p:cNvPr id="0" name="Picture 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6392" y="1890704"/>
                        <a:ext cx="496887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8"/>
          <p:cNvSpPr txBox="1">
            <a:spLocks noChangeArrowheads="1"/>
          </p:cNvSpPr>
          <p:nvPr/>
        </p:nvSpPr>
        <p:spPr>
          <a:xfrm>
            <a:off x="228576" y="4595800"/>
            <a:ext cx="8686800" cy="190979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47345" indent="-347345" algn="ctr">
              <a:lnSpc>
                <a:spcPct val="107000"/>
              </a:lnSpc>
              <a:spcBef>
                <a:spcPts val="670"/>
              </a:spcBef>
              <a:spcAft>
                <a:spcPts val="0"/>
              </a:spcAft>
            </a:pPr>
            <a:r>
              <a:rPr lang="ru-RU" sz="2600" dirty="0">
                <a:solidFill>
                  <a:srgbClr val="000000"/>
                </a:solidFill>
                <a:latin typeface="Calibri" panose="020F0502020204030204" pitchFamily="34" charset="0"/>
              </a:rPr>
              <a:t> 	</a:t>
            </a:r>
            <a:r>
              <a:rPr lang="en-US" sz="24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Eki</a:t>
            </a:r>
            <a:r>
              <a:rPr lang="ru-RU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litiy</a:t>
            </a:r>
            <a:r>
              <a:rPr lang="ru-RU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atoml</a:t>
            </a:r>
            <a:r>
              <a:rPr lang="en-US" sz="24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arı</a:t>
            </a:r>
            <a:r>
              <a:rPr lang="ru-RU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bir</a:t>
            </a:r>
            <a:r>
              <a:rPr lang="ru-RU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bir</a:t>
            </a:r>
            <a:r>
              <a:rPr lang="en-US" sz="24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ine</a:t>
            </a:r>
            <a:r>
              <a:rPr lang="ru-RU" sz="24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n</a:t>
            </a:r>
            <a:r>
              <a:rPr lang="ru-RU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t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á</a:t>
            </a:r>
            <a:r>
              <a:rPr lang="ru-RU" sz="24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sirl</a:t>
            </a:r>
            <a:r>
              <a:rPr lang="en-US" sz="24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espe</a:t>
            </a:r>
            <a:r>
              <a:rPr lang="ru-RU" sz="24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y</a:t>
            </a:r>
            <a:r>
              <a:rPr lang="en-US" sz="24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tuǵı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n</a:t>
            </a:r>
            <a:r>
              <a:rPr lang="ru-RU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aralıqt</a:t>
            </a:r>
            <a:r>
              <a:rPr lang="ru-RU" sz="24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</a:t>
            </a:r>
            <a:r>
              <a:rPr lang="ru-RU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j</a:t>
            </a:r>
            <a:r>
              <a:rPr lang="en-US" sz="24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aylasq</a:t>
            </a:r>
            <a:r>
              <a:rPr lang="ru-RU" sz="24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an</a:t>
            </a:r>
            <a:r>
              <a:rPr lang="ru-RU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b</a:t>
            </a:r>
            <a:r>
              <a:rPr lang="en-US" sz="24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olsa</a:t>
            </a:r>
            <a:r>
              <a:rPr lang="ru-RU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olardıń</a:t>
            </a:r>
            <a:r>
              <a:rPr lang="ru-RU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energe</a:t>
            </a:r>
            <a:r>
              <a:rPr lang="en-US" sz="24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tikalıq</a:t>
            </a:r>
            <a:r>
              <a:rPr lang="ru-RU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qáddile</a:t>
            </a:r>
            <a:r>
              <a:rPr lang="ru-RU" sz="24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ri</a:t>
            </a:r>
            <a:r>
              <a:rPr lang="ru-RU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sızıl</a:t>
            </a:r>
            <a:r>
              <a:rPr lang="ru-RU" sz="24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m</a:t>
            </a:r>
            <a:r>
              <a:rPr lang="en-US" sz="24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ası</a:t>
            </a:r>
            <a:r>
              <a:rPr lang="ru-RU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bir</a:t>
            </a:r>
            <a:r>
              <a:rPr lang="ru-RU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qıylı</a:t>
            </a:r>
            <a:r>
              <a:rPr lang="ru-RU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boladı</a:t>
            </a:r>
            <a:r>
              <a:rPr lang="ru-RU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ru-RU" sz="24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en-US" sz="2400" i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7345" indent="-347345" algn="ctr">
              <a:lnSpc>
                <a:spcPct val="107000"/>
              </a:lnSpc>
              <a:spcBef>
                <a:spcPts val="670"/>
              </a:spcBef>
              <a:spcAft>
                <a:spcPts val="0"/>
              </a:spcAft>
            </a:pPr>
            <a:r>
              <a:rPr lang="ru-RU" sz="2400" b="1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1s</a:t>
            </a:r>
            <a:r>
              <a:rPr lang="ru-RU" sz="24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qáddilerde</a:t>
            </a:r>
            <a:r>
              <a:rPr lang="ru-RU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sp</a:t>
            </a:r>
            <a:r>
              <a:rPr lang="en-US" sz="24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inleri</a:t>
            </a:r>
            <a:r>
              <a:rPr lang="ru-RU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hár</a:t>
            </a:r>
            <a:r>
              <a:rPr lang="ru-RU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qıylı</a:t>
            </a:r>
            <a:r>
              <a:rPr lang="ru-RU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b</a:t>
            </a:r>
            <a:r>
              <a:rPr lang="en-US" sz="24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olǵa</a:t>
            </a:r>
            <a:r>
              <a:rPr lang="ru-RU" sz="24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n</a:t>
            </a:r>
            <a:r>
              <a:rPr lang="ru-RU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eki</a:t>
            </a:r>
            <a:r>
              <a:rPr lang="ru-RU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elektron</a:t>
            </a:r>
            <a:r>
              <a:rPr lang="ru-RU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hám</a:t>
            </a:r>
            <a:r>
              <a:rPr lang="ru-RU" sz="24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en-US" sz="2400" i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7345" indent="-347345" algn="ctr">
              <a:lnSpc>
                <a:spcPct val="107000"/>
              </a:lnSpc>
              <a:spcBef>
                <a:spcPts val="670"/>
              </a:spcBef>
              <a:spcAft>
                <a:spcPts val="0"/>
              </a:spcAft>
            </a:pPr>
            <a:r>
              <a:rPr lang="ru-RU" sz="2400" b="1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2s</a:t>
            </a:r>
            <a:r>
              <a:rPr lang="ru-RU" sz="24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qáddilerde</a:t>
            </a:r>
            <a:r>
              <a:rPr lang="ru-RU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bi</a:t>
            </a:r>
            <a:r>
              <a:rPr lang="en-US" sz="24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rew</a:t>
            </a:r>
            <a:r>
              <a:rPr lang="ru-RU" sz="24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d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e</a:t>
            </a:r>
            <a:r>
              <a:rPr lang="ru-RU" sz="24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n</a:t>
            </a:r>
            <a:r>
              <a:rPr lang="ru-RU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elektron</a:t>
            </a:r>
            <a:r>
              <a:rPr lang="ru-RU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j</a:t>
            </a:r>
            <a:r>
              <a:rPr lang="en-US" sz="24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aylasq</a:t>
            </a:r>
            <a:r>
              <a:rPr lang="ru-RU" sz="24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an</a:t>
            </a:r>
            <a:r>
              <a:rPr lang="ru-RU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boladı</a:t>
            </a:r>
            <a:r>
              <a:rPr lang="ru-RU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40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Прямая соединительная линия 22"/>
          <p:cNvCxnSpPr/>
          <p:nvPr/>
        </p:nvCxnSpPr>
        <p:spPr>
          <a:xfrm>
            <a:off x="1199364" y="5329248"/>
            <a:ext cx="2171712" cy="1588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>
          <a:xfrm>
            <a:off x="409552" y="98556"/>
            <a:ext cx="8229600" cy="1069038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3600" b="1" dirty="0" err="1" smtClean="0">
                <a:solidFill>
                  <a:schemeClr val="tx1"/>
                </a:solidFill>
              </a:rPr>
              <a:t>Eki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atomnan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quralǵan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sistemanıń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energetikalıq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sızılması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411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191000" y="1808784"/>
            <a:ext cx="4724400" cy="3520464"/>
          </a:xfr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sz="2800" b="1" dirty="0"/>
              <a:t>Pauli </a:t>
            </a:r>
            <a:r>
              <a:rPr lang="en-US" sz="2800" b="1" dirty="0" err="1" smtClean="0"/>
              <a:t>principine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tiykarlanıp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eki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jańa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halatlar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payda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boladı</a:t>
            </a:r>
            <a:r>
              <a:rPr lang="en-US" sz="2800" b="1" dirty="0" smtClean="0"/>
              <a:t>: </a:t>
            </a:r>
            <a:r>
              <a:rPr lang="en-US" sz="2800" b="1" dirty="0" err="1" smtClean="0"/>
              <a:t>energetikalıq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qáddiler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eki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energetikalıq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qáddilerge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ajraladı</a:t>
            </a:r>
            <a:r>
              <a:rPr lang="en-US" sz="2800" b="1" dirty="0" smtClean="0"/>
              <a:t>.</a:t>
            </a:r>
            <a:endParaRPr lang="ru-RU" sz="2800" dirty="0"/>
          </a:p>
          <a:p>
            <a:r>
              <a:rPr lang="en-US" sz="2800" b="1" dirty="0" smtClean="0"/>
              <a:t>1s </a:t>
            </a:r>
            <a:r>
              <a:rPr lang="en-US" sz="2800" b="1" dirty="0" err="1" smtClean="0"/>
              <a:t>energetikalıq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qáddilerde</a:t>
            </a:r>
            <a:r>
              <a:rPr lang="en-US" sz="2800" b="1" dirty="0" smtClean="0"/>
              <a:t> </a:t>
            </a:r>
            <a:r>
              <a:rPr lang="en-US" sz="2800" b="1" dirty="0"/>
              <a:t>Pauli </a:t>
            </a:r>
            <a:r>
              <a:rPr lang="en-US" sz="2800" b="1" dirty="0" err="1" smtClean="0"/>
              <a:t>principine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tiykarlanıp</a:t>
            </a:r>
            <a:r>
              <a:rPr lang="en-US" sz="2800" b="1" dirty="0" smtClean="0"/>
              <a:t> </a:t>
            </a:r>
            <a:br>
              <a:rPr lang="en-US" sz="2800" b="1" dirty="0" smtClean="0"/>
            </a:br>
            <a:r>
              <a:rPr lang="en-US" sz="2800" b="1" dirty="0" smtClean="0"/>
              <a:t>4 </a:t>
            </a:r>
            <a:r>
              <a:rPr lang="en-US" sz="2800" b="1" dirty="0" err="1" smtClean="0"/>
              <a:t>elektron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jaylasadı</a:t>
            </a:r>
            <a:r>
              <a:rPr lang="en-US" sz="2800" b="1" dirty="0" smtClean="0"/>
              <a:t>.</a:t>
            </a:r>
            <a:endParaRPr lang="ru-RU" sz="2800" dirty="0"/>
          </a:p>
        </p:txBody>
      </p:sp>
      <p:cxnSp>
        <p:nvCxnSpPr>
          <p:cNvPr id="5" name="Прямая со стрелкой 4"/>
          <p:cNvCxnSpPr/>
          <p:nvPr/>
        </p:nvCxnSpPr>
        <p:spPr>
          <a:xfrm rot="5400000" flipH="1" flipV="1">
            <a:off x="-1876434" y="3429000"/>
            <a:ext cx="452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203996" y="5148272"/>
            <a:ext cx="723904" cy="1588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214680" y="3971928"/>
          <a:ext cx="718126" cy="5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76" name="Формула" r:id="rId4" imgW="241195" imgH="190417" progId="Equation.3">
                  <p:embed/>
                </p:oleObj>
              </mc:Choice>
              <mc:Fallback>
                <p:oleObj name="Формула" r:id="rId4" imgW="241195" imgH="190417" progId="Equation.3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0" y="3971928"/>
                        <a:ext cx="718126" cy="5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3371076" y="4876808"/>
          <a:ext cx="595313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77" name="Формула" r:id="rId6" imgW="152268" imgH="152268" progId="Equation.3">
                  <p:embed/>
                </p:oleObj>
              </mc:Choice>
              <mc:Fallback>
                <p:oleObj name="Формула" r:id="rId6" imgW="152268" imgH="152268" progId="Equation.3">
                  <p:embed/>
                  <p:pic>
                    <p:nvPicPr>
                      <p:cNvPr id="0" name="Picture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076" y="4876808"/>
                        <a:ext cx="595313" cy="59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3280588" y="2795584"/>
          <a:ext cx="64452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78" name="Формула" r:id="rId8" imgW="164957" imgH="152268" progId="Equation.3">
                  <p:embed/>
                </p:oleObj>
              </mc:Choice>
              <mc:Fallback>
                <p:oleObj name="Формула" r:id="rId8" imgW="164957" imgH="152268" progId="Equation.3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0588" y="2795584"/>
                        <a:ext cx="644525" cy="59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Овал 10"/>
          <p:cNvSpPr/>
          <p:nvPr/>
        </p:nvSpPr>
        <p:spPr>
          <a:xfrm>
            <a:off x="2466196" y="5238760"/>
            <a:ext cx="271464" cy="271464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1742292" y="5238760"/>
            <a:ext cx="271464" cy="27146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graphicFrame>
        <p:nvGraphicFramePr>
          <p:cNvPr id="14" name="Object 11"/>
          <p:cNvGraphicFramePr>
            <a:graphicFrameLocks noChangeAspect="1"/>
          </p:cNvGraphicFramePr>
          <p:nvPr/>
        </p:nvGraphicFramePr>
        <p:xfrm>
          <a:off x="409552" y="1166800"/>
          <a:ext cx="496887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79" name="Формула" r:id="rId10" imgW="126835" imgH="139518" progId="Equation.3">
                  <p:embed/>
                </p:oleObj>
              </mc:Choice>
              <mc:Fallback>
                <p:oleObj name="Формула" r:id="rId10" imgW="126835" imgH="139518" progId="Equation.3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52" y="1166800"/>
                        <a:ext cx="496887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Прямая соединительная линия 17"/>
          <p:cNvCxnSpPr/>
          <p:nvPr/>
        </p:nvCxnSpPr>
        <p:spPr>
          <a:xfrm>
            <a:off x="1199364" y="4967296"/>
            <a:ext cx="2171712" cy="1588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99364" y="2705096"/>
            <a:ext cx="2171712" cy="1588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1199364" y="3429000"/>
            <a:ext cx="2171712" cy="1588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203996" y="3067048"/>
            <a:ext cx="723904" cy="1588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rot="16200000" flipH="1">
            <a:off x="882656" y="3112292"/>
            <a:ext cx="361952" cy="27146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rot="5400000" flipH="1" flipV="1">
            <a:off x="882656" y="2750340"/>
            <a:ext cx="361952" cy="27146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927900" y="5148272"/>
            <a:ext cx="271464" cy="180976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V="1">
            <a:off x="927900" y="4967296"/>
            <a:ext cx="271464" cy="180976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2466196" y="4876808"/>
            <a:ext cx="271464" cy="271464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1742292" y="4876808"/>
            <a:ext cx="271464" cy="27146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2466196" y="3338512"/>
            <a:ext cx="271464" cy="271464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1742292" y="3338512"/>
            <a:ext cx="271464" cy="27146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cxnSp>
        <p:nvCxnSpPr>
          <p:cNvPr id="46" name="Прямая со стрелкой 45"/>
          <p:cNvCxnSpPr/>
          <p:nvPr/>
        </p:nvCxnSpPr>
        <p:spPr>
          <a:xfrm rot="5400000" flipH="1" flipV="1">
            <a:off x="2898766" y="5554674"/>
            <a:ext cx="45244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rot="5400000">
            <a:off x="2897972" y="4741076"/>
            <a:ext cx="45244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 rot="5400000">
            <a:off x="2897972" y="2478876"/>
            <a:ext cx="45244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 rot="5400000" flipH="1" flipV="1">
            <a:off x="2898766" y="3654426"/>
            <a:ext cx="45244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>
            <a:off x="3124192" y="2252656"/>
            <a:ext cx="814392" cy="1588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/>
          <p:nvPr/>
        </p:nvCxnSpPr>
        <p:spPr>
          <a:xfrm>
            <a:off x="3124192" y="4514856"/>
            <a:ext cx="814392" cy="1588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6917" name="Object 5"/>
          <p:cNvGraphicFramePr>
            <a:graphicFrameLocks noChangeAspect="1"/>
          </p:cNvGraphicFramePr>
          <p:nvPr/>
        </p:nvGraphicFramePr>
        <p:xfrm>
          <a:off x="3124192" y="1709728"/>
          <a:ext cx="79375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80" name="Формула" r:id="rId12" imgW="266469" imgH="190335" progId="Equation.3">
                  <p:embed/>
                </p:oleObj>
              </mc:Choice>
              <mc:Fallback>
                <p:oleObj name="Формула" r:id="rId12" imgW="266469" imgH="190335" progId="Equation.3">
                  <p:embed/>
                  <p:pic>
                    <p:nvPicPr>
                      <p:cNvPr id="0" name="Picture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192" y="1709728"/>
                        <a:ext cx="793750" cy="566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532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48616"/>
            <a:ext cx="8534424" cy="5670756"/>
          </a:xfrm>
          <a:effectLst>
            <a:glow rad="1016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47345" indent="-347345">
              <a:lnSpc>
                <a:spcPct val="107000"/>
              </a:lnSpc>
              <a:spcBef>
                <a:spcPts val="770"/>
              </a:spcBef>
              <a:spcAft>
                <a:spcPts val="0"/>
              </a:spcAft>
            </a:pPr>
            <a:endParaRPr lang="en-US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marL="347345" indent="-347345">
              <a:lnSpc>
                <a:spcPct val="107000"/>
              </a:lnSpc>
              <a:spcBef>
                <a:spcPts val="77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2060"/>
                </a:solidFill>
                <a:latin typeface="Calibri" panose="020F0502020204030204" pitchFamily="34" charset="0"/>
              </a:rPr>
              <a:t>1.Energetikalıq </a:t>
            </a:r>
            <a:r>
              <a:rPr lang="en-US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qáddilerdiń</a:t>
            </a:r>
            <a:r>
              <a:rPr lang="en-US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ajralıw</a:t>
            </a:r>
            <a:r>
              <a:rPr lang="en-US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shaması</a:t>
            </a:r>
            <a:r>
              <a:rPr lang="en-US" dirty="0" smtClean="0">
                <a:solidFill>
                  <a:srgbClr val="002060"/>
                </a:solidFill>
                <a:latin typeface="Calibri" panose="020F0502020204030204" pitchFamily="34" charset="0"/>
              </a:rPr>
              <a:t>       </a:t>
            </a:r>
            <a:r>
              <a:rPr lang="ru-RU" b="1" i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Δ</a:t>
            </a:r>
            <a:r>
              <a:rPr lang="en-US" b="1" i="1" dirty="0">
                <a:solidFill>
                  <a:srgbClr val="002060"/>
                </a:solidFill>
                <a:latin typeface="Calibri" panose="020F0502020204030204" pitchFamily="34" charset="0"/>
              </a:rPr>
              <a:t>E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</a:rPr>
              <a:t>atomlar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arasındaǵı</a:t>
            </a:r>
            <a:r>
              <a:rPr lang="en-US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aralıqqa</a:t>
            </a:r>
            <a:r>
              <a:rPr lang="en-US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ǵárezli</a:t>
            </a:r>
            <a:r>
              <a:rPr lang="en-US" dirty="0" smtClean="0">
                <a:solidFill>
                  <a:srgbClr val="002060"/>
                </a:solidFill>
                <a:latin typeface="Calibri" panose="020F0502020204030204" pitchFamily="34" charset="0"/>
              </a:rPr>
              <a:t>. 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7345" indent="-347345">
              <a:lnSpc>
                <a:spcPct val="107000"/>
              </a:lnSpc>
              <a:spcBef>
                <a:spcPts val="77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2060"/>
                </a:solidFill>
                <a:latin typeface="Calibri" panose="020F0502020204030204" pitchFamily="34" charset="0"/>
              </a:rPr>
              <a:t>2.Atomlardıń </a:t>
            </a:r>
            <a:r>
              <a:rPr lang="en-US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jaqınlasıwı</a:t>
            </a:r>
            <a:r>
              <a:rPr lang="en-US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menen</a:t>
            </a:r>
            <a:r>
              <a:rPr lang="en-US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ru-RU" b="1" i="1" dirty="0">
                <a:solidFill>
                  <a:srgbClr val="002060"/>
                </a:solidFill>
                <a:latin typeface="Calibri" panose="020F0502020204030204" pitchFamily="34" charset="0"/>
              </a:rPr>
              <a:t>Δ</a:t>
            </a:r>
            <a:r>
              <a:rPr lang="en-US" b="1" i="1" dirty="0">
                <a:solidFill>
                  <a:srgbClr val="002060"/>
                </a:solidFill>
                <a:latin typeface="Calibri" panose="020F0502020204030204" pitchFamily="34" charset="0"/>
              </a:rPr>
              <a:t>E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niń</a:t>
            </a:r>
            <a:r>
              <a:rPr lang="en-US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ajralıw</a:t>
            </a:r>
            <a:r>
              <a:rPr lang="en-US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shaması</a:t>
            </a:r>
            <a:r>
              <a:rPr lang="en-US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ósip</a:t>
            </a:r>
            <a:r>
              <a:rPr lang="en-US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baradı</a:t>
            </a:r>
            <a:r>
              <a:rPr lang="en-US" dirty="0" smtClean="0">
                <a:solidFill>
                  <a:srgbClr val="002060"/>
                </a:solidFill>
                <a:latin typeface="Calibri" panose="020F0502020204030204" pitchFamily="34" charset="0"/>
              </a:rPr>
              <a:t>.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7345" indent="-347345">
              <a:lnSpc>
                <a:spcPct val="107000"/>
              </a:lnSpc>
              <a:spcBef>
                <a:spcPts val="77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2060"/>
                </a:solidFill>
                <a:latin typeface="Calibri" panose="020F0502020204030204" pitchFamily="34" charset="0"/>
              </a:rPr>
              <a:t>3.Shamalar </a:t>
            </a:r>
            <a:r>
              <a:rPr lang="ru-RU" b="1" i="1" dirty="0">
                <a:solidFill>
                  <a:srgbClr val="002060"/>
                </a:solidFill>
                <a:latin typeface="Calibri" panose="020F0502020204030204" pitchFamily="34" charset="0"/>
              </a:rPr>
              <a:t>Δ</a:t>
            </a:r>
            <a:r>
              <a:rPr lang="en-US" b="1" i="1" dirty="0">
                <a:solidFill>
                  <a:srgbClr val="002060"/>
                </a:solidFill>
                <a:latin typeface="Calibri" panose="020F0502020204030204" pitchFamily="34" charset="0"/>
              </a:rPr>
              <a:t>E</a:t>
            </a:r>
            <a:r>
              <a:rPr lang="en-US" b="1" i="1" baseline="-25000" dirty="0">
                <a:solidFill>
                  <a:srgbClr val="002060"/>
                </a:solidFill>
                <a:latin typeface="Calibri" panose="020F0502020204030204" pitchFamily="34" charset="0"/>
              </a:rPr>
              <a:t>1</a:t>
            </a:r>
            <a:r>
              <a:rPr lang="en-US" b="1" i="1" dirty="0">
                <a:solidFill>
                  <a:srgbClr val="002060"/>
                </a:solidFill>
                <a:latin typeface="Calibri" panose="020F0502020204030204" pitchFamily="34" charset="0"/>
              </a:rPr>
              <a:t> &lt; </a:t>
            </a:r>
            <a:r>
              <a:rPr lang="en-US" b="1" i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ru-RU" b="1" i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Δ</a:t>
            </a:r>
            <a:r>
              <a:rPr lang="en-US" b="1" i="1" dirty="0">
                <a:solidFill>
                  <a:srgbClr val="002060"/>
                </a:solidFill>
                <a:latin typeface="Calibri" panose="020F0502020204030204" pitchFamily="34" charset="0"/>
              </a:rPr>
              <a:t>E</a:t>
            </a:r>
            <a:r>
              <a:rPr lang="en-US" b="1" i="1" baseline="-25000" dirty="0">
                <a:solidFill>
                  <a:srgbClr val="002060"/>
                </a:solidFill>
                <a:latin typeface="Calibri" panose="020F0502020204030204" pitchFamily="34" charset="0"/>
              </a:rPr>
              <a:t>2</a:t>
            </a:r>
            <a:r>
              <a:rPr lang="en-US" b="1" i="1" dirty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bolıwınıń</a:t>
            </a:r>
            <a:r>
              <a:rPr lang="en-US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sebebi</a:t>
            </a:r>
            <a:r>
              <a:rPr lang="en-US" dirty="0" smtClean="0">
                <a:solidFill>
                  <a:srgbClr val="002060"/>
                </a:solidFill>
                <a:latin typeface="Calibri" panose="020F0502020204030204" pitchFamily="34" charset="0"/>
              </a:rPr>
              <a:t>, </a:t>
            </a:r>
            <a:r>
              <a:rPr lang="en-US" b="1" i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1s</a:t>
            </a:r>
            <a:r>
              <a:rPr lang="en-US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halattaǵı</a:t>
            </a:r>
            <a:r>
              <a:rPr lang="en-US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elektronlardıń</a:t>
            </a:r>
            <a:r>
              <a:rPr lang="en-US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</a:rPr>
              <a:t>yadro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menen</a:t>
            </a:r>
            <a:r>
              <a:rPr lang="en-US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kúshli</a:t>
            </a:r>
            <a:r>
              <a:rPr lang="en-US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baylanısqanlıǵında</a:t>
            </a:r>
            <a:r>
              <a:rPr lang="en-US" dirty="0" smtClean="0">
                <a:solidFill>
                  <a:srgbClr val="002060"/>
                </a:solidFill>
                <a:latin typeface="Calibri" panose="020F0502020204030204" pitchFamily="34" charset="0"/>
              </a:rPr>
              <a:t>.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32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27899" y="228600"/>
            <a:ext cx="7604630" cy="1130124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3600" b="1" dirty="0" err="1" smtClean="0">
                <a:solidFill>
                  <a:schemeClr val="tx1"/>
                </a:solidFill>
              </a:rPr>
              <a:t>Úsh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atomnan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ibarat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bolǵan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sistemanıń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energetikalıq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sızılması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9459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301964" y="2344732"/>
            <a:ext cx="4140552" cy="2622564"/>
          </a:xfrm>
          <a:effectLst>
            <a:glow rad="1016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 algn="ctr">
              <a:lnSpc>
                <a:spcPct val="107000"/>
              </a:lnSpc>
              <a:spcBef>
                <a:spcPts val="670"/>
              </a:spcBef>
              <a:spcAft>
                <a:spcPts val="0"/>
              </a:spcAft>
              <a:buNone/>
            </a:pPr>
            <a:endParaRPr lang="en-US" sz="1600" i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 algn="ctr">
              <a:lnSpc>
                <a:spcPct val="107000"/>
              </a:lnSpc>
              <a:spcBef>
                <a:spcPts val="670"/>
              </a:spcBef>
              <a:spcAft>
                <a:spcPts val="0"/>
              </a:spcAft>
              <a:buNone/>
            </a:pPr>
            <a:r>
              <a:rPr lang="ru-RU" sz="2800" b="1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ΔE</a:t>
            </a:r>
            <a:r>
              <a:rPr lang="ru-RU" sz="2800" b="1" i="1" baseline="-25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  <a:r>
              <a:rPr lang="ru-RU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hám</a:t>
            </a:r>
            <a:r>
              <a:rPr lang="ru-RU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800" b="1" i="1" dirty="0">
                <a:solidFill>
                  <a:srgbClr val="000000"/>
                </a:solidFill>
                <a:latin typeface="Calibri" panose="020F0502020204030204" pitchFamily="34" charset="0"/>
              </a:rPr>
              <a:t>ΔE</a:t>
            </a:r>
            <a:r>
              <a:rPr lang="ru-RU" sz="2800" b="1" i="1" baseline="-25000" dirty="0">
                <a:solidFill>
                  <a:srgbClr val="000000"/>
                </a:solidFill>
                <a:latin typeface="Calibri" panose="020F0502020204030204" pitchFamily="34" charset="0"/>
              </a:rPr>
              <a:t>2 </a:t>
            </a:r>
            <a:r>
              <a:rPr lang="ru-RU" sz="28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ajr</a:t>
            </a:r>
            <a:r>
              <a:rPr lang="en-US" sz="28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alıw</a:t>
            </a:r>
            <a:r>
              <a:rPr lang="ru-RU" sz="28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lar</a:t>
            </a:r>
            <a:r>
              <a:rPr lang="ru-RU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shamala</a:t>
            </a:r>
            <a:r>
              <a:rPr lang="ru-RU" sz="28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ri</a:t>
            </a:r>
            <a:r>
              <a:rPr lang="ru-RU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eki</a:t>
            </a:r>
            <a:r>
              <a:rPr lang="ru-RU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8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ato</a:t>
            </a:r>
            <a:r>
              <a:rPr lang="en-US" sz="28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mnan</a:t>
            </a:r>
            <a:r>
              <a:rPr lang="ru-RU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ibara</a:t>
            </a:r>
            <a:r>
              <a:rPr lang="ru-RU" sz="28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t</a:t>
            </a:r>
            <a:r>
              <a:rPr lang="ru-RU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8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b</a:t>
            </a:r>
            <a:r>
              <a:rPr lang="en-US" sz="28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olǵa</a:t>
            </a:r>
            <a:r>
              <a:rPr lang="ru-RU" sz="28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n</a:t>
            </a:r>
            <a:r>
              <a:rPr lang="ru-RU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sistema</a:t>
            </a:r>
            <a:r>
              <a:rPr lang="ru-RU" sz="28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d</a:t>
            </a:r>
            <a:r>
              <a:rPr lang="en-US" sz="28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aǵıǵa</a:t>
            </a:r>
            <a:r>
              <a:rPr lang="ru-RU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uqsas</a:t>
            </a:r>
            <a:r>
              <a:rPr lang="ru-RU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boladı</a:t>
            </a:r>
            <a:r>
              <a:rPr lang="en-US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1223944" y="5962664"/>
            <a:ext cx="2171712" cy="1588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rot="16200000" flipV="1">
            <a:off x="-2361828" y="3915188"/>
            <a:ext cx="5518974" cy="2378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228576" y="5510224"/>
            <a:ext cx="723904" cy="1588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214680" y="3971928"/>
          <a:ext cx="718126" cy="5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00" name="Формула" r:id="rId4" imgW="241195" imgH="190417" progId="Equation.3">
                  <p:embed/>
                </p:oleObj>
              </mc:Choice>
              <mc:Fallback>
                <p:oleObj name="Формула" r:id="rId4" imgW="241195" imgH="190417" progId="Equation.3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0" y="3971928"/>
                        <a:ext cx="718126" cy="5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3305168" y="5238760"/>
          <a:ext cx="595313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01" name="Формула" r:id="rId6" imgW="152268" imgH="152268" progId="Equation.3">
                  <p:embed/>
                </p:oleObj>
              </mc:Choice>
              <mc:Fallback>
                <p:oleObj name="Формула" r:id="rId6" imgW="152268" imgH="152268" progId="Equation.3">
                  <p:embed/>
                  <p:pic>
                    <p:nvPicPr>
                      <p:cNvPr id="0" name="Picture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5168" y="5238760"/>
                        <a:ext cx="595313" cy="59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3395656" y="2795584"/>
          <a:ext cx="64452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02" name="Формула" r:id="rId8" imgW="164957" imgH="152268" progId="Equation.3">
                  <p:embed/>
                </p:oleObj>
              </mc:Choice>
              <mc:Fallback>
                <p:oleObj name="Формула" r:id="rId8" imgW="164957" imgH="152268" progId="Equation.3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5656" y="2795584"/>
                        <a:ext cx="644525" cy="59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Овал 10"/>
          <p:cNvSpPr/>
          <p:nvPr/>
        </p:nvSpPr>
        <p:spPr>
          <a:xfrm>
            <a:off x="2490776" y="5872176"/>
            <a:ext cx="271464" cy="271464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1766872" y="5872176"/>
            <a:ext cx="271464" cy="27146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graphicFrame>
        <p:nvGraphicFramePr>
          <p:cNvPr id="13" name="Object 11"/>
          <p:cNvGraphicFramePr>
            <a:graphicFrameLocks noChangeAspect="1"/>
          </p:cNvGraphicFramePr>
          <p:nvPr/>
        </p:nvGraphicFramePr>
        <p:xfrm>
          <a:off x="409552" y="1166800"/>
          <a:ext cx="496887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03" name="Формула" r:id="rId10" imgW="126835" imgH="139518" progId="Equation.3">
                  <p:embed/>
                </p:oleObj>
              </mc:Choice>
              <mc:Fallback>
                <p:oleObj name="Формула" r:id="rId10" imgW="126835" imgH="139518" progId="Equation.3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52" y="1166800"/>
                        <a:ext cx="496887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Прямая соединительная линия 13"/>
          <p:cNvCxnSpPr/>
          <p:nvPr/>
        </p:nvCxnSpPr>
        <p:spPr>
          <a:xfrm>
            <a:off x="1223944" y="5057784"/>
            <a:ext cx="2171712" cy="1588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1223944" y="2343144"/>
            <a:ext cx="2171712" cy="1588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1223944" y="3700464"/>
            <a:ext cx="2171712" cy="1588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203996" y="3067048"/>
            <a:ext cx="723904" cy="1588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rot="16200000" flipH="1">
            <a:off x="759214" y="3235734"/>
            <a:ext cx="633416" cy="29604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rot="5400000" flipH="1" flipV="1">
            <a:off x="713970" y="2557074"/>
            <a:ext cx="723904" cy="29604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rot="16200000" flipH="1">
            <a:off x="861992" y="5600712"/>
            <a:ext cx="452440" cy="27146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rot="5400000" flipH="1" flipV="1">
            <a:off x="861992" y="5148272"/>
            <a:ext cx="452440" cy="27146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2490776" y="4967296"/>
            <a:ext cx="271464" cy="271464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23" name="Овал 22"/>
          <p:cNvSpPr/>
          <p:nvPr/>
        </p:nvSpPr>
        <p:spPr>
          <a:xfrm>
            <a:off x="1766872" y="4967296"/>
            <a:ext cx="271464" cy="27146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24" name="Овал 23"/>
          <p:cNvSpPr/>
          <p:nvPr/>
        </p:nvSpPr>
        <p:spPr>
          <a:xfrm>
            <a:off x="2490776" y="3609976"/>
            <a:ext cx="271464" cy="271464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1766872" y="3609976"/>
            <a:ext cx="271464" cy="27146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cxnSp>
        <p:nvCxnSpPr>
          <p:cNvPr id="26" name="Прямая со стрелкой 25"/>
          <p:cNvCxnSpPr/>
          <p:nvPr/>
        </p:nvCxnSpPr>
        <p:spPr>
          <a:xfrm rot="5400000" flipH="1" flipV="1">
            <a:off x="2898766" y="6188090"/>
            <a:ext cx="45244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rot="5400000">
            <a:off x="2898766" y="4830770"/>
            <a:ext cx="45244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rot="5400000">
            <a:off x="2922552" y="2116924"/>
            <a:ext cx="45244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rot="5400000" flipH="1" flipV="1">
            <a:off x="2923346" y="3925890"/>
            <a:ext cx="45244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3148772" y="1890704"/>
            <a:ext cx="814392" cy="1588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3124192" y="4605344"/>
            <a:ext cx="814392" cy="1588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Object 5"/>
          <p:cNvGraphicFramePr>
            <a:graphicFrameLocks noChangeAspect="1"/>
          </p:cNvGraphicFramePr>
          <p:nvPr/>
        </p:nvGraphicFramePr>
        <p:xfrm>
          <a:off x="3148772" y="1347776"/>
          <a:ext cx="79375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04" name="Формула" r:id="rId12" imgW="266469" imgH="190335" progId="Equation.3">
                  <p:embed/>
                </p:oleObj>
              </mc:Choice>
              <mc:Fallback>
                <p:oleObj name="Формула" r:id="rId12" imgW="266469" imgH="190335" progId="Equation.3">
                  <p:embed/>
                  <p:pic>
                    <p:nvPicPr>
                      <p:cNvPr id="0" name="Picture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8772" y="1347776"/>
                        <a:ext cx="793750" cy="566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Прямая соединительная линия 34"/>
          <p:cNvCxnSpPr/>
          <p:nvPr/>
        </p:nvCxnSpPr>
        <p:spPr>
          <a:xfrm>
            <a:off x="952480" y="3067048"/>
            <a:ext cx="2443176" cy="1588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952480" y="5510224"/>
            <a:ext cx="2443176" cy="1588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2490776" y="5419736"/>
            <a:ext cx="271464" cy="271464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1766872" y="5419736"/>
            <a:ext cx="271464" cy="27146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 rot="5400000">
            <a:off x="2581264" y="5510224"/>
            <a:ext cx="1086650" cy="79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rot="5400000">
            <a:off x="2400685" y="3066651"/>
            <a:ext cx="1447808" cy="79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Овал 52"/>
          <p:cNvSpPr/>
          <p:nvPr/>
        </p:nvSpPr>
        <p:spPr>
          <a:xfrm>
            <a:off x="2490776" y="2976560"/>
            <a:ext cx="271464" cy="271464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8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 стрелкой 3"/>
          <p:cNvCxnSpPr/>
          <p:nvPr/>
        </p:nvCxnSpPr>
        <p:spPr>
          <a:xfrm rot="16200000" flipV="1">
            <a:off x="-2361828" y="3915188"/>
            <a:ext cx="5518974" cy="2378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>
            <a:off x="228576" y="5510224"/>
            <a:ext cx="723904" cy="1588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3486144" y="6053152"/>
          <a:ext cx="718126" cy="5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62" name="Формула" r:id="rId4" imgW="241195" imgH="190417" progId="Equation.3">
                  <p:embed/>
                </p:oleObj>
              </mc:Choice>
              <mc:Fallback>
                <p:oleObj name="Формула" r:id="rId4" imgW="241195" imgH="190417" progId="Equation.3">
                  <p:embed/>
                  <p:pic>
                    <p:nvPicPr>
                      <p:cNvPr id="0" name="Picture 2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6144" y="6053152"/>
                        <a:ext cx="718126" cy="5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666737"/>
              </p:ext>
            </p:extLst>
          </p:nvPr>
        </p:nvGraphicFramePr>
        <p:xfrm>
          <a:off x="4391024" y="5294324"/>
          <a:ext cx="182880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63" name="Формула" r:id="rId6" imgW="622080" imgH="177480" progId="Equation.3">
                  <p:embed/>
                </p:oleObj>
              </mc:Choice>
              <mc:Fallback>
                <p:oleObj name="Формула" r:id="rId6" imgW="622080" imgH="177480" progId="Equation.3">
                  <p:embed/>
                  <p:pic>
                    <p:nvPicPr>
                      <p:cNvPr id="0" name="Picture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1024" y="5294324"/>
                        <a:ext cx="1828800" cy="52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/>
        </p:nvGraphicFramePr>
        <p:xfrm>
          <a:off x="409552" y="1166800"/>
          <a:ext cx="496887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64" name="Формула" r:id="rId8" imgW="126835" imgH="139518" progId="Equation.3">
                  <p:embed/>
                </p:oleObj>
              </mc:Choice>
              <mc:Fallback>
                <p:oleObj name="Формула" r:id="rId8" imgW="126835" imgH="139518" progId="Equation.3">
                  <p:embed/>
                  <p:pic>
                    <p:nvPicPr>
                      <p:cNvPr id="0" name="Picture 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52" y="1166800"/>
                        <a:ext cx="496887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Прямая соединительная линия 14"/>
          <p:cNvCxnSpPr/>
          <p:nvPr/>
        </p:nvCxnSpPr>
        <p:spPr>
          <a:xfrm>
            <a:off x="203996" y="3067048"/>
            <a:ext cx="723904" cy="1588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rot="5400000" flipH="1" flipV="1">
            <a:off x="3170230" y="6278578"/>
            <a:ext cx="452440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rot="5400000">
            <a:off x="3170230" y="4830770"/>
            <a:ext cx="452440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rot="5400000">
            <a:off x="3170230" y="2025642"/>
            <a:ext cx="452440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rot="5400000" flipH="1" flipV="1">
            <a:off x="3215474" y="4061622"/>
            <a:ext cx="361952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3395656" y="4243392"/>
            <a:ext cx="2262200" cy="1588"/>
          </a:xfrm>
          <a:prstGeom prst="line">
            <a:avLst/>
          </a:prstGeom>
          <a:ln w="38100"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3395656" y="6505592"/>
            <a:ext cx="814392" cy="1588"/>
          </a:xfrm>
          <a:prstGeom prst="line">
            <a:avLst/>
          </a:prstGeom>
          <a:ln w="38100"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478205"/>
              </p:ext>
            </p:extLst>
          </p:nvPr>
        </p:nvGraphicFramePr>
        <p:xfrm>
          <a:off x="5816689" y="4062416"/>
          <a:ext cx="249555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65" name="Формула" r:id="rId10" imgW="838080" imgH="215640" progId="Equation.3">
                  <p:embed/>
                </p:oleObj>
              </mc:Choice>
              <mc:Fallback>
                <p:oleObj name="Формула" r:id="rId10" imgW="838080" imgH="215640" progId="Equation.3">
                  <p:embed/>
                  <p:pic>
                    <p:nvPicPr>
                      <p:cNvPr id="0" name="Picture 2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6689" y="4062416"/>
                        <a:ext cx="2495550" cy="64135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Прямая соединительная линия 35"/>
          <p:cNvCxnSpPr/>
          <p:nvPr/>
        </p:nvCxnSpPr>
        <p:spPr>
          <a:xfrm rot="10800000">
            <a:off x="2852728" y="1438264"/>
            <a:ext cx="1538296" cy="1588"/>
          </a:xfrm>
          <a:prstGeom prst="line">
            <a:avLst/>
          </a:prstGeom>
          <a:ln w="38100"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4"/>
          <p:cNvSpPr>
            <a:spLocks noGrp="1" noChangeArrowheads="1"/>
          </p:cNvSpPr>
          <p:nvPr>
            <p:ph type="title"/>
          </p:nvPr>
        </p:nvSpPr>
        <p:spPr>
          <a:xfrm>
            <a:off x="228576" y="142852"/>
            <a:ext cx="8596360" cy="84297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eaLnBrk="1" hangingPunct="1"/>
            <a:r>
              <a:rPr lang="en-US" sz="2800" b="1" i="1" dirty="0" smtClean="0">
                <a:solidFill>
                  <a:schemeClr val="tx1"/>
                </a:solidFill>
              </a:rPr>
              <a:t>N </a:t>
            </a:r>
            <a:r>
              <a:rPr lang="en-US" sz="2800" b="1" i="1" dirty="0" err="1">
                <a:solidFill>
                  <a:schemeClr val="tx1"/>
                </a:solidFill>
              </a:rPr>
              <a:t>atomlardan</a:t>
            </a:r>
            <a:r>
              <a:rPr lang="en-US" sz="2800" b="1" i="1" dirty="0">
                <a:solidFill>
                  <a:schemeClr val="tx1"/>
                </a:solidFill>
              </a:rPr>
              <a:t> </a:t>
            </a:r>
            <a:r>
              <a:rPr lang="en-US" sz="2800" b="1" i="1" dirty="0" err="1" smtClean="0">
                <a:solidFill>
                  <a:schemeClr val="tx1"/>
                </a:solidFill>
              </a:rPr>
              <a:t>ibarat</a:t>
            </a:r>
            <a:r>
              <a:rPr lang="en-US" sz="2800" b="1" i="1" dirty="0" smtClean="0">
                <a:solidFill>
                  <a:schemeClr val="tx1"/>
                </a:solidFill>
              </a:rPr>
              <a:t> </a:t>
            </a:r>
            <a:r>
              <a:rPr lang="en-US" sz="2800" b="1" i="1" dirty="0" err="1" smtClean="0">
                <a:solidFill>
                  <a:schemeClr val="tx1"/>
                </a:solidFill>
              </a:rPr>
              <a:t>bolǵan</a:t>
            </a:r>
            <a:r>
              <a:rPr lang="en-US" sz="2800" b="1" i="1" dirty="0" smtClean="0">
                <a:solidFill>
                  <a:schemeClr val="tx1"/>
                </a:solidFill>
              </a:rPr>
              <a:t> </a:t>
            </a:r>
            <a:r>
              <a:rPr lang="en-US" sz="2800" b="1" i="1" dirty="0" err="1" smtClean="0">
                <a:solidFill>
                  <a:schemeClr val="tx1"/>
                </a:solidFill>
              </a:rPr>
              <a:t>sistemanıń</a:t>
            </a:r>
            <a:r>
              <a:rPr lang="en-US" sz="2800" b="1" i="1" dirty="0" smtClean="0">
                <a:solidFill>
                  <a:schemeClr val="tx1"/>
                </a:solidFill>
              </a:rPr>
              <a:t> </a:t>
            </a:r>
            <a:r>
              <a:rPr lang="en-US" sz="2800" b="1" i="1" dirty="0" err="1" smtClean="0">
                <a:solidFill>
                  <a:schemeClr val="tx1"/>
                </a:solidFill>
              </a:rPr>
              <a:t>energetikalıq</a:t>
            </a:r>
            <a:r>
              <a:rPr lang="en-US" sz="2800" b="1" i="1" dirty="0" smtClean="0">
                <a:solidFill>
                  <a:schemeClr val="tx1"/>
                </a:solidFill>
              </a:rPr>
              <a:t> </a:t>
            </a:r>
            <a:r>
              <a:rPr lang="en-US" sz="2800" b="1" i="1" dirty="0" err="1" smtClean="0">
                <a:solidFill>
                  <a:schemeClr val="tx1"/>
                </a:solidFill>
              </a:rPr>
              <a:t>sızılması</a:t>
            </a:r>
            <a:endParaRPr lang="ru-RU" sz="2800" b="1" dirty="0" smtClean="0">
              <a:solidFill>
                <a:schemeClr val="tx1"/>
              </a:solidFill>
            </a:endParaRPr>
          </a:p>
        </p:txBody>
      </p:sp>
      <p:sp>
        <p:nvSpPr>
          <p:cNvPr id="47" name="Пятиугольник 46"/>
          <p:cNvSpPr/>
          <p:nvPr/>
        </p:nvSpPr>
        <p:spPr>
          <a:xfrm flipH="1">
            <a:off x="952480" y="5057784"/>
            <a:ext cx="2895616" cy="995368"/>
          </a:xfrm>
          <a:prstGeom prst="homePlate">
            <a:avLst>
              <a:gd name="adj" fmla="val 29177"/>
            </a:avLst>
          </a:prstGeom>
          <a:gradFill flip="none" rotWithShape="1">
            <a:gsLst>
              <a:gs pos="0">
                <a:srgbClr val="DCEBF5"/>
              </a:gs>
              <a:gs pos="8000">
                <a:srgbClr val="83A7C3"/>
              </a:gs>
              <a:gs pos="13000">
                <a:srgbClr val="768FB9"/>
              </a:gs>
              <a:gs pos="21001">
                <a:srgbClr val="83A7C3"/>
              </a:gs>
              <a:gs pos="52000">
                <a:srgbClr val="FFFFFF"/>
              </a:gs>
              <a:gs pos="56000">
                <a:srgbClr val="FF0000"/>
              </a:gs>
              <a:gs pos="58000">
                <a:srgbClr val="FF0000"/>
              </a:gs>
              <a:gs pos="100000">
                <a:srgbClr val="FF0000"/>
              </a:gs>
              <a:gs pos="94000">
                <a:srgbClr val="EBDAD4"/>
              </a:gs>
              <a:gs pos="100000">
                <a:srgbClr val="55261C"/>
              </a:gs>
            </a:gsLst>
            <a:lin ang="0" scaled="1"/>
            <a:tileRect/>
          </a:gra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51" name="Полилиния 50"/>
          <p:cNvSpPr/>
          <p:nvPr/>
        </p:nvSpPr>
        <p:spPr>
          <a:xfrm>
            <a:off x="861992" y="2252656"/>
            <a:ext cx="2895616" cy="814392"/>
          </a:xfrm>
          <a:custGeom>
            <a:avLst/>
            <a:gdLst>
              <a:gd name="connsiteX0" fmla="*/ 36576 w 3096768"/>
              <a:gd name="connsiteY0" fmla="*/ 731520 h 768096"/>
              <a:gd name="connsiteX1" fmla="*/ 414528 w 3096768"/>
              <a:gd name="connsiteY1" fmla="*/ 0 h 768096"/>
              <a:gd name="connsiteX2" fmla="*/ 3096768 w 3096768"/>
              <a:gd name="connsiteY2" fmla="*/ 12192 h 768096"/>
              <a:gd name="connsiteX3" fmla="*/ 3096768 w 3096768"/>
              <a:gd name="connsiteY3" fmla="*/ 768096 h 768096"/>
              <a:gd name="connsiteX4" fmla="*/ 0 w 3096768"/>
              <a:gd name="connsiteY4" fmla="*/ 768096 h 768096"/>
              <a:gd name="connsiteX5" fmla="*/ 414528 w 3096768"/>
              <a:gd name="connsiteY5" fmla="*/ 24384 h 768096"/>
              <a:gd name="connsiteX6" fmla="*/ 414528 w 3096768"/>
              <a:gd name="connsiteY6" fmla="*/ 24384 h 768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96768" h="768096">
                <a:moveTo>
                  <a:pt x="36576" y="731520"/>
                </a:moveTo>
                <a:lnTo>
                  <a:pt x="414528" y="0"/>
                </a:lnTo>
                <a:lnTo>
                  <a:pt x="3096768" y="12192"/>
                </a:lnTo>
                <a:lnTo>
                  <a:pt x="3096768" y="768096"/>
                </a:lnTo>
                <a:lnTo>
                  <a:pt x="0" y="768096"/>
                </a:lnTo>
                <a:lnTo>
                  <a:pt x="414528" y="24384"/>
                </a:lnTo>
                <a:lnTo>
                  <a:pt x="414528" y="24384"/>
                </a:lnTo>
              </a:path>
            </a:pathLst>
          </a:custGeom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52" name="Полилиния 51"/>
          <p:cNvSpPr/>
          <p:nvPr/>
        </p:nvSpPr>
        <p:spPr>
          <a:xfrm flipV="1">
            <a:off x="861992" y="3067048"/>
            <a:ext cx="2895616" cy="814392"/>
          </a:xfrm>
          <a:custGeom>
            <a:avLst/>
            <a:gdLst>
              <a:gd name="connsiteX0" fmla="*/ 36576 w 3096768"/>
              <a:gd name="connsiteY0" fmla="*/ 731520 h 768096"/>
              <a:gd name="connsiteX1" fmla="*/ 414528 w 3096768"/>
              <a:gd name="connsiteY1" fmla="*/ 0 h 768096"/>
              <a:gd name="connsiteX2" fmla="*/ 3096768 w 3096768"/>
              <a:gd name="connsiteY2" fmla="*/ 12192 h 768096"/>
              <a:gd name="connsiteX3" fmla="*/ 3096768 w 3096768"/>
              <a:gd name="connsiteY3" fmla="*/ 768096 h 768096"/>
              <a:gd name="connsiteX4" fmla="*/ 0 w 3096768"/>
              <a:gd name="connsiteY4" fmla="*/ 768096 h 768096"/>
              <a:gd name="connsiteX5" fmla="*/ 414528 w 3096768"/>
              <a:gd name="connsiteY5" fmla="*/ 24384 h 768096"/>
              <a:gd name="connsiteX6" fmla="*/ 414528 w 3096768"/>
              <a:gd name="connsiteY6" fmla="*/ 24384 h 768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96768" h="768096">
                <a:moveTo>
                  <a:pt x="36576" y="731520"/>
                </a:moveTo>
                <a:lnTo>
                  <a:pt x="414528" y="0"/>
                </a:lnTo>
                <a:lnTo>
                  <a:pt x="3096768" y="12192"/>
                </a:lnTo>
                <a:lnTo>
                  <a:pt x="3096768" y="768096"/>
                </a:lnTo>
                <a:lnTo>
                  <a:pt x="0" y="768096"/>
                </a:lnTo>
                <a:lnTo>
                  <a:pt x="414528" y="24384"/>
                </a:lnTo>
                <a:lnTo>
                  <a:pt x="414528" y="24384"/>
                </a:lnTo>
              </a:path>
            </a:pathLst>
          </a:custGeom>
          <a:gradFill>
            <a:gsLst>
              <a:gs pos="0">
                <a:srgbClr val="DCEBF5"/>
              </a:gs>
              <a:gs pos="8000">
                <a:srgbClr val="83A7C3"/>
              </a:gs>
              <a:gs pos="13000">
                <a:srgbClr val="768FB9"/>
              </a:gs>
              <a:gs pos="21001">
                <a:srgbClr val="83A7C3"/>
              </a:gs>
              <a:gs pos="52000">
                <a:srgbClr val="FFFFFF"/>
              </a:gs>
              <a:gs pos="56000">
                <a:srgbClr val="FF0000"/>
              </a:gs>
              <a:gs pos="58000">
                <a:srgbClr val="FF0000"/>
              </a:gs>
              <a:gs pos="100000">
                <a:srgbClr val="FF0000"/>
              </a:gs>
              <a:gs pos="94000">
                <a:srgbClr val="EBDAD4"/>
              </a:gs>
              <a:gs pos="100000">
                <a:srgbClr val="55261C"/>
              </a:gs>
            </a:gsLst>
            <a:lin ang="10800000" scaled="0"/>
          </a:gradFill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cxnSp>
        <p:nvCxnSpPr>
          <p:cNvPr id="54" name="Прямая соединительная линия 53"/>
          <p:cNvCxnSpPr/>
          <p:nvPr/>
        </p:nvCxnSpPr>
        <p:spPr>
          <a:xfrm rot="5400000">
            <a:off x="1089006" y="4469612"/>
            <a:ext cx="1175550" cy="794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/>
          <p:nvPr/>
        </p:nvCxnSpPr>
        <p:spPr>
          <a:xfrm>
            <a:off x="952480" y="2886072"/>
            <a:ext cx="2805128" cy="1588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>
            <a:off x="1133456" y="2524120"/>
            <a:ext cx="2624152" cy="1588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>
            <a:off x="1042968" y="2705096"/>
            <a:ext cx="2714640" cy="1588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/>
          <p:cNvCxnSpPr/>
          <p:nvPr/>
        </p:nvCxnSpPr>
        <p:spPr>
          <a:xfrm>
            <a:off x="1223944" y="2343144"/>
            <a:ext cx="2533664" cy="1588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63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8531423"/>
              </p:ext>
            </p:extLst>
          </p:nvPr>
        </p:nvGraphicFramePr>
        <p:xfrm>
          <a:off x="1781175" y="4124325"/>
          <a:ext cx="1057275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66" name="Уравнение" r:id="rId12" imgW="355320" imgH="241200" progId="Equation.3">
                  <p:embed/>
                </p:oleObj>
              </mc:Choice>
              <mc:Fallback>
                <p:oleObj name="Уравнение" r:id="rId12" imgW="355320" imgH="241200" progId="Equation.3">
                  <p:embed/>
                  <p:pic>
                    <p:nvPicPr>
                      <p:cNvPr id="0" name="Picture 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175" y="4124325"/>
                        <a:ext cx="1057275" cy="71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9" name="Прямая со стрелкой 68"/>
          <p:cNvCxnSpPr/>
          <p:nvPr/>
        </p:nvCxnSpPr>
        <p:spPr>
          <a:xfrm rot="5400000">
            <a:off x="2399494" y="1890704"/>
            <a:ext cx="905674" cy="79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/>
          <p:nvPr/>
        </p:nvCxnSpPr>
        <p:spPr>
          <a:xfrm rot="5400000" flipH="1" flipV="1">
            <a:off x="2627302" y="2749546"/>
            <a:ext cx="452440" cy="158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63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824467"/>
              </p:ext>
            </p:extLst>
          </p:nvPr>
        </p:nvGraphicFramePr>
        <p:xfrm>
          <a:off x="4371975" y="1049338"/>
          <a:ext cx="3781425" cy="117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67" name="Уравнение" r:id="rId14" imgW="1269720" imgH="393480" progId="Equation.3">
                  <p:embed/>
                </p:oleObj>
              </mc:Choice>
              <mc:Fallback>
                <p:oleObj name="Уравнение" r:id="rId14" imgW="1269720" imgH="393480" progId="Equation.3">
                  <p:embed/>
                  <p:pic>
                    <p:nvPicPr>
                      <p:cNvPr id="0" name="Picture 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1975" y="1049338"/>
                        <a:ext cx="3781425" cy="1173162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Скругленный прямоугольник 30"/>
          <p:cNvSpPr/>
          <p:nvPr/>
        </p:nvSpPr>
        <p:spPr>
          <a:xfrm>
            <a:off x="2851934" y="4302770"/>
            <a:ext cx="2863074" cy="33447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prstClr val="black"/>
                </a:solidFill>
              </a:rPr>
              <a:t>Qadaǵan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etilgen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zona</a:t>
            </a:r>
            <a:endParaRPr lang="ru-RU" sz="2000" b="1" dirty="0">
              <a:solidFill>
                <a:prstClr val="black"/>
              </a:solidFill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6192216" y="5420687"/>
            <a:ext cx="2160288" cy="33447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prstClr val="black"/>
                </a:solidFill>
              </a:rPr>
              <a:t>pútkilley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tolǵan</a:t>
            </a:r>
            <a:endParaRPr lang="ru-RU" sz="2000" b="1" dirty="0">
              <a:solidFill>
                <a:prstClr val="black"/>
              </a:solidFill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5072066" y="5429264"/>
            <a:ext cx="857256" cy="33447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prstClr val="black"/>
                </a:solidFill>
              </a:rPr>
              <a:t>zona</a:t>
            </a:r>
            <a:endParaRPr lang="ru-RU" sz="2000" b="1" dirty="0">
              <a:solidFill>
                <a:prstClr val="black"/>
              </a:solidFill>
            </a:endParaRP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2357422" y="4500570"/>
            <a:ext cx="500066" cy="28575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err="1" smtClean="0">
                <a:solidFill>
                  <a:prstClr val="black"/>
                </a:solidFill>
              </a:rPr>
              <a:t>qad</a:t>
            </a:r>
            <a:endParaRPr lang="ru-RU" sz="1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44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61920"/>
            <a:ext cx="8686824" cy="6243672"/>
          </a:xfrm>
          <a:effectLst>
            <a:glow rad="1016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47345" indent="-347345">
              <a:lnSpc>
                <a:spcPct val="90000"/>
              </a:lnSpc>
              <a:spcBef>
                <a:spcPts val="575"/>
              </a:spcBef>
              <a:spcAft>
                <a:spcPts val="0"/>
              </a:spcAft>
            </a:pPr>
            <a:endParaRPr lang="en-US" sz="2800" b="1" dirty="0" smtClean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pPr marL="347345" indent="-347345" algn="just">
              <a:lnSpc>
                <a:spcPct val="90000"/>
              </a:lnSpc>
              <a:spcBef>
                <a:spcPts val="575"/>
              </a:spcBef>
              <a:spcAft>
                <a:spcPts val="0"/>
              </a:spcAft>
            </a:pPr>
            <a:r>
              <a:rPr lang="ru-RU" sz="2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1</a:t>
            </a:r>
            <a:r>
              <a:rPr lang="ru-RU" sz="2400" b="1" dirty="0">
                <a:solidFill>
                  <a:schemeClr val="tx1"/>
                </a:solidFill>
                <a:latin typeface="Calibri" panose="020F0502020204030204" pitchFamily="34" charset="0"/>
              </a:rPr>
              <a:t>. </a:t>
            </a:r>
            <a:r>
              <a:rPr lang="ru-RU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Energe</a:t>
            </a:r>
            <a:r>
              <a:rPr lang="en-US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tikalıq</a:t>
            </a:r>
            <a:r>
              <a:rPr lang="ru-RU" sz="2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zonalardıń</a:t>
            </a:r>
            <a:r>
              <a:rPr lang="ru-RU" sz="2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ru-RU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ke</a:t>
            </a:r>
            <a:r>
              <a:rPr lang="en-US" sz="2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ń</a:t>
            </a:r>
            <a:r>
              <a:rPr lang="ru-RU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ligi</a:t>
            </a:r>
            <a:r>
              <a:rPr lang="ru-RU" sz="2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ru-RU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krist</a:t>
            </a:r>
            <a:r>
              <a:rPr lang="en-US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aldıń</a:t>
            </a:r>
            <a:r>
              <a:rPr lang="ru-RU" sz="2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ólshemlerine</a:t>
            </a:r>
            <a:r>
              <a:rPr lang="ru-RU" sz="2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ǵárezli</a:t>
            </a:r>
            <a:r>
              <a:rPr lang="ru-RU" sz="2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ru-RU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b</a:t>
            </a:r>
            <a:r>
              <a:rPr lang="en-US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olma</a:t>
            </a:r>
            <a:r>
              <a:rPr lang="ru-RU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y</a:t>
            </a:r>
            <a:r>
              <a:rPr lang="ru-RU" sz="2400" b="1" dirty="0">
                <a:solidFill>
                  <a:schemeClr val="tx1"/>
                </a:solidFill>
                <a:latin typeface="Calibri" panose="020F0502020204030204" pitchFamily="34" charset="0"/>
              </a:rPr>
              <a:t>, </a:t>
            </a:r>
            <a:r>
              <a:rPr lang="ru-RU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atoml</a:t>
            </a:r>
            <a:r>
              <a:rPr lang="en-US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ardıń</a:t>
            </a:r>
            <a:r>
              <a:rPr lang="ru-RU" sz="2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ru-RU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t</a:t>
            </a:r>
            <a:r>
              <a:rPr lang="en-US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ábiyatına</a:t>
            </a:r>
            <a:r>
              <a:rPr lang="ru-RU" sz="2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hám</a:t>
            </a:r>
            <a:r>
              <a:rPr lang="ru-RU" sz="2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ru-RU" sz="2400" b="1" dirty="0" err="1">
                <a:solidFill>
                  <a:schemeClr val="tx1"/>
                </a:solidFill>
                <a:latin typeface="Calibri" panose="020F0502020204030204" pitchFamily="34" charset="0"/>
              </a:rPr>
              <a:t>kristall</a:t>
            </a:r>
            <a:r>
              <a:rPr lang="ru-RU" sz="2400" b="1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ru-RU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p</a:t>
            </a:r>
            <a:r>
              <a:rPr lang="en-US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ánjereniń</a:t>
            </a:r>
            <a:r>
              <a:rPr lang="ru-RU" sz="2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ru-RU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simmetriy</a:t>
            </a:r>
            <a:r>
              <a:rPr lang="en-US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asına</a:t>
            </a:r>
            <a:r>
              <a:rPr lang="ru-RU" sz="2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ǵárezli</a:t>
            </a:r>
            <a:r>
              <a:rPr lang="ru-RU" sz="2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. </a:t>
            </a:r>
            <a:endParaRPr 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7345" indent="-347345" algn="just">
              <a:lnSpc>
                <a:spcPct val="90000"/>
              </a:lnSpc>
              <a:spcBef>
                <a:spcPts val="575"/>
              </a:spcBef>
              <a:spcAft>
                <a:spcPts val="0"/>
              </a:spcAft>
            </a:pPr>
            <a:r>
              <a:rPr lang="ru-RU" sz="2400" b="1" dirty="0">
                <a:solidFill>
                  <a:schemeClr val="tx1"/>
                </a:solidFill>
                <a:latin typeface="Calibri" panose="020F0502020204030204" pitchFamily="34" charset="0"/>
              </a:rPr>
              <a:t>2.  </a:t>
            </a:r>
            <a:r>
              <a:rPr lang="ru-RU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Atomd</a:t>
            </a:r>
            <a:r>
              <a:rPr lang="en-US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aǵı</a:t>
            </a:r>
            <a:r>
              <a:rPr lang="ru-RU" sz="2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ru-RU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elektr</a:t>
            </a:r>
            <a:r>
              <a:rPr lang="en-US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onnıń</a:t>
            </a:r>
            <a:r>
              <a:rPr lang="ru-RU" sz="2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ru-RU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energiy</a:t>
            </a:r>
            <a:r>
              <a:rPr lang="en-US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ası</a:t>
            </a:r>
            <a:r>
              <a:rPr lang="ru-RU" sz="2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artıwı</a:t>
            </a:r>
            <a:r>
              <a:rPr lang="ru-RU" sz="2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mene</a:t>
            </a:r>
            <a:r>
              <a:rPr lang="ru-RU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n</a:t>
            </a:r>
            <a:r>
              <a:rPr lang="ru-RU" sz="2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ruxsat</a:t>
            </a:r>
            <a:r>
              <a:rPr lang="en-US" sz="2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etilge</a:t>
            </a:r>
            <a:r>
              <a:rPr lang="ru-RU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n</a:t>
            </a:r>
            <a:r>
              <a:rPr lang="ru-RU" sz="2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ru-RU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energe</a:t>
            </a:r>
            <a:r>
              <a:rPr lang="en-US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tikalıq</a:t>
            </a:r>
            <a:r>
              <a:rPr lang="ru-RU" sz="2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zonalar</a:t>
            </a:r>
            <a:r>
              <a:rPr lang="ru-RU" sz="2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ru-RU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ke</a:t>
            </a:r>
            <a:r>
              <a:rPr lang="en-US" sz="2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ń</a:t>
            </a:r>
            <a:r>
              <a:rPr lang="ru-RU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ligi</a:t>
            </a:r>
            <a:r>
              <a:rPr lang="ru-RU" sz="2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úlkeyip</a:t>
            </a:r>
            <a:r>
              <a:rPr lang="ru-RU" sz="2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ru-RU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b</a:t>
            </a:r>
            <a:r>
              <a:rPr lang="en-US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aradı</a:t>
            </a:r>
            <a:r>
              <a:rPr lang="ru-RU" sz="2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, </a:t>
            </a:r>
            <a:r>
              <a:rPr lang="en-US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qadaǵan</a:t>
            </a:r>
            <a:r>
              <a:rPr lang="en-US" sz="2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etilgen</a:t>
            </a:r>
            <a:r>
              <a:rPr lang="ru-RU" sz="2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zonalar</a:t>
            </a:r>
            <a:r>
              <a:rPr lang="ru-RU" sz="2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ru-RU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ke</a:t>
            </a:r>
            <a:r>
              <a:rPr lang="en-US" sz="2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ń</a:t>
            </a:r>
            <a:r>
              <a:rPr lang="ru-RU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ligi</a:t>
            </a:r>
            <a:r>
              <a:rPr lang="ru-RU" sz="2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ru-RU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t</a:t>
            </a:r>
            <a:r>
              <a:rPr lang="en-US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ara</a:t>
            </a:r>
            <a:r>
              <a:rPr lang="ru-RU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ya</a:t>
            </a:r>
            <a:r>
              <a:rPr lang="ru-RU" sz="2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ru-RU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b</a:t>
            </a:r>
            <a:r>
              <a:rPr lang="en-US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aslaydı</a:t>
            </a:r>
            <a:r>
              <a:rPr lang="ru-RU" sz="2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.</a:t>
            </a:r>
            <a:endParaRPr 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7345" indent="-347345" algn="just">
              <a:lnSpc>
                <a:spcPct val="90000"/>
              </a:lnSpc>
              <a:spcBef>
                <a:spcPts val="575"/>
              </a:spcBef>
              <a:spcAft>
                <a:spcPts val="0"/>
              </a:spcAft>
            </a:pPr>
            <a:r>
              <a:rPr lang="ru-RU" sz="2400" b="1" dirty="0">
                <a:solidFill>
                  <a:schemeClr val="tx1"/>
                </a:solidFill>
                <a:latin typeface="Calibri" panose="020F0502020204030204" pitchFamily="34" charset="0"/>
              </a:rPr>
              <a:t>3.  </a:t>
            </a:r>
            <a:r>
              <a:rPr lang="en-US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Hár</a:t>
            </a:r>
            <a:r>
              <a:rPr lang="ru-RU" sz="2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ru-RU" sz="2400" b="1" dirty="0" err="1">
                <a:solidFill>
                  <a:schemeClr val="tx1"/>
                </a:solidFill>
                <a:latin typeface="Calibri" panose="020F0502020204030204" pitchFamily="34" charset="0"/>
              </a:rPr>
              <a:t>bir</a:t>
            </a:r>
            <a:r>
              <a:rPr lang="ru-RU" sz="2400" b="1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ru-RU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energe</a:t>
            </a:r>
            <a:r>
              <a:rPr lang="en-US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tikalıq</a:t>
            </a:r>
            <a:r>
              <a:rPr lang="ru-RU" sz="2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zona</a:t>
            </a:r>
            <a:r>
              <a:rPr lang="ru-RU" sz="2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ru-RU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j</a:t>
            </a:r>
            <a:r>
              <a:rPr lang="en-US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údá</a:t>
            </a:r>
            <a:r>
              <a:rPr lang="ru-RU" sz="2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ru-RU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k</a:t>
            </a:r>
            <a:r>
              <a:rPr lang="en-US" sz="2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ó</a:t>
            </a:r>
            <a:r>
              <a:rPr lang="ru-RU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p</a:t>
            </a:r>
            <a:r>
              <a:rPr lang="ru-RU" sz="2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ru-RU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energe</a:t>
            </a:r>
            <a:r>
              <a:rPr lang="en-US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tikalıq</a:t>
            </a:r>
            <a:r>
              <a:rPr lang="ru-RU" sz="2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qáddilerde</a:t>
            </a:r>
            <a:r>
              <a:rPr lang="ru-RU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n</a:t>
            </a:r>
            <a:r>
              <a:rPr lang="ru-RU" sz="2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ibara</a:t>
            </a:r>
            <a:r>
              <a:rPr lang="ru-RU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t</a:t>
            </a:r>
            <a:r>
              <a:rPr lang="ru-RU" sz="2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boladı</a:t>
            </a:r>
            <a:r>
              <a:rPr lang="ru-RU" sz="2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, </a:t>
            </a:r>
            <a:r>
              <a:rPr lang="en-US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olardıń</a:t>
            </a:r>
            <a:r>
              <a:rPr lang="ru-RU" sz="2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sanı</a:t>
            </a:r>
            <a:r>
              <a:rPr lang="ru-RU" sz="2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ru-RU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q</a:t>
            </a:r>
            <a:r>
              <a:rPr lang="en-US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attı</a:t>
            </a:r>
            <a:r>
              <a:rPr lang="ru-RU" sz="2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dene</a:t>
            </a:r>
            <a:r>
              <a:rPr lang="ru-RU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ni</a:t>
            </a:r>
            <a:r>
              <a:rPr lang="ru-RU" sz="2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qurawshı</a:t>
            </a:r>
            <a:r>
              <a:rPr lang="ru-RU" sz="2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ru-RU" sz="2400" b="1" dirty="0" err="1">
                <a:solidFill>
                  <a:schemeClr val="tx1"/>
                </a:solidFill>
                <a:latin typeface="Calibri" panose="020F0502020204030204" pitchFamily="34" charset="0"/>
              </a:rPr>
              <a:t>atomlar</a:t>
            </a:r>
            <a:r>
              <a:rPr lang="ru-RU" sz="2400" b="1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sanı</a:t>
            </a:r>
            <a:r>
              <a:rPr lang="ru-RU" sz="2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mene</a:t>
            </a:r>
            <a:r>
              <a:rPr lang="ru-RU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n</a:t>
            </a:r>
            <a:r>
              <a:rPr lang="ru-RU" sz="2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anı</a:t>
            </a:r>
            <a:r>
              <a:rPr lang="ru-RU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qlan</a:t>
            </a:r>
            <a:r>
              <a:rPr lang="en-US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adı</a:t>
            </a:r>
            <a:r>
              <a:rPr lang="ru-RU" sz="2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. </a:t>
            </a:r>
            <a:endParaRPr 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7345" indent="-347345" algn="just">
              <a:lnSpc>
                <a:spcPct val="90000"/>
              </a:lnSpc>
              <a:spcBef>
                <a:spcPts val="575"/>
              </a:spcBef>
              <a:spcAft>
                <a:spcPts val="0"/>
              </a:spcAft>
            </a:pPr>
            <a:r>
              <a:rPr lang="ru-RU" sz="2400" b="1" dirty="0">
                <a:solidFill>
                  <a:schemeClr val="tx1"/>
                </a:solidFill>
                <a:latin typeface="Calibri" panose="020F0502020204030204" pitchFamily="34" charset="0"/>
              </a:rPr>
              <a:t>4.  </a:t>
            </a:r>
            <a:r>
              <a:rPr lang="ru-RU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Energe</a:t>
            </a:r>
            <a:r>
              <a:rPr lang="en-US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tikalıq</a:t>
            </a:r>
            <a:r>
              <a:rPr lang="ru-RU" sz="2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zona</a:t>
            </a:r>
            <a:r>
              <a:rPr lang="ru-RU" sz="2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kva</a:t>
            </a:r>
            <a:r>
              <a:rPr lang="ru-RU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zi</a:t>
            </a:r>
            <a:r>
              <a:rPr lang="ru-RU" sz="2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úzli</a:t>
            </a:r>
            <a:r>
              <a:rPr lang="ru-RU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ksiz</a:t>
            </a:r>
            <a:r>
              <a:rPr lang="ru-RU" sz="2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ru-RU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energe</a:t>
            </a:r>
            <a:r>
              <a:rPr lang="en-US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tikalıq</a:t>
            </a:r>
            <a:r>
              <a:rPr lang="ru-RU" sz="2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ru-RU" sz="2400" b="1" dirty="0" err="1">
                <a:solidFill>
                  <a:schemeClr val="tx1"/>
                </a:solidFill>
                <a:latin typeface="Calibri" panose="020F0502020204030204" pitchFamily="34" charset="0"/>
              </a:rPr>
              <a:t>spektr</a:t>
            </a:r>
            <a:r>
              <a:rPr lang="ru-RU" sz="2400" b="1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ru-RU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k</a:t>
            </a:r>
            <a:r>
              <a:rPr lang="en-US" sz="2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or</a:t>
            </a:r>
            <a:r>
              <a:rPr lang="ru-RU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in</a:t>
            </a:r>
            <a:r>
              <a:rPr lang="en-US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isine</a:t>
            </a:r>
            <a:r>
              <a:rPr lang="ru-RU" sz="2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iye</a:t>
            </a:r>
            <a:r>
              <a:rPr lang="ru-RU" sz="2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. </a:t>
            </a:r>
            <a:endParaRPr 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7345" indent="-347345" algn="just">
              <a:lnSpc>
                <a:spcPct val="90000"/>
              </a:lnSpc>
              <a:spcBef>
                <a:spcPts val="575"/>
              </a:spcBef>
              <a:spcAft>
                <a:spcPts val="0"/>
              </a:spcAft>
            </a:pPr>
            <a:r>
              <a:rPr lang="ru-RU" sz="2400" b="1" dirty="0">
                <a:solidFill>
                  <a:schemeClr val="tx1"/>
                </a:solidFill>
                <a:latin typeface="Calibri" panose="020F0502020204030204" pitchFamily="34" charset="0"/>
              </a:rPr>
              <a:t>5. </a:t>
            </a:r>
            <a:r>
              <a:rPr lang="en-US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Qadaǵan</a:t>
            </a:r>
            <a:r>
              <a:rPr lang="en-US" sz="2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etilgen</a:t>
            </a:r>
            <a:r>
              <a:rPr lang="ru-RU" sz="2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zonaǵa</a:t>
            </a:r>
            <a:r>
              <a:rPr lang="ru-RU" sz="2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ru-RU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t</a:t>
            </a:r>
            <a:r>
              <a:rPr lang="en-US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iyis</a:t>
            </a:r>
            <a:r>
              <a:rPr lang="ru-RU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li</a:t>
            </a:r>
            <a:r>
              <a:rPr lang="ru-RU" sz="2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ru-RU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energe</a:t>
            </a:r>
            <a:r>
              <a:rPr lang="en-US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tikalıq</a:t>
            </a:r>
            <a:r>
              <a:rPr lang="ru-RU" sz="2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qáddilerde</a:t>
            </a:r>
            <a:r>
              <a:rPr lang="ru-RU" sz="2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ru-RU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elekt</a:t>
            </a:r>
            <a:r>
              <a:rPr lang="en-US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ronl</a:t>
            </a:r>
            <a:r>
              <a:rPr lang="ru-RU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ar</a:t>
            </a:r>
            <a:r>
              <a:rPr lang="ru-RU" sz="2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ru-RU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j</a:t>
            </a:r>
            <a:r>
              <a:rPr lang="en-US" sz="2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ay</a:t>
            </a:r>
            <a:r>
              <a:rPr lang="ru-RU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las</a:t>
            </a:r>
            <a:r>
              <a:rPr lang="en-US" sz="2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a al</a:t>
            </a:r>
            <a:r>
              <a:rPr lang="ru-RU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m</a:t>
            </a:r>
            <a:r>
              <a:rPr lang="en-US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aydı</a:t>
            </a:r>
            <a:r>
              <a:rPr lang="ru-RU" sz="2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.  </a:t>
            </a:r>
            <a:endParaRPr 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endParaRPr lang="ru-RU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09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576" y="442896"/>
            <a:ext cx="8610600" cy="615318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80000"/>
              </a:lnSpc>
              <a:spcBef>
                <a:spcPts val="575"/>
              </a:spcBef>
              <a:spcAft>
                <a:spcPts val="0"/>
              </a:spcAft>
            </a:pPr>
            <a:endParaRPr lang="en-US" sz="2400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algn="just">
              <a:lnSpc>
                <a:spcPct val="80000"/>
              </a:lnSpc>
              <a:spcBef>
                <a:spcPts val="575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E</a:t>
            </a:r>
            <a:r>
              <a:rPr lang="uz-Cyrl-UZ" sz="2400" dirty="0">
                <a:solidFill>
                  <a:srgbClr val="002060"/>
                </a:solidFill>
                <a:latin typeface="Calibri" panose="020F0502020204030204" pitchFamily="34" charset="0"/>
              </a:rPr>
              <a:t>lektr </a:t>
            </a:r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ó</a:t>
            </a:r>
            <a:r>
              <a:rPr lang="uz-Cyrl-UZ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tk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izgishli</a:t>
            </a:r>
            <a:r>
              <a:rPr lang="uz-Cyrl-UZ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k b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olıwı</a:t>
            </a:r>
            <a:r>
              <a:rPr lang="uz-Cyrl-UZ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ushı</a:t>
            </a:r>
            <a:r>
              <a:rPr lang="uz-Cyrl-UZ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n q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attı</a:t>
            </a:r>
            <a:r>
              <a:rPr lang="uz-Cyrl-UZ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denele</a:t>
            </a:r>
            <a:r>
              <a:rPr lang="uz-Cyrl-UZ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r energe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tikalıq</a:t>
            </a:r>
            <a:r>
              <a:rPr lang="uz-Cyrl-UZ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spektr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ine</a:t>
            </a:r>
            <a:r>
              <a:rPr lang="uz-Cyrl-UZ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elekt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ronl</a:t>
            </a:r>
            <a:r>
              <a:rPr lang="uz-Cyrl-UZ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ar 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mene</a:t>
            </a:r>
            <a:r>
              <a:rPr lang="uz-Cyrl-UZ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n 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bir</a:t>
            </a:r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bólimi</a:t>
            </a:r>
            <a:r>
              <a:rPr lang="uz-Cyrl-UZ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t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olǵa</a:t>
            </a:r>
            <a:r>
              <a:rPr lang="uz-Cyrl-UZ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n energe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tikalıq</a:t>
            </a:r>
            <a:r>
              <a:rPr lang="uz-Cyrl-UZ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zonalar</a:t>
            </a:r>
            <a:r>
              <a:rPr lang="uz-Cyrl-UZ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b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olıwı</a:t>
            </a:r>
            <a:r>
              <a:rPr lang="uz-Cyrl-UZ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z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árú</a:t>
            </a:r>
            <a:r>
              <a:rPr lang="uz-Cyrl-UZ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r</a:t>
            </a:r>
            <a:r>
              <a:rPr lang="uz-Cyrl-UZ" sz="2400" dirty="0">
                <a:solidFill>
                  <a:srgbClr val="002060"/>
                </a:solidFill>
                <a:latin typeface="Calibri" panose="020F0502020204030204" pitchFamily="34" charset="0"/>
              </a:rPr>
              <a:t>.  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ts val="575"/>
              </a:spcBef>
              <a:spcAft>
                <a:spcPts val="0"/>
              </a:spcAft>
            </a:pPr>
            <a:r>
              <a:rPr lang="uz-Cyrl-UZ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Q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attı</a:t>
            </a:r>
            <a:r>
              <a:rPr lang="uz-Cyrl-UZ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denele</a:t>
            </a:r>
            <a:r>
              <a:rPr lang="uz-Cyrl-UZ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r energe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tikalıq</a:t>
            </a:r>
            <a:r>
              <a:rPr lang="uz-Cyrl-UZ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spektr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inde</a:t>
            </a:r>
            <a:r>
              <a:rPr lang="uz-Cyrl-UZ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bun</a:t>
            </a:r>
            <a:r>
              <a:rPr lang="uz-Cyrl-UZ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day 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bir</a:t>
            </a:r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bólimi</a:t>
            </a:r>
            <a:r>
              <a:rPr lang="uz-Cyrl-UZ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t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olǵa</a:t>
            </a:r>
            <a:r>
              <a:rPr lang="uz-Cyrl-UZ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n energe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tikalıq</a:t>
            </a:r>
            <a:r>
              <a:rPr lang="uz-Cyrl-UZ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zonalardıń</a:t>
            </a:r>
            <a:r>
              <a:rPr lang="uz-Cyrl-UZ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b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olmawı</a:t>
            </a:r>
            <a:r>
              <a:rPr lang="uz-Cyrl-UZ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olar</a:t>
            </a:r>
            <a:r>
              <a:rPr lang="uz-Cyrl-UZ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da </a:t>
            </a:r>
            <a:r>
              <a:rPr lang="uz-Cyrl-UZ" sz="2400" dirty="0">
                <a:solidFill>
                  <a:srgbClr val="002060"/>
                </a:solidFill>
                <a:latin typeface="Calibri" panose="020F0502020204030204" pitchFamily="34" charset="0"/>
              </a:rPr>
              <a:t>elektr </a:t>
            </a:r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ó</a:t>
            </a:r>
            <a:r>
              <a:rPr lang="uz-Cyrl-UZ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tk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izgishli</a:t>
            </a:r>
            <a:r>
              <a:rPr lang="uz-Cyrl-UZ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k 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joq</a:t>
            </a:r>
            <a:r>
              <a:rPr lang="uz-Cyrl-UZ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b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olıwına</a:t>
            </a:r>
            <a:r>
              <a:rPr lang="uz-Cyrl-UZ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s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ebep</a:t>
            </a:r>
            <a:r>
              <a:rPr lang="uz-Cyrl-UZ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boladı</a:t>
            </a:r>
            <a:r>
              <a:rPr lang="uz-Cyrl-UZ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. 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ts val="575"/>
              </a:spcBef>
              <a:spcAft>
                <a:spcPts val="0"/>
              </a:spcAft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uz-Cyrl-UZ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Q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attı</a:t>
            </a:r>
            <a:r>
              <a:rPr lang="uz-Cyrl-UZ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denelerdiń</a:t>
            </a:r>
            <a:r>
              <a:rPr lang="uz-Cyrl-UZ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qadaǵan</a:t>
            </a:r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etilgen</a:t>
            </a:r>
            <a:r>
              <a:rPr lang="uz-Cyrl-UZ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zonası</a:t>
            </a:r>
            <a:r>
              <a:rPr lang="uz-Cyrl-UZ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ke</a:t>
            </a:r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ń</a:t>
            </a:r>
            <a:r>
              <a:rPr lang="uz-Cyrl-UZ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l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igine</a:t>
            </a:r>
            <a:r>
              <a:rPr lang="uz-Cyrl-UZ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qa</a:t>
            </a:r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rap</a:t>
            </a:r>
            <a:r>
              <a:rPr lang="uz-Cyrl-UZ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, 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olardı</a:t>
            </a:r>
            <a:r>
              <a:rPr lang="uz-Cyrl-UZ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uz-Cyrl-UZ" sz="2400" dirty="0">
                <a:solidFill>
                  <a:srgbClr val="002060"/>
                </a:solidFill>
                <a:latin typeface="Calibri" panose="020F0502020204030204" pitchFamily="34" charset="0"/>
              </a:rPr>
              <a:t>dielektrik 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hám</a:t>
            </a:r>
            <a:r>
              <a:rPr lang="uz-Cyrl-UZ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yar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ım</a:t>
            </a:r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ótkizgishlerge</a:t>
            </a:r>
            <a:r>
              <a:rPr lang="uz-Cyrl-UZ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b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óliw</a:t>
            </a:r>
            <a:r>
              <a:rPr lang="uz-Cyrl-UZ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múm</a:t>
            </a:r>
            <a:r>
              <a:rPr lang="uz-Cyrl-UZ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kin</a:t>
            </a:r>
            <a:r>
              <a:rPr lang="uz-Cyrl-UZ" sz="2400" dirty="0">
                <a:solidFill>
                  <a:srgbClr val="002060"/>
                </a:solidFill>
                <a:latin typeface="Calibri" panose="020F0502020204030204" pitchFamily="34" charset="0"/>
              </a:rPr>
              <a:t>.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ts val="575"/>
              </a:spcBef>
              <a:spcAft>
                <a:spcPts val="0"/>
              </a:spcAft>
            </a:pPr>
            <a:r>
              <a:rPr lang="uz-Cyrl-UZ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Dielektr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iklerge</a:t>
            </a:r>
            <a:r>
              <a:rPr lang="uz-Cyrl-UZ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, 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salıstırmalı</a:t>
            </a:r>
            <a:r>
              <a:rPr lang="uz-Cyrl-UZ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ke</a:t>
            </a:r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ń</a:t>
            </a:r>
            <a:r>
              <a:rPr lang="uz-Cyrl-UZ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qadaǵan</a:t>
            </a:r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etilgen</a:t>
            </a:r>
            <a:r>
              <a:rPr lang="uz-Cyrl-UZ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zonaǵa</a:t>
            </a:r>
            <a:r>
              <a:rPr lang="uz-Cyrl-UZ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iye</a:t>
            </a:r>
            <a:r>
              <a:rPr lang="uz-Cyrl-UZ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b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olǵa</a:t>
            </a:r>
            <a:r>
              <a:rPr lang="uz-Cyrl-UZ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n q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attı</a:t>
            </a:r>
            <a:r>
              <a:rPr lang="uz-Cyrl-UZ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denele</a:t>
            </a:r>
            <a:r>
              <a:rPr lang="uz-Cyrl-UZ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r k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iredi</a:t>
            </a:r>
            <a:r>
              <a:rPr lang="uz-Cyrl-UZ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.  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ts val="575"/>
              </a:spcBef>
              <a:spcAft>
                <a:spcPts val="0"/>
              </a:spcAft>
            </a:pPr>
            <a:r>
              <a:rPr lang="ru-RU" sz="2400" dirty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Tar</a:t>
            </a:r>
            <a:r>
              <a:rPr lang="uz-Cyrl-UZ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qadaǵan</a:t>
            </a:r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etilgen</a:t>
            </a:r>
            <a:r>
              <a:rPr lang="uz-Cyrl-UZ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energe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tikalıq</a:t>
            </a:r>
            <a:r>
              <a:rPr lang="uz-Cyrl-UZ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zonalarǵ</a:t>
            </a:r>
            <a:r>
              <a:rPr lang="uz-Cyrl-UZ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a 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iye</a:t>
            </a:r>
            <a:r>
              <a:rPr lang="uz-Cyrl-UZ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b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olǵa</a:t>
            </a:r>
            <a:r>
              <a:rPr lang="uz-Cyrl-UZ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n q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attı</a:t>
            </a:r>
            <a:r>
              <a:rPr lang="uz-Cyrl-UZ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denele</a:t>
            </a:r>
            <a:r>
              <a:rPr lang="uz-Cyrl-UZ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r yar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ım</a:t>
            </a:r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ótkizgishlerge</a:t>
            </a:r>
            <a:r>
              <a:rPr lang="uz-Cyrl-UZ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k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iredi</a:t>
            </a:r>
            <a:r>
              <a:rPr lang="uz-Cyrl-UZ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, 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olardıń</a:t>
            </a:r>
            <a:r>
              <a:rPr lang="uz-Cyrl-UZ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ke</a:t>
            </a:r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ń</a:t>
            </a:r>
            <a:r>
              <a:rPr lang="uz-Cyrl-UZ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ligi 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shama</a:t>
            </a:r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mene</a:t>
            </a:r>
            <a:r>
              <a:rPr lang="uz-Cyrl-UZ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n </a:t>
            </a:r>
            <a:r>
              <a:rPr lang="ru-RU" sz="2400" b="1" dirty="0">
                <a:solidFill>
                  <a:srgbClr val="00206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</a:t>
            </a:r>
            <a:r>
              <a:rPr lang="uz-Cyrl-UZ" sz="2400" b="1" dirty="0">
                <a:solidFill>
                  <a:srgbClr val="002060"/>
                </a:solidFill>
                <a:latin typeface="Calibri" panose="020F0502020204030204" pitchFamily="34" charset="0"/>
              </a:rPr>
              <a:t>1 </a:t>
            </a:r>
            <a:r>
              <a:rPr lang="uz-Cyrl-UZ" sz="2400" b="1" i="1" dirty="0">
                <a:solidFill>
                  <a:srgbClr val="002060"/>
                </a:solidFill>
                <a:latin typeface="Calibri" panose="020F0502020204030204" pitchFamily="34" charset="0"/>
              </a:rPr>
              <a:t>eV</a:t>
            </a:r>
            <a:r>
              <a:rPr lang="uz-Cyrl-UZ" sz="2400" b="1" dirty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átirapında</a:t>
            </a:r>
            <a:r>
              <a:rPr lang="uz-Cyrl-UZ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boladı</a:t>
            </a:r>
            <a:r>
              <a:rPr lang="uz-Cyrl-UZ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.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ts val="575"/>
              </a:spcBef>
              <a:spcAft>
                <a:spcPts val="0"/>
              </a:spcAft>
            </a:pP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Qadaǵan</a:t>
            </a:r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etilgen</a:t>
            </a:r>
            <a:r>
              <a:rPr lang="uz-Cyrl-UZ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zonanıń</a:t>
            </a:r>
            <a:r>
              <a:rPr lang="uz-Cyrl-UZ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tómenine</a:t>
            </a:r>
            <a:r>
              <a:rPr lang="uz-Cyrl-UZ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elekt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ronl</a:t>
            </a:r>
            <a:r>
              <a:rPr lang="uz-Cyrl-UZ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ar 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jaylasıwı</a:t>
            </a:r>
            <a:r>
              <a:rPr lang="uz-Cyrl-UZ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ruxsat</a:t>
            </a:r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etilge</a:t>
            </a:r>
            <a:r>
              <a:rPr lang="uz-Cyrl-UZ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n 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zona</a:t>
            </a:r>
            <a:r>
              <a:rPr lang="uz-Cyrl-UZ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sz="2400" b="1" i="1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val</a:t>
            </a:r>
            <a:r>
              <a:rPr lang="uz-Cyrl-UZ" sz="2400" b="1" i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ent </a:t>
            </a:r>
            <a:r>
              <a:rPr lang="en-US" sz="2400" b="1" i="1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zona</a:t>
            </a:r>
            <a:r>
              <a:rPr lang="uz-Cyrl-UZ" sz="2400" i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,</a:t>
            </a:r>
            <a:r>
              <a:rPr lang="uz-Cyrl-UZ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joqarıdaǵısı</a:t>
            </a:r>
            <a:r>
              <a:rPr lang="uz-Cyrl-UZ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sz="2400" b="1" i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ó</a:t>
            </a:r>
            <a:r>
              <a:rPr lang="uz-Cyrl-UZ" sz="2400" b="1" i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tk</a:t>
            </a:r>
            <a:r>
              <a:rPr lang="en-US" sz="2400" b="1" i="1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izgishli</a:t>
            </a:r>
            <a:r>
              <a:rPr lang="uz-Cyrl-UZ" sz="2400" b="1" i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k </a:t>
            </a:r>
            <a:r>
              <a:rPr lang="en-US" sz="2400" b="1" i="1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zonası</a:t>
            </a:r>
            <a:r>
              <a:rPr lang="uz-Cyrl-UZ" sz="24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uz-Cyrl-UZ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d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ep</a:t>
            </a:r>
            <a:r>
              <a:rPr lang="uz-Cyrl-UZ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atal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adı</a:t>
            </a:r>
            <a:r>
              <a:rPr lang="uz-Cyrl-UZ" sz="24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.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33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28" y="261920"/>
            <a:ext cx="7942000" cy="91678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eaLnBrk="1" hangingPunct="1"/>
            <a:r>
              <a:rPr lang="en-US" sz="4000" b="1" dirty="0" err="1" smtClean="0">
                <a:solidFill>
                  <a:schemeClr val="tx1"/>
                </a:solidFill>
              </a:rPr>
              <a:t>Metaldıń</a:t>
            </a:r>
            <a:r>
              <a:rPr lang="en-US" sz="4000" b="1" dirty="0" smtClean="0">
                <a:solidFill>
                  <a:schemeClr val="tx1"/>
                </a:solidFill>
              </a:rPr>
              <a:t> </a:t>
            </a:r>
            <a:r>
              <a:rPr lang="en-US" sz="4000" b="1" dirty="0" err="1" smtClean="0">
                <a:solidFill>
                  <a:schemeClr val="tx1"/>
                </a:solidFill>
              </a:rPr>
              <a:t>zonalı</a:t>
            </a:r>
            <a:r>
              <a:rPr lang="en-US" sz="4000" b="1" dirty="0" smtClean="0">
                <a:solidFill>
                  <a:schemeClr val="tx1"/>
                </a:solidFill>
              </a:rPr>
              <a:t> </a:t>
            </a:r>
            <a:r>
              <a:rPr lang="en-US" sz="4000" b="1" dirty="0" err="1" smtClean="0">
                <a:solidFill>
                  <a:schemeClr val="tx1"/>
                </a:solidFill>
              </a:rPr>
              <a:t>sızılması</a:t>
            </a:r>
            <a:endParaRPr lang="ru-RU" sz="4000" b="1" dirty="0" smtClean="0">
              <a:solidFill>
                <a:schemeClr val="tx1"/>
              </a:solidFill>
            </a:endParaRPr>
          </a:p>
        </p:txBody>
      </p:sp>
      <p:pic>
        <p:nvPicPr>
          <p:cNvPr id="24579" name="Picture 5" descr="896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857224" y="1285860"/>
            <a:ext cx="7420016" cy="52206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Скругленный прямоугольник 1"/>
          <p:cNvSpPr/>
          <p:nvPr/>
        </p:nvSpPr>
        <p:spPr>
          <a:xfrm>
            <a:off x="1511592" y="3271426"/>
            <a:ext cx="3150420" cy="99013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prstClr val="black"/>
                </a:solidFill>
              </a:rPr>
              <a:t>Qadaǵan</a:t>
            </a:r>
            <a:r>
              <a:rPr lang="en-US" sz="2800" b="1" dirty="0" smtClean="0">
                <a:solidFill>
                  <a:prstClr val="black"/>
                </a:solidFill>
              </a:rPr>
              <a:t> </a:t>
            </a:r>
            <a:r>
              <a:rPr lang="en-US" sz="2800" b="1" dirty="0" err="1" smtClean="0">
                <a:solidFill>
                  <a:prstClr val="black"/>
                </a:solidFill>
              </a:rPr>
              <a:t>etilgen</a:t>
            </a:r>
            <a:r>
              <a:rPr lang="en-US" sz="2800" b="1" dirty="0" smtClean="0">
                <a:solidFill>
                  <a:prstClr val="black"/>
                </a:solidFill>
              </a:rPr>
              <a:t> </a:t>
            </a:r>
            <a:r>
              <a:rPr lang="en-US" sz="2800" b="1" dirty="0" err="1" smtClean="0">
                <a:solidFill>
                  <a:prstClr val="black"/>
                </a:solidFill>
              </a:rPr>
              <a:t>zona</a:t>
            </a:r>
            <a:endParaRPr lang="ru-RU" sz="2800" b="1" dirty="0">
              <a:solidFill>
                <a:prstClr val="black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671880" y="4413958"/>
            <a:ext cx="4590612" cy="189542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prstClr val="black"/>
                </a:solidFill>
              </a:rPr>
              <a:t>Ótkizgishlik</a:t>
            </a:r>
            <a:r>
              <a:rPr lang="en-US" sz="2800" b="1" dirty="0" smtClean="0">
                <a:solidFill>
                  <a:prstClr val="black"/>
                </a:solidFill>
              </a:rPr>
              <a:t> </a:t>
            </a:r>
            <a:r>
              <a:rPr lang="en-US" sz="2800" b="1" dirty="0" err="1" smtClean="0">
                <a:solidFill>
                  <a:prstClr val="black"/>
                </a:solidFill>
              </a:rPr>
              <a:t>zonası</a:t>
            </a:r>
            <a:endParaRPr lang="ru-RU" sz="2800" b="1" dirty="0">
              <a:solidFill>
                <a:prstClr val="black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166946" y="1718772"/>
            <a:ext cx="3600480" cy="81010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prstClr val="black"/>
                </a:solidFill>
              </a:rPr>
              <a:t>E</a:t>
            </a:r>
            <a:r>
              <a:rPr lang="en-US" sz="2800" b="1" dirty="0" err="1" smtClean="0">
                <a:solidFill>
                  <a:prstClr val="black"/>
                </a:solidFill>
              </a:rPr>
              <a:t>rkin</a:t>
            </a:r>
            <a:r>
              <a:rPr lang="en-US" sz="2800" b="1" dirty="0" smtClean="0">
                <a:solidFill>
                  <a:prstClr val="black"/>
                </a:solidFill>
              </a:rPr>
              <a:t> </a:t>
            </a:r>
            <a:r>
              <a:rPr lang="en-US" sz="2800" b="1" dirty="0" err="1" smtClean="0">
                <a:solidFill>
                  <a:prstClr val="black"/>
                </a:solidFill>
              </a:rPr>
              <a:t>zona</a:t>
            </a:r>
            <a:endParaRPr lang="ru-RU" sz="2800" b="1" dirty="0">
              <a:solidFill>
                <a:prstClr val="black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000100" y="6000768"/>
            <a:ext cx="3243290" cy="50006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prstClr val="black"/>
                </a:solidFill>
              </a:rPr>
              <a:t>Metall</a:t>
            </a:r>
            <a:endParaRPr lang="ru-RU" sz="28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26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576" y="533384"/>
            <a:ext cx="8686800" cy="568598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lnSpc>
                <a:spcPct val="80000"/>
              </a:lnSpc>
              <a:spcBef>
                <a:spcPts val="625"/>
              </a:spcBef>
              <a:spcAft>
                <a:spcPts val="0"/>
              </a:spcAft>
              <a:buNone/>
            </a:pPr>
            <a:endParaRPr lang="en-US" sz="28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 algn="ctr">
              <a:lnSpc>
                <a:spcPct val="80000"/>
              </a:lnSpc>
              <a:spcBef>
                <a:spcPts val="625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endParaRPr lang="en-US" sz="28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>
              <a:lnSpc>
                <a:spcPct val="80000"/>
              </a:lnSpc>
              <a:spcBef>
                <a:spcPts val="625"/>
              </a:spcBef>
              <a:spcAft>
                <a:spcPts val="0"/>
              </a:spcAft>
            </a:pPr>
            <a:r>
              <a:rPr lang="ru-RU" sz="2400" b="1" dirty="0" err="1" smtClean="0">
                <a:solidFill>
                  <a:srgbClr val="000000"/>
                </a:solidFill>
              </a:rPr>
              <a:t>Metallarda</a:t>
            </a:r>
            <a:r>
              <a:rPr lang="ru-RU" sz="2400" b="1" dirty="0" smtClean="0">
                <a:solidFill>
                  <a:srgbClr val="000000"/>
                </a:solidFill>
              </a:rPr>
              <a:t> </a:t>
            </a:r>
            <a:r>
              <a:rPr lang="ru-RU" sz="2400" b="1" dirty="0" err="1" smtClean="0">
                <a:solidFill>
                  <a:srgbClr val="000000"/>
                </a:solidFill>
              </a:rPr>
              <a:t>elekt</a:t>
            </a:r>
            <a:r>
              <a:rPr lang="en-US" sz="2400" b="1" dirty="0" err="1" smtClean="0">
                <a:solidFill>
                  <a:srgbClr val="000000"/>
                </a:solidFill>
              </a:rPr>
              <a:t>ronl</a:t>
            </a:r>
            <a:r>
              <a:rPr lang="ru-RU" sz="2400" b="1" dirty="0" err="1" smtClean="0">
                <a:solidFill>
                  <a:srgbClr val="000000"/>
                </a:solidFill>
              </a:rPr>
              <a:t>ar</a:t>
            </a:r>
            <a:r>
              <a:rPr lang="ru-RU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val</a:t>
            </a:r>
            <a:r>
              <a:rPr lang="ru-RU" sz="2400" b="1" dirty="0" err="1" smtClean="0">
                <a:solidFill>
                  <a:srgbClr val="000000"/>
                </a:solidFill>
              </a:rPr>
              <a:t>ent</a:t>
            </a:r>
            <a:r>
              <a:rPr lang="ru-RU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zonanıń</a:t>
            </a:r>
            <a:r>
              <a:rPr lang="ru-RU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bir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bólimin</a:t>
            </a:r>
            <a:r>
              <a:rPr lang="ru-RU" sz="2400" b="1" dirty="0" smtClean="0">
                <a:solidFill>
                  <a:srgbClr val="000000"/>
                </a:solidFill>
              </a:rPr>
              <a:t> </a:t>
            </a:r>
            <a:r>
              <a:rPr lang="ru-RU" sz="2400" b="1" dirty="0" err="1" smtClean="0">
                <a:solidFill>
                  <a:srgbClr val="000000"/>
                </a:solidFill>
              </a:rPr>
              <a:t>t</a:t>
            </a:r>
            <a:r>
              <a:rPr lang="en-US" sz="2400" b="1" dirty="0" err="1" smtClean="0">
                <a:solidFill>
                  <a:srgbClr val="000000"/>
                </a:solidFill>
              </a:rPr>
              <a:t>oltıradı</a:t>
            </a:r>
            <a:r>
              <a:rPr lang="ru-RU" sz="2400" b="1" dirty="0" smtClean="0">
                <a:solidFill>
                  <a:srgbClr val="000000"/>
                </a:solidFill>
              </a:rPr>
              <a:t>. </a:t>
            </a:r>
            <a:endParaRPr lang="ru-RU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ts val="625"/>
              </a:spcBef>
              <a:spcAft>
                <a:spcPts val="0"/>
              </a:spcAft>
            </a:pPr>
            <a:r>
              <a:rPr lang="en-US" sz="2400" b="1" dirty="0" err="1" smtClean="0">
                <a:solidFill>
                  <a:srgbClr val="000000"/>
                </a:solidFill>
              </a:rPr>
              <a:t>Joqarǵı</a:t>
            </a:r>
            <a:r>
              <a:rPr lang="ru-RU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qáddilerde</a:t>
            </a:r>
            <a:r>
              <a:rPr lang="ru-RU" sz="2400" b="1" dirty="0" smtClean="0">
                <a:solidFill>
                  <a:srgbClr val="000000"/>
                </a:solidFill>
              </a:rPr>
              <a:t> </a:t>
            </a:r>
            <a:r>
              <a:rPr lang="ru-RU" sz="2400" b="1" dirty="0" err="1" smtClean="0">
                <a:solidFill>
                  <a:srgbClr val="000000"/>
                </a:solidFill>
              </a:rPr>
              <a:t>j</a:t>
            </a:r>
            <a:r>
              <a:rPr lang="en-US" sz="2400" b="1" dirty="0" err="1" smtClean="0">
                <a:solidFill>
                  <a:srgbClr val="000000"/>
                </a:solidFill>
              </a:rPr>
              <a:t>aylasq</a:t>
            </a:r>
            <a:r>
              <a:rPr lang="ru-RU" sz="2400" b="1" dirty="0" err="1" smtClean="0">
                <a:solidFill>
                  <a:srgbClr val="000000"/>
                </a:solidFill>
              </a:rPr>
              <a:t>an</a:t>
            </a:r>
            <a:r>
              <a:rPr lang="ru-RU" sz="2400" b="1" dirty="0" smtClean="0">
                <a:solidFill>
                  <a:srgbClr val="000000"/>
                </a:solidFill>
              </a:rPr>
              <a:t> </a:t>
            </a:r>
            <a:r>
              <a:rPr lang="ru-RU" sz="2400" b="1" dirty="0" err="1" smtClean="0">
                <a:solidFill>
                  <a:srgbClr val="000000"/>
                </a:solidFill>
              </a:rPr>
              <a:t>elekt</a:t>
            </a:r>
            <a:r>
              <a:rPr lang="en-US" sz="2400" b="1" dirty="0" err="1" smtClean="0">
                <a:solidFill>
                  <a:srgbClr val="000000"/>
                </a:solidFill>
              </a:rPr>
              <a:t>ronlarǵ</a:t>
            </a:r>
            <a:r>
              <a:rPr lang="ru-RU" sz="2400" b="1" dirty="0" smtClean="0">
                <a:solidFill>
                  <a:srgbClr val="000000"/>
                </a:solidFill>
              </a:rPr>
              <a:t>a   </a:t>
            </a:r>
            <a:r>
              <a:rPr lang="ru-RU" sz="2400" b="1" i="1" dirty="0" smtClean="0">
                <a:solidFill>
                  <a:srgbClr val="000000"/>
                </a:solidFill>
              </a:rPr>
              <a:t>10</a:t>
            </a:r>
            <a:r>
              <a:rPr lang="ru-RU" sz="2400" b="1" i="1" baseline="30000" dirty="0" smtClean="0">
                <a:solidFill>
                  <a:srgbClr val="000000"/>
                </a:solidFill>
              </a:rPr>
              <a:t>-22</a:t>
            </a:r>
            <a:r>
              <a:rPr lang="ru-RU" sz="2400" b="1" i="1" dirty="0" smtClean="0">
                <a:solidFill>
                  <a:srgbClr val="000000"/>
                </a:solidFill>
              </a:rPr>
              <a:t>-10</a:t>
            </a:r>
            <a:r>
              <a:rPr lang="ru-RU" sz="2400" b="1" i="1" baseline="30000" dirty="0" smtClean="0">
                <a:solidFill>
                  <a:srgbClr val="000000"/>
                </a:solidFill>
              </a:rPr>
              <a:t>-23</a:t>
            </a:r>
            <a:r>
              <a:rPr lang="ru-RU" sz="2400" b="1" i="1" dirty="0" smtClean="0">
                <a:solidFill>
                  <a:srgbClr val="000000"/>
                </a:solidFill>
              </a:rPr>
              <a:t> </a:t>
            </a:r>
            <a:r>
              <a:rPr lang="ru-RU" sz="2400" b="1" i="1" dirty="0" err="1">
                <a:solidFill>
                  <a:srgbClr val="000000"/>
                </a:solidFill>
              </a:rPr>
              <a:t>eV</a:t>
            </a:r>
            <a:r>
              <a:rPr lang="ru-RU" sz="2400" b="1" i="1" dirty="0">
                <a:solidFill>
                  <a:srgbClr val="000000"/>
                </a:solidFill>
              </a:rPr>
              <a:t> </a:t>
            </a:r>
            <a:r>
              <a:rPr lang="ru-RU" sz="2400" b="1" dirty="0" smtClean="0">
                <a:solidFill>
                  <a:srgbClr val="000000"/>
                </a:solidFill>
              </a:rPr>
              <a:t>t</a:t>
            </a:r>
            <a:r>
              <a:rPr lang="en-US" sz="2400" b="1" dirty="0" err="1" smtClean="0">
                <a:solidFill>
                  <a:srgbClr val="000000"/>
                </a:solidFill>
              </a:rPr>
              <a:t>ártiptegi</a:t>
            </a:r>
            <a:r>
              <a:rPr lang="ru-RU" sz="2400" b="1" dirty="0" smtClean="0">
                <a:solidFill>
                  <a:srgbClr val="000000"/>
                </a:solidFill>
              </a:rPr>
              <a:t> </a:t>
            </a:r>
            <a:r>
              <a:rPr lang="ru-RU" sz="2400" b="1" dirty="0" err="1">
                <a:solidFill>
                  <a:srgbClr val="000000"/>
                </a:solidFill>
              </a:rPr>
              <a:t>energiya</a:t>
            </a:r>
            <a:r>
              <a:rPr lang="ru-RU" sz="2400" b="1" dirty="0">
                <a:solidFill>
                  <a:srgbClr val="000000"/>
                </a:solidFill>
              </a:rPr>
              <a:t> </a:t>
            </a:r>
            <a:r>
              <a:rPr lang="ru-RU" sz="2400" b="1" dirty="0" err="1" smtClean="0">
                <a:solidFill>
                  <a:srgbClr val="000000"/>
                </a:solidFill>
              </a:rPr>
              <a:t>uz</a:t>
            </a:r>
            <a:r>
              <a:rPr lang="en-US" sz="2400" b="1" dirty="0" err="1" smtClean="0">
                <a:solidFill>
                  <a:srgbClr val="000000"/>
                </a:solidFill>
              </a:rPr>
              <a:t>atılǵa</a:t>
            </a:r>
            <a:r>
              <a:rPr lang="ru-RU" sz="2400" b="1" dirty="0" err="1" smtClean="0">
                <a:solidFill>
                  <a:srgbClr val="000000"/>
                </a:solidFill>
              </a:rPr>
              <a:t>nda</a:t>
            </a:r>
            <a:r>
              <a:rPr lang="ru-RU" sz="2400" b="1" dirty="0">
                <a:solidFill>
                  <a:srgbClr val="000000"/>
                </a:solidFill>
              </a:rPr>
              <a:t>, </a:t>
            </a:r>
            <a:r>
              <a:rPr lang="en-US" sz="2400" b="1" dirty="0" err="1" smtClean="0">
                <a:solidFill>
                  <a:srgbClr val="000000"/>
                </a:solidFill>
              </a:rPr>
              <a:t>olardı</a:t>
            </a:r>
            <a:r>
              <a:rPr lang="ru-RU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jáne</a:t>
            </a:r>
            <a:r>
              <a:rPr lang="ru-RU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joqarǵı</a:t>
            </a:r>
            <a:r>
              <a:rPr lang="ru-RU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qáddilerge</a:t>
            </a:r>
            <a:r>
              <a:rPr lang="ru-RU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</a:rPr>
              <a:t>ó</a:t>
            </a:r>
            <a:r>
              <a:rPr lang="ru-RU" sz="2400" b="1" dirty="0" err="1" smtClean="0">
                <a:solidFill>
                  <a:srgbClr val="000000"/>
                </a:solidFill>
              </a:rPr>
              <a:t>tk</a:t>
            </a:r>
            <a:r>
              <a:rPr lang="en-US" sz="2400" b="1" dirty="0" err="1" smtClean="0">
                <a:solidFill>
                  <a:srgbClr val="000000"/>
                </a:solidFill>
              </a:rPr>
              <a:t>iziw</a:t>
            </a:r>
            <a:r>
              <a:rPr lang="ru-RU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múm</a:t>
            </a:r>
            <a:r>
              <a:rPr lang="ru-RU" sz="2400" b="1" dirty="0" err="1" smtClean="0">
                <a:solidFill>
                  <a:srgbClr val="000000"/>
                </a:solidFill>
              </a:rPr>
              <a:t>kin</a:t>
            </a:r>
            <a:r>
              <a:rPr lang="ru-RU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boladı</a:t>
            </a:r>
            <a:r>
              <a:rPr lang="ru-RU" sz="2400" b="1" dirty="0" smtClean="0">
                <a:solidFill>
                  <a:srgbClr val="000000"/>
                </a:solidFill>
              </a:rPr>
              <a:t>.  </a:t>
            </a:r>
            <a:endParaRPr lang="ru-RU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ts val="625"/>
              </a:spcBef>
              <a:spcAft>
                <a:spcPts val="0"/>
              </a:spcAft>
            </a:pPr>
            <a:r>
              <a:rPr lang="ru-RU" sz="2400" b="1" i="1" dirty="0">
                <a:solidFill>
                  <a:srgbClr val="000000"/>
                </a:solidFill>
              </a:rPr>
              <a:t>1K </a:t>
            </a:r>
            <a:r>
              <a:rPr lang="ru-RU" sz="2400" b="1" dirty="0" err="1" smtClean="0">
                <a:solidFill>
                  <a:srgbClr val="000000"/>
                </a:solidFill>
              </a:rPr>
              <a:t>d</a:t>
            </a:r>
            <a:r>
              <a:rPr lang="en-US" sz="2400" b="1" dirty="0" err="1" smtClean="0">
                <a:solidFill>
                  <a:srgbClr val="000000"/>
                </a:solidFill>
              </a:rPr>
              <a:t>egi</a:t>
            </a:r>
            <a:r>
              <a:rPr lang="ru-RU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jıllılıq</a:t>
            </a:r>
            <a:r>
              <a:rPr lang="ru-RU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háreketi</a:t>
            </a:r>
            <a:r>
              <a:rPr lang="ru-RU" sz="2400" b="1" dirty="0" smtClean="0">
                <a:solidFill>
                  <a:srgbClr val="000000"/>
                </a:solidFill>
              </a:rPr>
              <a:t> </a:t>
            </a:r>
            <a:r>
              <a:rPr lang="ru-RU" sz="2400" b="1" dirty="0" err="1" smtClean="0">
                <a:solidFill>
                  <a:srgbClr val="000000"/>
                </a:solidFill>
              </a:rPr>
              <a:t>energiy</a:t>
            </a:r>
            <a:r>
              <a:rPr lang="en-US" sz="2400" b="1" dirty="0" err="1" smtClean="0">
                <a:solidFill>
                  <a:srgbClr val="000000"/>
                </a:solidFill>
              </a:rPr>
              <a:t>ası</a:t>
            </a:r>
            <a:r>
              <a:rPr lang="ru-RU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shama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mene</a:t>
            </a:r>
            <a:r>
              <a:rPr lang="ru-RU" sz="2400" b="1" dirty="0" err="1" smtClean="0">
                <a:solidFill>
                  <a:srgbClr val="000000"/>
                </a:solidFill>
              </a:rPr>
              <a:t>n</a:t>
            </a:r>
            <a:r>
              <a:rPr lang="ru-RU" sz="2400" b="1" dirty="0" smtClean="0">
                <a:solidFill>
                  <a:srgbClr val="000000"/>
                </a:solidFill>
              </a:rPr>
              <a:t> </a:t>
            </a:r>
            <a:r>
              <a:rPr lang="ru-RU" sz="2400" b="1" i="1" dirty="0">
                <a:solidFill>
                  <a:srgbClr val="000000"/>
                </a:solidFill>
              </a:rPr>
              <a:t>10</a:t>
            </a:r>
            <a:r>
              <a:rPr lang="ru-RU" sz="2400" b="1" i="1" baseline="30000" dirty="0">
                <a:solidFill>
                  <a:srgbClr val="000000"/>
                </a:solidFill>
              </a:rPr>
              <a:t>-4</a:t>
            </a:r>
            <a:r>
              <a:rPr lang="ru-RU" sz="2400" b="1" i="1" dirty="0">
                <a:solidFill>
                  <a:srgbClr val="000000"/>
                </a:solidFill>
              </a:rPr>
              <a:t> </a:t>
            </a:r>
            <a:r>
              <a:rPr lang="ru-RU" sz="2400" b="1" i="1" dirty="0" err="1">
                <a:solidFill>
                  <a:srgbClr val="000000"/>
                </a:solidFill>
              </a:rPr>
              <a:t>eV</a:t>
            </a:r>
            <a:r>
              <a:rPr lang="ru-RU" sz="2400" b="1" i="1" dirty="0">
                <a:solidFill>
                  <a:srgbClr val="000000"/>
                </a:solidFill>
              </a:rPr>
              <a:t> </a:t>
            </a:r>
            <a:r>
              <a:rPr lang="ru-RU" sz="2400" b="1" dirty="0" err="1" smtClean="0">
                <a:solidFill>
                  <a:srgbClr val="000000"/>
                </a:solidFill>
              </a:rPr>
              <a:t>t</a:t>
            </a:r>
            <a:r>
              <a:rPr lang="en-US" sz="2400" b="1" dirty="0" err="1" smtClean="0">
                <a:solidFill>
                  <a:srgbClr val="000000"/>
                </a:solidFill>
              </a:rPr>
              <a:t>ártipte</a:t>
            </a:r>
            <a:r>
              <a:rPr lang="ru-RU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boladı</a:t>
            </a:r>
            <a:r>
              <a:rPr lang="ru-RU" sz="2400" b="1" dirty="0" smtClean="0">
                <a:solidFill>
                  <a:srgbClr val="000000"/>
                </a:solidFill>
              </a:rPr>
              <a:t>. S</a:t>
            </a:r>
            <a:r>
              <a:rPr lang="en-US" sz="2400" b="1" dirty="0" err="1" smtClean="0">
                <a:solidFill>
                  <a:srgbClr val="000000"/>
                </a:solidFill>
              </a:rPr>
              <a:t>ol</a:t>
            </a:r>
            <a:r>
              <a:rPr lang="ru-RU" sz="2400" b="1" dirty="0" smtClean="0">
                <a:solidFill>
                  <a:srgbClr val="000000"/>
                </a:solidFill>
              </a:rPr>
              <a:t> </a:t>
            </a:r>
            <a:r>
              <a:rPr lang="ru-RU" sz="2400" b="1" dirty="0" err="1" smtClean="0">
                <a:solidFill>
                  <a:srgbClr val="000000"/>
                </a:solidFill>
              </a:rPr>
              <a:t>s</a:t>
            </a:r>
            <a:r>
              <a:rPr lang="en-US" sz="2400" b="1" dirty="0" err="1" smtClean="0">
                <a:solidFill>
                  <a:srgbClr val="000000"/>
                </a:solidFill>
              </a:rPr>
              <a:t>ebep</a:t>
            </a:r>
            <a:r>
              <a:rPr lang="ru-RU" sz="2400" b="1" dirty="0" err="1" smtClean="0">
                <a:solidFill>
                  <a:srgbClr val="000000"/>
                </a:solidFill>
              </a:rPr>
              <a:t>li</a:t>
            </a:r>
            <a:r>
              <a:rPr lang="ru-RU" sz="2400" b="1" dirty="0">
                <a:solidFill>
                  <a:srgbClr val="000000"/>
                </a:solidFill>
              </a:rPr>
              <a:t>, </a:t>
            </a:r>
            <a:r>
              <a:rPr lang="ru-RU" sz="2400" b="1" i="1" dirty="0">
                <a:solidFill>
                  <a:srgbClr val="000000"/>
                </a:solidFill>
              </a:rPr>
              <a:t>0</a:t>
            </a:r>
            <a:r>
              <a:rPr lang="ru-RU" sz="2400" b="1" dirty="0">
                <a:solidFill>
                  <a:srgbClr val="000000"/>
                </a:solidFill>
              </a:rPr>
              <a:t> </a:t>
            </a:r>
            <a:r>
              <a:rPr lang="ru-RU" sz="2400" b="1" dirty="0" err="1" smtClean="0">
                <a:solidFill>
                  <a:srgbClr val="000000"/>
                </a:solidFill>
              </a:rPr>
              <a:t>d</a:t>
            </a:r>
            <a:r>
              <a:rPr lang="en-US" sz="2400" b="1" dirty="0" smtClean="0">
                <a:solidFill>
                  <a:srgbClr val="000000"/>
                </a:solidFill>
              </a:rPr>
              <a:t>e</a:t>
            </a:r>
            <a:r>
              <a:rPr lang="ru-RU" sz="2400" b="1" dirty="0" err="1" smtClean="0">
                <a:solidFill>
                  <a:srgbClr val="000000"/>
                </a:solidFill>
              </a:rPr>
              <a:t>n</a:t>
            </a:r>
            <a:r>
              <a:rPr lang="ru-RU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parqlı</a:t>
            </a:r>
            <a:r>
              <a:rPr lang="ru-RU" sz="2400" b="1" dirty="0" smtClean="0">
                <a:solidFill>
                  <a:srgbClr val="000000"/>
                </a:solidFill>
              </a:rPr>
              <a:t> </a:t>
            </a:r>
            <a:r>
              <a:rPr lang="ru-RU" sz="2400" b="1" dirty="0" err="1" smtClean="0">
                <a:solidFill>
                  <a:srgbClr val="000000"/>
                </a:solidFill>
              </a:rPr>
              <a:t>tem</a:t>
            </a:r>
            <a:r>
              <a:rPr lang="en-US" sz="2400" b="1" dirty="0" err="1" smtClean="0">
                <a:solidFill>
                  <a:srgbClr val="000000"/>
                </a:solidFill>
              </a:rPr>
              <a:t>pera</a:t>
            </a:r>
            <a:r>
              <a:rPr lang="ru-RU" sz="2400" b="1" dirty="0" err="1" smtClean="0">
                <a:solidFill>
                  <a:srgbClr val="000000"/>
                </a:solidFill>
              </a:rPr>
              <a:t>t</a:t>
            </a:r>
            <a:r>
              <a:rPr lang="en-US" sz="2400" b="1" dirty="0" err="1" smtClean="0">
                <a:solidFill>
                  <a:srgbClr val="000000"/>
                </a:solidFill>
              </a:rPr>
              <a:t>uralar</a:t>
            </a:r>
            <a:r>
              <a:rPr lang="ru-RU" sz="2400" b="1" dirty="0" err="1" smtClean="0">
                <a:solidFill>
                  <a:srgbClr val="000000"/>
                </a:solidFill>
              </a:rPr>
              <a:t>da</a:t>
            </a:r>
            <a:r>
              <a:rPr lang="ru-RU" sz="2400" b="1" dirty="0" smtClean="0">
                <a:solidFill>
                  <a:srgbClr val="000000"/>
                </a:solidFill>
              </a:rPr>
              <a:t> </a:t>
            </a:r>
            <a:r>
              <a:rPr lang="ru-RU" sz="2400" b="1" dirty="0" err="1" smtClean="0">
                <a:solidFill>
                  <a:srgbClr val="000000"/>
                </a:solidFill>
              </a:rPr>
              <a:t>elekt</a:t>
            </a:r>
            <a:r>
              <a:rPr lang="en-US" sz="2400" b="1" dirty="0" err="1" smtClean="0">
                <a:solidFill>
                  <a:srgbClr val="000000"/>
                </a:solidFill>
              </a:rPr>
              <a:t>ronlardıń</a:t>
            </a:r>
            <a:r>
              <a:rPr lang="ru-RU" sz="2400" b="1" dirty="0" smtClean="0">
                <a:solidFill>
                  <a:srgbClr val="000000"/>
                </a:solidFill>
              </a:rPr>
              <a:t> </a:t>
            </a:r>
            <a:r>
              <a:rPr lang="ru-RU" sz="2400" b="1" dirty="0" err="1">
                <a:solidFill>
                  <a:srgbClr val="000000"/>
                </a:solidFill>
              </a:rPr>
              <a:t>bir</a:t>
            </a:r>
            <a:r>
              <a:rPr lang="ru-RU" sz="2400" b="1" dirty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bólim</a:t>
            </a:r>
            <a:r>
              <a:rPr lang="ru-RU" sz="2400" b="1" dirty="0" err="1" smtClean="0">
                <a:solidFill>
                  <a:srgbClr val="000000"/>
                </a:solidFill>
              </a:rPr>
              <a:t>i</a:t>
            </a:r>
            <a:r>
              <a:rPr lang="ru-RU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jáne</a:t>
            </a:r>
            <a:r>
              <a:rPr lang="ru-RU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</a:rPr>
              <a:t>de</a:t>
            </a:r>
            <a:r>
              <a:rPr lang="ru-RU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joqarǵı</a:t>
            </a:r>
            <a:r>
              <a:rPr lang="ru-RU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qáddilerge</a:t>
            </a:r>
            <a:r>
              <a:rPr lang="ru-RU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óte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ru-RU" sz="2400" b="1" dirty="0" err="1" smtClean="0">
                <a:solidFill>
                  <a:srgbClr val="000000"/>
                </a:solidFill>
              </a:rPr>
              <a:t>b</a:t>
            </a:r>
            <a:r>
              <a:rPr lang="en-US" sz="2400" b="1" dirty="0" err="1" smtClean="0">
                <a:solidFill>
                  <a:srgbClr val="000000"/>
                </a:solidFill>
              </a:rPr>
              <a:t>aslaydı</a:t>
            </a:r>
            <a:r>
              <a:rPr lang="ru-RU" sz="2400" b="1" dirty="0" smtClean="0">
                <a:solidFill>
                  <a:srgbClr val="000000"/>
                </a:solidFill>
              </a:rPr>
              <a:t>.  </a:t>
            </a:r>
            <a:endParaRPr lang="ru-RU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ts val="625"/>
              </a:spcBef>
              <a:spcAft>
                <a:spcPts val="0"/>
              </a:spcAft>
            </a:pPr>
            <a:r>
              <a:rPr lang="ru-RU" sz="2400" b="1" dirty="0">
                <a:solidFill>
                  <a:srgbClr val="000000"/>
                </a:solidFill>
              </a:rPr>
              <a:t> </a:t>
            </a:r>
            <a:r>
              <a:rPr lang="ru-RU" sz="2400" b="1" dirty="0" err="1" smtClean="0">
                <a:solidFill>
                  <a:srgbClr val="000000"/>
                </a:solidFill>
              </a:rPr>
              <a:t>Metall</a:t>
            </a:r>
            <a:r>
              <a:rPr lang="en-US" sz="2400" b="1" dirty="0" err="1" smtClean="0">
                <a:solidFill>
                  <a:srgbClr val="000000"/>
                </a:solidFill>
              </a:rPr>
              <a:t>arǵ</a:t>
            </a:r>
            <a:r>
              <a:rPr lang="ru-RU" sz="2400" b="1" dirty="0" err="1" smtClean="0">
                <a:solidFill>
                  <a:srgbClr val="000000"/>
                </a:solidFill>
              </a:rPr>
              <a:t>a</a:t>
            </a:r>
            <a:r>
              <a:rPr lang="ru-RU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sırtqı</a:t>
            </a:r>
            <a:r>
              <a:rPr lang="ru-RU" sz="2400" b="1" dirty="0" smtClean="0">
                <a:solidFill>
                  <a:srgbClr val="000000"/>
                </a:solidFill>
              </a:rPr>
              <a:t> </a:t>
            </a:r>
            <a:r>
              <a:rPr lang="ru-RU" sz="2400" b="1" dirty="0" err="1">
                <a:solidFill>
                  <a:srgbClr val="000000"/>
                </a:solidFill>
              </a:rPr>
              <a:t>elektr</a:t>
            </a:r>
            <a:r>
              <a:rPr lang="ru-RU" sz="2400" b="1" dirty="0">
                <a:solidFill>
                  <a:srgbClr val="000000"/>
                </a:solidFill>
              </a:rPr>
              <a:t> </a:t>
            </a:r>
            <a:r>
              <a:rPr lang="ru-RU" sz="2400" b="1" dirty="0" err="1" smtClean="0">
                <a:solidFill>
                  <a:srgbClr val="000000"/>
                </a:solidFill>
              </a:rPr>
              <a:t>m</a:t>
            </a:r>
            <a:r>
              <a:rPr lang="en-US" sz="2400" b="1" dirty="0" err="1" smtClean="0">
                <a:solidFill>
                  <a:srgbClr val="000000"/>
                </a:solidFill>
              </a:rPr>
              <a:t>aydanı</a:t>
            </a:r>
            <a:r>
              <a:rPr lang="ru-RU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túsirilgende</a:t>
            </a:r>
            <a:r>
              <a:rPr lang="ru-RU" sz="2400" b="1" dirty="0" smtClean="0">
                <a:solidFill>
                  <a:srgbClr val="000000"/>
                </a:solidFill>
              </a:rPr>
              <a:t> </a:t>
            </a:r>
            <a:r>
              <a:rPr lang="ru-RU" sz="2400" b="1" dirty="0" err="1" smtClean="0">
                <a:solidFill>
                  <a:srgbClr val="000000"/>
                </a:solidFill>
              </a:rPr>
              <a:t>elekt</a:t>
            </a:r>
            <a:r>
              <a:rPr lang="en-US" sz="2400" b="1" dirty="0" err="1" smtClean="0">
                <a:solidFill>
                  <a:srgbClr val="000000"/>
                </a:solidFill>
              </a:rPr>
              <a:t>ronlardı</a:t>
            </a:r>
            <a:r>
              <a:rPr lang="ru-RU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jáne</a:t>
            </a:r>
            <a:r>
              <a:rPr lang="ru-RU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joqarǵıraq</a:t>
            </a:r>
            <a:r>
              <a:rPr lang="ru-RU" sz="2400" b="1" dirty="0" smtClean="0">
                <a:solidFill>
                  <a:srgbClr val="000000"/>
                </a:solidFill>
              </a:rPr>
              <a:t> </a:t>
            </a:r>
            <a:r>
              <a:rPr lang="ru-RU" sz="2400" b="1" dirty="0" err="1" smtClean="0">
                <a:solidFill>
                  <a:srgbClr val="000000"/>
                </a:solidFill>
              </a:rPr>
              <a:t>energe</a:t>
            </a:r>
            <a:r>
              <a:rPr lang="en-US" sz="2400" b="1" dirty="0" err="1" smtClean="0">
                <a:solidFill>
                  <a:srgbClr val="000000"/>
                </a:solidFill>
              </a:rPr>
              <a:t>tikalıq</a:t>
            </a:r>
            <a:r>
              <a:rPr lang="ru-RU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qáddilerge</a:t>
            </a:r>
            <a:r>
              <a:rPr lang="ru-RU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</a:rPr>
              <a:t>ó</a:t>
            </a:r>
            <a:r>
              <a:rPr lang="ru-RU" sz="2400" b="1" dirty="0" err="1" smtClean="0">
                <a:solidFill>
                  <a:srgbClr val="000000"/>
                </a:solidFill>
              </a:rPr>
              <a:t>tk</a:t>
            </a:r>
            <a:r>
              <a:rPr lang="en-US" sz="2400" b="1" dirty="0" err="1" smtClean="0">
                <a:solidFill>
                  <a:srgbClr val="000000"/>
                </a:solidFill>
              </a:rPr>
              <a:t>iziw</a:t>
            </a:r>
            <a:r>
              <a:rPr lang="ru-RU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múm</a:t>
            </a:r>
            <a:r>
              <a:rPr lang="ru-RU" sz="2400" b="1" dirty="0" err="1" smtClean="0">
                <a:solidFill>
                  <a:srgbClr val="000000"/>
                </a:solidFill>
              </a:rPr>
              <a:t>kin</a:t>
            </a:r>
            <a:r>
              <a:rPr lang="ru-RU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boladı</a:t>
            </a:r>
            <a:r>
              <a:rPr lang="ru-RU" sz="2400" b="1" dirty="0" smtClean="0">
                <a:solidFill>
                  <a:srgbClr val="000000"/>
                </a:solidFill>
              </a:rPr>
              <a:t>.</a:t>
            </a:r>
            <a:endParaRPr lang="en-US" sz="2400" b="1" dirty="0" smtClean="0">
              <a:solidFill>
                <a:srgbClr val="000000"/>
              </a:solidFill>
            </a:endParaRPr>
          </a:p>
          <a:p>
            <a:pPr algn="just">
              <a:lnSpc>
                <a:spcPct val="80000"/>
              </a:lnSpc>
              <a:spcBef>
                <a:spcPts val="625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rgbClr val="000000"/>
                </a:solidFill>
              </a:rPr>
              <a:t>1</a:t>
            </a:r>
            <a:r>
              <a:rPr lang="en-US" sz="2400" b="1" i="1" dirty="0" smtClean="0">
                <a:solidFill>
                  <a:srgbClr val="000000"/>
                </a:solidFill>
              </a:rPr>
              <a:t>K = 0,000086101 </a:t>
            </a:r>
            <a:r>
              <a:rPr lang="en-US" sz="2400" b="1" i="1" dirty="0" err="1" smtClean="0">
                <a:solidFill>
                  <a:srgbClr val="000000"/>
                </a:solidFill>
              </a:rPr>
              <a:t>eV</a:t>
            </a:r>
            <a:r>
              <a:rPr lang="ru-RU" sz="2400" b="1" dirty="0" smtClean="0">
                <a:solidFill>
                  <a:srgbClr val="000000"/>
                </a:solidFill>
              </a:rPr>
              <a:t>  </a:t>
            </a:r>
            <a:endParaRPr lang="ru-RU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endParaRPr lang="ru-RU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29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uz-Latn-UZ" b="1" dirty="0" smtClean="0">
                <a:solidFill>
                  <a:schemeClr val="tx1"/>
                </a:solidFill>
              </a:rPr>
              <a:t>L</a:t>
            </a:r>
            <a:r>
              <a:rPr lang="ru-RU" b="1" dirty="0" smtClean="0">
                <a:solidFill>
                  <a:schemeClr val="tx1"/>
                </a:solidFill>
              </a:rPr>
              <a:t>е</a:t>
            </a:r>
            <a:r>
              <a:rPr lang="en-US" b="1" dirty="0" smtClean="0">
                <a:solidFill>
                  <a:schemeClr val="tx1"/>
                </a:solidFill>
              </a:rPr>
              <a:t>k</a:t>
            </a:r>
            <a:r>
              <a:rPr lang="ru-RU" b="1" dirty="0" smtClean="0">
                <a:solidFill>
                  <a:schemeClr val="tx1"/>
                </a:solidFill>
              </a:rPr>
              <a:t>с</a:t>
            </a:r>
            <a:r>
              <a:rPr lang="uz-Latn-UZ" b="1" dirty="0" smtClean="0">
                <a:solidFill>
                  <a:schemeClr val="tx1"/>
                </a:solidFill>
              </a:rPr>
              <a:t>iya</a:t>
            </a:r>
            <a:r>
              <a:rPr lang="ru-RU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r</a:t>
            </a:r>
            <a:r>
              <a:rPr lang="ru-RU" b="1" dirty="0" smtClean="0">
                <a:solidFill>
                  <a:schemeClr val="tx1"/>
                </a:solidFill>
              </a:rPr>
              <a:t>е</a:t>
            </a:r>
            <a:r>
              <a:rPr lang="en-US" b="1" dirty="0" smtClean="0">
                <a:solidFill>
                  <a:schemeClr val="tx1"/>
                </a:solidFill>
              </a:rPr>
              <a:t>j</a:t>
            </a:r>
            <a:r>
              <a:rPr lang="ru-RU" b="1" dirty="0" smtClean="0">
                <a:solidFill>
                  <a:schemeClr val="tx1"/>
                </a:solidFill>
              </a:rPr>
              <a:t>е</a:t>
            </a:r>
            <a:r>
              <a:rPr lang="en-US" b="1" dirty="0" err="1" smtClean="0">
                <a:solidFill>
                  <a:schemeClr val="tx1"/>
                </a:solidFill>
              </a:rPr>
              <a:t>si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6368"/>
          </a:xfrm>
        </p:spPr>
        <p:txBody>
          <a:bodyPr>
            <a:normAutofit/>
          </a:bodyPr>
          <a:lstStyle/>
          <a:p>
            <a:pPr lvl="0"/>
            <a:endParaRPr lang="en-US" sz="2800" b="1" dirty="0" smtClean="0"/>
          </a:p>
          <a:p>
            <a:pPr marL="0" lvl="0" indent="0">
              <a:buNone/>
            </a:pPr>
            <a:r>
              <a:rPr lang="en-US" sz="2800" b="1" dirty="0"/>
              <a:t> </a:t>
            </a:r>
            <a:r>
              <a:rPr lang="en-US" sz="2800" b="1" dirty="0" smtClean="0"/>
              <a:t>   </a:t>
            </a:r>
            <a:r>
              <a:rPr lang="en-US" sz="2800" b="1" dirty="0" err="1" smtClean="0"/>
              <a:t>Qattı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denelerdiń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kristallıq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dúzilisleri</a:t>
            </a:r>
            <a:r>
              <a:rPr lang="en-US" sz="2800" b="1" dirty="0" smtClean="0"/>
              <a:t>.</a:t>
            </a:r>
          </a:p>
          <a:p>
            <a:pPr marL="0" lvl="0" indent="0">
              <a:buNone/>
            </a:pPr>
            <a:r>
              <a:rPr lang="en-US" sz="2800" b="1" dirty="0" smtClean="0"/>
              <a:t>    </a:t>
            </a:r>
            <a:r>
              <a:rPr lang="en-US" sz="2800" b="1" dirty="0" err="1" smtClean="0"/>
              <a:t>Baylanıs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kúshleri</a:t>
            </a:r>
            <a:r>
              <a:rPr lang="en-US" sz="2800" b="1" dirty="0" smtClean="0"/>
              <a:t>.</a:t>
            </a:r>
          </a:p>
          <a:p>
            <a:pPr marL="0" lvl="0" indent="0">
              <a:buNone/>
            </a:pPr>
            <a:r>
              <a:rPr lang="en-US" sz="2800" b="1" dirty="0" smtClean="0"/>
              <a:t>    </a:t>
            </a:r>
            <a:r>
              <a:rPr lang="en-US" sz="2800" b="1" dirty="0" err="1" smtClean="0"/>
              <a:t>Erkin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elektronnıń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energetikalıq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qáddileri</a:t>
            </a:r>
            <a:r>
              <a:rPr lang="en-US" sz="2800" b="1" dirty="0" smtClean="0"/>
              <a:t>.</a:t>
            </a:r>
          </a:p>
          <a:p>
            <a:pPr marL="0" lvl="0" indent="0">
              <a:buNone/>
            </a:pPr>
            <a:r>
              <a:rPr lang="en-US" sz="2800" b="1" dirty="0" smtClean="0"/>
              <a:t>    </a:t>
            </a:r>
            <a:r>
              <a:rPr lang="en-US" sz="2800" b="1" dirty="0" err="1" smtClean="0"/>
              <a:t>Kristallardıń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zonalıq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teoriyası</a:t>
            </a:r>
            <a:r>
              <a:rPr lang="en-US" sz="2800" b="1" dirty="0" smtClean="0"/>
              <a:t>.</a:t>
            </a:r>
          </a:p>
          <a:p>
            <a:pPr marL="0" lvl="0" indent="0">
              <a:buNone/>
            </a:pPr>
            <a:r>
              <a:rPr lang="en-US" sz="2800" b="1" dirty="0" smtClean="0"/>
              <a:t>    </a:t>
            </a:r>
            <a:r>
              <a:rPr lang="en-US" sz="2800" b="1" dirty="0" err="1" smtClean="0"/>
              <a:t>Zonalıq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teoriyada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metallar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yarım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ótkizgishler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hám</a:t>
            </a:r>
            <a:endParaRPr lang="en-US" sz="2800" b="1" dirty="0" smtClean="0"/>
          </a:p>
          <a:p>
            <a:pPr marL="0" lvl="0" indent="0">
              <a:buNone/>
            </a:pPr>
            <a:r>
              <a:rPr lang="en-US" sz="2800" b="1" dirty="0"/>
              <a:t> </a:t>
            </a:r>
            <a:r>
              <a:rPr lang="en-US" sz="2800" b="1" dirty="0" smtClean="0"/>
              <a:t>   </a:t>
            </a:r>
            <a:r>
              <a:rPr lang="en-US" sz="2800" b="1" dirty="0" err="1" smtClean="0"/>
              <a:t>dielektrikler</a:t>
            </a:r>
            <a:r>
              <a:rPr lang="en-US" sz="2800" b="1" dirty="0" smtClean="0"/>
              <a:t>.     </a:t>
            </a:r>
            <a:r>
              <a:rPr lang="ru-RU" sz="2800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>
          <a:xfrm>
            <a:off x="409552" y="261920"/>
            <a:ext cx="8229600" cy="9144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chemeClr val="tx1"/>
                </a:solidFill>
              </a:rPr>
              <a:t>Yarım</a:t>
            </a:r>
            <a:r>
              <a:rPr lang="en-US" sz="4000" b="1" dirty="0" smtClean="0">
                <a:solidFill>
                  <a:schemeClr val="tx1"/>
                </a:solidFill>
              </a:rPr>
              <a:t> </a:t>
            </a:r>
            <a:r>
              <a:rPr lang="en-US" sz="4000" b="1" dirty="0" err="1" smtClean="0">
                <a:solidFill>
                  <a:schemeClr val="tx1"/>
                </a:solidFill>
              </a:rPr>
              <a:t>ótkazgishtiń</a:t>
            </a:r>
            <a:r>
              <a:rPr lang="en-US" sz="4000" b="1" dirty="0" smtClean="0">
                <a:solidFill>
                  <a:schemeClr val="tx1"/>
                </a:solidFill>
              </a:rPr>
              <a:t> </a:t>
            </a:r>
            <a:r>
              <a:rPr lang="en-US" sz="4000" b="1" dirty="0" err="1" smtClean="0">
                <a:solidFill>
                  <a:schemeClr val="tx1"/>
                </a:solidFill>
              </a:rPr>
              <a:t>zonalı</a:t>
            </a:r>
            <a:r>
              <a:rPr lang="en-US" sz="4000" b="1" dirty="0" smtClean="0">
                <a:solidFill>
                  <a:schemeClr val="tx1"/>
                </a:solidFill>
              </a:rPr>
              <a:t> </a:t>
            </a:r>
            <a:r>
              <a:rPr lang="en-US" sz="4000" b="1" dirty="0" err="1" smtClean="0">
                <a:solidFill>
                  <a:schemeClr val="tx1"/>
                </a:solidFill>
              </a:rPr>
              <a:t>sızılması</a:t>
            </a:r>
            <a:endParaRPr lang="ru-RU" sz="4000" b="1" dirty="0" smtClean="0">
              <a:solidFill>
                <a:schemeClr val="tx1"/>
              </a:solidFill>
            </a:endParaRPr>
          </a:p>
        </p:txBody>
      </p:sp>
      <p:pic>
        <p:nvPicPr>
          <p:cNvPr id="5" name="Содержимое 4" descr="D:\ПРОЕКТ\Sample Pictures\235.GIF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1256" y="1600200"/>
            <a:ext cx="628148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2231688" y="2618892"/>
            <a:ext cx="4140552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cs typeface="Times New Roman" panose="02020603050405020304" pitchFamily="18" charset="0"/>
              </a:rPr>
              <a:t>Ótkizgishlik</a:t>
            </a:r>
            <a:r>
              <a:rPr lang="en-US" sz="2800" b="1" dirty="0" smtClean="0"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cs typeface="Times New Roman" panose="02020603050405020304" pitchFamily="18" charset="0"/>
              </a:rPr>
              <a:t>zonası</a:t>
            </a:r>
            <a:endParaRPr lang="ru-RU" sz="2800" b="1" dirty="0"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21700" y="5409264"/>
            <a:ext cx="4140552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cs typeface="Times New Roman" panose="02020603050405020304" pitchFamily="18" charset="0"/>
              </a:rPr>
              <a:t>Valentlik</a:t>
            </a:r>
            <a:r>
              <a:rPr lang="en-US" sz="2800" b="1" dirty="0" smtClean="0"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cs typeface="Times New Roman" panose="02020603050405020304" pitchFamily="18" charset="0"/>
              </a:rPr>
              <a:t>zonası</a:t>
            </a:r>
            <a:endParaRPr lang="ru-RU" sz="2800" b="1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642276" y="2078820"/>
                <a:ext cx="810108" cy="6298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32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sub>
                      </m:sSub>
                    </m:oMath>
                  </m:oMathPara>
                </a14:m>
                <a:endParaRPr lang="ru-RU" sz="3200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2276" y="2078820"/>
                <a:ext cx="810108" cy="6298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381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576" y="533384"/>
            <a:ext cx="8763000" cy="5776000"/>
          </a:xfrm>
          <a:effectLst>
            <a:glow rad="1016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575"/>
              </a:spcBef>
              <a:spcAft>
                <a:spcPts val="0"/>
              </a:spcAft>
            </a:pPr>
            <a:endParaRPr lang="en-US" sz="2400" b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>
              <a:lnSpc>
                <a:spcPct val="90000"/>
              </a:lnSpc>
              <a:spcBef>
                <a:spcPts val="575"/>
              </a:spcBef>
              <a:spcAft>
                <a:spcPts val="0"/>
              </a:spcAft>
            </a:pP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Y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arı</a:t>
            </a:r>
            <a:r>
              <a:rPr lang="ru-RU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m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ó</a:t>
            </a:r>
            <a:r>
              <a:rPr lang="ru-RU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tkazg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isht</a:t>
            </a:r>
            <a:r>
              <a:rPr lang="ru-RU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ń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val</a:t>
            </a:r>
            <a:r>
              <a:rPr lang="ru-RU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ent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zonası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qáddile</a:t>
            </a:r>
            <a:r>
              <a:rPr lang="ru-RU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ri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elekt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ronl</a:t>
            </a:r>
            <a:r>
              <a:rPr lang="ru-RU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ar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mene</a:t>
            </a:r>
            <a:r>
              <a:rPr lang="ru-RU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n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t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olıq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iyelenge</a:t>
            </a:r>
            <a:r>
              <a:rPr lang="ru-RU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n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boladı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ts val="575"/>
              </a:spcBef>
              <a:spcAft>
                <a:spcPts val="0"/>
              </a:spcAft>
            </a:pPr>
            <a:r>
              <a:rPr lang="ru-RU" sz="24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Erkin</a:t>
            </a: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elekt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ronl</a:t>
            </a:r>
            <a:r>
              <a:rPr lang="ru-RU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ar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payda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q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ılıw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ushı</a:t>
            </a:r>
            <a:r>
              <a:rPr lang="ru-RU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n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b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aylanısqa</a:t>
            </a:r>
            <a:r>
              <a:rPr lang="ru-RU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n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elekt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ronlarǵ</a:t>
            </a:r>
            <a:r>
              <a:rPr lang="ru-RU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qadaǵan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etilgen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zona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ke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ń</a:t>
            </a:r>
            <a:r>
              <a:rPr lang="ru-RU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l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igine</a:t>
            </a:r>
            <a:r>
              <a:rPr lang="ru-RU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n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úlken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400" b="1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Δ</a:t>
            </a:r>
            <a:r>
              <a:rPr lang="en-US" sz="2400" b="1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E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energiya</a:t>
            </a: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uz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atıw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k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ere</a:t>
            </a:r>
            <a:r>
              <a:rPr lang="ru-RU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k</a:t>
            </a: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ts val="575"/>
              </a:spcBef>
              <a:spcAft>
                <a:spcPts val="0"/>
              </a:spcAft>
            </a:pPr>
            <a:r>
              <a:rPr lang="ru-RU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Yar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ım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ótkizgishlerdiń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qadaǵan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etilgen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zonası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ke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ń</a:t>
            </a:r>
            <a:r>
              <a:rPr lang="ru-RU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ligi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400" b="1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ΔE </a:t>
            </a:r>
            <a:r>
              <a:rPr lang="ru-RU" sz="2400" b="1" i="1" dirty="0">
                <a:solidFill>
                  <a:srgbClr val="000000"/>
                </a:solidFill>
                <a:latin typeface="Calibri" panose="020F0502020204030204" pitchFamily="34" charset="0"/>
              </a:rPr>
              <a:t>≤ 3 </a:t>
            </a:r>
            <a:r>
              <a:rPr lang="ru-RU" sz="2400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eV</a:t>
            </a:r>
            <a:r>
              <a:rPr lang="ru-RU" sz="2400" b="1" i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átirapında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boladı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ts val="575"/>
              </a:spcBef>
              <a:spcAft>
                <a:spcPts val="0"/>
              </a:spcAft>
            </a:pPr>
            <a:r>
              <a:rPr lang="ru-RU" sz="24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Uy</a:t>
            </a: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temperaturasında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jıllılıq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háreketi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energiy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ası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elekt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ronlardıń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bir</a:t>
            </a: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bólim</a:t>
            </a:r>
            <a:r>
              <a:rPr lang="ru-RU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in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donor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qáddine</a:t>
            </a:r>
            <a:r>
              <a:rPr lang="ru-RU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n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ótkizgishli</a:t>
            </a:r>
            <a:r>
              <a:rPr lang="ru-RU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k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zonasına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k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óshiriwine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jetkilik</a:t>
            </a:r>
            <a:r>
              <a:rPr lang="ru-RU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li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boladı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ts val="575"/>
              </a:spcBef>
              <a:spcAft>
                <a:spcPts val="0"/>
              </a:spcAft>
            </a:pP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Y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arı</a:t>
            </a:r>
            <a:r>
              <a:rPr lang="ru-RU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m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ótkizgishke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sırtqı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elektr</a:t>
            </a: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m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aydanı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túsirilgende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elekt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ronlardıń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t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ártip</a:t>
            </a:r>
            <a:r>
              <a:rPr lang="ru-RU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li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háreketi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yaǵnıy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elektr</a:t>
            </a: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t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okı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ayda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boladı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endParaRPr lang="ru-RU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76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Dielektriktiń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zonalı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sızılması</a:t>
            </a:r>
            <a:endParaRPr lang="ru-RU" b="1" dirty="0" smtClean="0">
              <a:solidFill>
                <a:schemeClr val="tx1"/>
              </a:solidFill>
            </a:endParaRPr>
          </a:p>
        </p:txBody>
      </p:sp>
      <p:pic>
        <p:nvPicPr>
          <p:cNvPr id="28675" name="Picture 5" descr="87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143000" y="1219200"/>
            <a:ext cx="7086600" cy="5346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Скругленный прямоугольник 3"/>
          <p:cNvSpPr/>
          <p:nvPr/>
        </p:nvSpPr>
        <p:spPr>
          <a:xfrm>
            <a:off x="3761892" y="1808784"/>
            <a:ext cx="4410588" cy="117533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prstClr val="black"/>
                </a:solidFill>
              </a:rPr>
              <a:t>Ótkizgishlik</a:t>
            </a:r>
            <a:r>
              <a:rPr lang="en-US" sz="2800" b="1" dirty="0" smtClean="0">
                <a:solidFill>
                  <a:prstClr val="black"/>
                </a:solidFill>
              </a:rPr>
              <a:t>  </a:t>
            </a:r>
            <a:r>
              <a:rPr lang="en-US" sz="2800" b="1" dirty="0" err="1" smtClean="0">
                <a:solidFill>
                  <a:prstClr val="black"/>
                </a:solidFill>
              </a:rPr>
              <a:t>zonası</a:t>
            </a:r>
            <a:endParaRPr lang="ru-RU" sz="2800" b="1" dirty="0">
              <a:solidFill>
                <a:prstClr val="black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786182" y="4857760"/>
            <a:ext cx="4050540" cy="108014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prstClr val="black"/>
                </a:solidFill>
              </a:rPr>
              <a:t>Valent</a:t>
            </a:r>
            <a:r>
              <a:rPr lang="en-US" sz="2800" b="1" dirty="0" smtClean="0">
                <a:solidFill>
                  <a:prstClr val="black"/>
                </a:solidFill>
              </a:rPr>
              <a:t> </a:t>
            </a:r>
            <a:r>
              <a:rPr lang="en-US" sz="2800" b="1" dirty="0" err="1" smtClean="0">
                <a:solidFill>
                  <a:prstClr val="black"/>
                </a:solidFill>
              </a:rPr>
              <a:t>zonası</a:t>
            </a:r>
            <a:endParaRPr lang="ru-RU" sz="2800" b="1" dirty="0">
              <a:solidFill>
                <a:prstClr val="black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413493" y="3699036"/>
            <a:ext cx="618435" cy="46700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err="1" smtClean="0">
                <a:solidFill>
                  <a:prstClr val="black"/>
                </a:solidFill>
              </a:rPr>
              <a:t>qad</a:t>
            </a:r>
            <a:endParaRPr lang="ru-RU" b="1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41556" y="6039348"/>
            <a:ext cx="2880384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Dielektrik</a:t>
            </a:r>
            <a:endParaRPr lang="ru-RU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62012" y="3338988"/>
            <a:ext cx="1170156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 eV</a:t>
            </a:r>
            <a:endParaRPr lang="ru-RU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786446" y="3143248"/>
            <a:ext cx="2286016" cy="108014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Qadaǵan</a:t>
            </a:r>
            <a:r>
              <a:rPr lang="en-US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etilgen</a:t>
            </a:r>
            <a:r>
              <a:rPr lang="en-US" sz="2800" b="1" dirty="0" smtClean="0">
                <a:solidFill>
                  <a:prstClr val="black"/>
                </a:solidFill>
              </a:rPr>
              <a:t> </a:t>
            </a:r>
          </a:p>
          <a:p>
            <a:pPr algn="ctr"/>
            <a:r>
              <a:rPr lang="en-US" sz="2800" b="1" dirty="0" err="1" smtClean="0">
                <a:solidFill>
                  <a:prstClr val="black"/>
                </a:solidFill>
              </a:rPr>
              <a:t>zona</a:t>
            </a:r>
            <a:endParaRPr lang="ru-RU" sz="28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2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9552" y="1257288"/>
            <a:ext cx="8229600" cy="3981472"/>
          </a:xfrm>
          <a:effectLst>
            <a:glow rad="1016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47345" indent="-347345" algn="just">
              <a:spcBef>
                <a:spcPts val="770"/>
              </a:spcBef>
              <a:spcAft>
                <a:spcPts val="0"/>
              </a:spcAft>
            </a:pPr>
            <a:r>
              <a:rPr lang="en-US" sz="2800" b="1" dirty="0" err="1" smtClean="0">
                <a:solidFill>
                  <a:srgbClr val="000000"/>
                </a:solidFill>
              </a:rPr>
              <a:t>Dielektriklerde</a:t>
            </a:r>
            <a:r>
              <a:rPr lang="en-US" sz="2800" b="1" dirty="0" smtClean="0">
                <a:solidFill>
                  <a:srgbClr val="000000"/>
                </a:solidFill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</a:rPr>
              <a:t>qadaǵan</a:t>
            </a:r>
            <a:r>
              <a:rPr lang="en-US" sz="2800" b="1" dirty="0" smtClean="0">
                <a:solidFill>
                  <a:srgbClr val="000000"/>
                </a:solidFill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</a:rPr>
              <a:t>etilgen</a:t>
            </a:r>
            <a:r>
              <a:rPr lang="en-US" sz="2800" b="1" dirty="0" smtClean="0">
                <a:solidFill>
                  <a:srgbClr val="000000"/>
                </a:solidFill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</a:rPr>
              <a:t>zona</a:t>
            </a:r>
            <a:r>
              <a:rPr lang="en-US" sz="2800" b="1" dirty="0" smtClean="0">
                <a:solidFill>
                  <a:srgbClr val="000000"/>
                </a:solidFill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</a:rPr>
              <a:t>keńligi</a:t>
            </a:r>
            <a:r>
              <a:rPr lang="en-US" sz="2800" b="1" dirty="0" smtClean="0">
                <a:solidFill>
                  <a:srgbClr val="000000"/>
                </a:solidFill>
              </a:rPr>
              <a:t> </a:t>
            </a:r>
            <a:r>
              <a:rPr lang="en-US" sz="2800" b="1" dirty="0" err="1">
                <a:solidFill>
                  <a:srgbClr val="000000"/>
                </a:solidFill>
              </a:rPr>
              <a:t>bir</a:t>
            </a:r>
            <a:r>
              <a:rPr lang="en-US" sz="2800" b="1" dirty="0">
                <a:solidFill>
                  <a:srgbClr val="000000"/>
                </a:solidFill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</a:rPr>
              <a:t>neshe</a:t>
            </a:r>
            <a:r>
              <a:rPr lang="en-US" sz="2800" b="1" dirty="0" smtClean="0">
                <a:solidFill>
                  <a:srgbClr val="000000"/>
                </a:solidFill>
              </a:rPr>
              <a:t> </a:t>
            </a:r>
            <a:r>
              <a:rPr lang="en-US" sz="2800" b="1" i="1" dirty="0" err="1">
                <a:solidFill>
                  <a:srgbClr val="000000"/>
                </a:solidFill>
              </a:rPr>
              <a:t>eV</a:t>
            </a:r>
            <a:r>
              <a:rPr lang="en-US" sz="2800" b="1" dirty="0">
                <a:solidFill>
                  <a:srgbClr val="000000"/>
                </a:solidFill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</a:rPr>
              <a:t>qa</a:t>
            </a:r>
            <a:r>
              <a:rPr lang="en-US" sz="2800" b="1" dirty="0" smtClean="0">
                <a:solidFill>
                  <a:srgbClr val="000000"/>
                </a:solidFill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</a:rPr>
              <a:t>teń</a:t>
            </a:r>
            <a:r>
              <a:rPr lang="en-US" sz="2800" b="1" dirty="0" smtClean="0">
                <a:solidFill>
                  <a:srgbClr val="000000"/>
                </a:solidFill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</a:rPr>
              <a:t>boladı</a:t>
            </a:r>
            <a:r>
              <a:rPr lang="en-US" sz="2800" b="1" dirty="0" smtClean="0">
                <a:solidFill>
                  <a:srgbClr val="000000"/>
                </a:solidFill>
              </a:rPr>
              <a:t> </a:t>
            </a:r>
            <a:r>
              <a:rPr lang="ru-RU" sz="2800" b="1" i="1" dirty="0" smtClean="0">
                <a:solidFill>
                  <a:srgbClr val="000000"/>
                </a:solidFill>
              </a:rPr>
              <a:t>Δ</a:t>
            </a:r>
            <a:r>
              <a:rPr lang="en-US" sz="2800" b="1" i="1" dirty="0" smtClean="0">
                <a:solidFill>
                  <a:srgbClr val="000000"/>
                </a:solidFill>
              </a:rPr>
              <a:t>E ≥</a:t>
            </a:r>
            <a:r>
              <a:rPr lang="en-US" sz="2800" b="1" i="1" dirty="0">
                <a:solidFill>
                  <a:srgbClr val="000000"/>
                </a:solidFill>
              </a:rPr>
              <a:t> 5 </a:t>
            </a:r>
            <a:r>
              <a:rPr lang="en-US" sz="2800" b="1" i="1" dirty="0" err="1" smtClean="0">
                <a:solidFill>
                  <a:srgbClr val="000000"/>
                </a:solidFill>
              </a:rPr>
              <a:t>eV</a:t>
            </a:r>
            <a:r>
              <a:rPr lang="en-US" sz="2800" b="1" i="1" dirty="0" smtClean="0">
                <a:solidFill>
                  <a:srgbClr val="000000"/>
                </a:solidFill>
              </a:rPr>
              <a:t>.  </a:t>
            </a:r>
            <a:endParaRPr lang="ru-RU" sz="2800" dirty="0">
              <a:ea typeface="Times New Roman" panose="02020603050405020304" pitchFamily="18" charset="0"/>
            </a:endParaRPr>
          </a:p>
          <a:p>
            <a:pPr marL="347345" indent="-347345" algn="just">
              <a:spcBef>
                <a:spcPts val="770"/>
              </a:spcBef>
              <a:spcAft>
                <a:spcPts val="0"/>
              </a:spcAft>
            </a:pPr>
            <a:r>
              <a:rPr lang="en-US" sz="2800" b="1" dirty="0" err="1" smtClean="0">
                <a:solidFill>
                  <a:srgbClr val="000000"/>
                </a:solidFill>
              </a:rPr>
              <a:t>Jıllılıq</a:t>
            </a:r>
            <a:r>
              <a:rPr lang="ru-RU" sz="2800" b="1" dirty="0" smtClean="0">
                <a:solidFill>
                  <a:srgbClr val="000000"/>
                </a:solidFill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</a:rPr>
              <a:t>háreketi</a:t>
            </a:r>
            <a:r>
              <a:rPr lang="ru-RU" sz="2800" b="1" dirty="0" smtClean="0">
                <a:solidFill>
                  <a:srgbClr val="000000"/>
                </a:solidFill>
              </a:rPr>
              <a:t> </a:t>
            </a:r>
            <a:r>
              <a:rPr lang="ru-RU" sz="2800" b="1" dirty="0" err="1" smtClean="0">
                <a:solidFill>
                  <a:srgbClr val="000000"/>
                </a:solidFill>
              </a:rPr>
              <a:t>energiy</a:t>
            </a:r>
            <a:r>
              <a:rPr lang="en-US" sz="2800" b="1" dirty="0" err="1" smtClean="0">
                <a:solidFill>
                  <a:srgbClr val="000000"/>
                </a:solidFill>
              </a:rPr>
              <a:t>ası</a:t>
            </a:r>
            <a:r>
              <a:rPr lang="ru-RU" sz="2800" b="1" dirty="0" smtClean="0">
                <a:solidFill>
                  <a:srgbClr val="000000"/>
                </a:solidFill>
              </a:rPr>
              <a:t> </a:t>
            </a:r>
            <a:r>
              <a:rPr lang="ru-RU" sz="2800" b="1" dirty="0" err="1" smtClean="0">
                <a:solidFill>
                  <a:srgbClr val="000000"/>
                </a:solidFill>
              </a:rPr>
              <a:t>dielektri</a:t>
            </a:r>
            <a:r>
              <a:rPr lang="en-US" sz="2800" b="1" dirty="0" err="1" smtClean="0">
                <a:solidFill>
                  <a:srgbClr val="000000"/>
                </a:solidFill>
              </a:rPr>
              <a:t>kt</a:t>
            </a:r>
            <a:r>
              <a:rPr lang="ru-RU" sz="2800" b="1" dirty="0" err="1" smtClean="0">
                <a:solidFill>
                  <a:srgbClr val="000000"/>
                </a:solidFill>
              </a:rPr>
              <a:t>i</a:t>
            </a:r>
            <a:r>
              <a:rPr lang="en-US" sz="2800" b="1" dirty="0" smtClean="0">
                <a:solidFill>
                  <a:srgbClr val="000000"/>
                </a:solidFill>
              </a:rPr>
              <a:t>ń</a:t>
            </a:r>
            <a:r>
              <a:rPr lang="ru-RU" sz="2800" b="1" dirty="0" smtClean="0">
                <a:solidFill>
                  <a:srgbClr val="000000"/>
                </a:solidFill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</a:rPr>
              <a:t>val</a:t>
            </a:r>
            <a:r>
              <a:rPr lang="ru-RU" sz="2800" b="1" dirty="0" err="1" smtClean="0">
                <a:solidFill>
                  <a:srgbClr val="000000"/>
                </a:solidFill>
              </a:rPr>
              <a:t>ent</a:t>
            </a:r>
            <a:r>
              <a:rPr lang="ru-RU" sz="2800" b="1" dirty="0" smtClean="0">
                <a:solidFill>
                  <a:srgbClr val="000000"/>
                </a:solidFill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</a:rPr>
              <a:t>zonasındaǵı</a:t>
            </a:r>
            <a:r>
              <a:rPr lang="ru-RU" sz="2800" b="1" dirty="0" smtClean="0">
                <a:solidFill>
                  <a:srgbClr val="000000"/>
                </a:solidFill>
              </a:rPr>
              <a:t> </a:t>
            </a:r>
            <a:r>
              <a:rPr lang="ru-RU" sz="2800" b="1" dirty="0" err="1" smtClean="0">
                <a:solidFill>
                  <a:srgbClr val="000000"/>
                </a:solidFill>
              </a:rPr>
              <a:t>elekt</a:t>
            </a:r>
            <a:r>
              <a:rPr lang="en-US" sz="2800" b="1" dirty="0" err="1" smtClean="0">
                <a:solidFill>
                  <a:srgbClr val="000000"/>
                </a:solidFill>
              </a:rPr>
              <a:t>ronlardı</a:t>
            </a:r>
            <a:r>
              <a:rPr lang="ru-RU" sz="2800" b="1" dirty="0" smtClean="0">
                <a:solidFill>
                  <a:srgbClr val="000000"/>
                </a:solidFill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</a:rPr>
              <a:t>ó</a:t>
            </a:r>
            <a:r>
              <a:rPr lang="ru-RU" sz="2800" b="1" dirty="0" err="1" smtClean="0">
                <a:solidFill>
                  <a:srgbClr val="000000"/>
                </a:solidFill>
              </a:rPr>
              <a:t>tk</a:t>
            </a:r>
            <a:r>
              <a:rPr lang="en-US" sz="2800" b="1" dirty="0" err="1" smtClean="0">
                <a:solidFill>
                  <a:srgbClr val="000000"/>
                </a:solidFill>
              </a:rPr>
              <a:t>izgishli</a:t>
            </a:r>
            <a:r>
              <a:rPr lang="ru-RU" sz="2800" b="1" dirty="0" err="1" smtClean="0">
                <a:solidFill>
                  <a:srgbClr val="000000"/>
                </a:solidFill>
              </a:rPr>
              <a:t>k</a:t>
            </a:r>
            <a:r>
              <a:rPr lang="ru-RU" sz="2800" b="1" dirty="0" smtClean="0">
                <a:solidFill>
                  <a:srgbClr val="000000"/>
                </a:solidFill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</a:rPr>
              <a:t>zonasına</a:t>
            </a:r>
            <a:r>
              <a:rPr lang="ru-RU" sz="2800" b="1" dirty="0" smtClean="0">
                <a:solidFill>
                  <a:srgbClr val="000000"/>
                </a:solidFill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</a:rPr>
              <a:t>ó</a:t>
            </a:r>
            <a:r>
              <a:rPr lang="ru-RU" sz="2800" b="1" dirty="0" err="1" smtClean="0">
                <a:solidFill>
                  <a:srgbClr val="000000"/>
                </a:solidFill>
              </a:rPr>
              <a:t>tk</a:t>
            </a:r>
            <a:r>
              <a:rPr lang="en-US" sz="2800" b="1" dirty="0" err="1" smtClean="0">
                <a:solidFill>
                  <a:srgbClr val="000000"/>
                </a:solidFill>
              </a:rPr>
              <a:t>i</a:t>
            </a:r>
            <a:r>
              <a:rPr lang="ru-RU" sz="2800" b="1" dirty="0" err="1" smtClean="0">
                <a:solidFill>
                  <a:srgbClr val="000000"/>
                </a:solidFill>
              </a:rPr>
              <a:t>z</a:t>
            </a:r>
            <a:r>
              <a:rPr lang="en-US" sz="2800" b="1" dirty="0" err="1" smtClean="0">
                <a:solidFill>
                  <a:srgbClr val="000000"/>
                </a:solidFill>
              </a:rPr>
              <a:t>iwine</a:t>
            </a:r>
            <a:r>
              <a:rPr lang="ru-RU" sz="2800" b="1" dirty="0" smtClean="0">
                <a:solidFill>
                  <a:srgbClr val="000000"/>
                </a:solidFill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</a:rPr>
              <a:t>jetkilik</a:t>
            </a:r>
            <a:r>
              <a:rPr lang="ru-RU" sz="2800" b="1" dirty="0" err="1" smtClean="0">
                <a:solidFill>
                  <a:srgbClr val="000000"/>
                </a:solidFill>
              </a:rPr>
              <a:t>li</a:t>
            </a:r>
            <a:r>
              <a:rPr lang="ru-RU" sz="2800" b="1" dirty="0" smtClean="0">
                <a:solidFill>
                  <a:srgbClr val="000000"/>
                </a:solidFill>
              </a:rPr>
              <a:t> </a:t>
            </a:r>
            <a:r>
              <a:rPr lang="ru-RU" sz="2800" b="1" dirty="0" err="1" smtClean="0">
                <a:solidFill>
                  <a:srgbClr val="000000"/>
                </a:solidFill>
              </a:rPr>
              <a:t>b</a:t>
            </a:r>
            <a:r>
              <a:rPr lang="en-US" sz="2800" b="1" dirty="0" err="1" smtClean="0">
                <a:solidFill>
                  <a:srgbClr val="000000"/>
                </a:solidFill>
              </a:rPr>
              <a:t>olmaydı</a:t>
            </a:r>
            <a:r>
              <a:rPr lang="ru-RU" sz="2800" b="1" dirty="0" smtClean="0">
                <a:solidFill>
                  <a:srgbClr val="000000"/>
                </a:solidFill>
              </a:rPr>
              <a:t>.</a:t>
            </a:r>
            <a:endParaRPr lang="ru-RU" sz="28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48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28596" y="142852"/>
            <a:ext cx="8301038" cy="72547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>
              <a:defRPr/>
            </a:pPr>
            <a:r>
              <a:rPr lang="en-US" sz="3200" b="1" dirty="0" smtClean="0">
                <a:solidFill>
                  <a:schemeClr val="tx1"/>
                </a:solidFill>
              </a:rPr>
              <a:t>PAYDALAN</a:t>
            </a:r>
            <a:r>
              <a:rPr lang="es-ES" sz="3200" b="1" dirty="0" smtClean="0">
                <a:solidFill>
                  <a:schemeClr val="tx1"/>
                </a:solidFill>
              </a:rPr>
              <a:t>ÍL</a:t>
            </a:r>
            <a:r>
              <a:rPr lang="en-US" sz="3200" b="1" dirty="0" smtClean="0">
                <a:solidFill>
                  <a:schemeClr val="tx1"/>
                </a:solidFill>
              </a:rPr>
              <a:t>ǴAN</a:t>
            </a:r>
            <a:r>
              <a:rPr lang="ru-RU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smtClean="0">
                <a:solidFill>
                  <a:schemeClr val="tx1"/>
                </a:solidFill>
              </a:rPr>
              <a:t>ÁDEBIYA</a:t>
            </a:r>
            <a:r>
              <a:rPr lang="ru-RU" sz="3200" b="1" dirty="0" smtClean="0">
                <a:solidFill>
                  <a:schemeClr val="tx1"/>
                </a:solidFill>
              </a:rPr>
              <a:t>Т</a:t>
            </a:r>
            <a:r>
              <a:rPr lang="en-US" sz="3200" b="1" dirty="0" smtClean="0">
                <a:solidFill>
                  <a:schemeClr val="tx1"/>
                </a:solidFill>
              </a:rPr>
              <a:t>LAR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625" y="928688"/>
            <a:ext cx="8270875" cy="5594350"/>
          </a:xfrm>
          <a:ln>
            <a:solidFill>
              <a:schemeClr val="accent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algn="just">
              <a:buFont typeface="Arial" charset="0"/>
              <a:buNone/>
              <a:defRPr/>
            </a:pPr>
            <a:r>
              <a:rPr lang="ru-RU" sz="2000" b="1" dirty="0" smtClean="0"/>
              <a:t>1. </a:t>
            </a:r>
            <a:r>
              <a:rPr lang="en-US" sz="2000" b="1" dirty="0" smtClean="0"/>
              <a:t>Q</a:t>
            </a:r>
            <a:r>
              <a:rPr lang="ru-RU" sz="2000" b="1" dirty="0" smtClean="0"/>
              <a:t>.</a:t>
            </a:r>
            <a:r>
              <a:rPr lang="en-US" sz="2000" b="1" dirty="0" smtClean="0"/>
              <a:t>P</a:t>
            </a:r>
            <a:r>
              <a:rPr lang="ru-RU" sz="2000" b="1" dirty="0" smtClean="0"/>
              <a:t>.</a:t>
            </a:r>
            <a:r>
              <a:rPr lang="en-US" sz="2000" b="1" dirty="0" err="1" smtClean="0"/>
              <a:t>Abduraxmanov</a:t>
            </a:r>
            <a:r>
              <a:rPr lang="ru-RU" sz="2000" b="1" dirty="0" smtClean="0"/>
              <a:t>, </a:t>
            </a:r>
            <a:r>
              <a:rPr lang="en-US" sz="2000" b="1" dirty="0" smtClean="0"/>
              <a:t>V</a:t>
            </a:r>
            <a:r>
              <a:rPr lang="ru-RU" sz="2000" b="1" dirty="0" smtClean="0"/>
              <a:t>.</a:t>
            </a:r>
            <a:r>
              <a:rPr lang="en-US" sz="2000" b="1" dirty="0" smtClean="0"/>
              <a:t>S</a:t>
            </a:r>
            <a:r>
              <a:rPr lang="ru-RU" sz="2000" b="1" dirty="0" smtClean="0"/>
              <a:t>.</a:t>
            </a:r>
            <a:r>
              <a:rPr lang="en-US" sz="2000" b="1" dirty="0" err="1" smtClean="0"/>
              <a:t>Xamidov</a:t>
            </a:r>
            <a:r>
              <a:rPr lang="ru-RU" sz="2000" b="1" dirty="0" smtClean="0"/>
              <a:t>, </a:t>
            </a:r>
            <a:r>
              <a:rPr lang="en-US" sz="2000" b="1" dirty="0" smtClean="0"/>
              <a:t>N</a:t>
            </a:r>
            <a:r>
              <a:rPr lang="ru-RU" sz="2000" b="1" dirty="0" smtClean="0"/>
              <a:t>.</a:t>
            </a:r>
            <a:r>
              <a:rPr lang="en-US" sz="2000" b="1" dirty="0" smtClean="0"/>
              <a:t>A</a:t>
            </a:r>
            <a:r>
              <a:rPr lang="ru-RU" sz="2000" b="1" dirty="0" smtClean="0"/>
              <a:t>.</a:t>
            </a:r>
            <a:r>
              <a:rPr lang="en-US" sz="2000" b="1" dirty="0" err="1" smtClean="0"/>
              <a:t>Axmedova</a:t>
            </a:r>
            <a:r>
              <a:rPr lang="ru-RU" sz="2000" b="1" dirty="0" smtClean="0"/>
              <a:t>. </a:t>
            </a:r>
            <a:r>
              <a:rPr lang="en-US" sz="2000" b="1" dirty="0" smtClean="0"/>
              <a:t>FIZIKA</a:t>
            </a:r>
            <a:r>
              <a:rPr lang="ru-RU" sz="2000" b="1" dirty="0" smtClean="0"/>
              <a:t>. </a:t>
            </a:r>
            <a:r>
              <a:rPr lang="en-US" sz="2000" b="1" dirty="0" err="1" smtClean="0"/>
              <a:t>Darslik</a:t>
            </a:r>
            <a:r>
              <a:rPr lang="ru-RU" sz="2000" b="1" dirty="0" smtClean="0"/>
              <a:t>. </a:t>
            </a:r>
            <a:r>
              <a:rPr lang="en-US" sz="2000" b="1" dirty="0" smtClean="0"/>
              <a:t>Toshkent</a:t>
            </a:r>
            <a:r>
              <a:rPr lang="ru-RU" sz="2000" b="1" dirty="0" smtClean="0"/>
              <a:t>. “</a:t>
            </a:r>
            <a:r>
              <a:rPr lang="en-US" sz="2000" b="1" dirty="0" err="1" smtClean="0"/>
              <a:t>Aloqachi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nashriyoti</a:t>
            </a:r>
            <a:r>
              <a:rPr lang="ru-RU" sz="2000" b="1" dirty="0" smtClean="0"/>
              <a:t>”. 2018 </a:t>
            </a:r>
            <a:r>
              <a:rPr lang="en-US" sz="2000" b="1" dirty="0" smtClean="0"/>
              <a:t>y</a:t>
            </a:r>
            <a:r>
              <a:rPr lang="ru-RU" sz="2000" b="1" dirty="0" smtClean="0"/>
              <a:t>. </a:t>
            </a:r>
            <a:r>
              <a:rPr lang="en-US" sz="2000" b="1" dirty="0" smtClean="0"/>
              <a:t>O</a:t>
            </a:r>
            <a:r>
              <a:rPr lang="ru-RU" sz="2000" b="1" dirty="0" smtClean="0"/>
              <a:t>‘</a:t>
            </a:r>
            <a:r>
              <a:rPr lang="en-US" sz="2000" b="1" dirty="0" err="1" smtClean="0"/>
              <a:t>zR</a:t>
            </a:r>
            <a:r>
              <a:rPr lang="en-US" sz="2000" b="1" dirty="0" smtClean="0"/>
              <a:t> OO</a:t>
            </a:r>
            <a:r>
              <a:rPr lang="ru-RU" sz="2000" b="1" dirty="0" smtClean="0"/>
              <a:t>‘</a:t>
            </a:r>
            <a:r>
              <a:rPr lang="en-US" sz="2000" b="1" dirty="0" smtClean="0"/>
              <a:t>MTV</a:t>
            </a:r>
            <a:r>
              <a:rPr lang="ru-RU" sz="2000" b="1" dirty="0" smtClean="0"/>
              <a:t> 2017.24.08 </a:t>
            </a:r>
            <a:r>
              <a:rPr lang="en-US" sz="2000" b="1" dirty="0" err="1" smtClean="0"/>
              <a:t>dagi</a:t>
            </a:r>
            <a:r>
              <a:rPr lang="ru-RU" sz="2000" b="1" dirty="0" smtClean="0"/>
              <a:t> “603”-</a:t>
            </a:r>
            <a:r>
              <a:rPr lang="en-US" sz="2000" b="1" dirty="0" err="1" smtClean="0"/>
              <a:t>sonli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buyrug</a:t>
            </a:r>
            <a:r>
              <a:rPr lang="ru-RU" sz="2000" b="1" dirty="0" smtClean="0"/>
              <a:t>‘</a:t>
            </a:r>
            <a:r>
              <a:rPr lang="en-US" sz="2000" b="1" dirty="0" err="1" smtClean="0"/>
              <a:t>i</a:t>
            </a:r>
            <a:r>
              <a:rPr lang="ru-RU" sz="2000" b="1" dirty="0" smtClean="0"/>
              <a:t>.</a:t>
            </a:r>
            <a:endParaRPr lang="ru-RU" sz="2000" dirty="0" smtClean="0"/>
          </a:p>
          <a:p>
            <a:pPr algn="just">
              <a:buFont typeface="Arial" charset="0"/>
              <a:buNone/>
              <a:defRPr/>
            </a:pPr>
            <a:r>
              <a:rPr lang="en-US" sz="2000" b="1" dirty="0" smtClean="0"/>
              <a:t>2.</a:t>
            </a:r>
            <a:r>
              <a:rPr lang="ru-RU" sz="2000" b="1" dirty="0" smtClean="0"/>
              <a:t>   </a:t>
            </a:r>
            <a:r>
              <a:rPr lang="en-US" sz="2000" b="1" dirty="0" err="1" smtClean="0"/>
              <a:t>B.A.Ibragimov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G.Q.Atajanova</a:t>
            </a:r>
            <a:r>
              <a:rPr lang="en-US" sz="2000" b="1" dirty="0" smtClean="0"/>
              <a:t>. </a:t>
            </a:r>
            <a:r>
              <a:rPr lang="uz-Cyrl-UZ" sz="2000" b="1" dirty="0" smtClean="0"/>
              <a:t>“FIZIKA”. </a:t>
            </a:r>
            <a:r>
              <a:rPr lang="en-US" sz="2000" b="1" dirty="0" err="1" smtClean="0"/>
              <a:t>Oqıwlıq</a:t>
            </a:r>
            <a:r>
              <a:rPr lang="uz-Cyrl-UZ" sz="2000" b="1" dirty="0" smtClean="0"/>
              <a:t>. T</a:t>
            </a:r>
            <a:r>
              <a:rPr lang="en-US" sz="2000" b="1" dirty="0" smtClean="0"/>
              <a:t>a</a:t>
            </a:r>
            <a:r>
              <a:rPr lang="uz-Cyrl-UZ" sz="2000" b="1" dirty="0" smtClean="0"/>
              <a:t>shkent. </a:t>
            </a:r>
            <a:r>
              <a:rPr lang="en-US" sz="2000" b="1" dirty="0" smtClean="0"/>
              <a:t>2018 j. </a:t>
            </a:r>
            <a:endParaRPr lang="ru-RU" sz="2000" b="1" dirty="0" smtClean="0"/>
          </a:p>
          <a:p>
            <a:pPr algn="just">
              <a:buFont typeface="Arial" charset="0"/>
              <a:buNone/>
              <a:defRPr/>
            </a:pPr>
            <a:r>
              <a:rPr lang="uz-Cyrl-UZ" sz="2000" b="1" dirty="0" smtClean="0"/>
              <a:t>3.  Q.P.Abduraxmanov, O’.Egamov. “FIZIKA”. Darslik. Toshkent. O‘quv-ta’lim metodika” bosmaxonasi. 2015 y. O‘zROO‘MTV  2009.26.02. dagi “51”-sonli buyrug‘i.</a:t>
            </a:r>
            <a:endParaRPr lang="ru-RU" sz="2000" dirty="0" smtClean="0"/>
          </a:p>
          <a:p>
            <a:pPr algn="just">
              <a:buFont typeface="Arial" charset="0"/>
              <a:buNone/>
              <a:defRPr/>
            </a:pPr>
            <a:r>
              <a:rPr lang="en-US" sz="2000" b="1" dirty="0" smtClean="0"/>
              <a:t>4</a:t>
            </a:r>
            <a:r>
              <a:rPr lang="uz-Cyrl-UZ" sz="2000" b="1" dirty="0" smtClean="0"/>
              <a:t>. Douglas C. Giancoli. Physics. Principles with Applicathions. 2004 USA ISBN-13 978-0-321-62592-2</a:t>
            </a:r>
            <a:r>
              <a:rPr lang="en-US" sz="2000" b="1" dirty="0" smtClean="0"/>
              <a:t>.</a:t>
            </a:r>
            <a:endParaRPr lang="ru-RU" sz="2000" dirty="0" smtClean="0"/>
          </a:p>
          <a:p>
            <a:pPr algn="just">
              <a:buFont typeface="Arial" charset="0"/>
              <a:buNone/>
              <a:defRPr/>
            </a:pPr>
            <a:r>
              <a:rPr lang="en-US" sz="2000" b="1" dirty="0" smtClean="0"/>
              <a:t>5. </a:t>
            </a:r>
            <a:r>
              <a:rPr lang="ru-RU" sz="2000" b="1" dirty="0" smtClean="0"/>
              <a:t> </a:t>
            </a:r>
            <a:r>
              <a:rPr lang="en-US" sz="2000" b="1" dirty="0" smtClean="0"/>
              <a:t>Physics for Scientists and Engineers, Raymond A. </a:t>
            </a:r>
            <a:r>
              <a:rPr lang="en-US" sz="2000" b="1" dirty="0" err="1" smtClean="0"/>
              <a:t>Serway</a:t>
            </a:r>
            <a:r>
              <a:rPr lang="en-US" sz="2000" b="1" dirty="0" smtClean="0"/>
              <a:t>, John W. Jewett. 9th Edition, 2012.</a:t>
            </a:r>
            <a:endParaRPr lang="ru-RU" sz="2000" dirty="0" smtClean="0"/>
          </a:p>
          <a:p>
            <a:pPr algn="just">
              <a:buFont typeface="Arial" charset="0"/>
              <a:buNone/>
              <a:defRPr/>
            </a:pPr>
            <a:r>
              <a:rPr lang="en-US" sz="2000" b="1" dirty="0" smtClean="0"/>
              <a:t>6.</a:t>
            </a:r>
            <a:r>
              <a:rPr lang="ru-RU" sz="2000" b="1" dirty="0" smtClean="0"/>
              <a:t> </a:t>
            </a:r>
            <a:r>
              <a:rPr lang="en-US" sz="20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S.G. </a:t>
            </a:r>
            <a:r>
              <a:rPr lang="en-US" sz="2000" b="1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Kaypnazarov</a:t>
            </a:r>
            <a:r>
              <a:rPr lang="uz-Latn-UZ" sz="20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. </a:t>
            </a:r>
            <a:r>
              <a:rPr lang="en-US" sz="2000" b="1" dirty="0"/>
              <a:t>"</a:t>
            </a:r>
            <a:r>
              <a:rPr lang="en-US" sz="2000" b="1" dirty="0" err="1"/>
              <a:t>Fizika</a:t>
            </a:r>
            <a:r>
              <a:rPr lang="en-US" sz="2000" b="1" dirty="0"/>
              <a:t> I </a:t>
            </a:r>
            <a:r>
              <a:rPr lang="en-US" sz="2000" b="1" dirty="0" err="1"/>
              <a:t>kursı</a:t>
            </a:r>
            <a:r>
              <a:rPr lang="en-US" sz="2000" b="1" dirty="0"/>
              <a:t> </a:t>
            </a:r>
            <a:r>
              <a:rPr lang="en-US" sz="2000" b="1" dirty="0" err="1"/>
              <a:t>boyınsha</a:t>
            </a:r>
            <a:r>
              <a:rPr lang="en-US" sz="2000" b="1" dirty="0"/>
              <a:t> </a:t>
            </a:r>
            <a:r>
              <a:rPr lang="en-US" sz="2000" b="1" dirty="0" err="1"/>
              <a:t>prezentaciyalıq</a:t>
            </a:r>
            <a:r>
              <a:rPr lang="en-US" sz="2000" b="1" dirty="0"/>
              <a:t> </a:t>
            </a:r>
            <a:r>
              <a:rPr lang="en-US" sz="2000" b="1" dirty="0" err="1"/>
              <a:t>multimedialı</a:t>
            </a:r>
            <a:r>
              <a:rPr lang="en-US" sz="2000" b="1" dirty="0"/>
              <a:t> </a:t>
            </a:r>
            <a:r>
              <a:rPr lang="en-US" sz="2000" b="1" dirty="0" err="1"/>
              <a:t>shınıǵıwlar</a:t>
            </a:r>
            <a:r>
              <a:rPr lang="en-US" sz="2000" b="1" dirty="0"/>
              <a:t> </a:t>
            </a:r>
            <a:r>
              <a:rPr lang="en-US" sz="2000" b="1" dirty="0" err="1"/>
              <a:t>toplamı</a:t>
            </a:r>
            <a:r>
              <a:rPr lang="en-US" sz="2000" b="1" dirty="0"/>
              <a:t>“</a:t>
            </a:r>
            <a:r>
              <a:rPr lang="uz-Latn-UZ" sz="2000" b="1" dirty="0"/>
              <a:t>.</a:t>
            </a:r>
            <a:r>
              <a:rPr lang="en-US" sz="2000" b="1" dirty="0"/>
              <a:t> </a:t>
            </a:r>
            <a:r>
              <a:rPr lang="uz-Latn-UZ" sz="2000" b="1" dirty="0"/>
              <a:t>E</a:t>
            </a:r>
            <a:r>
              <a:rPr lang="en-US" sz="2000" b="1" dirty="0" err="1"/>
              <a:t>lektron</a:t>
            </a:r>
            <a:r>
              <a:rPr lang="en-US" sz="2000" b="1" dirty="0"/>
              <a:t> </a:t>
            </a:r>
            <a:r>
              <a:rPr lang="en-US" sz="2000" b="1" dirty="0" err="1"/>
              <a:t>oqıw</a:t>
            </a:r>
            <a:r>
              <a:rPr lang="en-US" sz="2000" b="1" dirty="0"/>
              <a:t> </a:t>
            </a:r>
            <a:r>
              <a:rPr lang="en-US" sz="2000" b="1" dirty="0" err="1"/>
              <a:t>qollanba</a:t>
            </a:r>
            <a:r>
              <a:rPr lang="en-US" sz="2000" b="1" dirty="0"/>
              <a:t>. </a:t>
            </a:r>
            <a:r>
              <a:rPr lang="en-US" sz="2000" b="1" dirty="0" err="1"/>
              <a:t>Nókis</a:t>
            </a:r>
            <a:r>
              <a:rPr lang="uz-Latn-UZ" sz="2000" b="1" dirty="0"/>
              <a:t>.</a:t>
            </a:r>
            <a:r>
              <a:rPr lang="en-US" sz="2000" b="1" dirty="0"/>
              <a:t> 2022 </a:t>
            </a:r>
            <a:r>
              <a:rPr lang="uz-Latn-UZ" sz="2000" b="1" dirty="0"/>
              <a:t>j</a:t>
            </a:r>
            <a:r>
              <a:rPr lang="en-US" sz="2000" b="1" dirty="0"/>
              <a:t>. </a:t>
            </a:r>
            <a:r>
              <a:rPr lang="en-US" sz="2000" b="1" dirty="0" err="1"/>
              <a:t>O‘zR</a:t>
            </a:r>
            <a:r>
              <a:rPr lang="en-US" sz="2000" b="1" dirty="0"/>
              <a:t> OO‘MTV 20</a:t>
            </a:r>
            <a:r>
              <a:rPr lang="uz-Latn-UZ" sz="2000" b="1" dirty="0"/>
              <a:t>2</a:t>
            </a:r>
            <a:r>
              <a:rPr lang="en-US" sz="2000" b="1" dirty="0"/>
              <a:t>1.</a:t>
            </a:r>
            <a:r>
              <a:rPr lang="uz-Latn-UZ" sz="2000" b="1" dirty="0"/>
              <a:t>31</a:t>
            </a:r>
            <a:r>
              <a:rPr lang="en-US" sz="2000" b="1" dirty="0"/>
              <a:t>.0</a:t>
            </a:r>
            <a:r>
              <a:rPr lang="uz-Latn-UZ" sz="2000" b="1" dirty="0"/>
              <a:t>5</a:t>
            </a:r>
            <a:r>
              <a:rPr lang="en-US" sz="2000" b="1" dirty="0"/>
              <a:t> </a:t>
            </a:r>
            <a:r>
              <a:rPr lang="en-US" sz="2000" b="1" dirty="0" err="1"/>
              <a:t>dagi</a:t>
            </a:r>
            <a:r>
              <a:rPr lang="en-US" sz="2000" b="1" dirty="0"/>
              <a:t> “</a:t>
            </a:r>
            <a:r>
              <a:rPr lang="uz-Latn-UZ" sz="2000" b="1" dirty="0"/>
              <a:t>2</a:t>
            </a:r>
            <a:r>
              <a:rPr lang="en-US" sz="2000" b="1" dirty="0"/>
              <a:t>3</a:t>
            </a:r>
            <a:r>
              <a:rPr lang="uz-Latn-UZ" sz="2000" b="1" dirty="0"/>
              <a:t>7</a:t>
            </a:r>
            <a:r>
              <a:rPr lang="en-US" sz="2000" b="1" dirty="0"/>
              <a:t>”-</a:t>
            </a:r>
            <a:r>
              <a:rPr lang="en-US" sz="2000" b="1" dirty="0" err="1"/>
              <a:t>sonli</a:t>
            </a:r>
            <a:r>
              <a:rPr lang="en-US" sz="2000" b="1" dirty="0"/>
              <a:t> </a:t>
            </a:r>
            <a:r>
              <a:rPr lang="en-US" sz="2000" b="1" dirty="0" err="1"/>
              <a:t>buyrug‘i</a:t>
            </a:r>
            <a:r>
              <a:rPr lang="en-US" sz="2000" b="1" dirty="0"/>
              <a:t>.</a:t>
            </a:r>
            <a:endParaRPr lang="ru-RU" sz="2000" dirty="0" smtClean="0"/>
          </a:p>
          <a:p>
            <a:pPr algn="just">
              <a:buFont typeface="Arial" charset="0"/>
              <a:buNone/>
              <a:defRPr/>
            </a:pPr>
            <a:r>
              <a:rPr lang="en-US" sz="2000" b="1" dirty="0" smtClean="0"/>
              <a:t>7. “Fizika-1 </a:t>
            </a:r>
            <a:r>
              <a:rPr lang="en-US" sz="2000" b="1" dirty="0" err="1" smtClean="0"/>
              <a:t>kursi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bo‘yicha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taqdimot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multimediali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ma’ruzalar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to‘plami</a:t>
            </a:r>
            <a:r>
              <a:rPr lang="en-US" sz="2000" b="1" dirty="0" smtClean="0"/>
              <a:t>”. </a:t>
            </a:r>
            <a:r>
              <a:rPr lang="en-US" sz="2000" b="1" dirty="0" err="1" smtClean="0"/>
              <a:t>Elektron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o‘quv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qo‘llanma</a:t>
            </a:r>
            <a:r>
              <a:rPr lang="en-US" sz="2000" b="1" dirty="0" smtClean="0"/>
              <a:t>. Toshkent. 2019 y. </a:t>
            </a:r>
            <a:r>
              <a:rPr lang="en-US" sz="2000" b="1" dirty="0" err="1" smtClean="0"/>
              <a:t>O‘zR</a:t>
            </a:r>
            <a:r>
              <a:rPr lang="en-US" sz="2000" b="1" dirty="0" smtClean="0"/>
              <a:t> OO‘MTV 2019.04.10 </a:t>
            </a:r>
            <a:r>
              <a:rPr lang="en-US" sz="2000" b="1" dirty="0" err="1" smtClean="0"/>
              <a:t>dagi</a:t>
            </a:r>
            <a:r>
              <a:rPr lang="en-US" sz="2000" b="1" dirty="0" smtClean="0"/>
              <a:t> “892”-</a:t>
            </a:r>
            <a:r>
              <a:rPr lang="en-US" sz="2000" b="1" dirty="0" err="1" smtClean="0"/>
              <a:t>sonli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buyrug‘i</a:t>
            </a:r>
            <a:r>
              <a:rPr lang="en-US" sz="2000" b="1" dirty="0" smtClean="0"/>
              <a:t>.</a:t>
            </a:r>
            <a:endParaRPr lang="ru-RU" sz="2000" dirty="0" smtClean="0"/>
          </a:p>
          <a:p>
            <a:pPr marL="0" indent="0" algn="just">
              <a:buFont typeface="Arial" charset="0"/>
              <a:buNone/>
              <a:defRPr/>
            </a:pPr>
            <a:endParaRPr lang="ru-RU" sz="2000" b="1" dirty="0"/>
          </a:p>
          <a:p>
            <a:pPr>
              <a:buFont typeface="Arial" charset="0"/>
              <a:buNone/>
              <a:defRPr/>
            </a:pPr>
            <a:endParaRPr lang="ru-RU" sz="2400" dirty="0" smtClean="0"/>
          </a:p>
          <a:p>
            <a:pPr>
              <a:defRPr/>
            </a:pP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62966" cy="9445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b="1" smtClean="0">
                <a:solidFill>
                  <a:schemeClr val="tx1"/>
                </a:solidFill>
              </a:rPr>
              <a:t>PEDAGOGIKALÍQ DÁSTÚRIY QURALLAR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95536" y="1484784"/>
            <a:ext cx="82809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hlinkClick r:id="rId2"/>
              </a:rPr>
              <a:t>https://phet.colorado.edu/en/simulation/</a:t>
            </a:r>
            <a:r>
              <a:rPr lang="uz-Latn-UZ" sz="3200" dirty="0">
                <a:hlinkClick r:id="rId2"/>
              </a:rPr>
              <a:t>legacy</a:t>
            </a:r>
            <a:r>
              <a:rPr lang="en-US" sz="3200" dirty="0" smtClean="0">
                <a:hlinkClick r:id="rId2"/>
              </a:rPr>
              <a:t>/semiconductor</a:t>
            </a:r>
            <a:endParaRPr lang="en-US" sz="3200" dirty="0" smtClean="0"/>
          </a:p>
          <a:p>
            <a:endParaRPr lang="en-US" sz="3200" dirty="0"/>
          </a:p>
        </p:txBody>
      </p:sp>
      <p:pic>
        <p:nvPicPr>
          <p:cNvPr id="17408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50" t="51493" r="30457" b="17910"/>
          <a:stretch/>
        </p:blipFill>
        <p:spPr bwMode="auto">
          <a:xfrm>
            <a:off x="1043608" y="2780928"/>
            <a:ext cx="7275110" cy="3448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62966" cy="9445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b="1" smtClean="0">
                <a:solidFill>
                  <a:schemeClr val="tx1"/>
                </a:solidFill>
              </a:rPr>
              <a:t>PEDAGOGIKALÍQ DÁSTÚRIY QURALLAR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95536" y="1556792"/>
            <a:ext cx="82809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hlinkClick r:id="rId2"/>
              </a:rPr>
              <a:t>https://</a:t>
            </a:r>
            <a:r>
              <a:rPr lang="en-US" sz="3200" dirty="0" smtClean="0">
                <a:hlinkClick r:id="rId2"/>
              </a:rPr>
              <a:t>phet.colorado.edu/en/simulation/</a:t>
            </a:r>
            <a:r>
              <a:rPr lang="uz-Latn-UZ" sz="3200" dirty="0" smtClean="0">
                <a:hlinkClick r:id="rId2"/>
              </a:rPr>
              <a:t>legacy</a:t>
            </a:r>
            <a:r>
              <a:rPr lang="en-US" sz="3200" dirty="0" smtClean="0">
                <a:hlinkClick r:id="rId2"/>
              </a:rPr>
              <a:t>/conductivity</a:t>
            </a:r>
            <a:endParaRPr lang="en-US" sz="3200" dirty="0" smtClean="0"/>
          </a:p>
          <a:p>
            <a:endParaRPr lang="en-US" sz="3200" dirty="0"/>
          </a:p>
        </p:txBody>
      </p:sp>
      <p:pic>
        <p:nvPicPr>
          <p:cNvPr id="17305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61" t="51866" r="27205" b="19216"/>
          <a:stretch/>
        </p:blipFill>
        <p:spPr bwMode="auto">
          <a:xfrm>
            <a:off x="541287" y="2736376"/>
            <a:ext cx="8121580" cy="3356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444134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b="1" dirty="0" err="1" smtClean="0">
                <a:solidFill>
                  <a:schemeClr val="tx1"/>
                </a:solidFill>
              </a:rPr>
              <a:t>Qattı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deneler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ózleriniń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dúzilis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qásiyetlerine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qarap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tómendegi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túrlerge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bólinedi</a:t>
            </a:r>
            <a:r>
              <a:rPr lang="en-US" sz="3200" b="1" dirty="0" smtClean="0">
                <a:solidFill>
                  <a:schemeClr val="tx1"/>
                </a:solidFill>
              </a:rPr>
              <a:t>.</a:t>
            </a:r>
            <a:endParaRPr lang="ru-RU" sz="3200" b="1" dirty="0" smtClean="0">
              <a:solidFill>
                <a:schemeClr val="tx1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9064" y="1808784"/>
            <a:ext cx="8534400" cy="4672968"/>
          </a:xfr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</a:pPr>
            <a:endParaRPr lang="ru-RU" sz="2400" b="1" i="1" dirty="0" smtClean="0"/>
          </a:p>
          <a:p>
            <a:pPr algn="just"/>
            <a:r>
              <a:rPr lang="ru-RU" sz="2400" b="1" i="1" dirty="0" smtClean="0"/>
              <a:t>	</a:t>
            </a:r>
            <a:r>
              <a:rPr lang="en-US" b="1" i="1" dirty="0" err="1" smtClean="0"/>
              <a:t>Amorf</a:t>
            </a:r>
            <a:r>
              <a:rPr lang="en-US" b="1" i="1" dirty="0" smtClean="0"/>
              <a:t> </a:t>
            </a:r>
            <a:r>
              <a:rPr lang="en-US" b="1" i="1" dirty="0" err="1" smtClean="0"/>
              <a:t>zatlar</a:t>
            </a:r>
            <a:r>
              <a:rPr lang="en-US" b="1" dirty="0"/>
              <a:t>, </a:t>
            </a:r>
            <a:r>
              <a:rPr lang="en-US" b="1" dirty="0" err="1" smtClean="0"/>
              <a:t>qandayda</a:t>
            </a:r>
            <a:r>
              <a:rPr lang="en-US" b="1" dirty="0" smtClean="0"/>
              <a:t> </a:t>
            </a:r>
            <a:r>
              <a:rPr lang="en-US" b="1" dirty="0" err="1" smtClean="0"/>
              <a:t>bir</a:t>
            </a:r>
            <a:r>
              <a:rPr lang="en-US" b="1" dirty="0" smtClean="0"/>
              <a:t> </a:t>
            </a:r>
            <a:r>
              <a:rPr lang="en-US" b="1" dirty="0" err="1" smtClean="0"/>
              <a:t>anıq</a:t>
            </a:r>
            <a:r>
              <a:rPr lang="en-US" b="1" dirty="0" smtClean="0"/>
              <a:t> </a:t>
            </a:r>
            <a:r>
              <a:rPr lang="en-US" b="1" dirty="0" err="1" smtClean="0"/>
              <a:t>kristallıq</a:t>
            </a:r>
            <a:r>
              <a:rPr lang="en-US" b="1" dirty="0" smtClean="0"/>
              <a:t> </a:t>
            </a:r>
            <a:r>
              <a:rPr lang="en-US" b="1" dirty="0" err="1" smtClean="0"/>
              <a:t>dúzilislerge</a:t>
            </a:r>
            <a:r>
              <a:rPr lang="en-US" b="1" dirty="0" smtClean="0"/>
              <a:t> </a:t>
            </a:r>
            <a:r>
              <a:rPr lang="en-US" b="1" dirty="0" err="1" smtClean="0"/>
              <a:t>iye</a:t>
            </a:r>
            <a:r>
              <a:rPr lang="en-US" b="1" dirty="0" smtClean="0"/>
              <a:t> </a:t>
            </a:r>
            <a:r>
              <a:rPr lang="en-US" b="1" dirty="0" err="1" smtClean="0"/>
              <a:t>bolmaǵan</a:t>
            </a:r>
            <a:r>
              <a:rPr lang="en-US" b="1" dirty="0" smtClean="0"/>
              <a:t> </a:t>
            </a:r>
            <a:r>
              <a:rPr lang="en-US" b="1" dirty="0" err="1" smtClean="0"/>
              <a:t>zatlar</a:t>
            </a:r>
            <a:r>
              <a:rPr lang="en-US" b="1" dirty="0"/>
              <a:t>; </a:t>
            </a:r>
            <a:endParaRPr lang="ru-RU" b="1" dirty="0"/>
          </a:p>
          <a:p>
            <a:pPr algn="just"/>
            <a:r>
              <a:rPr lang="en-US" b="1" i="1" dirty="0"/>
              <a:t>	</a:t>
            </a:r>
            <a:r>
              <a:rPr lang="en-US" b="1" i="1" dirty="0" err="1" smtClean="0"/>
              <a:t>Polıkristall</a:t>
            </a:r>
            <a:r>
              <a:rPr lang="en-US" b="1" i="1" dirty="0" smtClean="0"/>
              <a:t> </a:t>
            </a:r>
            <a:r>
              <a:rPr lang="en-US" b="1" i="1" dirty="0" err="1" smtClean="0"/>
              <a:t>zatlar</a:t>
            </a:r>
            <a:r>
              <a:rPr lang="en-US" b="1" dirty="0"/>
              <a:t>, </a:t>
            </a:r>
            <a:r>
              <a:rPr lang="en-US" b="1" dirty="0" err="1" smtClean="0"/>
              <a:t>bólek</a:t>
            </a:r>
            <a:r>
              <a:rPr lang="en-US" b="1" dirty="0" smtClean="0"/>
              <a:t> </a:t>
            </a:r>
            <a:r>
              <a:rPr lang="en-US" b="1" dirty="0" err="1" smtClean="0"/>
              <a:t>dana</a:t>
            </a:r>
            <a:r>
              <a:rPr lang="en-US" b="1" dirty="0" smtClean="0"/>
              <a:t> </a:t>
            </a:r>
            <a:r>
              <a:rPr lang="en-US" b="1" dirty="0"/>
              <a:t>– </a:t>
            </a:r>
            <a:r>
              <a:rPr lang="uz-Cyrl-UZ" b="1" dirty="0" smtClean="0"/>
              <a:t>d</a:t>
            </a:r>
            <a:r>
              <a:rPr lang="en-US" b="1" dirty="0" err="1" smtClean="0"/>
              <a:t>ana</a:t>
            </a:r>
            <a:r>
              <a:rPr lang="uz-Cyrl-UZ" b="1" dirty="0" smtClean="0"/>
              <a:t> </a:t>
            </a:r>
            <a:r>
              <a:rPr lang="en-US" b="1" dirty="0" err="1" smtClean="0"/>
              <a:t>ya</a:t>
            </a:r>
            <a:r>
              <a:rPr lang="uz-Cyrl-UZ" b="1" dirty="0" smtClean="0"/>
              <a:t>ki ki</a:t>
            </a:r>
            <a:r>
              <a:rPr lang="en-US" b="1" dirty="0" err="1" smtClean="0"/>
              <a:t>shi</a:t>
            </a:r>
            <a:r>
              <a:rPr lang="uz-Cyrl-UZ" b="1" dirty="0" smtClean="0"/>
              <a:t> </a:t>
            </a:r>
            <a:r>
              <a:rPr lang="en-US" b="1" dirty="0" err="1" smtClean="0"/>
              <a:t>zonalı</a:t>
            </a:r>
            <a:r>
              <a:rPr lang="uz-Cyrl-UZ" b="1" dirty="0" smtClean="0"/>
              <a:t> krist</a:t>
            </a:r>
            <a:r>
              <a:rPr lang="en-US" b="1" dirty="0" err="1" smtClean="0"/>
              <a:t>allıq</a:t>
            </a:r>
            <a:r>
              <a:rPr lang="uz-Cyrl-UZ" b="1" dirty="0" smtClean="0"/>
              <a:t> </a:t>
            </a:r>
            <a:r>
              <a:rPr lang="en-US" b="1" dirty="0" err="1" smtClean="0"/>
              <a:t>dúzilislerde</a:t>
            </a:r>
            <a:r>
              <a:rPr lang="uz-Cyrl-UZ" b="1" dirty="0" smtClean="0"/>
              <a:t>n </a:t>
            </a:r>
            <a:r>
              <a:rPr lang="en-US" b="1" dirty="0" err="1" smtClean="0"/>
              <a:t>quralǵ</a:t>
            </a:r>
            <a:r>
              <a:rPr lang="uz-Cyrl-UZ" b="1" dirty="0" smtClean="0"/>
              <a:t>an </a:t>
            </a:r>
            <a:r>
              <a:rPr lang="en-US" b="1" dirty="0" err="1" smtClean="0"/>
              <a:t>boladı</a:t>
            </a:r>
            <a:r>
              <a:rPr lang="uz-Cyrl-UZ" b="1" dirty="0" smtClean="0"/>
              <a:t>. </a:t>
            </a:r>
            <a:r>
              <a:rPr lang="en-US" b="1" dirty="0" err="1" smtClean="0"/>
              <a:t>Hár</a:t>
            </a:r>
            <a:r>
              <a:rPr lang="uz-Cyrl-UZ" b="1" dirty="0" smtClean="0"/>
              <a:t> </a:t>
            </a:r>
            <a:r>
              <a:rPr lang="uz-Cyrl-UZ" b="1" dirty="0"/>
              <a:t>bir </a:t>
            </a:r>
            <a:r>
              <a:rPr lang="uz-Cyrl-UZ" b="1" dirty="0" smtClean="0"/>
              <a:t>d</a:t>
            </a:r>
            <a:r>
              <a:rPr lang="en-US" b="1" dirty="0" err="1" smtClean="0"/>
              <a:t>ana</a:t>
            </a:r>
            <a:r>
              <a:rPr lang="uz-Cyrl-UZ" b="1" dirty="0" smtClean="0"/>
              <a:t> </a:t>
            </a:r>
            <a:r>
              <a:rPr lang="uz-Cyrl-UZ" b="1" dirty="0"/>
              <a:t>– </a:t>
            </a:r>
            <a:r>
              <a:rPr lang="uz-Cyrl-UZ" b="1" dirty="0" smtClean="0"/>
              <a:t>d</a:t>
            </a:r>
            <a:r>
              <a:rPr lang="en-US" b="1" dirty="0" err="1" smtClean="0"/>
              <a:t>ana</a:t>
            </a:r>
            <a:r>
              <a:rPr lang="uz-Cyrl-UZ" b="1" dirty="0" smtClean="0"/>
              <a:t> </a:t>
            </a:r>
            <a:r>
              <a:rPr lang="en-US" b="1" dirty="0" err="1" smtClean="0"/>
              <a:t>dúzilisle</a:t>
            </a:r>
            <a:r>
              <a:rPr lang="uz-Cyrl-UZ" b="1" dirty="0" smtClean="0"/>
              <a:t>r </a:t>
            </a:r>
            <a:r>
              <a:rPr lang="en-US" b="1" dirty="0" err="1" smtClean="0"/>
              <a:t>anı</a:t>
            </a:r>
            <a:r>
              <a:rPr lang="uz-Cyrl-UZ" b="1" dirty="0" smtClean="0"/>
              <a:t>q </a:t>
            </a:r>
            <a:r>
              <a:rPr lang="uz-Cyrl-UZ" b="1" dirty="0"/>
              <a:t>kristall </a:t>
            </a:r>
            <a:r>
              <a:rPr lang="en-US" b="1" dirty="0" err="1" smtClean="0"/>
              <a:t>dúzilislerde</a:t>
            </a:r>
            <a:r>
              <a:rPr lang="uz-Cyrl-UZ" b="1" dirty="0" smtClean="0"/>
              <a:t>n </a:t>
            </a:r>
            <a:r>
              <a:rPr lang="en-US" b="1" dirty="0" err="1" smtClean="0"/>
              <a:t>ibara</a:t>
            </a:r>
            <a:r>
              <a:rPr lang="uz-Cyrl-UZ" b="1" dirty="0" smtClean="0"/>
              <a:t>t bo</a:t>
            </a:r>
            <a:r>
              <a:rPr lang="en-US" b="1" dirty="0" err="1" smtClean="0"/>
              <a:t>lıp</a:t>
            </a:r>
            <a:r>
              <a:rPr lang="uz-Cyrl-UZ" b="1" dirty="0" smtClean="0"/>
              <a:t>, </a:t>
            </a:r>
            <a:r>
              <a:rPr lang="en-US" b="1" dirty="0" err="1" smtClean="0"/>
              <a:t>olardıń</a:t>
            </a:r>
            <a:r>
              <a:rPr lang="uz-Cyrl-UZ" b="1" dirty="0" smtClean="0"/>
              <a:t> qo</a:t>
            </a:r>
            <a:r>
              <a:rPr lang="en-US" b="1" dirty="0" err="1" smtClean="0"/>
              <a:t>ńsı</a:t>
            </a:r>
            <a:r>
              <a:rPr lang="uz-Cyrl-UZ" b="1" dirty="0" smtClean="0"/>
              <a:t> </a:t>
            </a:r>
            <a:r>
              <a:rPr lang="en-US" b="1" dirty="0" err="1" smtClean="0"/>
              <a:t>zonalardaǵı</a:t>
            </a:r>
            <a:r>
              <a:rPr lang="uz-Cyrl-UZ" b="1" dirty="0" smtClean="0"/>
              <a:t> </a:t>
            </a:r>
            <a:r>
              <a:rPr lang="en-US" b="1" dirty="0" err="1" smtClean="0"/>
              <a:t>ólshe</a:t>
            </a:r>
            <a:r>
              <a:rPr lang="uz-Cyrl-UZ" b="1" dirty="0" smtClean="0"/>
              <a:t>mi </a:t>
            </a:r>
            <a:r>
              <a:rPr lang="en-US" b="1" dirty="0" err="1" smtClean="0"/>
              <a:t>hám</a:t>
            </a:r>
            <a:r>
              <a:rPr lang="uz-Cyrl-UZ" b="1" dirty="0" smtClean="0"/>
              <a:t> </a:t>
            </a:r>
            <a:r>
              <a:rPr lang="en-US" b="1" dirty="0" err="1" smtClean="0"/>
              <a:t>orientaciyaları</a:t>
            </a:r>
            <a:r>
              <a:rPr lang="uz-Cyrl-UZ" b="1" dirty="0" smtClean="0"/>
              <a:t> </a:t>
            </a:r>
            <a:r>
              <a:rPr lang="en-US" b="1" dirty="0" err="1" smtClean="0"/>
              <a:t>pútkille</a:t>
            </a:r>
            <a:r>
              <a:rPr lang="uz-Cyrl-UZ" b="1" dirty="0" smtClean="0"/>
              <a:t>y </a:t>
            </a:r>
            <a:r>
              <a:rPr lang="en-US" b="1" dirty="0" err="1" smtClean="0"/>
              <a:t>ıqtıyarı</a:t>
            </a:r>
            <a:r>
              <a:rPr lang="uz-Cyrl-UZ" b="1" dirty="0" smtClean="0"/>
              <a:t>y </a:t>
            </a:r>
            <a:r>
              <a:rPr lang="en-US" b="1" dirty="0" err="1" smtClean="0"/>
              <a:t>boladı</a:t>
            </a:r>
            <a:r>
              <a:rPr lang="uz-Cyrl-UZ" b="1" dirty="0" smtClean="0"/>
              <a:t>. </a:t>
            </a:r>
            <a:endParaRPr lang="ru-RU" b="1" dirty="0"/>
          </a:p>
          <a:p>
            <a:pPr algn="just"/>
            <a:r>
              <a:rPr lang="uz-Cyrl-UZ" b="1" i="1" dirty="0"/>
              <a:t>	</a:t>
            </a:r>
            <a:r>
              <a:rPr lang="uz-Cyrl-UZ" b="1" i="1" dirty="0" smtClean="0"/>
              <a:t>Monokristall </a:t>
            </a:r>
            <a:r>
              <a:rPr lang="en-US" b="1" i="1" dirty="0" err="1" smtClean="0"/>
              <a:t>zat</a:t>
            </a:r>
            <a:r>
              <a:rPr lang="uz-Cyrl-UZ" b="1" i="1" dirty="0" smtClean="0"/>
              <a:t>lar</a:t>
            </a:r>
            <a:r>
              <a:rPr lang="uz-Cyrl-UZ" b="1" dirty="0"/>
              <a:t>, </a:t>
            </a:r>
            <a:r>
              <a:rPr lang="en-US" b="1" dirty="0" err="1" smtClean="0"/>
              <a:t>olardıń</a:t>
            </a:r>
            <a:r>
              <a:rPr lang="uz-Cyrl-UZ" b="1" dirty="0" smtClean="0"/>
              <a:t> atoml</a:t>
            </a:r>
            <a:r>
              <a:rPr lang="en-US" b="1" dirty="0" err="1" smtClean="0"/>
              <a:t>arı</a:t>
            </a:r>
            <a:r>
              <a:rPr lang="uz-Cyrl-UZ" b="1" dirty="0" smtClean="0"/>
              <a:t> </a:t>
            </a:r>
            <a:r>
              <a:rPr lang="en-US" b="1" dirty="0" err="1" smtClean="0"/>
              <a:t>keńislikte</a:t>
            </a:r>
            <a:r>
              <a:rPr lang="uz-Cyrl-UZ" b="1" dirty="0" smtClean="0"/>
              <a:t> t</a:t>
            </a:r>
            <a:r>
              <a:rPr lang="en-US" b="1" dirty="0" err="1" smtClean="0"/>
              <a:t>ártip</a:t>
            </a:r>
            <a:r>
              <a:rPr lang="uz-Cyrl-UZ" b="1" dirty="0" smtClean="0"/>
              <a:t>li j</a:t>
            </a:r>
            <a:r>
              <a:rPr lang="en-US" b="1" dirty="0" err="1" smtClean="0"/>
              <a:t>aylasq</a:t>
            </a:r>
            <a:r>
              <a:rPr lang="uz-Cyrl-UZ" b="1" dirty="0" smtClean="0"/>
              <a:t>an </a:t>
            </a:r>
            <a:r>
              <a:rPr lang="en-US" b="1" dirty="0" err="1" smtClean="0"/>
              <a:t>boladı</a:t>
            </a:r>
            <a:r>
              <a:rPr lang="uz-Cyrl-UZ" b="1" dirty="0" smtClean="0"/>
              <a:t> </a:t>
            </a:r>
            <a:r>
              <a:rPr lang="en-US" b="1" dirty="0" err="1" smtClean="0"/>
              <a:t>hám</a:t>
            </a:r>
            <a:r>
              <a:rPr lang="uz-Cyrl-UZ" b="1" dirty="0" smtClean="0"/>
              <a:t> </a:t>
            </a:r>
            <a:r>
              <a:rPr lang="uz-Cyrl-UZ" b="1" dirty="0"/>
              <a:t>kristall </a:t>
            </a:r>
            <a:r>
              <a:rPr lang="uz-Cyrl-UZ" b="1" dirty="0" smtClean="0"/>
              <a:t>p</a:t>
            </a:r>
            <a:r>
              <a:rPr lang="en-US" b="1" dirty="0" err="1" smtClean="0"/>
              <a:t>ánjere</a:t>
            </a:r>
            <a:r>
              <a:rPr lang="uz-Cyrl-UZ" b="1" dirty="0" smtClean="0"/>
              <a:t> d</a:t>
            </a:r>
            <a:r>
              <a:rPr lang="en-US" b="1" dirty="0" err="1" smtClean="0"/>
              <a:t>ep</a:t>
            </a:r>
            <a:r>
              <a:rPr lang="uz-Cyrl-UZ" b="1" dirty="0" smtClean="0"/>
              <a:t> atala</a:t>
            </a:r>
            <a:r>
              <a:rPr lang="en-US" b="1" dirty="0" err="1" smtClean="0"/>
              <a:t>tuǵı</a:t>
            </a:r>
            <a:r>
              <a:rPr lang="en-US" b="1" dirty="0" smtClean="0"/>
              <a:t> </a:t>
            </a:r>
            <a:r>
              <a:rPr lang="uz-Cyrl-UZ" b="1" dirty="0" smtClean="0"/>
              <a:t>n </a:t>
            </a:r>
            <a:r>
              <a:rPr lang="en-US" b="1" dirty="0" err="1" smtClean="0"/>
              <a:t>ús</a:t>
            </a:r>
            <a:r>
              <a:rPr lang="uz-Cyrl-UZ" b="1" dirty="0" smtClean="0"/>
              <a:t>h </a:t>
            </a:r>
            <a:r>
              <a:rPr lang="en-US" b="1" dirty="0" err="1" smtClean="0"/>
              <a:t>ólshe</a:t>
            </a:r>
            <a:r>
              <a:rPr lang="uz-Cyrl-UZ" b="1" dirty="0" smtClean="0"/>
              <a:t>mli d</a:t>
            </a:r>
            <a:r>
              <a:rPr lang="en-US" b="1" dirty="0" err="1" smtClean="0"/>
              <a:t>áwirli</a:t>
            </a:r>
            <a:r>
              <a:rPr lang="uz-Cyrl-UZ" b="1" dirty="0" smtClean="0"/>
              <a:t> </a:t>
            </a:r>
            <a:r>
              <a:rPr lang="en-US" b="1" dirty="0" err="1" smtClean="0"/>
              <a:t>dúzilisti</a:t>
            </a:r>
            <a:r>
              <a:rPr lang="uz-Cyrl-UZ" b="1" dirty="0" smtClean="0"/>
              <a:t> </a:t>
            </a:r>
            <a:r>
              <a:rPr lang="en-US" b="1" dirty="0" err="1" smtClean="0"/>
              <a:t>quraydı</a:t>
            </a:r>
            <a:r>
              <a:rPr lang="uz-Cyrl-UZ" b="1" dirty="0" smtClean="0"/>
              <a:t>. 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720"/>
                            </p:stCondLst>
                            <p:childTnLst>
                              <p:par>
                                <p:cTn id="1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600"/>
                            </p:stCondLst>
                            <p:childTnLst>
                              <p:par>
                                <p:cTn id="2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31448" y="3789048"/>
            <a:ext cx="8371116" cy="2173616"/>
          </a:xfr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 eaLnBrk="1" hangingPunct="1">
              <a:buNone/>
            </a:pPr>
            <a:r>
              <a:rPr lang="en-US" sz="2800" dirty="0"/>
              <a:t> </a:t>
            </a:r>
            <a:r>
              <a:rPr lang="en-US" sz="2600" b="1" dirty="0" err="1" smtClean="0"/>
              <a:t>Qattı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denelerdiń</a:t>
            </a:r>
            <a:r>
              <a:rPr lang="en-US" sz="2600" b="1" dirty="0" smtClean="0"/>
              <a:t> </a:t>
            </a:r>
            <a:r>
              <a:rPr lang="en-US" sz="2600" b="1" dirty="0" err="1"/>
              <a:t>kristall</a:t>
            </a:r>
            <a:r>
              <a:rPr lang="en-US" sz="2600" b="1" dirty="0"/>
              <a:t> </a:t>
            </a:r>
            <a:r>
              <a:rPr lang="en-US" sz="2600" b="1" dirty="0" err="1" smtClean="0"/>
              <a:t>pánjereleri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súwrette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keltirilgen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tártipli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dáwirli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dúzilisler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modelleri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arqalı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súwretlenedi</a:t>
            </a:r>
            <a:r>
              <a:rPr lang="en-US" sz="2600" b="1" dirty="0" smtClean="0"/>
              <a:t>. </a:t>
            </a:r>
            <a:endParaRPr lang="en-US" sz="2600" b="1" dirty="0"/>
          </a:p>
          <a:p>
            <a:pPr algn="ctr" eaLnBrk="1" hangingPunct="1">
              <a:buNone/>
            </a:pPr>
            <a:r>
              <a:rPr lang="en-US" sz="2600" b="1" dirty="0" err="1"/>
              <a:t>Kristall</a:t>
            </a:r>
            <a:r>
              <a:rPr lang="en-US" sz="2600" b="1" dirty="0"/>
              <a:t> </a:t>
            </a:r>
            <a:r>
              <a:rPr lang="en-US" sz="2600" b="1" dirty="0" err="1" smtClean="0"/>
              <a:t>pánjerede</a:t>
            </a:r>
            <a:r>
              <a:rPr lang="en-US" sz="2600" b="1" dirty="0" smtClean="0"/>
              <a:t> </a:t>
            </a:r>
            <a:r>
              <a:rPr lang="en-US" sz="2600" b="1" dirty="0" err="1"/>
              <a:t>kristall</a:t>
            </a:r>
            <a:r>
              <a:rPr lang="en-US" sz="2600" b="1" dirty="0"/>
              <a:t> </a:t>
            </a:r>
            <a:r>
              <a:rPr lang="en-US" sz="2600" b="1" dirty="0" err="1" smtClean="0"/>
              <a:t>boyınsha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dáwirli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tákrarlanatuǵın</a:t>
            </a:r>
            <a:r>
              <a:rPr lang="en-US" sz="2600" b="1" dirty="0" smtClean="0"/>
              <a:t>  </a:t>
            </a:r>
            <a:r>
              <a:rPr lang="en-US" sz="2600" b="1" dirty="0" err="1" smtClean="0"/>
              <a:t>elementar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yacheykanı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ajratıw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múmkin</a:t>
            </a:r>
            <a:r>
              <a:rPr lang="en-US" sz="2600" b="1" dirty="0"/>
              <a:t>. </a:t>
            </a:r>
            <a:endParaRPr lang="en-US" sz="2600" b="1" dirty="0" smtClean="0"/>
          </a:p>
        </p:txBody>
      </p:sp>
      <p:pic>
        <p:nvPicPr>
          <p:cNvPr id="22536" name="Picture 8" descr="Безымянный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09551" y="261920"/>
            <a:ext cx="8454409" cy="3167080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28600" y="339542"/>
            <a:ext cx="8686800" cy="5940792"/>
          </a:xfr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uz-Cyrl-UZ" sz="2800" i="1" dirty="0" smtClean="0"/>
          </a:p>
          <a:p>
            <a:pPr algn="just"/>
            <a:r>
              <a:rPr lang="uz-Cyrl-UZ" sz="2800" b="1" dirty="0" smtClean="0"/>
              <a:t>Kristall p</a:t>
            </a:r>
            <a:r>
              <a:rPr lang="en-US" sz="2800" b="1" dirty="0" err="1" smtClean="0"/>
              <a:t>ánjerede</a:t>
            </a:r>
            <a:r>
              <a:rPr lang="uz-Cyrl-UZ" sz="2800" b="1" dirty="0" smtClean="0"/>
              <a:t> atoml</a:t>
            </a:r>
            <a:r>
              <a:rPr lang="en-US" sz="2800" b="1" dirty="0" err="1" smtClean="0"/>
              <a:t>ardıń</a:t>
            </a:r>
            <a:r>
              <a:rPr lang="uz-Cyrl-UZ" sz="2800" b="1" dirty="0" smtClean="0"/>
              <a:t> </a:t>
            </a:r>
            <a:r>
              <a:rPr lang="en-US" sz="2800" b="1" dirty="0" err="1" smtClean="0"/>
              <a:t>oray</a:t>
            </a:r>
            <a:r>
              <a:rPr lang="uz-Cyrl-UZ" sz="2800" b="1" dirty="0" smtClean="0"/>
              <a:t>l</a:t>
            </a:r>
            <a:r>
              <a:rPr lang="en-US" sz="2800" b="1" dirty="0" err="1" smtClean="0"/>
              <a:t>arı</a:t>
            </a:r>
            <a:r>
              <a:rPr lang="uz-Cyrl-UZ" sz="2800" b="1" dirty="0" smtClean="0"/>
              <a:t> j</a:t>
            </a:r>
            <a:r>
              <a:rPr lang="en-US" sz="2800" b="1" dirty="0" err="1" smtClean="0"/>
              <a:t>aylasq</a:t>
            </a:r>
            <a:r>
              <a:rPr lang="uz-Cyrl-UZ" sz="2800" b="1" dirty="0" smtClean="0"/>
              <a:t>an n</a:t>
            </a:r>
            <a:r>
              <a:rPr lang="en-US" sz="2800" b="1" dirty="0" err="1" smtClean="0"/>
              <a:t>oqat</a:t>
            </a:r>
            <a:r>
              <a:rPr lang="uz-Cyrl-UZ" sz="2800" b="1" dirty="0" smtClean="0"/>
              <a:t>lar </a:t>
            </a:r>
            <a:r>
              <a:rPr lang="uz-Cyrl-UZ" sz="2800" b="1" dirty="0"/>
              <a:t>– </a:t>
            </a:r>
            <a:r>
              <a:rPr lang="uz-Cyrl-UZ" sz="2800" b="1" dirty="0" smtClean="0"/>
              <a:t>t</a:t>
            </a:r>
            <a:r>
              <a:rPr lang="en-US" sz="2800" b="1" dirty="0" err="1" smtClean="0"/>
              <a:t>úyinle</a:t>
            </a:r>
            <a:r>
              <a:rPr lang="uz-Cyrl-UZ" sz="2800" b="1" dirty="0" smtClean="0"/>
              <a:t>r</a:t>
            </a:r>
            <a:r>
              <a:rPr lang="uz-Cyrl-UZ" sz="2800" b="1" dirty="0"/>
              <a:t>, </a:t>
            </a:r>
            <a:r>
              <a:rPr lang="en-US" sz="2800" b="1" dirty="0" err="1" smtClean="0"/>
              <a:t>olar</a:t>
            </a:r>
            <a:r>
              <a:rPr lang="uz-Cyrl-UZ" sz="2800" b="1" dirty="0" smtClean="0"/>
              <a:t> </a:t>
            </a:r>
            <a:r>
              <a:rPr lang="en-US" sz="2800" b="1" dirty="0" err="1" smtClean="0"/>
              <a:t>arasındaǵı</a:t>
            </a:r>
            <a:r>
              <a:rPr lang="uz-Cyrl-UZ" sz="2800" b="1" dirty="0" smtClean="0"/>
              <a:t> </a:t>
            </a:r>
            <a:r>
              <a:rPr lang="en-US" sz="2800" b="1" dirty="0" err="1" smtClean="0"/>
              <a:t>zonalar</a:t>
            </a:r>
            <a:r>
              <a:rPr lang="uz-Cyrl-UZ" sz="2800" b="1" dirty="0" smtClean="0"/>
              <a:t> t</a:t>
            </a:r>
            <a:r>
              <a:rPr lang="en-US" sz="2800" b="1" dirty="0" err="1" smtClean="0"/>
              <a:t>úyinle</a:t>
            </a:r>
            <a:r>
              <a:rPr lang="uz-Cyrl-UZ" sz="2800" b="1" dirty="0" smtClean="0"/>
              <a:t>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aralıq</a:t>
            </a:r>
            <a:r>
              <a:rPr lang="uz-Cyrl-UZ" sz="2800" b="1" dirty="0" smtClean="0"/>
              <a:t> </a:t>
            </a:r>
            <a:r>
              <a:rPr lang="en-US" sz="2800" b="1" dirty="0" err="1" smtClean="0"/>
              <a:t>zonalar</a:t>
            </a:r>
            <a:r>
              <a:rPr lang="uz-Cyrl-UZ" sz="2800" b="1" dirty="0" smtClean="0"/>
              <a:t> d</a:t>
            </a:r>
            <a:r>
              <a:rPr lang="en-US" sz="2800" b="1" dirty="0" err="1" smtClean="0"/>
              <a:t>ep</a:t>
            </a:r>
            <a:r>
              <a:rPr lang="uz-Cyrl-UZ" sz="2800" b="1" dirty="0" smtClean="0"/>
              <a:t> atal</a:t>
            </a:r>
            <a:r>
              <a:rPr lang="en-US" sz="2800" b="1" dirty="0" err="1" smtClean="0"/>
              <a:t>adı</a:t>
            </a:r>
            <a:r>
              <a:rPr lang="uz-Cyrl-UZ" sz="2800" b="1" dirty="0" smtClean="0"/>
              <a:t>.      </a:t>
            </a:r>
            <a:endParaRPr lang="ru-RU" sz="2800" b="1" dirty="0"/>
          </a:p>
          <a:p>
            <a:pPr algn="just"/>
            <a:r>
              <a:rPr lang="en-US" sz="2800" b="1" dirty="0" err="1" smtClean="0"/>
              <a:t>Elementar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yacheykadaǵı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bárshe</a:t>
            </a:r>
            <a:r>
              <a:rPr lang="en-US" sz="2800" b="1" dirty="0" smtClean="0"/>
              <a:t> </a:t>
            </a:r>
            <a:r>
              <a:rPr lang="en-US" sz="2800" b="1" dirty="0" err="1"/>
              <a:t>atomlar</a:t>
            </a:r>
            <a:r>
              <a:rPr lang="en-US" sz="2800" b="1" dirty="0"/>
              <a:t>  </a:t>
            </a:r>
            <a:r>
              <a:rPr lang="en-US" sz="2800" b="1" dirty="0" err="1" smtClean="0"/>
              <a:t>elementar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yacheykanıń</a:t>
            </a:r>
            <a:r>
              <a:rPr lang="en-US" sz="2800" b="1" dirty="0" smtClean="0"/>
              <a:t> </a:t>
            </a:r>
            <a:r>
              <a:rPr lang="en-US" sz="2800" b="1" dirty="0" err="1"/>
              <a:t>bazisi</a:t>
            </a:r>
            <a:r>
              <a:rPr lang="en-US" sz="2800" b="1" dirty="0"/>
              <a:t> </a:t>
            </a:r>
            <a:r>
              <a:rPr lang="en-US" sz="2800" b="1" dirty="0" err="1" smtClean="0"/>
              <a:t>dep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ataladı</a:t>
            </a:r>
            <a:r>
              <a:rPr lang="en-US" sz="2800" b="1" dirty="0" smtClean="0"/>
              <a:t>. </a:t>
            </a:r>
            <a:endParaRPr lang="ru-RU" sz="2800" b="1" dirty="0"/>
          </a:p>
          <a:p>
            <a:pPr algn="just"/>
            <a:r>
              <a:rPr lang="en-US" sz="2800" b="1" dirty="0"/>
              <a:t> </a:t>
            </a:r>
            <a:r>
              <a:rPr lang="en-US" sz="2800" b="1" dirty="0" err="1" smtClean="0"/>
              <a:t>Elementar</a:t>
            </a:r>
            <a:r>
              <a:rPr lang="uz-Cyrl-UZ" sz="2800" b="1" dirty="0" smtClean="0"/>
              <a:t> yacheyk</a:t>
            </a:r>
            <a:r>
              <a:rPr lang="en-US" sz="2800" b="1" dirty="0" err="1" smtClean="0"/>
              <a:t>anı</a:t>
            </a:r>
            <a:r>
              <a:rPr lang="uz-Cyrl-UZ" sz="2800" b="1" dirty="0" smtClean="0"/>
              <a:t> </a:t>
            </a:r>
            <a:r>
              <a:rPr lang="en-US" sz="2800" b="1" dirty="0" err="1" smtClean="0"/>
              <a:t>xarakterlew</a:t>
            </a:r>
            <a:r>
              <a:rPr lang="uz-Cyrl-UZ" sz="2800" b="1" dirty="0" smtClean="0"/>
              <a:t> </a:t>
            </a:r>
            <a:r>
              <a:rPr lang="en-US" sz="2800" b="1" dirty="0" err="1" smtClean="0"/>
              <a:t>ushı</a:t>
            </a:r>
            <a:r>
              <a:rPr lang="uz-Cyrl-UZ" sz="2800" b="1" dirty="0" smtClean="0"/>
              <a:t>n</a:t>
            </a:r>
            <a:r>
              <a:rPr lang="uz-Cyrl-UZ" sz="2800" b="1" dirty="0"/>
              <a:t>, </a:t>
            </a:r>
            <a:r>
              <a:rPr lang="uz-Cyrl-UZ" sz="2800" b="1" dirty="0" smtClean="0"/>
              <a:t>u</a:t>
            </a:r>
            <a:r>
              <a:rPr lang="en-US" sz="2800" b="1" dirty="0" err="1" smtClean="0"/>
              <a:t>lıwma</a:t>
            </a:r>
            <a:r>
              <a:rPr lang="uz-Cyrl-UZ" sz="2800" b="1" dirty="0" smtClean="0"/>
              <a:t> </a:t>
            </a:r>
            <a:r>
              <a:rPr lang="en-US" sz="2800" b="1" dirty="0" err="1" smtClean="0"/>
              <a:t>hal</a:t>
            </a:r>
            <a:r>
              <a:rPr lang="uz-Cyrl-UZ" sz="2800" b="1" dirty="0" smtClean="0"/>
              <a:t>da </a:t>
            </a:r>
            <a:r>
              <a:rPr lang="en-US" sz="2800" b="1" dirty="0" err="1" smtClean="0"/>
              <a:t>altı</a:t>
            </a:r>
            <a:r>
              <a:rPr lang="uz-Cyrl-UZ" sz="2800" b="1" dirty="0" smtClean="0"/>
              <a:t> </a:t>
            </a:r>
            <a:r>
              <a:rPr lang="en-US" sz="2800" b="1" dirty="0" err="1" smtClean="0"/>
              <a:t>shamanı</a:t>
            </a:r>
            <a:r>
              <a:rPr lang="uz-Cyrl-UZ" sz="2800" b="1" dirty="0" smtClean="0"/>
              <a:t> kiri</a:t>
            </a:r>
            <a:r>
              <a:rPr lang="en-US" sz="2800" b="1" dirty="0" err="1" smtClean="0"/>
              <a:t>tiw</a:t>
            </a:r>
            <a:r>
              <a:rPr lang="uz-Cyrl-UZ" sz="2800" b="1" dirty="0" smtClean="0"/>
              <a:t> z</a:t>
            </a:r>
            <a:r>
              <a:rPr lang="en-US" sz="2800" b="1" dirty="0" err="1" smtClean="0"/>
              <a:t>árú</a:t>
            </a:r>
            <a:r>
              <a:rPr lang="uz-Cyrl-UZ" sz="2800" b="1" dirty="0" smtClean="0"/>
              <a:t>r</a:t>
            </a:r>
            <a:r>
              <a:rPr lang="uz-Cyrl-UZ" sz="2800" b="1" dirty="0"/>
              <a:t>: </a:t>
            </a:r>
            <a:r>
              <a:rPr lang="en-US" sz="2800" b="1" dirty="0" err="1" smtClean="0"/>
              <a:t>elementar</a:t>
            </a:r>
            <a:r>
              <a:rPr lang="uz-Cyrl-UZ" sz="2800" b="1" dirty="0" smtClean="0"/>
              <a:t> yacheyk</a:t>
            </a:r>
            <a:r>
              <a:rPr lang="en-US" sz="2800" b="1" dirty="0" err="1" smtClean="0"/>
              <a:t>anıń</a:t>
            </a:r>
            <a:r>
              <a:rPr lang="uz-Cyrl-UZ" sz="2800" b="1" dirty="0" smtClean="0"/>
              <a:t> </a:t>
            </a:r>
            <a:r>
              <a:rPr lang="en-US" sz="2800" b="1" dirty="0" err="1" smtClean="0"/>
              <a:t>ús</a:t>
            </a:r>
            <a:r>
              <a:rPr lang="uz-Cyrl-UZ" sz="2800" b="1" dirty="0" smtClean="0"/>
              <a:t>h q</a:t>
            </a:r>
            <a:r>
              <a:rPr lang="en-US" sz="2800" b="1" dirty="0" err="1" smtClean="0"/>
              <a:t>abırǵası</a:t>
            </a:r>
            <a:r>
              <a:rPr lang="uz-Cyrl-UZ" sz="2800" b="1" dirty="0" smtClean="0"/>
              <a:t>  </a:t>
            </a:r>
            <a:r>
              <a:rPr lang="en-US" sz="2800" b="1" dirty="0" err="1" smtClean="0"/>
              <a:t>hám</a:t>
            </a:r>
            <a:r>
              <a:rPr lang="uz-Cyrl-UZ" sz="2800" b="1" dirty="0" smtClean="0"/>
              <a:t> </a:t>
            </a:r>
            <a:r>
              <a:rPr lang="en-US" sz="2800" b="1" dirty="0" err="1" smtClean="0"/>
              <a:t>olar</a:t>
            </a:r>
            <a:r>
              <a:rPr lang="uz-Cyrl-UZ" sz="2800" b="1" dirty="0" smtClean="0"/>
              <a:t> </a:t>
            </a:r>
            <a:r>
              <a:rPr lang="en-US" sz="2800" b="1" dirty="0" err="1" smtClean="0"/>
              <a:t>arasındaǵı</a:t>
            </a:r>
            <a:r>
              <a:rPr lang="uz-Cyrl-UZ" sz="2800" b="1" dirty="0" smtClean="0"/>
              <a:t> </a:t>
            </a:r>
            <a:r>
              <a:rPr lang="en-US" sz="2800" b="1" dirty="0" err="1" smtClean="0"/>
              <a:t>úsh</a:t>
            </a:r>
            <a:r>
              <a:rPr lang="uz-Cyrl-UZ" sz="2800" b="1" dirty="0" smtClean="0"/>
              <a:t> </a:t>
            </a:r>
            <a:r>
              <a:rPr lang="en-US" sz="2800" b="1" dirty="0" err="1" smtClean="0"/>
              <a:t>múyeshle</a:t>
            </a:r>
            <a:r>
              <a:rPr lang="uz-Cyrl-UZ" sz="2800" b="1" dirty="0" smtClean="0"/>
              <a:t>r. </a:t>
            </a:r>
            <a:r>
              <a:rPr lang="en-US" sz="2800" b="1" dirty="0" err="1" smtClean="0"/>
              <a:t>Bul</a:t>
            </a:r>
            <a:r>
              <a:rPr lang="uz-Cyrl-UZ" sz="2800" b="1" dirty="0" smtClean="0"/>
              <a:t> </a:t>
            </a:r>
            <a:r>
              <a:rPr lang="en-US" sz="2800" b="1" dirty="0" err="1" smtClean="0"/>
              <a:t>shamalardı</a:t>
            </a:r>
            <a:r>
              <a:rPr lang="uz-Cyrl-UZ" sz="2800" b="1" dirty="0" smtClean="0"/>
              <a:t> </a:t>
            </a:r>
            <a:r>
              <a:rPr lang="en-US" sz="2800" b="1" dirty="0" err="1" smtClean="0"/>
              <a:t>elementar</a:t>
            </a:r>
            <a:r>
              <a:rPr lang="uz-Cyrl-UZ" sz="2800" b="1" dirty="0" smtClean="0"/>
              <a:t> yacheyk</a:t>
            </a:r>
            <a:r>
              <a:rPr lang="en-US" sz="2800" b="1" dirty="0" err="1" smtClean="0"/>
              <a:t>anıń</a:t>
            </a:r>
            <a:r>
              <a:rPr lang="uz-Cyrl-UZ" sz="2800" b="1" dirty="0" smtClean="0"/>
              <a:t> param</a:t>
            </a:r>
            <a:r>
              <a:rPr lang="en-US" sz="2800" b="1" dirty="0" err="1" smtClean="0"/>
              <a:t>etrleri</a:t>
            </a:r>
            <a:r>
              <a:rPr lang="uz-Cyrl-UZ" sz="2800" b="1" dirty="0" smtClean="0"/>
              <a:t>,</a:t>
            </a:r>
            <a:r>
              <a:rPr lang="en-US" sz="2800" b="1" dirty="0" smtClean="0"/>
              <a:t> </a:t>
            </a:r>
            <a:r>
              <a:rPr lang="uz-Cyrl-UZ" sz="2800" b="1" dirty="0" smtClean="0"/>
              <a:t>a</a:t>
            </a:r>
            <a:r>
              <a:rPr lang="uz-Cyrl-UZ" sz="2800" b="1" dirty="0"/>
              <a:t>, b, c </a:t>
            </a:r>
            <a:r>
              <a:rPr lang="uz-Cyrl-UZ" sz="2800" b="1" dirty="0" smtClean="0"/>
              <a:t>kes</a:t>
            </a:r>
            <a:r>
              <a:rPr lang="en-US" sz="2800" b="1" dirty="0" err="1" smtClean="0"/>
              <a:t>indilerd</a:t>
            </a:r>
            <a:r>
              <a:rPr lang="uz-Cyrl-UZ" sz="2800" b="1" dirty="0" smtClean="0"/>
              <a:t>i </a:t>
            </a:r>
            <a:r>
              <a:rPr lang="en-US" sz="2800" b="1" dirty="0" err="1" smtClean="0"/>
              <a:t>bolsa</a:t>
            </a:r>
            <a:r>
              <a:rPr lang="uz-Cyrl-UZ" sz="2800" b="1" dirty="0" smtClean="0"/>
              <a:t>, </a:t>
            </a:r>
            <a:r>
              <a:rPr lang="en-US" sz="2800" b="1" dirty="0" err="1" smtClean="0"/>
              <a:t>kósher</a:t>
            </a:r>
            <a:r>
              <a:rPr lang="uz-Cyrl-UZ" sz="2800" b="1" dirty="0" smtClean="0"/>
              <a:t> birl</a:t>
            </a:r>
            <a:r>
              <a:rPr lang="en-US" sz="2800" b="1" dirty="0" err="1" smtClean="0"/>
              <a:t>ikle</a:t>
            </a:r>
            <a:r>
              <a:rPr lang="uz-Cyrl-UZ" sz="2800" b="1" dirty="0" smtClean="0"/>
              <a:t>ri d</a:t>
            </a:r>
            <a:r>
              <a:rPr lang="en-US" sz="2800" b="1" dirty="0" err="1" smtClean="0"/>
              <a:t>ep</a:t>
            </a:r>
            <a:r>
              <a:rPr lang="uz-Cyrl-UZ" sz="2800" b="1" dirty="0" smtClean="0"/>
              <a:t> ata</a:t>
            </a:r>
            <a:r>
              <a:rPr lang="en-US" sz="2800" b="1" dirty="0" err="1" smtClean="0"/>
              <a:t>ydı</a:t>
            </a:r>
            <a:r>
              <a:rPr lang="uz-Cyrl-UZ" sz="2800" b="1" dirty="0" smtClean="0"/>
              <a:t>.</a:t>
            </a:r>
            <a:endParaRPr lang="ru-RU" sz="2800" b="1" dirty="0"/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479924" y="142852"/>
            <a:ext cx="4521232" cy="6572296"/>
          </a:xfr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just">
              <a:lnSpc>
                <a:spcPct val="107000"/>
              </a:lnSpc>
              <a:spcBef>
                <a:spcPts val="0"/>
              </a:spcBef>
            </a:pPr>
            <a:r>
              <a:rPr lang="en-US" sz="2000" b="1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Salıstırmalı</a:t>
            </a:r>
            <a:r>
              <a:rPr lang="uz-Cyrl-UZ" sz="20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úlken</a:t>
            </a:r>
            <a:r>
              <a:rPr lang="uz-Cyrl-UZ" sz="20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aralıq</a:t>
            </a:r>
            <a:r>
              <a:rPr lang="uz-Cyrl-UZ" sz="20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larda t</a:t>
            </a:r>
            <a:r>
              <a:rPr lang="en-US" sz="2000" b="1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artısıw</a:t>
            </a:r>
            <a:r>
              <a:rPr lang="uz-Cyrl-UZ" sz="20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</a:t>
            </a:r>
            <a:r>
              <a:rPr lang="en-US" sz="2000" b="1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úshleri</a:t>
            </a:r>
            <a:r>
              <a:rPr lang="uz-Cyrl-UZ" sz="20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(F</a:t>
            </a:r>
            <a:r>
              <a:rPr lang="uz-Cyrl-UZ" sz="2000" b="1" i="1" baseline="-25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uz-Cyrl-UZ" sz="20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p</a:t>
            </a:r>
            <a:r>
              <a:rPr lang="en-US" sz="2000" b="1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ayda</a:t>
            </a:r>
            <a:r>
              <a:rPr lang="uz-Cyrl-UZ" sz="20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bo</a:t>
            </a:r>
            <a:r>
              <a:rPr lang="en-US" sz="2000" b="1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lıp</a:t>
            </a:r>
            <a:r>
              <a:rPr lang="uz-Cyrl-UZ" sz="20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b="1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bólekshele</a:t>
            </a:r>
            <a:r>
              <a:rPr lang="uz-Cyrl-UZ" sz="20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 </a:t>
            </a:r>
            <a:r>
              <a:rPr lang="en-US" sz="2000" b="1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arasındaǵı</a:t>
            </a:r>
            <a:r>
              <a:rPr lang="uz-Cyrl-UZ" sz="20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aralıq</a:t>
            </a:r>
            <a:r>
              <a:rPr lang="uz-Cyrl-UZ" sz="20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</a:t>
            </a:r>
            <a:r>
              <a:rPr lang="en-US" sz="2000" b="1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ısqarıwı</a:t>
            </a:r>
            <a:r>
              <a:rPr lang="uz-Cyrl-UZ" sz="20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mene</a:t>
            </a:r>
            <a:r>
              <a:rPr lang="uz-Cyrl-UZ" sz="20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 tez </a:t>
            </a:r>
            <a:r>
              <a:rPr lang="en-US" sz="2000" b="1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arta</a:t>
            </a:r>
            <a:r>
              <a:rPr lang="uz-Cyrl-UZ" sz="20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</a:t>
            </a:r>
            <a:r>
              <a:rPr lang="en-US" sz="2000" b="1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aslaydı</a:t>
            </a:r>
            <a:r>
              <a:rPr lang="uz-Cyrl-UZ" sz="20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Bef>
                <a:spcPts val="0"/>
              </a:spcBef>
            </a:pPr>
            <a:r>
              <a:rPr lang="en-US" sz="2000" b="1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Salıstırmalı</a:t>
            </a:r>
            <a:r>
              <a:rPr lang="uz-Cyrl-UZ" sz="20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ki</a:t>
            </a:r>
            <a:r>
              <a:rPr lang="en-US" sz="2000" b="1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shi</a:t>
            </a:r>
            <a:r>
              <a:rPr lang="uz-Cyrl-UZ" sz="20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aralıq</a:t>
            </a:r>
            <a:r>
              <a:rPr lang="uz-Cyrl-UZ" sz="20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larda </a:t>
            </a:r>
            <a:r>
              <a:rPr lang="en-US" sz="2000" b="1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iyteriw</a:t>
            </a:r>
            <a:r>
              <a:rPr lang="uz-Cyrl-UZ" sz="20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</a:t>
            </a:r>
            <a:r>
              <a:rPr lang="en-US" sz="2000" b="1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ús</a:t>
            </a:r>
            <a:r>
              <a:rPr lang="uz-Cyrl-UZ" sz="20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 </a:t>
            </a:r>
            <a:r>
              <a:rPr lang="uz-Cyrl-UZ" sz="20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(F</a:t>
            </a:r>
            <a:r>
              <a:rPr lang="uz-Cyrl-UZ" sz="2000" b="1" i="1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uz-Cyrl-UZ" sz="20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uz-Cyrl-UZ" sz="20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000" b="1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ayda</a:t>
            </a:r>
            <a:r>
              <a:rPr lang="uz-Cyrl-UZ" sz="20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bo</a:t>
            </a:r>
            <a:r>
              <a:rPr lang="en-US" sz="2000" b="1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lıp</a:t>
            </a:r>
            <a:r>
              <a:rPr lang="uz-Cyrl-UZ" sz="20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uz-Cyrl-UZ" sz="20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 </a:t>
            </a:r>
            <a:r>
              <a:rPr lang="en-US" sz="2000" b="1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aralıq</a:t>
            </a:r>
            <a:r>
              <a:rPr lang="uz-Cyrl-UZ" sz="20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</a:t>
            </a:r>
            <a:r>
              <a:rPr lang="en-US" sz="2000" b="1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ısqarıwı</a:t>
            </a:r>
            <a:r>
              <a:rPr lang="uz-Cyrl-UZ" sz="20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mene</a:t>
            </a:r>
            <a:r>
              <a:rPr lang="uz-Cyrl-UZ" sz="20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 t</a:t>
            </a:r>
            <a:r>
              <a:rPr lang="en-US" sz="2000" b="1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artısıw</a:t>
            </a:r>
            <a:r>
              <a:rPr lang="uz-Cyrl-UZ" sz="20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</a:t>
            </a:r>
            <a:r>
              <a:rPr lang="en-US" sz="2000" b="1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ús</a:t>
            </a:r>
            <a:r>
              <a:rPr lang="uz-Cyrl-UZ" sz="20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2000" b="1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ine</a:t>
            </a:r>
            <a:r>
              <a:rPr lang="uz-Cyrl-UZ" sz="20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salıstırmalı</a:t>
            </a:r>
            <a:r>
              <a:rPr lang="uz-Cyrl-UZ" sz="20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jánede</a:t>
            </a:r>
            <a:r>
              <a:rPr lang="uz-Cyrl-UZ" sz="20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tez</a:t>
            </a:r>
            <a:r>
              <a:rPr lang="en-US" sz="2000" b="1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rek</a:t>
            </a:r>
            <a:r>
              <a:rPr lang="uz-Cyrl-UZ" sz="20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arta</a:t>
            </a:r>
            <a:r>
              <a:rPr lang="uz-Cyrl-UZ" sz="20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</a:t>
            </a:r>
            <a:r>
              <a:rPr lang="en-US" sz="2000" b="1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aslaydı</a:t>
            </a:r>
            <a:r>
              <a:rPr lang="uz-Cyrl-UZ" sz="20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Bef>
                <a:spcPts val="0"/>
              </a:spcBef>
            </a:pPr>
            <a:r>
              <a:rPr lang="uz-Cyrl-UZ" sz="20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2000" b="1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áli</a:t>
            </a:r>
            <a:r>
              <a:rPr lang="uz-Cyrl-UZ" sz="20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 </a:t>
            </a:r>
            <a:r>
              <a:rPr lang="uz-Cyrl-UZ" sz="20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bir r = r</a:t>
            </a:r>
            <a:r>
              <a:rPr lang="uz-Cyrl-UZ" sz="2000" b="1" i="1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uz-Cyrl-UZ" sz="20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aralıqt</a:t>
            </a:r>
            <a:r>
              <a:rPr lang="uz-Cyrl-UZ" sz="20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sz="2000" b="1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iyteriw</a:t>
            </a:r>
            <a:r>
              <a:rPr lang="uz-Cyrl-UZ" sz="20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</a:t>
            </a:r>
            <a:r>
              <a:rPr lang="en-US" sz="2000" b="1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úshleri</a:t>
            </a:r>
            <a:r>
              <a:rPr lang="uz-Cyrl-UZ" sz="20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</a:t>
            </a:r>
            <a:r>
              <a:rPr lang="en-US" sz="2000" b="1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artısıw</a:t>
            </a:r>
            <a:r>
              <a:rPr lang="uz-Cyrl-UZ" sz="20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</a:t>
            </a:r>
            <a:r>
              <a:rPr lang="en-US" sz="2000" b="1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úshleri</a:t>
            </a:r>
            <a:r>
              <a:rPr lang="uz-Cyrl-UZ" sz="20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mene</a:t>
            </a:r>
            <a:r>
              <a:rPr lang="uz-Cyrl-UZ" sz="20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 te</a:t>
            </a:r>
            <a:r>
              <a:rPr lang="en-US" sz="20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ń</a:t>
            </a:r>
            <a:r>
              <a:rPr lang="uz-Cyrl-UZ" sz="20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2000" b="1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esedi</a:t>
            </a:r>
            <a:r>
              <a:rPr lang="uz-Cyrl-UZ" sz="20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hám</a:t>
            </a:r>
            <a:r>
              <a:rPr lang="uz-Cyrl-UZ" sz="20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</a:t>
            </a:r>
            <a:r>
              <a:rPr lang="en-US" sz="2000" b="1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átiyjede</a:t>
            </a:r>
            <a:r>
              <a:rPr lang="uz-Cyrl-UZ" sz="20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juwmaqlawshı</a:t>
            </a:r>
            <a:r>
              <a:rPr lang="uz-Cyrl-UZ" sz="20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ózara</a:t>
            </a:r>
            <a:r>
              <a:rPr lang="uz-Cyrl-UZ" sz="20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</a:t>
            </a:r>
            <a:r>
              <a:rPr lang="en-US" sz="20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</a:t>
            </a:r>
            <a:r>
              <a:rPr lang="uz-Cyrl-UZ" sz="20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sir  k</a:t>
            </a:r>
            <a:r>
              <a:rPr lang="en-US" sz="2000" b="1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ús</a:t>
            </a:r>
            <a:r>
              <a:rPr lang="uz-Cyrl-UZ" sz="20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 </a:t>
            </a:r>
            <a:r>
              <a:rPr lang="uz-Cyrl-UZ" sz="20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</a:t>
            </a:r>
            <a:r>
              <a:rPr lang="en-US" sz="2000" b="1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nolge</a:t>
            </a:r>
            <a:r>
              <a:rPr lang="uz-Cyrl-UZ" sz="20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aylan</a:t>
            </a:r>
            <a:r>
              <a:rPr lang="en-US" sz="2000" b="1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adı</a:t>
            </a:r>
            <a:r>
              <a:rPr lang="uz-Cyrl-UZ" sz="20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b="1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ózara</a:t>
            </a:r>
            <a:r>
              <a:rPr lang="uz-Cyrl-UZ" sz="20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</a:t>
            </a:r>
            <a:r>
              <a:rPr lang="en-US" sz="20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</a:t>
            </a:r>
            <a:r>
              <a:rPr lang="uz-Cyrl-UZ" sz="20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sir energiy</a:t>
            </a:r>
            <a:r>
              <a:rPr lang="en-US" sz="2000" b="1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ası</a:t>
            </a:r>
            <a:r>
              <a:rPr lang="uz-Cyrl-UZ" sz="20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úsh</a:t>
            </a:r>
            <a:r>
              <a:rPr lang="uz-Cyrl-UZ" sz="20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z-Cyrl-UZ" sz="20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minimal </a:t>
            </a:r>
            <a:r>
              <a:rPr lang="en-US" sz="2000" b="1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mániske</a:t>
            </a:r>
            <a:r>
              <a:rPr lang="uz-Cyrl-UZ" sz="20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eri</a:t>
            </a:r>
            <a:r>
              <a:rPr lang="en-US" sz="2000" b="1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sedi</a:t>
            </a:r>
            <a:r>
              <a:rPr lang="uz-Cyrl-UZ" sz="20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S</a:t>
            </a:r>
            <a:r>
              <a:rPr lang="en-US" sz="2000" b="1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</a:t>
            </a:r>
            <a:r>
              <a:rPr lang="uz-Cyrl-UZ" sz="20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</a:t>
            </a:r>
            <a:r>
              <a:rPr lang="en-US" sz="2000" b="1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ebep</a:t>
            </a:r>
            <a:r>
              <a:rPr lang="uz-Cyrl-UZ" sz="20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</a:t>
            </a:r>
            <a:r>
              <a:rPr lang="uz-Cyrl-UZ" sz="20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</a:t>
            </a:r>
            <a:r>
              <a:rPr lang="uz-Cyrl-UZ" sz="2000" b="1" i="1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uz-Cyrl-UZ" sz="20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aralıqq</a:t>
            </a:r>
            <a:r>
              <a:rPr lang="uz-Cyrl-UZ" sz="20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sz="2000" b="1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jaqınlasq</a:t>
            </a:r>
            <a:r>
              <a:rPr lang="uz-Cyrl-UZ" sz="20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</a:t>
            </a:r>
            <a:r>
              <a:rPr lang="en-US" sz="2000" b="1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bólekshele</a:t>
            </a:r>
            <a:r>
              <a:rPr lang="uz-Cyrl-UZ" sz="20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 </a:t>
            </a:r>
            <a:r>
              <a:rPr lang="en-US" sz="2000" b="1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halatı</a:t>
            </a:r>
            <a:r>
              <a:rPr lang="uz-Cyrl-UZ" sz="20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bekke</a:t>
            </a:r>
            <a:r>
              <a:rPr lang="uz-Cyrl-UZ" sz="20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 </a:t>
            </a:r>
            <a:r>
              <a:rPr lang="en-US" sz="2000" b="1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teń</a:t>
            </a:r>
            <a:r>
              <a:rPr lang="en-US" sz="20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salmaqlılıqtaǵı</a:t>
            </a:r>
            <a:r>
              <a:rPr lang="uz-Cyrl-UZ" sz="20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hal</a:t>
            </a:r>
            <a:r>
              <a:rPr lang="uz-Cyrl-UZ" sz="20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000" b="1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tq</a:t>
            </a:r>
            <a:r>
              <a:rPr lang="uz-Cyrl-UZ" sz="20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aylan</a:t>
            </a:r>
            <a:r>
              <a:rPr lang="en-US" sz="2000" b="1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adı</a:t>
            </a:r>
            <a:r>
              <a:rPr lang="uz-Cyrl-UZ" sz="20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000" b="1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Bólekshelerdiń</a:t>
            </a:r>
            <a:r>
              <a:rPr lang="uz-Cyrl-UZ" sz="20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bir-bir</a:t>
            </a:r>
            <a:r>
              <a:rPr lang="en-US" sz="2000" b="1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ine</a:t>
            </a:r>
            <a:r>
              <a:rPr lang="uz-Cyrl-UZ" sz="20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salıstırmalı</a:t>
            </a:r>
            <a:r>
              <a:rPr lang="uz-Cyrl-UZ" sz="20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z-Cyrl-UZ" sz="20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uz-Cyrl-UZ" sz="2000" b="1" i="1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uz-Cyrl-UZ" sz="20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aralıq</a:t>
            </a:r>
            <a:r>
              <a:rPr lang="uz-Cyrl-UZ" sz="20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pene</a:t>
            </a:r>
            <a:r>
              <a:rPr lang="uz-Cyrl-UZ" sz="20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 qa</a:t>
            </a:r>
            <a:r>
              <a:rPr lang="en-US" sz="2000" b="1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tań</a:t>
            </a:r>
            <a:r>
              <a:rPr lang="uz-Cyrl-UZ" sz="20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</a:t>
            </a:r>
            <a:r>
              <a:rPr lang="en-US" sz="2000" b="1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ártipte</a:t>
            </a:r>
            <a:r>
              <a:rPr lang="uz-Cyrl-UZ" sz="20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jaylasıwı</a:t>
            </a:r>
            <a:r>
              <a:rPr lang="uz-Cyrl-UZ" sz="20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</a:t>
            </a:r>
            <a:r>
              <a:rPr lang="en-US" sz="2000" b="1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uwrı</a:t>
            </a:r>
            <a:r>
              <a:rPr lang="uz-Cyrl-UZ" sz="20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uz-Cyrl-UZ" sz="20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hki </a:t>
            </a:r>
            <a:r>
              <a:rPr lang="en-US" sz="2000" b="1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dúzilis</a:t>
            </a:r>
            <a:r>
              <a:rPr lang="uz-Cyrl-UZ" sz="20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 q</a:t>
            </a:r>
            <a:r>
              <a:rPr lang="en-US" sz="2000" b="1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attı</a:t>
            </a:r>
            <a:r>
              <a:rPr lang="uz-Cyrl-UZ" sz="20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dene</a:t>
            </a:r>
            <a:r>
              <a:rPr lang="uz-Cyrl-UZ" sz="20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quralıwına</a:t>
            </a:r>
            <a:r>
              <a:rPr lang="uz-Cyrl-UZ" sz="20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alıp</a:t>
            </a:r>
            <a:r>
              <a:rPr lang="en-US" sz="20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keledi</a:t>
            </a:r>
            <a:r>
              <a:rPr lang="uz-Cyrl-UZ" sz="20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590528" y="5330042"/>
            <a:ext cx="3767158" cy="277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rot="16200000" flipV="1">
            <a:off x="-1119223" y="3619497"/>
            <a:ext cx="3400446" cy="19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0" y="1428736"/>
          <a:ext cx="796307" cy="5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63" name="Формула" r:id="rId4" imgW="279400" imgH="190500" progId="Equation.3">
                  <p:embed/>
                </p:oleObj>
              </mc:Choice>
              <mc:Fallback>
                <p:oleObj name="Формула" r:id="rId4" imgW="279400" imgH="190500" progId="Equation.3">
                  <p:embed/>
                  <p:pic>
                    <p:nvPicPr>
                      <p:cNvPr id="0" name="Picture 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428736"/>
                        <a:ext cx="796307" cy="542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4" name="Object 2"/>
          <p:cNvGraphicFramePr>
            <a:graphicFrameLocks noChangeAspect="1"/>
          </p:cNvGraphicFramePr>
          <p:nvPr/>
        </p:nvGraphicFramePr>
        <p:xfrm>
          <a:off x="3929058" y="5500702"/>
          <a:ext cx="404088" cy="457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64" name="Формула" r:id="rId6" imgW="101468" imgH="114151" progId="Equation.3">
                  <p:embed/>
                </p:oleObj>
              </mc:Choice>
              <mc:Fallback>
                <p:oleObj name="Формула" r:id="rId6" imgW="101468" imgH="114151" progId="Equation.3">
                  <p:embed/>
                  <p:pic>
                    <p:nvPicPr>
                      <p:cNvPr id="0" name="Picture 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58" y="5500702"/>
                        <a:ext cx="404088" cy="4571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5" name="Object 3"/>
          <p:cNvGraphicFramePr>
            <a:graphicFrameLocks noChangeAspect="1"/>
          </p:cNvGraphicFramePr>
          <p:nvPr/>
        </p:nvGraphicFramePr>
        <p:xfrm>
          <a:off x="1133456" y="3271238"/>
          <a:ext cx="633416" cy="868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65" name="Формула" r:id="rId8" imgW="139639" imgH="190417" progId="Equation.3">
                  <p:embed/>
                </p:oleObj>
              </mc:Choice>
              <mc:Fallback>
                <p:oleObj name="Формула" r:id="rId8" imgW="139639" imgH="190417" progId="Equation.3">
                  <p:embed/>
                  <p:pic>
                    <p:nvPicPr>
                      <p:cNvPr id="0" name="Picture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56" y="3271238"/>
                        <a:ext cx="633416" cy="8688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6" name="Object 4"/>
          <p:cNvGraphicFramePr>
            <a:graphicFrameLocks noChangeAspect="1"/>
          </p:cNvGraphicFramePr>
          <p:nvPr/>
        </p:nvGraphicFramePr>
        <p:xfrm>
          <a:off x="1766872" y="6237351"/>
          <a:ext cx="577846" cy="620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66" name="Формула" r:id="rId10" imgW="177646" imgH="190335" progId="Equation.3">
                  <p:embed/>
                </p:oleObj>
              </mc:Choice>
              <mc:Fallback>
                <p:oleObj name="Формула" r:id="rId10" imgW="177646" imgH="190335" progId="Equation.3">
                  <p:embed/>
                  <p:pic>
                    <p:nvPicPr>
                      <p:cNvPr id="0" name="Picture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6872" y="6237351"/>
                        <a:ext cx="577846" cy="6206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Полилиния 16"/>
          <p:cNvSpPr/>
          <p:nvPr/>
        </p:nvSpPr>
        <p:spPr>
          <a:xfrm>
            <a:off x="771504" y="2071678"/>
            <a:ext cx="1266832" cy="4252938"/>
          </a:xfrm>
          <a:custGeom>
            <a:avLst/>
            <a:gdLst>
              <a:gd name="connsiteX0" fmla="*/ 0 w 1344058"/>
              <a:gd name="connsiteY0" fmla="*/ 0 h 5343181"/>
              <a:gd name="connsiteX1" fmla="*/ 495759 w 1344058"/>
              <a:gd name="connsiteY1" fmla="*/ 4285562 h 5343181"/>
              <a:gd name="connsiteX2" fmla="*/ 1344058 w 1344058"/>
              <a:gd name="connsiteY2" fmla="*/ 5343181 h 5343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4058" h="5343181">
                <a:moveTo>
                  <a:pt x="0" y="0"/>
                </a:moveTo>
                <a:cubicBezTo>
                  <a:pt x="135874" y="1697516"/>
                  <a:pt x="271749" y="3395032"/>
                  <a:pt x="495759" y="4285562"/>
                </a:cubicBezTo>
                <a:cubicBezTo>
                  <a:pt x="719769" y="5176092"/>
                  <a:pt x="1031913" y="5259636"/>
                  <a:pt x="1344058" y="5343181"/>
                </a:cubicBezTo>
              </a:path>
            </a:pathLst>
          </a:custGeom>
          <a:ln w="28575"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олилиния 20"/>
          <p:cNvSpPr/>
          <p:nvPr/>
        </p:nvSpPr>
        <p:spPr>
          <a:xfrm>
            <a:off x="2038337" y="5419736"/>
            <a:ext cx="2247911" cy="905551"/>
          </a:xfrm>
          <a:custGeom>
            <a:avLst/>
            <a:gdLst>
              <a:gd name="connsiteX0" fmla="*/ 4505899 w 4505899"/>
              <a:gd name="connsiteY0" fmla="*/ 14689 h 1237562"/>
              <a:gd name="connsiteX1" fmla="*/ 1983036 w 4505899"/>
              <a:gd name="connsiteY1" fmla="*/ 168925 h 1237562"/>
              <a:gd name="connsiteX2" fmla="*/ 716097 w 4505899"/>
              <a:gd name="connsiteY2" fmla="*/ 1028241 h 1237562"/>
              <a:gd name="connsiteX3" fmla="*/ 0 w 4505899"/>
              <a:gd name="connsiteY3" fmla="*/ 1237562 h 1237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5899" h="1237562">
                <a:moveTo>
                  <a:pt x="4505899" y="14689"/>
                </a:moveTo>
                <a:cubicBezTo>
                  <a:pt x="3560284" y="7344"/>
                  <a:pt x="2614670" y="0"/>
                  <a:pt x="1983036" y="168925"/>
                </a:cubicBezTo>
                <a:cubicBezTo>
                  <a:pt x="1351402" y="337850"/>
                  <a:pt x="1046603" y="850135"/>
                  <a:pt x="716097" y="1028241"/>
                </a:cubicBezTo>
                <a:cubicBezTo>
                  <a:pt x="385591" y="1206347"/>
                  <a:pt x="192795" y="1221954"/>
                  <a:pt x="0" y="1237562"/>
                </a:cubicBezTo>
              </a:path>
            </a:pathLst>
          </a:custGeom>
          <a:ln w="28575"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 стрелкой 22"/>
          <p:cNvCxnSpPr/>
          <p:nvPr/>
        </p:nvCxnSpPr>
        <p:spPr>
          <a:xfrm>
            <a:off x="590528" y="4152904"/>
            <a:ext cx="1447808" cy="1588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rot="5400000" flipH="1" flipV="1">
            <a:off x="1541446" y="5826138"/>
            <a:ext cx="995368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rot="5400000">
            <a:off x="1450164" y="4741076"/>
            <a:ext cx="1176344" cy="1588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228576" y="0"/>
            <a:ext cx="4071960" cy="142873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tx1"/>
                </a:solidFill>
              </a:rPr>
              <a:t>Atomlar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arasındaǵı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ózara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tásir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energiyasınıń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aralıqqa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ǵárezliligi</a:t>
            </a:r>
            <a:endParaRPr lang="ru-RU" sz="2800" b="1" dirty="0">
              <a:solidFill>
                <a:schemeClr val="tx1"/>
              </a:solidFill>
            </a:endParaRPr>
          </a:p>
        </p:txBody>
      </p:sp>
      <p:graphicFrame>
        <p:nvGraphicFramePr>
          <p:cNvPr id="146437" name="Object 5"/>
          <p:cNvGraphicFramePr>
            <a:graphicFrameLocks noChangeAspect="1"/>
          </p:cNvGraphicFramePr>
          <p:nvPr/>
        </p:nvGraphicFramePr>
        <p:xfrm>
          <a:off x="228576" y="5238760"/>
          <a:ext cx="485765" cy="649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67" name="Формула" r:id="rId12" imgW="114151" imgH="152202" progId="Equation.3">
                  <p:embed/>
                </p:oleObj>
              </mc:Choice>
              <mc:Fallback>
                <p:oleObj name="Формула" r:id="rId12" imgW="114151" imgH="152202" progId="Equation.3">
                  <p:embed/>
                  <p:pic>
                    <p:nvPicPr>
                      <p:cNvPr id="0" name="Picture 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76" y="5238760"/>
                        <a:ext cx="485765" cy="6491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1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4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6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5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5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4" dur="1000" fill="hold"/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 animBg="1"/>
      <p:bldP spid="17" grpId="0" animBg="1"/>
      <p:bldP spid="21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57200" y="533384"/>
            <a:ext cx="8229600" cy="5791232"/>
          </a:xfrm>
          <a:ln w="28575">
            <a:solidFill>
              <a:srgbClr val="002060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ru-RU" sz="2600" b="1" i="1" dirty="0" smtClean="0"/>
          </a:p>
          <a:p>
            <a:pPr marL="0" indent="0" algn="ctr">
              <a:buNone/>
            </a:pPr>
            <a:r>
              <a:rPr lang="ru-RU" sz="2600" b="1" i="1" dirty="0" smtClean="0"/>
              <a:t> </a:t>
            </a:r>
            <a:r>
              <a:rPr lang="en-US" sz="2600" b="1" i="1" dirty="0" err="1" smtClean="0"/>
              <a:t>Zat</a:t>
            </a:r>
            <a:r>
              <a:rPr lang="ru-RU" sz="2600" b="1" i="1" dirty="0" err="1" smtClean="0"/>
              <a:t>l</a:t>
            </a:r>
            <a:r>
              <a:rPr lang="en-US" sz="2600" b="1" i="1" dirty="0" err="1" smtClean="0"/>
              <a:t>ardıń</a:t>
            </a:r>
            <a:r>
              <a:rPr lang="ru-RU" sz="2600" b="1" i="1" dirty="0" smtClean="0"/>
              <a:t> </a:t>
            </a:r>
            <a:r>
              <a:rPr lang="ru-RU" sz="2600" b="1" i="1" dirty="0" err="1" smtClean="0"/>
              <a:t>q</a:t>
            </a:r>
            <a:r>
              <a:rPr lang="en-US" sz="2600" b="1" i="1" dirty="0" err="1" smtClean="0"/>
              <a:t>attı</a:t>
            </a:r>
            <a:r>
              <a:rPr lang="ru-RU" sz="2600" b="1" i="1" dirty="0" smtClean="0"/>
              <a:t> </a:t>
            </a:r>
            <a:r>
              <a:rPr lang="en-US" sz="2600" b="1" i="1" dirty="0" err="1" smtClean="0"/>
              <a:t>dene</a:t>
            </a:r>
            <a:r>
              <a:rPr lang="ru-RU" sz="2600" b="1" i="1" dirty="0" smtClean="0"/>
              <a:t> </a:t>
            </a:r>
            <a:r>
              <a:rPr lang="en-US" sz="2600" b="1" i="1" dirty="0" err="1" smtClean="0"/>
              <a:t>halatına</a:t>
            </a:r>
            <a:r>
              <a:rPr lang="ru-RU" sz="2600" b="1" i="1" dirty="0" smtClean="0"/>
              <a:t> </a:t>
            </a:r>
            <a:r>
              <a:rPr lang="en-US" sz="2600" b="1" i="1" dirty="0" err="1" smtClean="0"/>
              <a:t>ótiw</a:t>
            </a:r>
            <a:r>
              <a:rPr lang="ru-RU" sz="2600" b="1" i="1" dirty="0" smtClean="0"/>
              <a:t> </a:t>
            </a:r>
            <a:r>
              <a:rPr lang="en-US" sz="2600" b="1" i="1" dirty="0" err="1" smtClean="0"/>
              <a:t>imkaniyatı</a:t>
            </a:r>
            <a:r>
              <a:rPr lang="ru-RU" sz="2600" b="1" i="1" dirty="0" smtClean="0"/>
              <a:t>, </a:t>
            </a:r>
            <a:r>
              <a:rPr lang="en-US" sz="2600" b="1" i="1" dirty="0" err="1" smtClean="0"/>
              <a:t>qurawshı</a:t>
            </a:r>
            <a:r>
              <a:rPr lang="ru-RU" sz="2600" b="1" i="1" dirty="0" smtClean="0"/>
              <a:t> </a:t>
            </a:r>
            <a:r>
              <a:rPr lang="en-US" sz="2600" b="1" i="1" dirty="0" err="1" smtClean="0"/>
              <a:t>bólekshelerdiń</a:t>
            </a:r>
            <a:r>
              <a:rPr lang="ru-RU" sz="2600" b="1" i="1" dirty="0" smtClean="0"/>
              <a:t> </a:t>
            </a:r>
            <a:r>
              <a:rPr lang="ru-RU" sz="2600" b="1" i="1" dirty="0" err="1" smtClean="0"/>
              <a:t>bir-bir</a:t>
            </a:r>
            <a:r>
              <a:rPr lang="en-US" sz="2600" b="1" i="1" dirty="0" err="1" smtClean="0"/>
              <a:t>ine</a:t>
            </a:r>
            <a:r>
              <a:rPr lang="ru-RU" sz="2600" b="1" i="1" dirty="0" smtClean="0"/>
              <a:t> </a:t>
            </a:r>
            <a:r>
              <a:rPr lang="en-US" sz="2600" b="1" i="1" dirty="0" err="1" smtClean="0"/>
              <a:t>jaqı</a:t>
            </a:r>
            <a:r>
              <a:rPr lang="uz-Cyrl-UZ" sz="2600" b="1" i="1" dirty="0" smtClean="0"/>
              <a:t>n </a:t>
            </a:r>
            <a:r>
              <a:rPr lang="en-US" sz="2600" b="1" i="1" dirty="0" err="1" smtClean="0"/>
              <a:t>aralıqq</a:t>
            </a:r>
            <a:r>
              <a:rPr lang="ru-RU" sz="2600" b="1" i="1" dirty="0" err="1" smtClean="0"/>
              <a:t>a</a:t>
            </a:r>
            <a:r>
              <a:rPr lang="ru-RU" sz="2600" b="1" i="1" dirty="0" smtClean="0"/>
              <a:t> </a:t>
            </a:r>
            <a:r>
              <a:rPr lang="en-US" sz="2600" b="1" i="1" dirty="0" err="1" smtClean="0"/>
              <a:t>jaqı</a:t>
            </a:r>
            <a:r>
              <a:rPr lang="ru-RU" sz="2600" b="1" i="1" dirty="0" err="1" smtClean="0"/>
              <a:t>nlas</a:t>
            </a:r>
            <a:r>
              <a:rPr lang="en-US" sz="2600" b="1" i="1" dirty="0" err="1" smtClean="0"/>
              <a:t>ıwınd</a:t>
            </a:r>
            <a:r>
              <a:rPr lang="ru-RU" sz="2600" b="1" i="1" dirty="0" err="1" smtClean="0"/>
              <a:t>a</a:t>
            </a:r>
            <a:r>
              <a:rPr lang="ru-RU" sz="2600" b="1" i="1" dirty="0"/>
              <a:t>, </a:t>
            </a:r>
            <a:r>
              <a:rPr lang="en-US" sz="2600" b="1" i="1" dirty="0" err="1" smtClean="0"/>
              <a:t>olar</a:t>
            </a:r>
            <a:r>
              <a:rPr lang="ru-RU" sz="2600" b="1" i="1" dirty="0" smtClean="0"/>
              <a:t> </a:t>
            </a:r>
            <a:r>
              <a:rPr lang="en-US" sz="2600" b="1" i="1" dirty="0" err="1" smtClean="0"/>
              <a:t>arasınd</a:t>
            </a:r>
            <a:r>
              <a:rPr lang="ru-RU" sz="2600" b="1" i="1" dirty="0" err="1" smtClean="0"/>
              <a:t>a</a:t>
            </a:r>
            <a:r>
              <a:rPr lang="ru-RU" sz="2600" b="1" i="1" dirty="0" smtClean="0"/>
              <a:t> </a:t>
            </a:r>
            <a:r>
              <a:rPr lang="en-US" sz="2600" b="1" i="1" dirty="0" err="1" smtClean="0"/>
              <a:t>payda</a:t>
            </a:r>
            <a:r>
              <a:rPr lang="ru-RU" sz="2600" b="1" i="1" dirty="0" smtClean="0"/>
              <a:t> </a:t>
            </a:r>
            <a:r>
              <a:rPr lang="en-US" sz="2600" b="1" i="1" dirty="0" err="1" smtClean="0"/>
              <a:t>bolatuǵı</a:t>
            </a:r>
            <a:r>
              <a:rPr lang="ru-RU" sz="2600" b="1" i="1" dirty="0" err="1" smtClean="0"/>
              <a:t>n</a:t>
            </a:r>
            <a:r>
              <a:rPr lang="ru-RU" sz="2600" b="1" i="1" dirty="0" smtClean="0"/>
              <a:t> </a:t>
            </a:r>
            <a:r>
              <a:rPr lang="ru-RU" sz="2600" b="1" i="1" dirty="0" err="1" smtClean="0"/>
              <a:t>b</a:t>
            </a:r>
            <a:r>
              <a:rPr lang="en-US" sz="2600" b="1" i="1" dirty="0" err="1" smtClean="0"/>
              <a:t>aylanıs</a:t>
            </a:r>
            <a:r>
              <a:rPr lang="en-US" sz="2600" b="1" i="1" dirty="0" smtClean="0"/>
              <a:t> </a:t>
            </a:r>
            <a:r>
              <a:rPr lang="en-US" sz="2600" b="1" i="1" dirty="0" err="1" smtClean="0"/>
              <a:t>kúshle</a:t>
            </a:r>
            <a:r>
              <a:rPr lang="ru-RU" sz="2600" b="1" i="1" dirty="0" err="1" smtClean="0"/>
              <a:t>r</a:t>
            </a:r>
            <a:r>
              <a:rPr lang="en-US" sz="2600" b="1" i="1" dirty="0" err="1" smtClean="0"/>
              <a:t>ine</a:t>
            </a:r>
            <a:r>
              <a:rPr lang="ru-RU" sz="2600" b="1" i="1" dirty="0" smtClean="0"/>
              <a:t> </a:t>
            </a:r>
            <a:r>
              <a:rPr lang="en-US" sz="2600" b="1" i="1" dirty="0" err="1" smtClean="0"/>
              <a:t>ǵárezli</a:t>
            </a:r>
            <a:r>
              <a:rPr lang="ru-RU" sz="2600" b="1" i="1" dirty="0" smtClean="0"/>
              <a:t>. </a:t>
            </a:r>
            <a:r>
              <a:rPr lang="en-US" sz="2600" b="1" i="1" dirty="0" smtClean="0"/>
              <a:t>Bun</a:t>
            </a:r>
            <a:r>
              <a:rPr lang="ru-RU" sz="2600" b="1" i="1" dirty="0" err="1" smtClean="0"/>
              <a:t>day</a:t>
            </a:r>
            <a:r>
              <a:rPr lang="ru-RU" sz="2600" b="1" i="1" dirty="0" smtClean="0"/>
              <a:t> </a:t>
            </a:r>
            <a:r>
              <a:rPr lang="en-US" sz="2600" b="1" i="1" dirty="0" err="1" smtClean="0"/>
              <a:t>bólekshele</a:t>
            </a:r>
            <a:r>
              <a:rPr lang="ru-RU" sz="2600" b="1" i="1" dirty="0" err="1" smtClean="0"/>
              <a:t>r</a:t>
            </a:r>
            <a:r>
              <a:rPr lang="ru-RU" sz="2600" b="1" i="1" dirty="0"/>
              <a:t>, </a:t>
            </a:r>
            <a:r>
              <a:rPr lang="en-US" sz="2600" b="1" i="1" dirty="0" err="1" smtClean="0"/>
              <a:t>ádette</a:t>
            </a:r>
            <a:r>
              <a:rPr lang="ru-RU" sz="2600" b="1" i="1" dirty="0" smtClean="0"/>
              <a:t> </a:t>
            </a:r>
            <a:r>
              <a:rPr lang="ru-RU" sz="2600" b="1" i="1" dirty="0" err="1"/>
              <a:t>atom</a:t>
            </a:r>
            <a:r>
              <a:rPr lang="ru-RU" sz="2600" b="1" i="1" dirty="0"/>
              <a:t>, </a:t>
            </a:r>
            <a:r>
              <a:rPr lang="ru-RU" sz="2600" b="1" i="1" dirty="0" err="1" smtClean="0"/>
              <a:t>ion</a:t>
            </a:r>
            <a:r>
              <a:rPr lang="ru-RU" sz="2600" b="1" i="1" dirty="0" smtClean="0"/>
              <a:t> </a:t>
            </a:r>
            <a:r>
              <a:rPr lang="en-US" sz="2600" b="1" i="1" dirty="0" err="1" smtClean="0"/>
              <a:t>hám</a:t>
            </a:r>
            <a:r>
              <a:rPr lang="ru-RU" sz="2600" b="1" i="1" dirty="0" smtClean="0"/>
              <a:t> </a:t>
            </a:r>
            <a:r>
              <a:rPr lang="en-US" sz="2600" b="1" i="1" dirty="0" err="1" smtClean="0"/>
              <a:t>molekulalar</a:t>
            </a:r>
            <a:r>
              <a:rPr lang="ru-RU" sz="2600" b="1" i="1" dirty="0" smtClean="0"/>
              <a:t> </a:t>
            </a:r>
            <a:r>
              <a:rPr lang="en-US" sz="2600" b="1" i="1" dirty="0" err="1" smtClean="0"/>
              <a:t>esaplanadı</a:t>
            </a:r>
            <a:r>
              <a:rPr lang="ru-RU" sz="2600" b="1" i="1" dirty="0" smtClean="0"/>
              <a:t>.</a:t>
            </a:r>
            <a:endParaRPr lang="ru-RU" sz="2600" dirty="0"/>
          </a:p>
          <a:p>
            <a:pPr marL="0" indent="0" algn="ctr">
              <a:buNone/>
            </a:pPr>
            <a:r>
              <a:rPr lang="ru-RU" sz="2600" b="1" i="1" dirty="0" smtClean="0"/>
              <a:t>Q</a:t>
            </a:r>
            <a:r>
              <a:rPr lang="en-US" sz="2600" b="1" i="1" dirty="0" err="1" smtClean="0"/>
              <a:t>attı</a:t>
            </a:r>
            <a:r>
              <a:rPr lang="ru-RU" sz="2600" b="1" i="1" dirty="0" smtClean="0"/>
              <a:t> </a:t>
            </a:r>
            <a:r>
              <a:rPr lang="en-US" sz="2600" b="1" i="1" dirty="0" err="1" smtClean="0"/>
              <a:t>dene</a:t>
            </a:r>
            <a:r>
              <a:rPr lang="ru-RU" sz="2600" b="1" i="1" dirty="0" err="1" smtClean="0"/>
              <a:t>ni</a:t>
            </a:r>
            <a:r>
              <a:rPr lang="en-US" sz="2600" b="1" i="1" dirty="0" smtClean="0"/>
              <a:t>ń</a:t>
            </a:r>
            <a:r>
              <a:rPr lang="ru-RU" sz="2600" b="1" i="1" dirty="0" smtClean="0"/>
              <a:t> </a:t>
            </a:r>
            <a:r>
              <a:rPr lang="en-US" sz="2600" b="1" i="1" dirty="0" err="1" smtClean="0"/>
              <a:t>bekke</a:t>
            </a:r>
            <a:r>
              <a:rPr lang="ru-RU" sz="2600" b="1" i="1" dirty="0" err="1" smtClean="0"/>
              <a:t>m</a:t>
            </a:r>
            <a:r>
              <a:rPr lang="ru-RU" sz="2600" b="1" i="1" dirty="0" smtClean="0"/>
              <a:t> </a:t>
            </a:r>
            <a:r>
              <a:rPr lang="ru-RU" sz="2600" b="1" i="1" dirty="0" err="1" smtClean="0"/>
              <a:t>p</a:t>
            </a:r>
            <a:r>
              <a:rPr lang="en-US" sz="2600" b="1" i="1" dirty="0" err="1" smtClean="0"/>
              <a:t>ánjereli</a:t>
            </a:r>
            <a:r>
              <a:rPr lang="en-US" sz="2600" b="1" i="1" dirty="0" smtClean="0"/>
              <a:t> </a:t>
            </a:r>
            <a:r>
              <a:rPr lang="en-US" sz="2600" b="1" i="1" dirty="0" err="1" smtClean="0"/>
              <a:t>sisteması</a:t>
            </a:r>
            <a:r>
              <a:rPr lang="ru-RU" sz="2600" b="1" i="1" dirty="0" smtClean="0"/>
              <a:t> </a:t>
            </a:r>
            <a:r>
              <a:rPr lang="en-US" sz="2600" b="1" i="1" dirty="0" err="1" smtClean="0"/>
              <a:t>payda</a:t>
            </a:r>
            <a:r>
              <a:rPr lang="ru-RU" sz="2600" b="1" i="1" dirty="0" smtClean="0"/>
              <a:t> </a:t>
            </a:r>
            <a:r>
              <a:rPr lang="ru-RU" sz="2600" b="1" i="1" dirty="0" err="1" smtClean="0"/>
              <a:t>b</a:t>
            </a:r>
            <a:r>
              <a:rPr lang="en-US" sz="2600" b="1" i="1" dirty="0" err="1" smtClean="0"/>
              <a:t>olıwı</a:t>
            </a:r>
            <a:r>
              <a:rPr lang="ru-RU" sz="2600" b="1" i="1" dirty="0" smtClean="0"/>
              <a:t> </a:t>
            </a:r>
            <a:r>
              <a:rPr lang="en-US" sz="2600" b="1" i="1" dirty="0" err="1" smtClean="0"/>
              <a:t>ushı</a:t>
            </a:r>
            <a:r>
              <a:rPr lang="ru-RU" sz="2600" b="1" i="1" dirty="0" err="1" smtClean="0"/>
              <a:t>n</a:t>
            </a:r>
            <a:r>
              <a:rPr lang="ru-RU" sz="2600" b="1" i="1" dirty="0" smtClean="0"/>
              <a:t> </a:t>
            </a:r>
            <a:r>
              <a:rPr lang="en-US" sz="2600" b="1" i="1" dirty="0" err="1" smtClean="0"/>
              <a:t>bólekshele</a:t>
            </a:r>
            <a:r>
              <a:rPr lang="ru-RU" sz="2600" b="1" i="1" dirty="0" err="1" smtClean="0"/>
              <a:t>r</a:t>
            </a:r>
            <a:r>
              <a:rPr lang="ru-RU" sz="2600" b="1" i="1" dirty="0" smtClean="0"/>
              <a:t> </a:t>
            </a:r>
            <a:r>
              <a:rPr lang="en-US" sz="2600" b="1" i="1" dirty="0" err="1" smtClean="0"/>
              <a:t>arasınd</a:t>
            </a:r>
            <a:r>
              <a:rPr lang="ru-RU" sz="2600" b="1" i="1" dirty="0" err="1" smtClean="0"/>
              <a:t>a</a:t>
            </a:r>
            <a:r>
              <a:rPr lang="ru-RU" sz="2600" b="1" i="1" dirty="0" smtClean="0"/>
              <a:t> </a:t>
            </a:r>
            <a:r>
              <a:rPr lang="en-US" sz="2600" b="1" i="1" dirty="0" err="1" smtClean="0"/>
              <a:t>eki</a:t>
            </a:r>
            <a:r>
              <a:rPr lang="ru-RU" sz="2600" b="1" i="1" dirty="0" smtClean="0"/>
              <a:t> </a:t>
            </a:r>
            <a:r>
              <a:rPr lang="en-US" sz="2600" b="1" i="1" dirty="0" err="1" smtClean="0"/>
              <a:t>qıylı</a:t>
            </a:r>
            <a:r>
              <a:rPr lang="ru-RU" sz="2600" b="1" i="1" dirty="0" smtClean="0"/>
              <a:t> </a:t>
            </a:r>
            <a:r>
              <a:rPr lang="ru-RU" sz="2600" b="1" i="1" dirty="0" err="1" smtClean="0"/>
              <a:t>k</a:t>
            </a:r>
            <a:r>
              <a:rPr lang="en-US" sz="2600" b="1" i="1" dirty="0" err="1" smtClean="0"/>
              <a:t>ús</a:t>
            </a:r>
            <a:r>
              <a:rPr lang="ru-RU" sz="2600" b="1" i="1" dirty="0" err="1" smtClean="0"/>
              <a:t>h</a:t>
            </a:r>
            <a:r>
              <a:rPr lang="ru-RU" sz="2600" b="1" i="1" dirty="0" smtClean="0"/>
              <a:t> </a:t>
            </a:r>
            <a:r>
              <a:rPr lang="ru-RU" sz="2600" b="1" i="1" dirty="0" err="1" smtClean="0"/>
              <a:t>t</a:t>
            </a:r>
            <a:r>
              <a:rPr lang="en-US" sz="2600" b="1" i="1" dirty="0" smtClean="0"/>
              <a:t>á</a:t>
            </a:r>
            <a:r>
              <a:rPr lang="ru-RU" sz="2600" b="1" i="1" dirty="0" err="1" smtClean="0"/>
              <a:t>sir</a:t>
            </a:r>
            <a:r>
              <a:rPr lang="ru-RU" sz="2600" b="1" i="1" dirty="0" smtClean="0"/>
              <a:t> </a:t>
            </a:r>
            <a:r>
              <a:rPr lang="ru-RU" sz="2600" b="1" i="1" dirty="0" err="1" smtClean="0"/>
              <a:t>e</a:t>
            </a:r>
            <a:r>
              <a:rPr lang="en-US" sz="2600" b="1" i="1" dirty="0" err="1" smtClean="0"/>
              <a:t>tiw</a:t>
            </a:r>
            <a:r>
              <a:rPr lang="ru-RU" sz="2600" b="1" i="1" dirty="0" err="1" smtClean="0"/>
              <a:t>i</a:t>
            </a:r>
            <a:r>
              <a:rPr lang="ru-RU" sz="2600" b="1" i="1" dirty="0" smtClean="0"/>
              <a:t> </a:t>
            </a:r>
            <a:r>
              <a:rPr lang="ru-RU" sz="2600" b="1" i="1" dirty="0" err="1" smtClean="0"/>
              <a:t>k</a:t>
            </a:r>
            <a:r>
              <a:rPr lang="en-US" sz="2600" b="1" i="1" dirty="0" smtClean="0"/>
              <a:t>ere</a:t>
            </a:r>
            <a:r>
              <a:rPr lang="ru-RU" sz="2600" b="1" i="1" dirty="0" smtClean="0"/>
              <a:t>k</a:t>
            </a:r>
            <a:r>
              <a:rPr lang="ru-RU" sz="2600" b="1" i="1" dirty="0"/>
              <a:t>: </a:t>
            </a:r>
            <a:endParaRPr lang="ru-RU" sz="2600" dirty="0"/>
          </a:p>
          <a:p>
            <a:pPr marL="0" indent="0" algn="ctr">
              <a:buNone/>
            </a:pPr>
            <a:r>
              <a:rPr lang="ru-RU" sz="2600" b="1" i="1" dirty="0"/>
              <a:t>	- </a:t>
            </a:r>
            <a:r>
              <a:rPr lang="en-US" sz="2600" b="1" i="1" dirty="0" err="1" smtClean="0"/>
              <a:t>bólekshelerdiń</a:t>
            </a:r>
            <a:r>
              <a:rPr lang="ru-RU" sz="2600" b="1" i="1" dirty="0" smtClean="0"/>
              <a:t> </a:t>
            </a:r>
            <a:r>
              <a:rPr lang="ru-RU" sz="2600" b="1" i="1" dirty="0" err="1" smtClean="0"/>
              <a:t>bir-bir</a:t>
            </a:r>
            <a:r>
              <a:rPr lang="en-US" sz="2600" b="1" i="1" dirty="0" err="1" smtClean="0"/>
              <a:t>ine</a:t>
            </a:r>
            <a:r>
              <a:rPr lang="ru-RU" sz="2600" b="1" i="1" dirty="0" err="1" smtClean="0"/>
              <a:t>n</a:t>
            </a:r>
            <a:r>
              <a:rPr lang="ru-RU" sz="2600" b="1" i="1" dirty="0" smtClean="0"/>
              <a:t> </a:t>
            </a:r>
            <a:r>
              <a:rPr lang="ru-RU" sz="2600" b="1" i="1" dirty="0" err="1" smtClean="0"/>
              <a:t>uz</a:t>
            </a:r>
            <a:r>
              <a:rPr lang="en-US" sz="2600" b="1" i="1" dirty="0" err="1" smtClean="0"/>
              <a:t>aqlasıwına</a:t>
            </a:r>
            <a:r>
              <a:rPr lang="ru-RU" sz="2600" b="1" i="1" dirty="0" smtClean="0"/>
              <a:t> </a:t>
            </a:r>
            <a:r>
              <a:rPr lang="ru-RU" sz="2600" b="1" i="1" dirty="0" err="1" smtClean="0"/>
              <a:t>t</a:t>
            </a:r>
            <a:r>
              <a:rPr lang="en-US" sz="2600" b="1" i="1" dirty="0" err="1" smtClean="0"/>
              <a:t>osqınlıq</a:t>
            </a:r>
            <a:r>
              <a:rPr lang="ru-RU" sz="2600" b="1" i="1" dirty="0" smtClean="0"/>
              <a:t>  </a:t>
            </a:r>
            <a:r>
              <a:rPr lang="en-US" sz="2600" b="1" i="1" dirty="0" err="1" smtClean="0"/>
              <a:t>etiws</a:t>
            </a:r>
            <a:r>
              <a:rPr lang="ru-RU" sz="2600" b="1" i="1" dirty="0" err="1" smtClean="0"/>
              <a:t>hi</a:t>
            </a:r>
            <a:r>
              <a:rPr lang="ru-RU" sz="2600" b="1" i="1" dirty="0" smtClean="0"/>
              <a:t> </a:t>
            </a:r>
            <a:r>
              <a:rPr lang="ru-RU" sz="2600" b="1" i="1" dirty="0" err="1" smtClean="0"/>
              <a:t>t</a:t>
            </a:r>
            <a:r>
              <a:rPr lang="en-US" sz="2600" b="1" i="1" dirty="0" err="1" smtClean="0"/>
              <a:t>artısıw</a:t>
            </a:r>
            <a:r>
              <a:rPr lang="ru-RU" sz="2600" b="1" i="1" dirty="0" smtClean="0"/>
              <a:t> </a:t>
            </a:r>
            <a:r>
              <a:rPr lang="ru-RU" sz="2600" b="1" i="1" dirty="0" err="1" smtClean="0"/>
              <a:t>k</a:t>
            </a:r>
            <a:r>
              <a:rPr lang="en-US" sz="2600" b="1" i="1" dirty="0" err="1" smtClean="0"/>
              <a:t>úshleri</a:t>
            </a:r>
            <a:r>
              <a:rPr lang="ru-RU" sz="2600" b="1" i="1" dirty="0" smtClean="0"/>
              <a:t>;</a:t>
            </a:r>
            <a:endParaRPr lang="ru-RU" sz="2600" dirty="0"/>
          </a:p>
          <a:p>
            <a:pPr marL="0" indent="0" algn="ctr">
              <a:buNone/>
            </a:pPr>
            <a:r>
              <a:rPr lang="ru-RU" sz="2600" b="1" i="1" dirty="0"/>
              <a:t>	- </a:t>
            </a:r>
            <a:r>
              <a:rPr lang="en-US" sz="2600" b="1" i="1" dirty="0" err="1" smtClean="0"/>
              <a:t>bólekshelerdiń</a:t>
            </a:r>
            <a:r>
              <a:rPr lang="ru-RU" sz="2600" b="1" i="1" dirty="0" smtClean="0"/>
              <a:t> </a:t>
            </a:r>
            <a:r>
              <a:rPr lang="ru-RU" sz="2600" b="1" i="1" dirty="0" err="1" smtClean="0"/>
              <a:t>bir-bir</a:t>
            </a:r>
            <a:r>
              <a:rPr lang="en-US" sz="2600" b="1" i="1" dirty="0" err="1" smtClean="0"/>
              <a:t>ine</a:t>
            </a:r>
            <a:r>
              <a:rPr lang="ru-RU" sz="2600" b="1" i="1" dirty="0" smtClean="0"/>
              <a:t> </a:t>
            </a:r>
            <a:r>
              <a:rPr lang="ru-RU" sz="2600" b="1" i="1" dirty="0" err="1" smtClean="0"/>
              <a:t>q</a:t>
            </a:r>
            <a:r>
              <a:rPr lang="en-US" sz="2600" b="1" i="1" dirty="0" err="1" smtClean="0"/>
              <a:t>osılıwına</a:t>
            </a:r>
            <a:r>
              <a:rPr lang="ru-RU" sz="2600" b="1" i="1" dirty="0" smtClean="0"/>
              <a:t> </a:t>
            </a:r>
            <a:r>
              <a:rPr lang="ru-RU" sz="2600" b="1" i="1" dirty="0" err="1" smtClean="0"/>
              <a:t>qars</a:t>
            </a:r>
            <a:r>
              <a:rPr lang="en-US" sz="2600" b="1" i="1" dirty="0" err="1" smtClean="0"/>
              <a:t>ılıq</a:t>
            </a:r>
            <a:r>
              <a:rPr lang="ru-RU" sz="2600" b="1" i="1" dirty="0" smtClean="0"/>
              <a:t> </a:t>
            </a:r>
            <a:r>
              <a:rPr lang="en-US" sz="2600" b="1" i="1" dirty="0" err="1" smtClean="0"/>
              <a:t>etiws</a:t>
            </a:r>
            <a:r>
              <a:rPr lang="ru-RU" sz="2600" b="1" i="1" dirty="0" err="1" smtClean="0"/>
              <a:t>hi</a:t>
            </a:r>
            <a:r>
              <a:rPr lang="ru-RU" sz="2600" b="1" i="1" dirty="0" smtClean="0"/>
              <a:t> </a:t>
            </a:r>
            <a:r>
              <a:rPr lang="en-US" sz="2600" b="1" i="1" dirty="0" err="1" smtClean="0"/>
              <a:t>iyteriw</a:t>
            </a:r>
            <a:r>
              <a:rPr lang="ru-RU" sz="2600" b="1" i="1" dirty="0" smtClean="0"/>
              <a:t> </a:t>
            </a:r>
            <a:r>
              <a:rPr lang="ru-RU" sz="2600" b="1" i="1" dirty="0" err="1" smtClean="0"/>
              <a:t>k</a:t>
            </a:r>
            <a:r>
              <a:rPr lang="en-US" sz="2600" b="1" i="1" dirty="0" err="1" smtClean="0"/>
              <a:t>úshleri</a:t>
            </a:r>
            <a:r>
              <a:rPr lang="ru-RU" sz="2600" b="1" i="1" dirty="0" smtClean="0"/>
              <a:t>.</a:t>
            </a:r>
            <a:endParaRPr lang="ru-RU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DURATION" val="3600"/>
  <p:tag name="ISPRING_ULTRA_SCORM_SLIDE_COUNT" val="35"/>
  <p:tag name="ARTICULATE_PROJECT_OPEN" val="0"/>
  <p:tag name="GENSWF_MOVIE_ONCLICK_URL" val="http://"/>
  <p:tag name="GENSWF_MOVIE_ONCLICK_URL_TARGET" val="_self"/>
  <p:tag name="GENSWF_MOVIE_PRESENTATION_END_URL" val="http://"/>
  <p:tag name="GENSWF_MOVIE_PRESENTATION_END_URL_TARGET" val="_self"/>
  <p:tag name="FLASHSPRING_PRESENTATION_REFERENCES" val="F&#10;38.pdf&#10;K:\2013\TATU\Маърузалар\Workbook_ph\38.pdf&#10;_blank&#10;|&#10;"/>
  <p:tag name="ISPRING_ULTRA_SCORM_COURCE_TITLE" val="38"/>
  <p:tag name="ISPRING_ULTRA_SCORM_LESSON_TITLE" val="38"/>
  <p:tag name="ISPRING_SCORM_RATE_QUIZZES" val="0"/>
  <p:tag name="ISPRING_SCORM_USE_CUSTOM_PASSING_SCORE" val="1"/>
  <p:tag name="ISPRING_SCORM_PASSING_SCORE" val="55.0000000000"/>
  <p:tag name="ISPRING_RESOURCE_PATHS_HASH_2" val="da8fc64c1ee86ec1d57f3e3377c4dec8a83f4a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heme/theme1.xml><?xml version="1.0" encoding="utf-8"?>
<a:theme xmlns:a="http://schemas.openxmlformats.org/drawingml/2006/main" name="Office Theme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Office Theme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Office Theme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1_Office Theme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12_Office Theme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13_Office Theme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14_Office Theme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15_Office Theme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16_Office Theme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17_Office Theme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18_Office Theme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19_Office Theme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ffice Theme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Office Theme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Office Theme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4290</TotalTime>
  <Words>2667</Words>
  <Application>Microsoft Office PowerPoint</Application>
  <PresentationFormat>Экран (4:3)</PresentationFormat>
  <Paragraphs>295</Paragraphs>
  <Slides>47</Slides>
  <Notes>43</Notes>
  <HiddenSlides>0</HiddenSlides>
  <MMClips>0</MMClips>
  <ScaleCrop>false</ScaleCrop>
  <HeadingPairs>
    <vt:vector size="6" baseType="variant">
      <vt:variant>
        <vt:lpstr>Тема</vt:lpstr>
      </vt:variant>
      <vt:variant>
        <vt:i4>20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47</vt:i4>
      </vt:variant>
    </vt:vector>
  </HeadingPairs>
  <TitlesOfParts>
    <vt:vector size="69" baseType="lpstr">
      <vt:lpstr>Office Theme</vt:lpstr>
      <vt:lpstr>1_Office Theme</vt:lpstr>
      <vt:lpstr>2_Office Theme</vt:lpstr>
      <vt:lpstr>3_Office Theme</vt:lpstr>
      <vt:lpstr>4_Office Theme</vt:lpstr>
      <vt:lpstr>5_Office Theme</vt:lpstr>
      <vt:lpstr>6_Office Theme</vt:lpstr>
      <vt:lpstr>7_Office Theme</vt:lpstr>
      <vt:lpstr>8_Office Theme</vt:lpstr>
      <vt:lpstr>9_Office Theme</vt:lpstr>
      <vt:lpstr>10_Office Theme</vt:lpstr>
      <vt:lpstr>11_Office Theme</vt:lpstr>
      <vt:lpstr>12_Office Theme</vt:lpstr>
      <vt:lpstr>13_Office Theme</vt:lpstr>
      <vt:lpstr>14_Office Theme</vt:lpstr>
      <vt:lpstr>15_Office Theme</vt:lpstr>
      <vt:lpstr>16_Office Theme</vt:lpstr>
      <vt:lpstr>17_Office Theme</vt:lpstr>
      <vt:lpstr>18_Office Theme</vt:lpstr>
      <vt:lpstr>19_Office Theme</vt:lpstr>
      <vt:lpstr>Формула</vt:lpstr>
      <vt:lpstr>Уравнение</vt:lpstr>
      <vt:lpstr>ЭЛЕКТРОДИНАМИКА</vt:lpstr>
      <vt:lpstr>QattÍ deneler fizikasÍ</vt:lpstr>
      <vt:lpstr>Презентация PowerPoint</vt:lpstr>
      <vt:lpstr>Lеkсiya rеjеsi</vt:lpstr>
      <vt:lpstr>Qattı deneler ózleriniń dúzilis qásiyetlerine qarap tómendegi túrlerge bólinedi.</vt:lpstr>
      <vt:lpstr>Презентация PowerPoint</vt:lpstr>
      <vt:lpstr>Презентация PowerPoint</vt:lpstr>
      <vt:lpstr>Презентация PowerPoint</vt:lpstr>
      <vt:lpstr>Презентация PowerPoint</vt:lpstr>
      <vt:lpstr>Van-der-Vaals kúshleri</vt:lpstr>
      <vt:lpstr>Dispersiyalı tásir kúshler</vt:lpstr>
      <vt:lpstr>Dispersiyalı tásir kúshler</vt:lpstr>
      <vt:lpstr>Orientaciyalı tásir kúshler</vt:lpstr>
      <vt:lpstr>Indukciyalı tásir kúshler</vt:lpstr>
      <vt:lpstr>Ionlı baylanıs</vt:lpstr>
      <vt:lpstr>  Ionlı baylanıs</vt:lpstr>
      <vt:lpstr>Kovalent baylanıs</vt:lpstr>
      <vt:lpstr>Презентация PowerPoint</vt:lpstr>
      <vt:lpstr>Презентация PowerPoint</vt:lpstr>
      <vt:lpstr>Metall baylanıs</vt:lpstr>
      <vt:lpstr>Презентация PowerPoint</vt:lpstr>
      <vt:lpstr>Bólek atomdaǵı elektronnıń halatı tórt kvant sanları menen anıqlanadı:</vt:lpstr>
      <vt:lpstr>Презентация PowerPoint</vt:lpstr>
      <vt:lpstr>Презентация PowerPoint</vt:lpstr>
      <vt:lpstr>Bir – biri menen ózara tásirde bolmaǵan  atomlar elektronlarınıń energetikalıq halatları</vt:lpstr>
      <vt:lpstr>Презентация PowerPoint</vt:lpstr>
      <vt:lpstr>Bir – biri menen ózara tásirde bolǵan  atomlar elektronlarınıń energetikalıq halatları</vt:lpstr>
      <vt:lpstr>Презентация PowerPoint</vt:lpstr>
      <vt:lpstr>Презентация PowerPoint</vt:lpstr>
      <vt:lpstr>Kristallarda energetikalıq zonalardıń payda bolıwı</vt:lpstr>
      <vt:lpstr>Eki bólek jaylasqan atomlardıń energetikalıq qáddileri sızılması</vt:lpstr>
      <vt:lpstr>Eki atomnan quralǵan sistemanıń energetikalıq sızılması</vt:lpstr>
      <vt:lpstr>Презентация PowerPoint</vt:lpstr>
      <vt:lpstr>Úsh atomnan ibarat bolǵan sistemanıń energetikalıq sızılması</vt:lpstr>
      <vt:lpstr>N atomlardan ibarat bolǵan sistemanıń energetikalıq sızılması</vt:lpstr>
      <vt:lpstr>Презентация PowerPoint</vt:lpstr>
      <vt:lpstr>Презентация PowerPoint</vt:lpstr>
      <vt:lpstr>Metaldıń zonalı sızılması</vt:lpstr>
      <vt:lpstr>Презентация PowerPoint</vt:lpstr>
      <vt:lpstr>Yarım ótkazgishtiń zonalı sızılması</vt:lpstr>
      <vt:lpstr>Презентация PowerPoint</vt:lpstr>
      <vt:lpstr>Dielektriktiń zonalı sızılması</vt:lpstr>
      <vt:lpstr>Презентация PowerPoint</vt:lpstr>
      <vt:lpstr>PAYDALANÍLǴAN ÁDEBIYAТLAR</vt:lpstr>
      <vt:lpstr>Презентация PowerPoint</vt:lpstr>
      <vt:lpstr>PEDAGOGIKALÍQ DÁSTÚRIY QURALLAR</vt:lpstr>
      <vt:lpstr>PEDAGOGIKALÍQ DÁSTÚRIY QURALLAR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38</dc:title>
  <dc:creator>Physics</dc:creator>
  <cp:lastModifiedBy>admin</cp:lastModifiedBy>
  <cp:revision>458</cp:revision>
  <dcterms:modified xsi:type="dcterms:W3CDTF">2023-03-12T07:32:36Z</dcterms:modified>
</cp:coreProperties>
</file>