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96" r:id="rId2"/>
    <p:sldId id="497" r:id="rId3"/>
    <p:sldId id="499" r:id="rId4"/>
    <p:sldId id="257" r:id="rId5"/>
    <p:sldId id="459" r:id="rId6"/>
    <p:sldId id="461" r:id="rId7"/>
    <p:sldId id="463" r:id="rId8"/>
    <p:sldId id="495" r:id="rId9"/>
    <p:sldId id="465" r:id="rId10"/>
    <p:sldId id="466" r:id="rId11"/>
    <p:sldId id="467" r:id="rId12"/>
    <p:sldId id="441" r:id="rId13"/>
    <p:sldId id="440" r:id="rId14"/>
    <p:sldId id="442" r:id="rId15"/>
    <p:sldId id="450" r:id="rId16"/>
    <p:sldId id="443" r:id="rId17"/>
    <p:sldId id="445" r:id="rId18"/>
    <p:sldId id="468" r:id="rId19"/>
    <p:sldId id="470" r:id="rId20"/>
    <p:sldId id="474" r:id="rId21"/>
    <p:sldId id="476" r:id="rId22"/>
    <p:sldId id="478" r:id="rId23"/>
    <p:sldId id="480" r:id="rId24"/>
    <p:sldId id="482" r:id="rId25"/>
    <p:sldId id="484" r:id="rId26"/>
    <p:sldId id="486" r:id="rId27"/>
    <p:sldId id="488" r:id="rId28"/>
    <p:sldId id="490" r:id="rId29"/>
    <p:sldId id="500" r:id="rId30"/>
    <p:sldId id="503" r:id="rId31"/>
    <p:sldId id="504" r:id="rId32"/>
    <p:sldId id="505" r:id="rId33"/>
  </p:sldIdLst>
  <p:sldSz cx="9144000" cy="6858000" type="screen4x3"/>
  <p:notesSz cx="6858000" cy="9144000"/>
  <p:custDataLst>
    <p:tags r:id="rId35"/>
  </p:custDataLst>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Стиль из темы 2 - акцент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p:scale>
          <a:sx n="70" d="100"/>
          <a:sy n="70" d="100"/>
        </p:scale>
        <p:origin x="-1350"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AAFAA7-82CA-400A-BCB0-32945EE7263A}" type="datetimeFigureOut">
              <a:rPr lang="ru-RU" smtClean="0"/>
              <a:pPr/>
              <a:t>12.03.2023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411B5-9C62-4F1A-A561-1CDF863A347E}" type="slidenum">
              <a:rPr lang="ru-RU" smtClean="0"/>
              <a:pPr/>
              <a:t>‹#›</a:t>
            </a:fld>
            <a:endParaRPr lang="ru-RU"/>
          </a:p>
        </p:txBody>
      </p:sp>
    </p:spTree>
    <p:extLst>
      <p:ext uri="{BB962C8B-B14F-4D97-AF65-F5344CB8AC3E}">
        <p14:creationId xmlns:p14="http://schemas.microsoft.com/office/powerpoint/2010/main" val="828902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3C3D1E15-734D-4405-A451-6FAF8E930C0D}" type="slidenum">
              <a:rPr lang="ru-RU" smtClean="0">
                <a:solidFill>
                  <a:prstClr val="black"/>
                </a:solidFill>
              </a:rPr>
              <a:pPr/>
              <a:t>1</a:t>
            </a:fld>
            <a:endParaRPr lang="ru-RU">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11</a:t>
            </a:fld>
            <a:endParaRPr lang="ru-RU"/>
          </a:p>
        </p:txBody>
      </p:sp>
    </p:spTree>
    <p:extLst>
      <p:ext uri="{BB962C8B-B14F-4D97-AF65-F5344CB8AC3E}">
        <p14:creationId xmlns:p14="http://schemas.microsoft.com/office/powerpoint/2010/main" val="19487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12</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13</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14</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15</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16</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17</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18</a:t>
            </a:fld>
            <a:endParaRPr lang="ru-RU"/>
          </a:p>
        </p:txBody>
      </p:sp>
    </p:spTree>
    <p:extLst>
      <p:ext uri="{BB962C8B-B14F-4D97-AF65-F5344CB8AC3E}">
        <p14:creationId xmlns:p14="http://schemas.microsoft.com/office/powerpoint/2010/main" val="2849380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19</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3C3D1E15-734D-4405-A451-6FAF8E930C0D}" type="slidenum">
              <a:rPr lang="ru-RU" smtClean="0"/>
              <a:pPr/>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21</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22</a:t>
            </a:fld>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23</a:t>
            </a:fld>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24</a:t>
            </a:fld>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25</a:t>
            </a:fld>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26</a:t>
            </a:fld>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27</a:t>
            </a:fld>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28</a:t>
            </a:fld>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Образ слайда 1"/>
          <p:cNvSpPr>
            <a:spLocks noGrp="1" noRot="1" noChangeAspect="1" noTextEdit="1"/>
          </p:cNvSpPr>
          <p:nvPr>
            <p:ph type="sldImg"/>
          </p:nvPr>
        </p:nvSpPr>
        <p:spPr bwMode="auto">
          <a:noFill/>
          <a:ln>
            <a:solidFill>
              <a:srgbClr val="000000"/>
            </a:solidFill>
            <a:miter lim="800000"/>
            <a:headEnd/>
            <a:tailEnd/>
          </a:ln>
        </p:spPr>
      </p:sp>
      <p:sp>
        <p:nvSpPr>
          <p:cNvPr id="60419" name="Заметки 2"/>
          <p:cNvSpPr>
            <a:spLocks noGrp="1"/>
          </p:cNvSpPr>
          <p:nvPr>
            <p:ph type="body" idx="1"/>
          </p:nvPr>
        </p:nvSpPr>
        <p:spPr bwMode="auto">
          <a:noFill/>
        </p:spPr>
        <p:txBody>
          <a:bodyPr wrap="square" numCol="1" anchor="t" anchorCtr="0" compatLnSpc="1">
            <a:prstTxWarp prst="textNoShape">
              <a:avLst/>
            </a:prstTxWarp>
          </a:bodyPr>
          <a:lstStyle/>
          <a:p>
            <a:endParaRPr lang="ru-RU" smtClean="0"/>
          </a:p>
        </p:txBody>
      </p:sp>
      <p:sp>
        <p:nvSpPr>
          <p:cNvPr id="4" name="Номер слайда 3"/>
          <p:cNvSpPr>
            <a:spLocks noGrp="1"/>
          </p:cNvSpPr>
          <p:nvPr>
            <p:ph type="sldNum" sz="quarter" idx="5"/>
          </p:nvPr>
        </p:nvSpPr>
        <p:spPr/>
        <p:txBody>
          <a:bodyPr/>
          <a:lstStyle/>
          <a:p>
            <a:pPr>
              <a:defRPr/>
            </a:pPr>
            <a:fld id="{CDA1B878-3603-441A-97E6-384E9212908B}" type="slidenum">
              <a:rPr lang="ru-RU" smtClean="0"/>
              <a:pPr>
                <a:defRPr/>
              </a:pPr>
              <a:t>29</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7</a:t>
            </a:fld>
            <a:endParaRPr lang="ru-RU"/>
          </a:p>
        </p:txBody>
      </p:sp>
    </p:spTree>
    <p:extLst>
      <p:ext uri="{BB962C8B-B14F-4D97-AF65-F5344CB8AC3E}">
        <p14:creationId xmlns:p14="http://schemas.microsoft.com/office/powerpoint/2010/main" val="230481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8</a:t>
            </a:fld>
            <a:endParaRPr lang="ru-RU"/>
          </a:p>
        </p:txBody>
      </p:sp>
    </p:spTree>
    <p:extLst>
      <p:ext uri="{BB962C8B-B14F-4D97-AF65-F5344CB8AC3E}">
        <p14:creationId xmlns:p14="http://schemas.microsoft.com/office/powerpoint/2010/main" val="401100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677411B5-9C62-4F1A-A561-1CDF863A347E}" type="slidenum">
              <a:rPr lang="ru-RU" smtClean="0"/>
              <a:pPr/>
              <a:t>10</a:t>
            </a:fld>
            <a:endParaRPr lang="ru-RU"/>
          </a:p>
        </p:txBody>
      </p:sp>
    </p:spTree>
    <p:extLst>
      <p:ext uri="{BB962C8B-B14F-4D97-AF65-F5344CB8AC3E}">
        <p14:creationId xmlns:p14="http://schemas.microsoft.com/office/powerpoint/2010/main" val="41888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Заголовок, объект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1371600"/>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648200" y="1981200"/>
            <a:ext cx="4038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2"/>
          <p:cNvSpPr>
            <a:spLocks noGrp="1" noChangeArrowheads="1"/>
          </p:cNvSpPr>
          <p:nvPr>
            <p:ph type="ftr" sz="quarter"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A5C7347A-7B21-4330-A618-7BC4C8BDDF79}"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F463A-BC7C-46EE-9F1E-7F377CCA4891}"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F463A-BC7C-46EE-9F1E-7F377CCA4891}"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F463A-BC7C-46EE-9F1E-7F377CCA4891}"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F463A-BC7C-46EE-9F1E-7F377CCA4891}"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463A-BC7C-46EE-9F1E-7F377CCA4891}"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accent1">
                <a:tint val="66000"/>
                <a:satMod val="160000"/>
              </a:schemeClr>
            </a:gs>
            <a:gs pos="50000">
              <a:schemeClr val="accent1">
                <a:tint val="44500"/>
                <a:satMod val="160000"/>
              </a:schemeClr>
            </a:gs>
            <a:gs pos="100000">
              <a:schemeClr val="accent1">
                <a:tint val="23500"/>
                <a:satMod val="16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463A-BC7C-46EE-9F1E-7F377CCA4891}" type="datetimeFigureOut">
              <a:rPr lang="en-US" smtClean="0"/>
              <a:pPr/>
              <a:t>3/12/2023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jpeg"/><Relationship Id="rId11" Type="http://schemas.openxmlformats.org/officeDocument/2006/relationships/image" Target="../media/image35.pn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 Id="rId9" Type="http://schemas.openxmlformats.org/officeDocument/2006/relationships/image" Target="../media/image5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phet.colorado.edu/en/simulation/legacy/semiconducto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phet.colorado.edu/en/simulation/legacy/conductiv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819400" y="304800"/>
            <a:ext cx="6019800" cy="1828800"/>
          </a:xfrm>
        </p:spPr>
        <p:style>
          <a:lnRef idx="0">
            <a:schemeClr val="accent1"/>
          </a:lnRef>
          <a:fillRef idx="3">
            <a:schemeClr val="accent1"/>
          </a:fillRef>
          <a:effectRef idx="3">
            <a:schemeClr val="accent1"/>
          </a:effectRef>
          <a:fontRef idx="minor">
            <a:schemeClr val="lt1"/>
          </a:fontRef>
        </p:style>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ru-RU" sz="5000" b="1" cap="all" dirty="0" smtClean="0">
                <a:ln w="0"/>
                <a:solidFill>
                  <a:schemeClr val="tx1"/>
                </a:solidFill>
                <a:effectLst>
                  <a:reflection blurRad="12700" stA="50000" endPos="50000" dist="5000" dir="5400000" sy="-100000" rotWithShape="0"/>
                </a:effectLst>
              </a:rPr>
              <a:t>ЭЛЕКТРОДИНАМИКА</a:t>
            </a:r>
            <a:endParaRPr lang="ru-RU" sz="5000" b="1" cap="all" dirty="0">
              <a:ln w="0"/>
              <a:solidFill>
                <a:schemeClr val="tx1"/>
              </a:solidFill>
              <a:effectLst>
                <a:reflection blurRad="12700" stA="50000" endPos="50000" dist="5000" dir="5400000" sy="-100000" rotWithShape="0"/>
              </a:effectLst>
            </a:endParaRPr>
          </a:p>
        </p:txBody>
      </p:sp>
      <p:sp>
        <p:nvSpPr>
          <p:cNvPr id="3" name="Подзаголовок 2"/>
          <p:cNvSpPr>
            <a:spLocks noGrp="1"/>
          </p:cNvSpPr>
          <p:nvPr>
            <p:ph type="subTitle" idx="1"/>
          </p:nvPr>
        </p:nvSpPr>
        <p:spPr>
          <a:xfrm>
            <a:off x="2590800" y="5486400"/>
            <a:ext cx="6400800" cy="838200"/>
          </a:xfrm>
        </p:spPr>
        <p:txBody>
          <a:bodyPr>
            <a:noAutofit/>
          </a:bodyPr>
          <a:lstStyle/>
          <a:p>
            <a:r>
              <a:rPr lang="ru-RU" sz="2800" b="1" dirty="0" smtClean="0">
                <a:ln w="1905"/>
                <a:solidFill>
                  <a:schemeClr val="tx1"/>
                </a:solidFill>
                <a:effectLst>
                  <a:innerShdw blurRad="69850" dist="43180" dir="5400000">
                    <a:srgbClr val="000000">
                      <a:alpha val="65000"/>
                    </a:srgbClr>
                  </a:innerShdw>
                </a:effectLst>
              </a:rPr>
              <a:t>К.</a:t>
            </a:r>
            <a:r>
              <a:rPr lang="en-US" sz="2800" b="1" dirty="0" err="1" smtClean="0">
                <a:ln w="1905"/>
                <a:solidFill>
                  <a:schemeClr val="tx1"/>
                </a:solidFill>
                <a:effectLst>
                  <a:innerShdw blurRad="69850" dist="43180" dir="5400000">
                    <a:srgbClr val="000000">
                      <a:alpha val="65000"/>
                    </a:srgbClr>
                  </a:innerShdw>
                </a:effectLst>
              </a:rPr>
              <a:t>P.Abduraxmanov</a:t>
            </a:r>
            <a:r>
              <a:rPr lang="en-US" sz="2800" b="1" dirty="0" smtClean="0">
                <a:ln w="1905"/>
                <a:solidFill>
                  <a:schemeClr val="tx1"/>
                </a:solidFill>
                <a:effectLst>
                  <a:innerShdw blurRad="69850" dist="43180" dir="5400000">
                    <a:srgbClr val="000000">
                      <a:alpha val="65000"/>
                    </a:srgbClr>
                  </a:innerShdw>
                </a:effectLst>
              </a:rPr>
              <a:t>, </a:t>
            </a:r>
          </a:p>
          <a:p>
            <a:r>
              <a:rPr lang="en-US" sz="2800" b="1" dirty="0" err="1" smtClean="0">
                <a:ln w="1905"/>
                <a:solidFill>
                  <a:schemeClr val="tx1"/>
                </a:solidFill>
                <a:effectLst>
                  <a:innerShdw blurRad="69850" dist="43180" dir="5400000">
                    <a:srgbClr val="000000">
                      <a:alpha val="65000"/>
                    </a:srgbClr>
                  </a:innerShdw>
                </a:effectLst>
              </a:rPr>
              <a:t>V.S.Xamidov</a:t>
            </a:r>
            <a:r>
              <a:rPr lang="en-US" sz="2800" b="1" dirty="0" smtClean="0">
                <a:ln w="1905"/>
                <a:solidFill>
                  <a:schemeClr val="tx1"/>
                </a:solidFill>
                <a:effectLst>
                  <a:innerShdw blurRad="69850" dist="43180" dir="5400000">
                    <a:srgbClr val="000000">
                      <a:alpha val="65000"/>
                    </a:srgbClr>
                  </a:innerShdw>
                </a:effectLst>
              </a:rPr>
              <a:t>, </a:t>
            </a:r>
            <a:r>
              <a:rPr lang="en-US" sz="2800" b="1" dirty="0" err="1" smtClean="0">
                <a:ln w="1905"/>
                <a:solidFill>
                  <a:schemeClr val="tx1"/>
                </a:solidFill>
                <a:effectLst>
                  <a:innerShdw blurRad="69850" dist="43180" dir="5400000">
                    <a:srgbClr val="000000">
                      <a:alpha val="65000"/>
                    </a:srgbClr>
                  </a:innerShdw>
                </a:effectLst>
              </a:rPr>
              <a:t>M.F.Raxmatullaeva</a:t>
            </a:r>
            <a:r>
              <a:rPr lang="ru-RU" sz="2800" b="1" dirty="0" smtClean="0">
                <a:ln w="1905"/>
                <a:solidFill>
                  <a:schemeClr val="tx1"/>
                </a:solidFill>
                <a:effectLst>
                  <a:innerShdw blurRad="69850" dist="43180" dir="5400000">
                    <a:srgbClr val="000000">
                      <a:alpha val="65000"/>
                    </a:srgbClr>
                  </a:innerShdw>
                </a:effectLst>
              </a:rPr>
              <a:t> </a:t>
            </a:r>
          </a:p>
          <a:p>
            <a:r>
              <a:rPr lang="ru-RU" sz="2800" b="1" dirty="0" smtClean="0">
                <a:ln w="1905"/>
                <a:solidFill>
                  <a:schemeClr val="tx1"/>
                </a:solidFill>
                <a:effectLst>
                  <a:innerShdw blurRad="69850" dist="43180" dir="5400000">
                    <a:srgbClr val="000000">
                      <a:alpha val="65000"/>
                    </a:srgbClr>
                  </a:innerShdw>
                </a:effectLst>
              </a:rPr>
              <a:t> </a:t>
            </a:r>
            <a:endParaRPr lang="ru-RU" sz="2800" b="1" dirty="0">
              <a:ln w="1905"/>
              <a:solidFill>
                <a:schemeClr val="tx1"/>
              </a:solidFill>
              <a:effectLst>
                <a:innerShdw blurRad="69850" dist="43180" dir="5400000">
                  <a:srgbClr val="000000">
                    <a:alpha val="65000"/>
                  </a:srgbClr>
                </a:innerShdw>
              </a:effectLst>
            </a:endParaRPr>
          </a:p>
        </p:txBody>
      </p:sp>
      <p:pic>
        <p:nvPicPr>
          <p:cNvPr id="239621" name="Picture 5"/>
          <p:cNvPicPr>
            <a:picLocks noChangeAspect="1" noChangeArrowheads="1"/>
          </p:cNvPicPr>
          <p:nvPr/>
        </p:nvPicPr>
        <p:blipFill>
          <a:blip r:embed="rId4" cstate="print"/>
          <a:srcRect/>
          <a:stretch>
            <a:fillRect/>
          </a:stretch>
        </p:blipFill>
        <p:spPr bwMode="auto">
          <a:xfrm>
            <a:off x="304801" y="304801"/>
            <a:ext cx="1905000" cy="1905000"/>
          </a:xfrm>
          <a:prstGeom prst="rect">
            <a:avLst/>
          </a:prstGeom>
          <a:ln w="19050">
            <a:solidFill>
              <a:schemeClr val="accent1">
                <a:lumMod val="50000"/>
              </a:schemeClr>
            </a:solidFill>
          </a:ln>
          <a:effectLst>
            <a:outerShdw blurRad="292100" dist="139700" dir="2700000" algn="tl" rotWithShape="0">
              <a:srgbClr val="333333">
                <a:alpha val="65000"/>
              </a:srgbClr>
            </a:outerShdw>
          </a:effectLst>
        </p:spPr>
      </p:pic>
      <p:sp>
        <p:nvSpPr>
          <p:cNvPr id="12" name="Подзаголовок 2"/>
          <p:cNvSpPr txBox="1">
            <a:spLocks/>
          </p:cNvSpPr>
          <p:nvPr/>
        </p:nvSpPr>
        <p:spPr>
          <a:xfrm>
            <a:off x="3886200" y="3352800"/>
            <a:ext cx="3733800" cy="838200"/>
          </a:xfrm>
          <a:prstGeom prst="rect">
            <a:avLst/>
          </a:prstGeom>
          <a:ln w="28575">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20000"/>
              </a:spcBef>
              <a:buFont typeface="Arial" pitchFamily="34" charset="0"/>
              <a:buNone/>
              <a:defRPr/>
            </a:pPr>
            <a:r>
              <a:rPr lang="ru-RU" sz="4000" b="1" dirty="0" smtClean="0">
                <a:ln w="11430"/>
                <a:solidFill>
                  <a:prstClr val="black"/>
                </a:solidFill>
                <a:effectLst>
                  <a:outerShdw blurRad="50800" dist="39000" dir="5460000" algn="tl">
                    <a:srgbClr val="000000">
                      <a:alpha val="38000"/>
                    </a:srgbClr>
                  </a:outerShdw>
                </a:effectLst>
              </a:rPr>
              <a:t>1</a:t>
            </a:r>
            <a:r>
              <a:rPr lang="en-US" sz="4000" b="1" dirty="0">
                <a:ln w="11430"/>
                <a:solidFill>
                  <a:prstClr val="black"/>
                </a:solidFill>
                <a:effectLst>
                  <a:outerShdw blurRad="50800" dist="39000" dir="5460000" algn="tl">
                    <a:srgbClr val="000000">
                      <a:alpha val="38000"/>
                    </a:srgbClr>
                  </a:outerShdw>
                </a:effectLst>
              </a:rPr>
              <a:t>3</a:t>
            </a:r>
            <a:r>
              <a:rPr lang="ru-RU" sz="4000" b="1" dirty="0" smtClean="0">
                <a:ln w="11430"/>
                <a:solidFill>
                  <a:prstClr val="black"/>
                </a:solidFill>
                <a:effectLst>
                  <a:outerShdw blurRad="50800" dist="39000" dir="5460000" algn="tl">
                    <a:srgbClr val="000000">
                      <a:alpha val="38000"/>
                    </a:srgbClr>
                  </a:outerShdw>
                </a:effectLst>
              </a:rPr>
              <a:t> – </a:t>
            </a:r>
            <a:r>
              <a:rPr lang="en-US" sz="4000" b="1" dirty="0" err="1" smtClean="0">
                <a:ln w="11430"/>
                <a:solidFill>
                  <a:prstClr val="black"/>
                </a:solidFill>
                <a:effectLst>
                  <a:outerShdw blurRad="50800" dist="39000" dir="5460000" algn="tl">
                    <a:srgbClr val="000000">
                      <a:alpha val="38000"/>
                    </a:srgbClr>
                  </a:outerShdw>
                </a:effectLst>
              </a:rPr>
              <a:t>ma’ruza</a:t>
            </a:r>
            <a:endParaRPr lang="ru-RU" sz="4000" b="1" dirty="0" smtClean="0">
              <a:ln w="11430"/>
              <a:solidFill>
                <a:prstClr val="black"/>
              </a:solidFill>
              <a:effectLst>
                <a:outerShdw blurRad="50800" dist="39000" dir="5460000" algn="tl">
                  <a:srgbClr val="000000">
                    <a:alpha val="38000"/>
                  </a:srgbClr>
                </a:outerShdw>
              </a:effectLst>
            </a:endParaRPr>
          </a:p>
        </p:txBody>
      </p:sp>
      <p:sp>
        <p:nvSpPr>
          <p:cNvPr id="13" name="Прямоугольник 12"/>
          <p:cNvSpPr/>
          <p:nvPr/>
        </p:nvSpPr>
        <p:spPr>
          <a:xfrm>
            <a:off x="304800" y="2362200"/>
            <a:ext cx="1905000" cy="609600"/>
          </a:xfrm>
          <a:prstGeom prst="rect">
            <a:avLst/>
          </a:prstGeom>
          <a:ln>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prstClr val="black"/>
                </a:solidFill>
              </a:rPr>
              <a:t>FIZIKA KAFEDRASI</a:t>
            </a:r>
            <a:endParaRPr lang="ru-RU" b="1" dirty="0">
              <a:solidFill>
                <a:prstClr val="black"/>
              </a:solidFill>
            </a:endParaRPr>
          </a:p>
        </p:txBody>
      </p:sp>
      <p:cxnSp>
        <p:nvCxnSpPr>
          <p:cNvPr id="16" name="Прямая соединительная линия 15"/>
          <p:cNvCxnSpPr/>
          <p:nvPr/>
        </p:nvCxnSpPr>
        <p:spPr>
          <a:xfrm rot="5400000">
            <a:off x="-761206" y="3429000"/>
            <a:ext cx="6400006" cy="794"/>
          </a:xfrm>
          <a:prstGeom prst="line">
            <a:avLst/>
          </a:prstGeom>
          <a:ln w="762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Подзаголовок 2"/>
          <p:cNvSpPr txBox="1">
            <a:spLocks/>
          </p:cNvSpPr>
          <p:nvPr/>
        </p:nvSpPr>
        <p:spPr>
          <a:xfrm>
            <a:off x="685800" y="5638800"/>
            <a:ext cx="1066800" cy="533400"/>
          </a:xfrm>
          <a:prstGeom prst="rect">
            <a:avLst/>
          </a:prstGeom>
        </p:spPr>
        <p:txBody>
          <a:bodyPr vert="horz" lIns="91440" tIns="45720" rIns="91440" bIns="45720" rtlCol="0">
            <a:noAutofit/>
          </a:bodyPr>
          <a:lstStyle/>
          <a:p>
            <a:pPr algn="ctr">
              <a:spcBef>
                <a:spcPct val="20000"/>
              </a:spcBef>
              <a:buFont typeface="Arial" pitchFamily="34" charset="0"/>
              <a:buNone/>
              <a:defRPr/>
            </a:pPr>
            <a:r>
              <a:rPr lang="ru-RU" sz="2800" b="1" dirty="0" smtClean="0">
                <a:ln w="1905"/>
                <a:solidFill>
                  <a:prstClr val="black"/>
                </a:solidFill>
                <a:effectLst>
                  <a:innerShdw blurRad="69850" dist="43180" dir="5400000">
                    <a:srgbClr val="000000">
                      <a:alpha val="65000"/>
                    </a:srgbClr>
                  </a:innerShdw>
                </a:effectLst>
              </a:rPr>
              <a:t>201</a:t>
            </a:r>
            <a:r>
              <a:rPr lang="en-US" sz="2800" b="1" dirty="0" smtClean="0">
                <a:ln w="1905"/>
                <a:solidFill>
                  <a:prstClr val="black"/>
                </a:solidFill>
                <a:effectLst>
                  <a:innerShdw blurRad="69850" dist="43180" dir="5400000">
                    <a:srgbClr val="000000">
                      <a:alpha val="65000"/>
                    </a:srgbClr>
                  </a:innerShdw>
                </a:effectLst>
              </a:rPr>
              <a:t>9</a:t>
            </a:r>
            <a:endParaRPr lang="ru-RU" sz="2800" b="1" dirty="0">
              <a:ln w="1905"/>
              <a:solidFill>
                <a:prstClr val="black"/>
              </a:solidFill>
              <a:effectLst>
                <a:innerShdw blurRad="69850" dist="43180" dir="5400000">
                  <a:srgbClr val="000000">
                    <a:alpha val="65000"/>
                  </a:srgbClr>
                </a:innerShdw>
              </a:effectLst>
            </a:endParaRPr>
          </a:p>
        </p:txBody>
      </p:sp>
      <p:sp>
        <p:nvSpPr>
          <p:cNvPr id="10" name="Заголовок 1"/>
          <p:cNvSpPr txBox="1">
            <a:spLocks/>
          </p:cNvSpPr>
          <p:nvPr/>
        </p:nvSpPr>
        <p:spPr>
          <a:xfrm>
            <a:off x="2819400" y="304800"/>
            <a:ext cx="6019800" cy="24384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spcBef>
                <a:spcPct val="0"/>
              </a:spcBef>
              <a:defRPr/>
            </a:pPr>
            <a:endParaRPr lang="ru-RU" sz="4400" b="1" cap="all" dirty="0" smtClean="0">
              <a:ln w="0"/>
              <a:solidFill>
                <a:prstClr val="black"/>
              </a:solidFill>
              <a:effectLst>
                <a:reflection blurRad="12700" stA="50000" endPos="50000" dist="5000" dir="5400000" sy="-100000" rotWithShape="0"/>
              </a:effectLst>
            </a:endParaRPr>
          </a:p>
          <a:p>
            <a:pPr algn="ctr">
              <a:spcBef>
                <a:spcPct val="0"/>
              </a:spcBef>
              <a:defRPr/>
            </a:pPr>
            <a:endParaRPr lang="ru-RU" sz="4400" b="1" cap="all" dirty="0">
              <a:ln w="0"/>
              <a:solidFill>
                <a:prstClr val="black"/>
              </a:solidFill>
              <a:effectLst>
                <a:reflection blurRad="12700" stA="50000" endPos="50000" dist="5000" dir="5400000" sy="-100000" rotWithShape="0"/>
              </a:effectLst>
            </a:endParaRPr>
          </a:p>
          <a:p>
            <a:pPr algn="ctr">
              <a:spcBef>
                <a:spcPct val="0"/>
              </a:spcBef>
              <a:defRPr/>
            </a:pPr>
            <a:r>
              <a:rPr lang="en-US" sz="4400" b="1" cap="all" dirty="0" err="1" smtClean="0">
                <a:ln w="0"/>
                <a:solidFill>
                  <a:prstClr val="black"/>
                </a:solidFill>
                <a:effectLst>
                  <a:reflection blurRad="12700" stA="50000" endPos="50000" dist="5000" dir="5400000" sy="-100000" rotWithShape="0"/>
                </a:effectLst>
              </a:rPr>
              <a:t>Qattiq</a:t>
            </a:r>
            <a:r>
              <a:rPr lang="en-US" sz="4400" b="1" cap="all" dirty="0" smtClean="0">
                <a:ln w="0"/>
                <a:solidFill>
                  <a:prstClr val="black"/>
                </a:solidFill>
                <a:effectLst>
                  <a:reflection blurRad="12700" stA="50000" endPos="50000" dist="5000" dir="5400000" sy="-100000" rotWithShape="0"/>
                </a:effectLst>
              </a:rPr>
              <a:t> </a:t>
            </a:r>
            <a:r>
              <a:rPr lang="en-US" sz="4400" b="1" cap="all" dirty="0" err="1">
                <a:ln w="0"/>
                <a:solidFill>
                  <a:prstClr val="black"/>
                </a:solidFill>
                <a:effectLst>
                  <a:reflection blurRad="12700" stA="50000" endPos="50000" dist="5000" dir="5400000" sy="-100000" rotWithShape="0"/>
                </a:effectLst>
              </a:rPr>
              <a:t>jismlar</a:t>
            </a:r>
            <a:r>
              <a:rPr lang="en-US" sz="4400" b="1" cap="all" dirty="0">
                <a:ln w="0"/>
                <a:solidFill>
                  <a:prstClr val="black"/>
                </a:solidFill>
                <a:effectLst>
                  <a:reflection blurRad="12700" stA="50000" endPos="50000" dist="5000" dir="5400000" sy="-100000" rotWithShape="0"/>
                </a:effectLst>
              </a:rPr>
              <a:t> </a:t>
            </a:r>
            <a:r>
              <a:rPr lang="en-US" sz="4400" b="1" cap="all" dirty="0" err="1" smtClean="0">
                <a:ln w="0"/>
                <a:solidFill>
                  <a:prstClr val="black"/>
                </a:solidFill>
                <a:effectLst>
                  <a:reflection blurRad="12700" stA="50000" endPos="50000" dist="5000" dir="5400000" sy="-100000" rotWithShape="0"/>
                </a:effectLst>
              </a:rPr>
              <a:t>fizikasI</a:t>
            </a:r>
            <a:r>
              <a:rPr lang="en-US" sz="4400" b="1" cap="all" dirty="0" smtClean="0">
                <a:ln w="0"/>
                <a:solidFill>
                  <a:prstClr val="black"/>
                </a:solidFill>
                <a:effectLst>
                  <a:reflection blurRad="12700" stA="50000" endPos="50000" dist="5000" dir="5400000" sy="-100000" rotWithShape="0"/>
                </a:effectLst>
              </a:rPr>
              <a:t> </a:t>
            </a:r>
            <a:endParaRPr lang="ru-RU" sz="4400" b="1" cap="all" dirty="0">
              <a:ln w="0"/>
              <a:solidFill>
                <a:prstClr val="black"/>
              </a:solidFill>
              <a:effectLst>
                <a:reflection blurRad="12700" stA="50000" endPos="50000" dist="5000" dir="5400000" sy="-100000" rotWithShape="0"/>
              </a:effectLst>
            </a:endParaRPr>
          </a:p>
          <a:p>
            <a:pPr algn="ctr">
              <a:spcBef>
                <a:spcPct val="0"/>
              </a:spcBef>
              <a:defRPr/>
            </a:pPr>
            <a:endParaRPr lang="ru-RU" sz="4400" b="1" cap="all" dirty="0" smtClean="0">
              <a:ln w="0"/>
              <a:solidFill>
                <a:prstClr val="black"/>
              </a:solidFill>
              <a:effectLst>
                <a:reflection blurRad="12700" stA="50000" endPos="50000" dist="5000" dir="5400000" sy="-100000" rotWithShape="0"/>
              </a:effectLst>
            </a:endParaRPr>
          </a:p>
          <a:p>
            <a:pPr algn="ctr">
              <a:spcBef>
                <a:spcPct val="0"/>
              </a:spcBef>
              <a:defRPr/>
            </a:pPr>
            <a:endParaRPr lang="ru-RU" sz="4400" b="1" cap="all" dirty="0">
              <a:ln w="0"/>
              <a:solidFill>
                <a:prstClr val="black"/>
              </a:solidFill>
              <a:effectLst>
                <a:reflection blurRad="12700" stA="50000" endPos="50000" dist="5000" dir="5400000" sy="-100000" rotWithShape="0"/>
              </a:effectLst>
            </a:endParaRPr>
          </a:p>
        </p:txBody>
      </p:sp>
      <p:sp>
        <p:nvSpPr>
          <p:cNvPr id="11" name="Прямоугольник 10"/>
          <p:cNvSpPr/>
          <p:nvPr/>
        </p:nvSpPr>
        <p:spPr>
          <a:xfrm>
            <a:off x="285720" y="4643446"/>
            <a:ext cx="1905000" cy="914400"/>
          </a:xfrm>
          <a:prstGeom prst="rect">
            <a:avLst/>
          </a:prstGeom>
          <a:ln>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err="1" smtClean="0">
                <a:ln w="11430"/>
                <a:solidFill>
                  <a:prstClr val="black"/>
                </a:solidFill>
                <a:effectLst>
                  <a:outerShdw blurRad="50800" dist="39000" dir="5460000" algn="tl">
                    <a:srgbClr val="000000">
                      <a:alpha val="38000"/>
                    </a:srgbClr>
                  </a:outerShdw>
                </a:effectLst>
              </a:rPr>
              <a:t>Fizika</a:t>
            </a:r>
            <a:r>
              <a:rPr lang="en-US" sz="2800" b="1" dirty="0" smtClean="0">
                <a:ln w="11430"/>
                <a:solidFill>
                  <a:prstClr val="black"/>
                </a:solidFill>
                <a:effectLst>
                  <a:outerShdw blurRad="50800" dist="39000" dir="5460000" algn="tl">
                    <a:srgbClr val="000000">
                      <a:alpha val="38000"/>
                    </a:srgbClr>
                  </a:outerShdw>
                </a:effectLst>
              </a:rPr>
              <a:t> II</a:t>
            </a:r>
            <a:endParaRPr lang="ru-RU" sz="2800" b="1" dirty="0">
              <a:solidFill>
                <a:prstClr val="black"/>
              </a:solidFill>
              <a:latin typeface="Times New Roman" pitchFamily="18" charset="0"/>
              <a:cs typeface="Times New Roman" pitchFamily="18" charset="0"/>
            </a:endParaRPr>
          </a:p>
        </p:txBody>
      </p:sp>
      <p:pic>
        <p:nvPicPr>
          <p:cNvPr id="14" name="Picture 11" descr="D:\АНИМАЦИИ\My Pictures\17072009.jpg"/>
          <p:cNvPicPr>
            <a:picLocks noChangeAspect="1" noChangeArrowheads="1"/>
          </p:cNvPicPr>
          <p:nvPr>
            <p:custDataLst>
              <p:tags r:id="rId1"/>
            </p:custDataLst>
          </p:nvPr>
        </p:nvPicPr>
        <p:blipFill>
          <a:blip r:embed="rId5"/>
          <a:srcRect/>
          <a:stretch>
            <a:fillRect/>
          </a:stretch>
        </p:blipFill>
        <p:spPr bwMode="auto">
          <a:xfrm>
            <a:off x="304800" y="3154057"/>
            <a:ext cx="1904999" cy="1341743"/>
          </a:xfrm>
          <a:prstGeom prst="rect">
            <a:avLst/>
          </a:prstGeom>
          <a:ln w="19050">
            <a:solidFill>
              <a:schemeClr val="accent1">
                <a:lumMod val="5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492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endParaRPr lang="ru-RU" sz="3100" dirty="0"/>
          </a:p>
        </p:txBody>
      </p:sp>
      <p:sp>
        <p:nvSpPr>
          <p:cNvPr id="4" name="Содержимое 3"/>
          <p:cNvSpPr>
            <a:spLocks noGrp="1"/>
          </p:cNvSpPr>
          <p:nvPr>
            <p:ph sz="half" idx="2"/>
          </p:nvPr>
        </p:nvSpPr>
        <p:spPr>
          <a:xfrm>
            <a:off x="228576" y="261920"/>
            <a:ext cx="8596360" cy="6243672"/>
          </a:xfrm>
        </p:spPr>
        <p:txBody>
          <a:bodyPr>
            <a:normAutofit/>
          </a:bodyPr>
          <a:lstStyle/>
          <a:p>
            <a:pPr algn="ctr"/>
            <a:endParaRPr lang="uz-Cyrl-UZ" sz="3200" dirty="0" smtClean="0"/>
          </a:p>
          <a:p>
            <a:pPr algn="ctr"/>
            <a:endParaRPr lang="uz-Cyrl-UZ" sz="3200" dirty="0" smtClean="0"/>
          </a:p>
          <a:p>
            <a:pPr marL="0" indent="0" algn="ctr">
              <a:buNone/>
            </a:pPr>
            <a:r>
              <a:rPr lang="uz-Latn-UZ" sz="3200" b="1" dirty="0" smtClean="0"/>
              <a:t>Yarım ótkizgishtiń valent zonasınan elektronlardı tartıp alıwshı kirispeler – </a:t>
            </a:r>
            <a:r>
              <a:rPr lang="uz-Latn-UZ" sz="3200" b="1" i="1" dirty="0" smtClean="0"/>
              <a:t>akceptorlar</a:t>
            </a:r>
            <a:r>
              <a:rPr lang="uz-Latn-UZ" sz="3200" b="1" dirty="0" smtClean="0"/>
              <a:t>, </a:t>
            </a:r>
            <a:endParaRPr lang="ru-RU" sz="3200" b="1" dirty="0" smtClean="0"/>
          </a:p>
          <a:p>
            <a:pPr marL="0" indent="0" algn="ctr">
              <a:buNone/>
            </a:pPr>
            <a:r>
              <a:rPr lang="en-US" sz="3200" b="1" dirty="0" smtClean="0"/>
              <a:t>o</a:t>
            </a:r>
            <a:r>
              <a:rPr lang="uz-Latn-UZ" sz="3200" b="1" dirty="0" smtClean="0"/>
              <a:t>lardıń energetikalıq qáddileri – </a:t>
            </a:r>
            <a:r>
              <a:rPr lang="uz-Latn-UZ" sz="3200" b="1" i="1" dirty="0" smtClean="0"/>
              <a:t>akceptor qáddiler </a:t>
            </a:r>
            <a:r>
              <a:rPr lang="uz-Latn-UZ" sz="3200" b="1" dirty="0" smtClean="0"/>
              <a:t>dep ataladı.</a:t>
            </a:r>
            <a:r>
              <a:rPr lang="ru-RU" sz="3200" b="1" dirty="0" smtClean="0"/>
              <a:t/>
            </a:r>
            <a:br>
              <a:rPr lang="ru-RU" sz="3200" b="1" dirty="0" smtClean="0"/>
            </a:br>
            <a:r>
              <a:rPr lang="uz-Latn-UZ" sz="3200" b="1" dirty="0" smtClean="0"/>
              <a:t>Akceptorlarǵa iye bolǵan yarım ótkizgishler </a:t>
            </a:r>
            <a:r>
              <a:rPr lang="uz-Latn-UZ" sz="3200" b="1" i="1" dirty="0" smtClean="0"/>
              <a:t>gewekli yarım ótkizgishler </a:t>
            </a:r>
            <a:r>
              <a:rPr lang="uz-Latn-UZ" sz="3200" b="1" dirty="0" smtClean="0"/>
              <a:t>yaki </a:t>
            </a:r>
            <a:r>
              <a:rPr lang="uz-Latn-UZ" sz="3200" b="1" i="1" dirty="0" smtClean="0"/>
              <a:t>p – tipli yarım ótkizgishler </a:t>
            </a:r>
            <a:r>
              <a:rPr lang="uz-Latn-UZ" sz="3200" b="1" dirty="0" smtClean="0"/>
              <a:t>dep ataladı.</a:t>
            </a:r>
            <a:endParaRPr lang="ru-RU" sz="3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9064" y="274638"/>
            <a:ext cx="8505872" cy="6321442"/>
          </a:xfrm>
        </p:spPr>
        <p:txBody>
          <a:bodyPr>
            <a:normAutofit fontScale="90000"/>
          </a:bodyPr>
          <a:lstStyle/>
          <a:p>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Cyrl-UZ" dirty="0" smtClean="0"/>
              <a:t/>
            </a:r>
            <a:br>
              <a:rPr lang="uz-Cyrl-UZ" dirty="0" smtClean="0"/>
            </a:br>
            <a:r>
              <a:rPr lang="uz-Latn-UZ" sz="2800" b="1" dirty="0" smtClean="0"/>
              <a:t>Súwrette </a:t>
            </a:r>
            <a:r>
              <a:rPr lang="uz-Latn-UZ" sz="2800" b="1" i="1" dirty="0" smtClean="0"/>
              <a:t>n – </a:t>
            </a:r>
            <a:r>
              <a:rPr lang="uz-Latn-UZ" sz="2800" b="1" dirty="0" smtClean="0"/>
              <a:t>tipli yarımótkizgishte Fermi qáddiniń temperaturaǵa ǵárezli ózgeriwi keltirilgen.</a:t>
            </a:r>
            <a:r>
              <a:rPr lang="ru-RU" dirty="0" smtClean="0"/>
              <a:t/>
            </a:r>
            <a:br>
              <a:rPr lang="ru-RU" dirty="0" smtClean="0"/>
            </a:br>
            <a:endParaRPr lang="ru-RU" dirty="0"/>
          </a:p>
        </p:txBody>
      </p:sp>
      <p:pic>
        <p:nvPicPr>
          <p:cNvPr id="5" name="Рисунок 4" descr="237"/>
          <p:cNvPicPr/>
          <p:nvPr/>
        </p:nvPicPr>
        <p:blipFill>
          <a:blip r:embed="rId3" cstate="print"/>
          <a:srcRect/>
          <a:stretch>
            <a:fillRect/>
          </a:stretch>
        </p:blipFill>
        <p:spPr bwMode="auto">
          <a:xfrm>
            <a:off x="1676384" y="261920"/>
            <a:ext cx="5791232" cy="4886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Содержимое 2"/>
          <p:cNvSpPr>
            <a:spLocks noGrp="1"/>
          </p:cNvSpPr>
          <p:nvPr>
            <p:ph idx="1"/>
          </p:nvPr>
        </p:nvSpPr>
        <p:spPr>
          <a:xfrm>
            <a:off x="319064" y="261920"/>
            <a:ext cx="8505872" cy="6334160"/>
          </a:xfrm>
          <a:ln w="38100">
            <a:solidFill>
              <a:srgbClr val="002060"/>
            </a:solidFill>
          </a:ln>
        </p:spPr>
        <p:txBody>
          <a:bodyPr>
            <a:normAutofit/>
          </a:bodyPr>
          <a:lstStyle/>
          <a:p>
            <a:endParaRPr lang="ru-RU" sz="2800" dirty="0" smtClean="0"/>
          </a:p>
          <a:p>
            <a:pPr algn="ctr">
              <a:buNone/>
            </a:pPr>
            <a:r>
              <a:rPr lang="ru-RU" sz="2800" dirty="0" smtClean="0"/>
              <a:t>	 </a:t>
            </a:r>
          </a:p>
          <a:p>
            <a:pPr algn="ctr">
              <a:buNone/>
            </a:pPr>
            <a:r>
              <a:rPr lang="uz-Latn-UZ" sz="2800" b="1" dirty="0" smtClean="0"/>
              <a:t>Tómen temperaturalarda kristall pánjereniń ıssılıqtan te</a:t>
            </a:r>
            <a:r>
              <a:rPr lang="en-US" sz="2800" b="1" dirty="0" err="1" smtClean="0"/>
              <a:t>rbeli</a:t>
            </a:r>
            <a:r>
              <a:rPr lang="uz-Latn-UZ" sz="2800" b="1" dirty="0" smtClean="0"/>
              <a:t>w</a:t>
            </a:r>
            <a:r>
              <a:rPr lang="en-US" sz="2800" b="1" dirty="0" err="1" smtClean="0"/>
              <a:t>iniń</a:t>
            </a:r>
            <a:r>
              <a:rPr lang="uz-Latn-UZ" sz="2800" b="1" dirty="0" smtClean="0"/>
              <a:t> ortasha energiyası </a:t>
            </a:r>
            <a:r>
              <a:rPr lang="ru-RU" sz="2800" b="1" i="1" dirty="0" smtClean="0"/>
              <a:t>E</a:t>
            </a:r>
            <a:r>
              <a:rPr lang="en-US" sz="2800" b="1" i="1" baseline="-25000" dirty="0" smtClean="0"/>
              <a:t>g</a:t>
            </a:r>
            <a:r>
              <a:rPr lang="ru-RU" sz="2800" b="1" dirty="0" smtClean="0"/>
              <a:t> </a:t>
            </a:r>
            <a:r>
              <a:rPr lang="uz-Latn-UZ" sz="2800" b="1" dirty="0" smtClean="0"/>
              <a:t>qadaǵan etilgen zona keńliginen júdá sezilerli kishi, nátiyjede bul terbelisler valent elektronların qozdıra almaydı hám ótkizgishlik zonasına uzata almaydı.</a:t>
            </a:r>
            <a:endParaRPr lang="ru-RU" sz="2800" b="1" dirty="0" smtClean="0"/>
          </a:p>
          <a:p>
            <a:pPr algn="ctr">
              <a:buNone/>
            </a:pPr>
            <a:r>
              <a:rPr lang="ru-RU" sz="2800" b="1" dirty="0" smtClean="0"/>
              <a:t>	 </a:t>
            </a:r>
            <a:r>
              <a:rPr lang="uz-Latn-UZ" sz="2800" b="1" dirty="0" smtClean="0"/>
              <a:t>Energiyası</a:t>
            </a:r>
            <a:r>
              <a:rPr lang="ru-RU" sz="2800" b="1" dirty="0" smtClean="0"/>
              <a:t> </a:t>
            </a:r>
            <a:r>
              <a:rPr lang="ru-RU" sz="2800" b="1" i="1" dirty="0" smtClean="0"/>
              <a:t>E</a:t>
            </a:r>
            <a:r>
              <a:rPr lang="en-US" sz="2800" b="1" i="1" baseline="-25000" dirty="0" smtClean="0"/>
              <a:t>d</a:t>
            </a:r>
            <a:r>
              <a:rPr lang="uz-Cyrl-UZ" sz="2800" b="1" i="1" baseline="-25000" dirty="0" smtClean="0"/>
              <a:t>  </a:t>
            </a:r>
            <a:r>
              <a:rPr lang="ru-RU" sz="2800" b="1" dirty="0" smtClean="0">
                <a:sym typeface="Symbol"/>
              </a:rPr>
              <a:t></a:t>
            </a:r>
            <a:r>
              <a:rPr lang="ru-RU" sz="2800" b="1" dirty="0" smtClean="0"/>
              <a:t> 0,01 </a:t>
            </a:r>
            <a:r>
              <a:rPr lang="uz-Latn-UZ" sz="2800" b="1" i="1" dirty="0" smtClean="0"/>
              <a:t>e</a:t>
            </a:r>
            <a:r>
              <a:rPr lang="uz-Latn-UZ" sz="2800" b="1" i="1" dirty="0"/>
              <a:t>V</a:t>
            </a:r>
            <a:r>
              <a:rPr lang="ru-RU" sz="2800" b="1" dirty="0" smtClean="0"/>
              <a:t>  </a:t>
            </a:r>
            <a:r>
              <a:rPr lang="uz-Latn-UZ" sz="2800" b="1" dirty="0" smtClean="0"/>
              <a:t>bolǵan donor qáddilerinen elektronlardı ótkizgishlik zonasına uzatıw ushın zárúr bolǵan temperatura derlik bir neshe Kelvinnen baslanadı</a:t>
            </a:r>
            <a:r>
              <a:rPr lang="ru-RU" sz="2800" b="1" dirty="0" smtClean="0"/>
              <a:t>.  </a:t>
            </a:r>
            <a:endParaRPr lang="ru-RU" b="1" baseline="-25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a:xfrm>
            <a:off x="228576" y="304800"/>
            <a:ext cx="8686848" cy="6324600"/>
          </a:xfrm>
          <a:ln w="38100">
            <a:solidFill>
              <a:srgbClr val="002060"/>
            </a:solidFill>
          </a:ln>
        </p:spPr>
        <p:txBody>
          <a:bodyPr>
            <a:normAutofit/>
          </a:bodyPr>
          <a:lstStyle/>
          <a:p>
            <a:endParaRPr lang="ru-RU" sz="2400" dirty="0" smtClean="0"/>
          </a:p>
          <a:p>
            <a:pPr algn="ctr">
              <a:buNone/>
            </a:pPr>
            <a:r>
              <a:rPr lang="ru-RU" sz="2400" b="1" dirty="0" smtClean="0"/>
              <a:t>	</a:t>
            </a:r>
            <a:r>
              <a:rPr lang="en-US" sz="2400" b="1" dirty="0" err="1" smtClean="0"/>
              <a:t>Bul</a:t>
            </a:r>
            <a:r>
              <a:rPr lang="en-US" sz="2400" b="1" dirty="0" smtClean="0"/>
              <a:t> </a:t>
            </a:r>
            <a:r>
              <a:rPr lang="en-US" sz="2400" b="1" dirty="0" err="1" smtClean="0"/>
              <a:t>tómen</a:t>
            </a:r>
            <a:r>
              <a:rPr lang="en-US" sz="2400" b="1" dirty="0" smtClean="0"/>
              <a:t> </a:t>
            </a:r>
            <a:r>
              <a:rPr lang="en-US" sz="2400" b="1" dirty="0" err="1" smtClean="0"/>
              <a:t>temperaturalar</a:t>
            </a:r>
            <a:r>
              <a:rPr lang="en-US" sz="2400" b="1" dirty="0" smtClean="0"/>
              <a:t> </a:t>
            </a:r>
            <a:r>
              <a:rPr lang="en-US" sz="2400" b="1" dirty="0" err="1" smtClean="0"/>
              <a:t>zonasında</a:t>
            </a:r>
            <a:r>
              <a:rPr lang="en-US" sz="2400" b="1" dirty="0" smtClean="0"/>
              <a:t> </a:t>
            </a:r>
            <a:r>
              <a:rPr lang="en-US" sz="2400" b="1" dirty="0" err="1" smtClean="0"/>
              <a:t>erkin</a:t>
            </a:r>
            <a:r>
              <a:rPr lang="en-US" sz="2400" b="1" dirty="0" smtClean="0"/>
              <a:t> </a:t>
            </a:r>
            <a:r>
              <a:rPr lang="en-US" sz="2400" b="1" dirty="0" err="1" smtClean="0"/>
              <a:t>tok</a:t>
            </a:r>
            <a:r>
              <a:rPr lang="en-US" sz="2400" b="1" dirty="0" smtClean="0"/>
              <a:t> </a:t>
            </a:r>
            <a:r>
              <a:rPr lang="en-US" sz="2400" b="1" dirty="0" err="1" smtClean="0"/>
              <a:t>tasıwshılar</a:t>
            </a:r>
            <a:r>
              <a:rPr lang="en-US" sz="2400" b="1" dirty="0" smtClean="0"/>
              <a:t> </a:t>
            </a:r>
            <a:r>
              <a:rPr lang="en-US" sz="2400" b="1" dirty="0" err="1" smtClean="0"/>
              <a:t>koncentraciyası</a:t>
            </a:r>
            <a:r>
              <a:rPr lang="en-US" sz="2400" b="1" dirty="0" smtClean="0"/>
              <a:t> Fermi </a:t>
            </a:r>
            <a:r>
              <a:rPr lang="en-US" sz="2400" b="1" dirty="0" err="1" smtClean="0"/>
              <a:t>qáddi</a:t>
            </a:r>
            <a:r>
              <a:rPr lang="en-US" sz="2400" b="1" dirty="0" smtClean="0"/>
              <a:t> </a:t>
            </a:r>
            <a:r>
              <a:rPr lang="en-US" sz="2400" b="1" dirty="0" err="1" smtClean="0"/>
              <a:t>menen</a:t>
            </a:r>
            <a:r>
              <a:rPr lang="en-US" sz="2400" b="1" dirty="0" smtClean="0"/>
              <a:t> </a:t>
            </a:r>
            <a:r>
              <a:rPr lang="en-US" sz="2400" b="1" dirty="0" err="1" smtClean="0"/>
              <a:t>ótkizgishlik</a:t>
            </a:r>
            <a:r>
              <a:rPr lang="en-US" sz="2400" b="1" dirty="0" smtClean="0"/>
              <a:t> </a:t>
            </a:r>
            <a:r>
              <a:rPr lang="en-US" sz="2400" b="1" dirty="0" err="1" smtClean="0"/>
              <a:t>zonası</a:t>
            </a:r>
            <a:r>
              <a:rPr lang="en-US" sz="2400" b="1" dirty="0" smtClean="0"/>
              <a:t> </a:t>
            </a:r>
            <a:r>
              <a:rPr lang="en-US" sz="2400" b="1" dirty="0" err="1" smtClean="0"/>
              <a:t>túbine</a:t>
            </a:r>
            <a:r>
              <a:rPr lang="en-US" sz="2400" b="1" dirty="0" smtClean="0"/>
              <a:t> </a:t>
            </a:r>
            <a:r>
              <a:rPr lang="en-US" sz="2400" b="1" dirty="0" err="1" smtClean="0"/>
              <a:t>shekemgi</a:t>
            </a:r>
            <a:r>
              <a:rPr lang="en-US" sz="2400" b="1" dirty="0" smtClean="0"/>
              <a:t> </a:t>
            </a:r>
            <a:r>
              <a:rPr lang="en-US" sz="2400" b="1" dirty="0" err="1" smtClean="0"/>
              <a:t>bolǵan</a:t>
            </a:r>
            <a:r>
              <a:rPr lang="en-US" sz="2400" b="1" dirty="0" smtClean="0"/>
              <a:t> </a:t>
            </a:r>
            <a:r>
              <a:rPr lang="en-US" sz="2400" b="1" dirty="0" err="1" smtClean="0"/>
              <a:t>aralıq</a:t>
            </a:r>
            <a:r>
              <a:rPr lang="en-US" sz="2400" b="1" dirty="0" smtClean="0"/>
              <a:t> </a:t>
            </a:r>
            <a:r>
              <a:rPr lang="en-US" sz="2400" b="1" dirty="0" err="1" smtClean="0"/>
              <a:t>penen</a:t>
            </a:r>
            <a:r>
              <a:rPr lang="en-US" sz="2400" b="1" dirty="0" smtClean="0"/>
              <a:t> </a:t>
            </a:r>
            <a:r>
              <a:rPr lang="en-US" sz="2400" b="1" dirty="0" err="1" smtClean="0"/>
              <a:t>anıqlanadı</a:t>
            </a:r>
            <a:r>
              <a:rPr lang="en-US" sz="2400" b="1" dirty="0" smtClean="0"/>
              <a:t> – </a:t>
            </a:r>
            <a:r>
              <a:rPr lang="en-US" sz="2400" b="1" dirty="0" err="1" smtClean="0"/>
              <a:t>aralıq</a:t>
            </a:r>
            <a:r>
              <a:rPr lang="en-US" sz="2400" b="1" dirty="0" smtClean="0"/>
              <a:t> </a:t>
            </a:r>
            <a:r>
              <a:rPr lang="en-US" sz="2400" b="1" dirty="0" err="1" smtClean="0"/>
              <a:t>qansha</a:t>
            </a:r>
            <a:r>
              <a:rPr lang="en-US" sz="2400" b="1" dirty="0" smtClean="0"/>
              <a:t> </a:t>
            </a:r>
            <a:r>
              <a:rPr lang="en-US" sz="2400" b="1" dirty="0" err="1" smtClean="0"/>
              <a:t>kishi</a:t>
            </a:r>
            <a:r>
              <a:rPr lang="en-US" sz="2400" b="1" dirty="0" smtClean="0"/>
              <a:t> </a:t>
            </a:r>
            <a:r>
              <a:rPr lang="en-US" sz="2400" b="1" dirty="0" err="1" smtClean="0"/>
              <a:t>bolsa</a:t>
            </a:r>
            <a:r>
              <a:rPr lang="en-US" sz="2400" b="1" dirty="0" smtClean="0"/>
              <a:t>, </a:t>
            </a:r>
            <a:r>
              <a:rPr lang="en-US" sz="2400" b="1" dirty="0" err="1" smtClean="0"/>
              <a:t>sonsha</a:t>
            </a:r>
            <a:r>
              <a:rPr lang="en-US" sz="2400" b="1" dirty="0" smtClean="0"/>
              <a:t> </a:t>
            </a:r>
            <a:r>
              <a:rPr lang="en-US" sz="2400" b="1" dirty="0" err="1" smtClean="0"/>
              <a:t>tok</a:t>
            </a:r>
            <a:r>
              <a:rPr lang="en-US" sz="2400" b="1" dirty="0" smtClean="0"/>
              <a:t> </a:t>
            </a:r>
            <a:r>
              <a:rPr lang="en-US" sz="2400" b="1" dirty="0" err="1" smtClean="0"/>
              <a:t>tasıwshılar</a:t>
            </a:r>
            <a:r>
              <a:rPr lang="en-US" sz="2400" b="1" dirty="0" smtClean="0"/>
              <a:t> </a:t>
            </a:r>
            <a:r>
              <a:rPr lang="en-US" sz="2400" b="1" dirty="0" err="1" smtClean="0"/>
              <a:t>koncentraciyası</a:t>
            </a:r>
            <a:r>
              <a:rPr lang="en-US" sz="2400" b="1" dirty="0" smtClean="0"/>
              <a:t> </a:t>
            </a:r>
            <a:r>
              <a:rPr lang="en-US" sz="2400" b="1" dirty="0" err="1" smtClean="0"/>
              <a:t>úlken</a:t>
            </a:r>
            <a:r>
              <a:rPr lang="en-US" sz="2400" b="1" dirty="0" smtClean="0"/>
              <a:t> </a:t>
            </a:r>
            <a:r>
              <a:rPr lang="en-US" sz="2400" b="1" dirty="0" err="1" smtClean="0"/>
              <a:t>boladı</a:t>
            </a:r>
            <a:r>
              <a:rPr lang="en-US" sz="2400" b="1" dirty="0" smtClean="0"/>
              <a:t>.</a:t>
            </a:r>
            <a:r>
              <a:rPr lang="ru-RU" sz="2400" b="1" dirty="0" smtClean="0"/>
              <a:t> </a:t>
            </a:r>
          </a:p>
          <a:p>
            <a:endParaRPr lang="ru-RU" sz="2800" dirty="0" smtClean="0"/>
          </a:p>
          <a:p>
            <a:endParaRPr lang="ru-RU" sz="2800" dirty="0" smtClean="0"/>
          </a:p>
          <a:p>
            <a:endParaRPr lang="ru-RU" sz="2800" dirty="0" smtClean="0"/>
          </a:p>
          <a:p>
            <a:endParaRPr lang="ru-RU" sz="2800" dirty="0" smtClean="0"/>
          </a:p>
          <a:p>
            <a:pPr algn="ctr">
              <a:buNone/>
            </a:pPr>
            <a:endParaRPr lang="en-US" sz="2800" b="1" dirty="0" smtClean="0"/>
          </a:p>
          <a:p>
            <a:pPr algn="ctr">
              <a:buNone/>
            </a:pPr>
            <a:r>
              <a:rPr lang="en-US" sz="2400" b="1" dirty="0" err="1" smtClean="0"/>
              <a:t>Berilgen</a:t>
            </a:r>
            <a:r>
              <a:rPr lang="en-US" sz="2400" b="1" dirty="0" smtClean="0"/>
              <a:t> </a:t>
            </a:r>
            <a:r>
              <a:rPr lang="en-US" sz="2400" b="1" dirty="0" err="1" smtClean="0"/>
              <a:t>anıq</a:t>
            </a:r>
            <a:r>
              <a:rPr lang="en-US" sz="2400" b="1" dirty="0" smtClean="0"/>
              <a:t> </a:t>
            </a:r>
            <a:r>
              <a:rPr lang="en-US" sz="2400" b="1" dirty="0" err="1" smtClean="0"/>
              <a:t>temperaturada</a:t>
            </a:r>
            <a:r>
              <a:rPr lang="en-US" sz="2400" b="1" dirty="0" smtClean="0"/>
              <a:t> </a:t>
            </a:r>
            <a:r>
              <a:rPr lang="en-US" sz="2400" b="1" dirty="0" err="1" smtClean="0"/>
              <a:t>elektronlar</a:t>
            </a:r>
            <a:r>
              <a:rPr lang="en-US" sz="2400" b="1" dirty="0" smtClean="0"/>
              <a:t> </a:t>
            </a:r>
            <a:r>
              <a:rPr lang="en-US" sz="2400" b="1" dirty="0" err="1" smtClean="0"/>
              <a:t>hám</a:t>
            </a:r>
            <a:r>
              <a:rPr lang="en-US" sz="2400" b="1" dirty="0" smtClean="0"/>
              <a:t> </a:t>
            </a:r>
            <a:r>
              <a:rPr lang="en-US" sz="2400" b="1" dirty="0" err="1" smtClean="0"/>
              <a:t>gewekler</a:t>
            </a:r>
            <a:r>
              <a:rPr lang="en-US" sz="2400" b="1" dirty="0" smtClean="0"/>
              <a:t> </a:t>
            </a:r>
            <a:r>
              <a:rPr lang="en-US" sz="2400" b="1" dirty="0" err="1" smtClean="0"/>
              <a:t>koncentraciyalarınıń</a:t>
            </a:r>
            <a:r>
              <a:rPr lang="en-US" sz="2400" b="1" dirty="0" smtClean="0"/>
              <a:t> </a:t>
            </a:r>
            <a:r>
              <a:rPr lang="en-US" sz="2400" b="1" dirty="0" err="1" smtClean="0"/>
              <a:t>kóbeymesi</a:t>
            </a:r>
            <a:r>
              <a:rPr lang="en-US" sz="2400" b="1" dirty="0" smtClean="0"/>
              <a:t> </a:t>
            </a:r>
            <a:r>
              <a:rPr lang="en-US" sz="2400" b="1" dirty="0" err="1" smtClean="0"/>
              <a:t>turaqlı</a:t>
            </a:r>
            <a:r>
              <a:rPr lang="en-US" sz="2400" b="1" dirty="0" smtClean="0"/>
              <a:t> </a:t>
            </a:r>
            <a:r>
              <a:rPr lang="en-US" sz="2400" b="1" dirty="0" err="1" smtClean="0"/>
              <a:t>shama</a:t>
            </a:r>
            <a:r>
              <a:rPr lang="en-US" sz="2400" b="1" dirty="0" smtClean="0"/>
              <a:t> </a:t>
            </a:r>
            <a:r>
              <a:rPr lang="en-US" sz="2400" b="1" dirty="0" err="1" smtClean="0"/>
              <a:t>esaplanadı</a:t>
            </a:r>
            <a:r>
              <a:rPr lang="ru-RU" sz="2400" b="1" dirty="0" smtClean="0"/>
              <a:t>. </a:t>
            </a:r>
          </a:p>
          <a:p>
            <a:pPr>
              <a:buNone/>
            </a:pPr>
            <a:endParaRPr lang="ru-RU" sz="2800" dirty="0" smtClean="0"/>
          </a:p>
        </p:txBody>
      </p:sp>
      <p:sp>
        <p:nvSpPr>
          <p:cNvPr id="63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3489" name="Object 1"/>
          <p:cNvGraphicFramePr>
            <a:graphicFrameLocks noChangeAspect="1"/>
          </p:cNvGraphicFramePr>
          <p:nvPr/>
        </p:nvGraphicFramePr>
        <p:xfrm>
          <a:off x="3214678" y="2428868"/>
          <a:ext cx="2789326" cy="648343"/>
        </p:xfrm>
        <a:graphic>
          <a:graphicData uri="http://schemas.openxmlformats.org/presentationml/2006/ole">
            <mc:AlternateContent xmlns:mc="http://schemas.openxmlformats.org/markup-compatibility/2006">
              <mc:Choice xmlns:v="urn:schemas-microsoft-com:vml" Requires="v">
                <p:oleObj spid="_x0000_s63628" name="Equation" r:id="rId4" imgW="1117115" imgH="203112" progId="">
                  <p:embed/>
                </p:oleObj>
              </mc:Choice>
              <mc:Fallback>
                <p:oleObj name="Equation" r:id="rId4" imgW="1117115" imgH="203112" progId="">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4678" y="2428868"/>
                        <a:ext cx="2789326" cy="648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 name="Object 1"/>
          <p:cNvGraphicFramePr>
            <a:graphicFrameLocks noChangeAspect="1"/>
          </p:cNvGraphicFramePr>
          <p:nvPr/>
        </p:nvGraphicFramePr>
        <p:xfrm>
          <a:off x="1214414" y="3214686"/>
          <a:ext cx="6353175" cy="1447808"/>
        </p:xfrm>
        <a:graphic>
          <a:graphicData uri="http://schemas.openxmlformats.org/presentationml/2006/ole">
            <mc:AlternateContent xmlns:mc="http://schemas.openxmlformats.org/markup-compatibility/2006">
              <mc:Choice xmlns:v="urn:schemas-microsoft-com:vml" Requires="v">
                <p:oleObj spid="_x0000_s63629" name="Equation" r:id="rId6" imgW="2286000" imgH="469900" progId="">
                  <p:embed/>
                </p:oleObj>
              </mc:Choice>
              <mc:Fallback>
                <p:oleObj name="Equation" r:id="rId6" imgW="2286000" imgH="469900" progId="">
                  <p:embed/>
                  <p:pic>
                    <p:nvPicPr>
                      <p:cNvPr id="0" name="Picture 1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14" y="3214686"/>
                        <a:ext cx="6353175" cy="1447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Скругленный прямоугольник 6"/>
          <p:cNvSpPr/>
          <p:nvPr/>
        </p:nvSpPr>
        <p:spPr>
          <a:xfrm>
            <a:off x="2219312" y="714360"/>
            <a:ext cx="5157816" cy="144780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8" name="Скругленный прямоугольник 7"/>
          <p:cNvSpPr/>
          <p:nvPr/>
        </p:nvSpPr>
        <p:spPr>
          <a:xfrm>
            <a:off x="2128824" y="2886072"/>
            <a:ext cx="5157816" cy="153829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1028" name="Содержимое 2"/>
          <p:cNvSpPr>
            <a:spLocks noGrp="1"/>
          </p:cNvSpPr>
          <p:nvPr>
            <p:ph idx="1"/>
          </p:nvPr>
        </p:nvSpPr>
        <p:spPr>
          <a:xfrm>
            <a:off x="152400" y="171432"/>
            <a:ext cx="8853512" cy="6515136"/>
          </a:xfrm>
          <a:ln w="38100">
            <a:solidFill>
              <a:srgbClr val="002060"/>
            </a:solidFill>
          </a:ln>
        </p:spPr>
        <p:txBody>
          <a:bodyPr>
            <a:normAutofit/>
          </a:bodyPr>
          <a:lstStyle/>
          <a:p>
            <a:pPr algn="ctr">
              <a:buNone/>
            </a:pPr>
            <a:r>
              <a:rPr lang="uz-Cyrl-UZ" sz="2800" i="1" dirty="0" smtClean="0"/>
              <a:t>	</a:t>
            </a:r>
            <a:r>
              <a:rPr lang="en-US" sz="2800" b="1" i="1" dirty="0" smtClean="0"/>
              <a:t>n</a:t>
            </a:r>
            <a:r>
              <a:rPr lang="uz-Cyrl-UZ" sz="2800" b="1" dirty="0" smtClean="0"/>
              <a:t>- </a:t>
            </a:r>
            <a:r>
              <a:rPr lang="en-US" sz="2800" b="1" dirty="0" err="1" smtClean="0"/>
              <a:t>tipli</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ushın</a:t>
            </a:r>
            <a:r>
              <a:rPr lang="en-US" sz="2800" b="1" dirty="0" smtClean="0"/>
              <a:t> Fermi </a:t>
            </a:r>
            <a:r>
              <a:rPr lang="en-US" sz="2800" b="1" dirty="0" err="1" smtClean="0"/>
              <a:t>qáddi</a:t>
            </a:r>
            <a:r>
              <a:rPr lang="en-US" sz="2800" b="1" dirty="0" smtClean="0"/>
              <a:t>:</a:t>
            </a:r>
            <a:endParaRPr lang="ru-RU" sz="2800" b="1" dirty="0" smtClean="0"/>
          </a:p>
          <a:p>
            <a:endParaRPr lang="ru-RU" sz="2800" dirty="0" smtClean="0"/>
          </a:p>
          <a:p>
            <a:endParaRPr lang="ru-RU" sz="2800" dirty="0" smtClean="0"/>
          </a:p>
          <a:p>
            <a:endParaRPr lang="ru-RU" sz="2800" i="1" dirty="0" smtClean="0"/>
          </a:p>
          <a:p>
            <a:pPr algn="ctr">
              <a:buNone/>
            </a:pPr>
            <a:r>
              <a:rPr lang="ru-RU" sz="2800" i="1" dirty="0" smtClean="0"/>
              <a:t>	</a:t>
            </a:r>
            <a:r>
              <a:rPr lang="ru-RU" sz="2800" b="1" i="1" dirty="0" smtClean="0"/>
              <a:t>р</a:t>
            </a:r>
            <a:r>
              <a:rPr lang="ru-RU" sz="2800" b="1" dirty="0" smtClean="0"/>
              <a:t> – </a:t>
            </a:r>
            <a:r>
              <a:rPr lang="en-US" sz="2800" b="1" dirty="0" smtClean="0"/>
              <a:t> </a:t>
            </a:r>
            <a:r>
              <a:rPr lang="en-US" sz="2800" b="1" dirty="0" err="1" smtClean="0"/>
              <a:t>tipli</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ushın</a:t>
            </a:r>
            <a:r>
              <a:rPr lang="en-US" sz="2800" b="1" dirty="0" smtClean="0"/>
              <a:t> Fermi </a:t>
            </a:r>
            <a:r>
              <a:rPr lang="en-US" sz="2800" b="1" dirty="0" err="1" smtClean="0"/>
              <a:t>qáddi</a:t>
            </a:r>
            <a:r>
              <a:rPr lang="en-US" sz="2800" b="1" dirty="0" smtClean="0"/>
              <a:t>:</a:t>
            </a:r>
            <a:endParaRPr lang="ru-RU" sz="2800" b="1" dirty="0" smtClean="0"/>
          </a:p>
          <a:p>
            <a:endParaRPr lang="ru-RU" sz="2800" dirty="0" smtClean="0"/>
          </a:p>
          <a:p>
            <a:endParaRPr lang="uz-Cyrl-UZ" sz="2800" dirty="0" smtClean="0"/>
          </a:p>
          <a:p>
            <a:pPr>
              <a:buNone/>
            </a:pPr>
            <a:endParaRPr lang="ru-RU" sz="2800" dirty="0" smtClean="0"/>
          </a:p>
          <a:p>
            <a:endParaRPr lang="ru-RU" sz="2800" dirty="0" smtClean="0"/>
          </a:p>
          <a:p>
            <a:pPr algn="ctr">
              <a:buNone/>
            </a:pPr>
            <a:r>
              <a:rPr lang="uz-Cyrl-UZ" sz="2800" i="1" dirty="0" smtClean="0"/>
              <a:t>	</a:t>
            </a:r>
            <a:r>
              <a:rPr lang="en-US" sz="2800" b="1" i="1" dirty="0" err="1" smtClean="0"/>
              <a:t>N</a:t>
            </a:r>
            <a:r>
              <a:rPr lang="en-US" sz="2800" b="1" i="1" baseline="-25000" dirty="0" err="1" smtClean="0"/>
              <a:t>d</a:t>
            </a:r>
            <a:r>
              <a:rPr lang="ru-RU" sz="2800" b="1" i="1" dirty="0" smtClean="0"/>
              <a:t> </a:t>
            </a:r>
            <a:r>
              <a:rPr lang="ru-RU" sz="2800" b="1" dirty="0" smtClean="0"/>
              <a:t>  </a:t>
            </a:r>
            <a:r>
              <a:rPr lang="en-US" sz="2800" b="1" dirty="0" err="1" smtClean="0"/>
              <a:t>hám</a:t>
            </a:r>
            <a:r>
              <a:rPr lang="ru-RU" sz="2800" b="1" dirty="0" smtClean="0"/>
              <a:t>  </a:t>
            </a:r>
            <a:r>
              <a:rPr lang="en-US" sz="2800" b="1" i="1" dirty="0" smtClean="0"/>
              <a:t>N</a:t>
            </a:r>
            <a:r>
              <a:rPr lang="ru-RU" sz="2800" b="1" i="1" baseline="-25000" dirty="0" smtClean="0"/>
              <a:t>а  </a:t>
            </a:r>
            <a:r>
              <a:rPr lang="ru-RU" sz="2800" b="1" dirty="0" smtClean="0"/>
              <a:t> - </a:t>
            </a:r>
            <a:r>
              <a:rPr lang="en-US" sz="2800" b="1" dirty="0" smtClean="0"/>
              <a:t>donor </a:t>
            </a:r>
            <a:r>
              <a:rPr lang="en-US" sz="2800" b="1" dirty="0" err="1" smtClean="0"/>
              <a:t>hám</a:t>
            </a:r>
            <a:r>
              <a:rPr lang="en-US" sz="2800" b="1" dirty="0" smtClean="0"/>
              <a:t> </a:t>
            </a:r>
            <a:r>
              <a:rPr lang="en-US" sz="2800" b="1" dirty="0" err="1" smtClean="0"/>
              <a:t>akceptor</a:t>
            </a:r>
            <a:r>
              <a:rPr lang="en-US" sz="2800" b="1" dirty="0" smtClean="0"/>
              <a:t> </a:t>
            </a:r>
            <a:r>
              <a:rPr lang="en-US" sz="2800" b="1" dirty="0" err="1" smtClean="0"/>
              <a:t>kirispe</a:t>
            </a:r>
            <a:r>
              <a:rPr lang="en-US" sz="2800" b="1" dirty="0" smtClean="0"/>
              <a:t> </a:t>
            </a:r>
            <a:r>
              <a:rPr lang="en-US" sz="2800" b="1" dirty="0" err="1" smtClean="0"/>
              <a:t>atomları</a:t>
            </a:r>
            <a:r>
              <a:rPr lang="en-US" sz="2800" b="1" dirty="0" smtClean="0"/>
              <a:t> </a:t>
            </a:r>
            <a:r>
              <a:rPr lang="en-US" sz="2800" b="1" dirty="0" err="1" smtClean="0"/>
              <a:t>koncentraciyaları</a:t>
            </a:r>
            <a:r>
              <a:rPr lang="ru-RU" sz="2800" b="1" dirty="0" smtClean="0"/>
              <a:t>.</a:t>
            </a:r>
          </a:p>
          <a:p>
            <a:pPr algn="ctr">
              <a:buNone/>
            </a:pPr>
            <a:r>
              <a:rPr lang="ru-RU" sz="2800" b="1" i="1" dirty="0" smtClean="0"/>
              <a:t>	Е</a:t>
            </a:r>
            <a:r>
              <a:rPr lang="en-US" sz="2800" b="1" i="1" baseline="-25000" dirty="0" smtClean="0"/>
              <a:t>d</a:t>
            </a:r>
            <a:r>
              <a:rPr lang="ru-RU" sz="2800" b="1" i="1" dirty="0" smtClean="0"/>
              <a:t> </a:t>
            </a:r>
            <a:r>
              <a:rPr lang="ru-RU" sz="2800" b="1" dirty="0" smtClean="0"/>
              <a:t> </a:t>
            </a:r>
            <a:r>
              <a:rPr lang="en-US" sz="2800" b="1" dirty="0" err="1" smtClean="0"/>
              <a:t>hám</a:t>
            </a:r>
            <a:r>
              <a:rPr lang="ru-RU" sz="2800" b="1" dirty="0" smtClean="0"/>
              <a:t> </a:t>
            </a:r>
            <a:r>
              <a:rPr lang="ru-RU" sz="2800" b="1" i="1" dirty="0" err="1" smtClean="0"/>
              <a:t>Е</a:t>
            </a:r>
            <a:r>
              <a:rPr lang="ru-RU" sz="2800" b="1" i="1" baseline="-25000" dirty="0" err="1" smtClean="0"/>
              <a:t>а</a:t>
            </a:r>
            <a:r>
              <a:rPr lang="ru-RU" sz="2800" b="1" dirty="0" smtClean="0"/>
              <a:t>  - </a:t>
            </a:r>
            <a:r>
              <a:rPr lang="en-US" sz="2800" b="1" dirty="0" smtClean="0"/>
              <a:t>donor </a:t>
            </a:r>
            <a:r>
              <a:rPr lang="en-US" sz="2800" b="1" dirty="0" err="1" smtClean="0"/>
              <a:t>hám</a:t>
            </a:r>
            <a:r>
              <a:rPr lang="en-US" sz="2800" b="1" dirty="0" smtClean="0"/>
              <a:t> </a:t>
            </a:r>
            <a:r>
              <a:rPr lang="en-US" sz="2800" b="1" dirty="0" err="1" smtClean="0"/>
              <a:t>akceptor</a:t>
            </a:r>
            <a:r>
              <a:rPr lang="en-US" sz="2800" b="1" dirty="0" smtClean="0"/>
              <a:t> </a:t>
            </a:r>
            <a:r>
              <a:rPr lang="en-US" sz="2800" b="1" dirty="0" err="1" smtClean="0"/>
              <a:t>qáddileri</a:t>
            </a:r>
            <a:r>
              <a:rPr lang="en-US" sz="2800" b="1" dirty="0" smtClean="0"/>
              <a:t> </a:t>
            </a:r>
            <a:r>
              <a:rPr lang="en-US" sz="2800" b="1" dirty="0" err="1" smtClean="0"/>
              <a:t>energiyaları</a:t>
            </a:r>
            <a:r>
              <a:rPr lang="en-US" sz="2800" b="1" dirty="0" smtClean="0"/>
              <a:t>.</a:t>
            </a:r>
            <a:endParaRPr lang="ru-RU" sz="2800" b="1" dirty="0" smtClean="0"/>
          </a:p>
          <a:p>
            <a:endParaRPr lang="ru-RU" dirty="0" smtClean="0"/>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026" name="Object 1"/>
          <p:cNvGraphicFramePr>
            <a:graphicFrameLocks noChangeAspect="1"/>
          </p:cNvGraphicFramePr>
          <p:nvPr>
            <p:extLst>
              <p:ext uri="{D42A27DB-BD31-4B8C-83A1-F6EECF244321}">
                <p14:modId xmlns:p14="http://schemas.microsoft.com/office/powerpoint/2010/main" val="147307754"/>
              </p:ext>
            </p:extLst>
          </p:nvPr>
        </p:nvGraphicFramePr>
        <p:xfrm>
          <a:off x="2338388" y="714375"/>
          <a:ext cx="4895850" cy="1447800"/>
        </p:xfrm>
        <a:graphic>
          <a:graphicData uri="http://schemas.openxmlformats.org/presentationml/2006/ole">
            <mc:AlternateContent xmlns:mc="http://schemas.openxmlformats.org/markup-compatibility/2006">
              <mc:Choice xmlns:v="urn:schemas-microsoft-com:vml" Requires="v">
                <p:oleObj spid="_x0000_s35978" name="Уравнение" r:id="rId4" imgW="2057400" imgH="609480" progId="Equation.3">
                  <p:embed/>
                </p:oleObj>
              </mc:Choice>
              <mc:Fallback>
                <p:oleObj name="Уравнение" r:id="rId4" imgW="2057400" imgH="60948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388" y="714375"/>
                        <a:ext cx="48958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1027" name="Object 3"/>
          <p:cNvGraphicFramePr>
            <a:graphicFrameLocks noChangeAspect="1"/>
          </p:cNvGraphicFramePr>
          <p:nvPr/>
        </p:nvGraphicFramePr>
        <p:xfrm>
          <a:off x="2309800" y="2886072"/>
          <a:ext cx="4852988" cy="1447808"/>
        </p:xfrm>
        <a:graphic>
          <a:graphicData uri="http://schemas.openxmlformats.org/presentationml/2006/ole">
            <mc:AlternateContent xmlns:mc="http://schemas.openxmlformats.org/markup-compatibility/2006">
              <mc:Choice xmlns:v="urn:schemas-microsoft-com:vml" Requires="v">
                <p:oleObj spid="_x0000_s35979" name="Формула" r:id="rId6" imgW="2095500" imgH="660400" progId="Equation.3">
                  <p:embed/>
                </p:oleObj>
              </mc:Choice>
              <mc:Fallback>
                <p:oleObj name="Формула" r:id="rId6" imgW="2095500" imgH="66040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9800" y="2886072"/>
                        <a:ext cx="4852988" cy="1447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одержимое 2"/>
          <p:cNvSpPr>
            <a:spLocks noGrp="1"/>
          </p:cNvSpPr>
          <p:nvPr>
            <p:ph idx="1"/>
          </p:nvPr>
        </p:nvSpPr>
        <p:spPr>
          <a:xfrm>
            <a:off x="228576" y="304800"/>
            <a:ext cx="8686848" cy="6324600"/>
          </a:xfrm>
          <a:ln w="38100">
            <a:solidFill>
              <a:srgbClr val="002060"/>
            </a:solidFill>
          </a:ln>
        </p:spPr>
        <p:txBody>
          <a:bodyPr>
            <a:normAutofit/>
          </a:bodyPr>
          <a:lstStyle/>
          <a:p>
            <a:pPr algn="ctr">
              <a:buNone/>
            </a:pPr>
            <a:r>
              <a:rPr lang="uz-Cyrl-UZ" sz="2800" dirty="0" smtClean="0"/>
              <a:t>	</a:t>
            </a:r>
          </a:p>
          <a:p>
            <a:pPr algn="ctr">
              <a:buNone/>
            </a:pPr>
            <a:r>
              <a:rPr lang="en-US" sz="2600" b="1" dirty="0" err="1" smtClean="0"/>
              <a:t>Temperatura</a:t>
            </a:r>
            <a:r>
              <a:rPr lang="en-US" sz="2600" b="1" dirty="0" smtClean="0"/>
              <a:t> </a:t>
            </a:r>
            <a:r>
              <a:rPr lang="en-US" sz="2600" b="1" dirty="0" err="1" smtClean="0"/>
              <a:t>kóteriliwi</a:t>
            </a:r>
            <a:r>
              <a:rPr lang="en-US" sz="2600" b="1" dirty="0" smtClean="0"/>
              <a:t> </a:t>
            </a:r>
            <a:r>
              <a:rPr lang="en-US" sz="2600" b="1" dirty="0" err="1" smtClean="0"/>
              <a:t>menen</a:t>
            </a:r>
            <a:r>
              <a:rPr lang="en-US" sz="2600" b="1" dirty="0" smtClean="0"/>
              <a:t> </a:t>
            </a:r>
            <a:r>
              <a:rPr lang="en-US" sz="2600" b="1" dirty="0" err="1" smtClean="0"/>
              <a:t>ótkizgishlik</a:t>
            </a:r>
            <a:r>
              <a:rPr lang="en-US" sz="2600" b="1" dirty="0" smtClean="0"/>
              <a:t> </a:t>
            </a:r>
            <a:r>
              <a:rPr lang="en-US" sz="2600" b="1" dirty="0" err="1" smtClean="0"/>
              <a:t>zonasındaǵı</a:t>
            </a:r>
            <a:r>
              <a:rPr lang="en-US" sz="2600" b="1" dirty="0" smtClean="0"/>
              <a:t> </a:t>
            </a:r>
            <a:r>
              <a:rPr lang="en-US" sz="2600" b="1" dirty="0" err="1" smtClean="0"/>
              <a:t>elektronlar</a:t>
            </a:r>
            <a:r>
              <a:rPr lang="en-US" sz="2600" b="1" dirty="0" smtClean="0"/>
              <a:t> </a:t>
            </a:r>
            <a:r>
              <a:rPr lang="en-US" sz="2600" b="1" dirty="0" err="1" smtClean="0"/>
              <a:t>koncentraciyası</a:t>
            </a:r>
            <a:r>
              <a:rPr lang="en-US" sz="2600" b="1" dirty="0" smtClean="0"/>
              <a:t> </a:t>
            </a:r>
            <a:r>
              <a:rPr lang="en-US" sz="2600" b="1" dirty="0" err="1" smtClean="0"/>
              <a:t>artıp</a:t>
            </a:r>
            <a:r>
              <a:rPr lang="en-US" sz="2600" b="1" dirty="0" smtClean="0"/>
              <a:t> </a:t>
            </a:r>
            <a:r>
              <a:rPr lang="en-US" sz="2600" b="1" dirty="0" err="1" smtClean="0"/>
              <a:t>baradı</a:t>
            </a:r>
            <a:r>
              <a:rPr lang="en-US" sz="2600" b="1" dirty="0" smtClean="0"/>
              <a:t>, </a:t>
            </a:r>
            <a:endParaRPr lang="ru-RU" sz="2600" b="1" dirty="0" smtClean="0"/>
          </a:p>
          <a:p>
            <a:pPr algn="ctr">
              <a:buNone/>
            </a:pPr>
            <a:r>
              <a:rPr lang="en-US" sz="2600" b="1" dirty="0" smtClean="0"/>
              <a:t>donor </a:t>
            </a:r>
            <a:r>
              <a:rPr lang="en-US" sz="2600" b="1" dirty="0" err="1" smtClean="0"/>
              <a:t>qáddilerindegi</a:t>
            </a:r>
            <a:r>
              <a:rPr lang="en-US" sz="2600" b="1" dirty="0" smtClean="0"/>
              <a:t> </a:t>
            </a:r>
            <a:r>
              <a:rPr lang="en-US" sz="2600" b="1" dirty="0" err="1" smtClean="0"/>
              <a:t>elektronlar</a:t>
            </a:r>
            <a:r>
              <a:rPr lang="en-US" sz="2600" b="1" dirty="0" smtClean="0"/>
              <a:t> </a:t>
            </a:r>
            <a:r>
              <a:rPr lang="en-US" sz="2600" b="1" dirty="0" err="1" smtClean="0"/>
              <a:t>koncentraciyası</a:t>
            </a:r>
            <a:r>
              <a:rPr lang="en-US" sz="2600" b="1" dirty="0" smtClean="0"/>
              <a:t> </a:t>
            </a:r>
            <a:r>
              <a:rPr lang="en-US" sz="2600" b="1" dirty="0" err="1" smtClean="0"/>
              <a:t>kemeyedi</a:t>
            </a:r>
            <a:r>
              <a:rPr lang="en-US" sz="2600" b="1" dirty="0" smtClean="0"/>
              <a:t>, donor </a:t>
            </a:r>
            <a:r>
              <a:rPr lang="en-US" sz="2600" b="1" dirty="0" err="1" smtClean="0"/>
              <a:t>qáddileri</a:t>
            </a:r>
            <a:r>
              <a:rPr lang="en-US" sz="2600" b="1" dirty="0" smtClean="0"/>
              <a:t> </a:t>
            </a:r>
            <a:r>
              <a:rPr lang="en-US" sz="2600" b="1" dirty="0" err="1" smtClean="0"/>
              <a:t>elektronlardan</a:t>
            </a:r>
            <a:r>
              <a:rPr lang="en-US" sz="2600" b="1" dirty="0" smtClean="0"/>
              <a:t> </a:t>
            </a:r>
            <a:r>
              <a:rPr lang="en-US" sz="2600" b="1" dirty="0" err="1" smtClean="0"/>
              <a:t>kámbaǵallasadı</a:t>
            </a:r>
            <a:r>
              <a:rPr lang="en-US" sz="2600" b="1" dirty="0" smtClean="0"/>
              <a:t>. </a:t>
            </a:r>
            <a:endParaRPr lang="ru-RU" sz="2600" b="1" dirty="0" smtClean="0"/>
          </a:p>
          <a:p>
            <a:pPr algn="ctr">
              <a:buNone/>
            </a:pPr>
            <a:r>
              <a:rPr lang="uz-Cyrl-UZ" sz="2600" b="1" dirty="0" smtClean="0"/>
              <a:t>	</a:t>
            </a:r>
            <a:r>
              <a:rPr lang="uz-Cyrl-UZ" sz="2600" b="1" i="1" dirty="0" smtClean="0"/>
              <a:t>р </a:t>
            </a:r>
            <a:r>
              <a:rPr lang="uz-Cyrl-UZ" sz="2600" b="1" dirty="0" smtClean="0"/>
              <a:t>–</a:t>
            </a:r>
            <a:r>
              <a:rPr lang="en-US" sz="2600" b="1" dirty="0" smtClean="0"/>
              <a:t> </a:t>
            </a:r>
            <a:r>
              <a:rPr lang="en-US" sz="2600" b="1" dirty="0" err="1" smtClean="0"/>
              <a:t>tipli</a:t>
            </a:r>
            <a:r>
              <a:rPr lang="en-US" sz="2600" b="1" dirty="0" smtClean="0"/>
              <a:t> </a:t>
            </a:r>
            <a:r>
              <a:rPr lang="en-US" sz="2600" b="1" dirty="0" err="1" smtClean="0"/>
              <a:t>yarım</a:t>
            </a:r>
            <a:r>
              <a:rPr lang="en-US" sz="2600" b="1" dirty="0" smtClean="0"/>
              <a:t> </a:t>
            </a:r>
            <a:r>
              <a:rPr lang="en-US" sz="2600" b="1" dirty="0" err="1" smtClean="0"/>
              <a:t>ótkizgishte</a:t>
            </a:r>
            <a:r>
              <a:rPr lang="en-US" sz="2600" b="1" dirty="0" smtClean="0"/>
              <a:t> de </a:t>
            </a:r>
            <a:r>
              <a:rPr lang="en-US" sz="2600" b="1" dirty="0" err="1" smtClean="0"/>
              <a:t>akceptor</a:t>
            </a:r>
            <a:r>
              <a:rPr lang="en-US" sz="2600" b="1" dirty="0" smtClean="0"/>
              <a:t> </a:t>
            </a:r>
            <a:r>
              <a:rPr lang="en-US" sz="2600" b="1" dirty="0" err="1" smtClean="0"/>
              <a:t>qáddiler</a:t>
            </a:r>
            <a:r>
              <a:rPr lang="en-US" sz="2600" b="1" dirty="0" smtClean="0"/>
              <a:t> </a:t>
            </a:r>
            <a:r>
              <a:rPr lang="en-US" sz="2600" b="1" dirty="0" err="1" smtClean="0"/>
              <a:t>bos</a:t>
            </a:r>
            <a:r>
              <a:rPr lang="en-US" sz="2600" b="1" dirty="0" smtClean="0"/>
              <a:t> </a:t>
            </a:r>
            <a:r>
              <a:rPr lang="en-US" sz="2600" b="1" dirty="0" err="1" smtClean="0"/>
              <a:t>halatlardan</a:t>
            </a:r>
            <a:r>
              <a:rPr lang="en-US" sz="2600" b="1" dirty="0" smtClean="0"/>
              <a:t> </a:t>
            </a:r>
            <a:r>
              <a:rPr lang="en-US" sz="2600" b="1" dirty="0" err="1" smtClean="0"/>
              <a:t>kámbaǵallasadı</a:t>
            </a:r>
            <a:r>
              <a:rPr lang="uz-Cyrl-UZ" sz="2600" b="1" dirty="0" smtClean="0"/>
              <a:t>. </a:t>
            </a:r>
            <a:endParaRPr lang="ru-RU" sz="2600" b="1" dirty="0" smtClean="0"/>
          </a:p>
          <a:p>
            <a:pPr algn="ctr">
              <a:buNone/>
            </a:pPr>
            <a:r>
              <a:rPr lang="en-US" sz="2600" b="1" dirty="0" err="1" smtClean="0"/>
              <a:t>Kirispe</a:t>
            </a:r>
            <a:r>
              <a:rPr lang="en-US" sz="2600" b="1" dirty="0" smtClean="0"/>
              <a:t> </a:t>
            </a:r>
            <a:r>
              <a:rPr lang="en-US" sz="2600" b="1" dirty="0" err="1" smtClean="0"/>
              <a:t>atomlarında</a:t>
            </a:r>
            <a:r>
              <a:rPr lang="en-US" sz="2600" b="1" dirty="0" smtClean="0"/>
              <a:t> </a:t>
            </a:r>
            <a:r>
              <a:rPr lang="en-US" sz="2600" b="1" dirty="0" err="1" smtClean="0"/>
              <a:t>elektronlar</a:t>
            </a:r>
            <a:r>
              <a:rPr lang="en-US" sz="2600" b="1" dirty="0" smtClean="0"/>
              <a:t> </a:t>
            </a:r>
            <a:r>
              <a:rPr lang="en-US" sz="2600" b="1" dirty="0" err="1" smtClean="0"/>
              <a:t>pútkilley</a:t>
            </a:r>
            <a:r>
              <a:rPr lang="en-US" sz="2600" b="1" dirty="0" smtClean="0"/>
              <a:t> </a:t>
            </a:r>
            <a:r>
              <a:rPr lang="en-US" sz="2600" b="1" dirty="0" err="1" smtClean="0"/>
              <a:t>tamamlanǵanda</a:t>
            </a:r>
            <a:r>
              <a:rPr lang="uz-Cyrl-UZ" sz="2600" b="1" dirty="0" smtClean="0"/>
              <a:t>, </a:t>
            </a:r>
            <a:r>
              <a:rPr lang="en-US" sz="2600" b="1" dirty="0" smtClean="0"/>
              <a:t>   </a:t>
            </a:r>
            <a:r>
              <a:rPr lang="uz-Latn-UZ" sz="2600" b="1" dirty="0" smtClean="0"/>
              <a:t>  </a:t>
            </a:r>
            <a:r>
              <a:rPr lang="uz-Cyrl-UZ" sz="2600" b="1" i="1" dirty="0" smtClean="0"/>
              <a:t>n</a:t>
            </a:r>
            <a:r>
              <a:rPr lang="uz-Cyrl-UZ" sz="2600" b="1" dirty="0" smtClean="0"/>
              <a:t> –</a:t>
            </a:r>
            <a:r>
              <a:rPr lang="en-US" sz="2600" b="1" dirty="0" smtClean="0"/>
              <a:t> </a:t>
            </a:r>
            <a:r>
              <a:rPr lang="en-US" sz="2600" b="1" dirty="0" err="1" smtClean="0"/>
              <a:t>tipli</a:t>
            </a:r>
            <a:r>
              <a:rPr lang="en-US" sz="2600" b="1" dirty="0" smtClean="0"/>
              <a:t> </a:t>
            </a:r>
            <a:r>
              <a:rPr lang="en-US" sz="2600" b="1" dirty="0" err="1" smtClean="0"/>
              <a:t>yarım</a:t>
            </a:r>
            <a:r>
              <a:rPr lang="en-US" sz="2600" b="1" dirty="0" smtClean="0"/>
              <a:t> </a:t>
            </a:r>
            <a:r>
              <a:rPr lang="en-US" sz="2600" b="1" dirty="0" err="1" smtClean="0"/>
              <a:t>ótkizgishtiń</a:t>
            </a:r>
            <a:r>
              <a:rPr lang="en-US" sz="2600" b="1" dirty="0" smtClean="0"/>
              <a:t> </a:t>
            </a:r>
            <a:r>
              <a:rPr lang="en-US" sz="2600" b="1" dirty="0" err="1" smtClean="0"/>
              <a:t>ótkizgishlik</a:t>
            </a:r>
            <a:r>
              <a:rPr lang="en-US" sz="2600" b="1" dirty="0" smtClean="0"/>
              <a:t> </a:t>
            </a:r>
            <a:r>
              <a:rPr lang="en-US" sz="2600" b="1" dirty="0" err="1" smtClean="0"/>
              <a:t>zonasında</a:t>
            </a:r>
            <a:r>
              <a:rPr lang="en-US" sz="2600" b="1" dirty="0" smtClean="0"/>
              <a:t> </a:t>
            </a:r>
            <a:r>
              <a:rPr lang="en-US" sz="2600" b="1" dirty="0" err="1" smtClean="0"/>
              <a:t>elektronlar</a:t>
            </a:r>
            <a:r>
              <a:rPr lang="en-US" sz="2600" b="1" dirty="0" smtClean="0"/>
              <a:t> </a:t>
            </a:r>
            <a:r>
              <a:rPr lang="en-US" sz="2600" b="1" dirty="0" err="1" smtClean="0"/>
              <a:t>koncentraciyası</a:t>
            </a:r>
            <a:r>
              <a:rPr lang="uz-Cyrl-UZ" sz="2600" b="1" dirty="0" smtClean="0"/>
              <a:t>  </a:t>
            </a:r>
            <a:r>
              <a:rPr lang="uz-Cyrl-UZ" sz="2600" b="1" i="1" dirty="0" smtClean="0"/>
              <a:t>N</a:t>
            </a:r>
            <a:r>
              <a:rPr lang="uz-Cyrl-UZ" sz="2600" b="1" i="1" baseline="-25000" dirty="0" smtClean="0"/>
              <a:t>d</a:t>
            </a:r>
            <a:r>
              <a:rPr lang="uz-Cyrl-UZ" sz="2600" b="1" dirty="0" smtClean="0"/>
              <a:t>  –</a:t>
            </a:r>
            <a:r>
              <a:rPr lang="en-US" sz="2600" b="1" dirty="0" smtClean="0"/>
              <a:t> </a:t>
            </a:r>
            <a:r>
              <a:rPr lang="en-US" sz="2600" b="1" dirty="0" err="1" smtClean="0"/>
              <a:t>donorlar</a:t>
            </a:r>
            <a:r>
              <a:rPr lang="en-US" sz="2600" b="1" dirty="0" smtClean="0"/>
              <a:t> </a:t>
            </a:r>
            <a:r>
              <a:rPr lang="en-US" sz="2600" b="1" dirty="0" err="1" smtClean="0"/>
              <a:t>koncentraciyasına</a:t>
            </a:r>
            <a:r>
              <a:rPr lang="en-US" sz="2600" b="1" dirty="0" smtClean="0"/>
              <a:t> </a:t>
            </a:r>
            <a:r>
              <a:rPr lang="en-US" sz="2600" b="1" dirty="0" err="1" smtClean="0"/>
              <a:t>teńlesedi</a:t>
            </a:r>
            <a:r>
              <a:rPr lang="uz-Cyrl-UZ" sz="2600" b="1" dirty="0" smtClean="0"/>
              <a:t>.  </a:t>
            </a:r>
            <a:endParaRPr lang="ru-RU" sz="2600" b="1" dirty="0" smtClean="0"/>
          </a:p>
          <a:p>
            <a:pPr algn="ctr">
              <a:buNone/>
            </a:pPr>
            <a:r>
              <a:rPr lang="ru-RU" sz="2600" b="1" dirty="0" smtClean="0"/>
              <a:t>	</a:t>
            </a:r>
            <a:r>
              <a:rPr lang="en-US" sz="2600" b="1" dirty="0" err="1" smtClean="0"/>
              <a:t>Tómen</a:t>
            </a:r>
            <a:r>
              <a:rPr lang="en-US" sz="2600" b="1" dirty="0" smtClean="0"/>
              <a:t> </a:t>
            </a:r>
            <a:r>
              <a:rPr lang="en-US" sz="2600" b="1" dirty="0" err="1" smtClean="0"/>
              <a:t>temperaturalarda</a:t>
            </a:r>
            <a:r>
              <a:rPr lang="en-US" sz="2600" b="1" dirty="0" smtClean="0"/>
              <a:t> </a:t>
            </a:r>
            <a:r>
              <a:rPr lang="en-US" sz="2600" b="1" dirty="0" err="1" smtClean="0"/>
              <a:t>ótkizgishlikti</a:t>
            </a:r>
            <a:r>
              <a:rPr lang="en-US" sz="2600" b="1" dirty="0" smtClean="0"/>
              <a:t> </a:t>
            </a:r>
            <a:r>
              <a:rPr lang="en-US" sz="2600" b="1" dirty="0" err="1" smtClean="0"/>
              <a:t>kirispe</a:t>
            </a:r>
            <a:r>
              <a:rPr lang="en-US" sz="2600" b="1" dirty="0" smtClean="0"/>
              <a:t> </a:t>
            </a:r>
            <a:r>
              <a:rPr lang="en-US" sz="2600" b="1" dirty="0" err="1" smtClean="0"/>
              <a:t>atomları</a:t>
            </a:r>
            <a:r>
              <a:rPr lang="en-US" sz="2600" b="1" dirty="0" smtClean="0"/>
              <a:t> </a:t>
            </a:r>
            <a:r>
              <a:rPr lang="en-US" sz="2600" b="1" dirty="0" err="1" smtClean="0"/>
              <a:t>payda</a:t>
            </a:r>
            <a:r>
              <a:rPr lang="en-US" sz="2600" b="1" dirty="0" smtClean="0"/>
              <a:t> </a:t>
            </a:r>
            <a:r>
              <a:rPr lang="en-US" sz="2600" b="1" dirty="0" err="1" smtClean="0"/>
              <a:t>etedi</a:t>
            </a:r>
            <a:r>
              <a:rPr lang="ru-RU" sz="2600" b="1" dirty="0" smtClean="0"/>
              <a:t>. </a:t>
            </a:r>
          </a:p>
          <a:p>
            <a:endParaRPr lang="ru-RU" sz="2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кругленный прямоугольник 7"/>
          <p:cNvSpPr/>
          <p:nvPr/>
        </p:nvSpPr>
        <p:spPr>
          <a:xfrm>
            <a:off x="1857360" y="3248024"/>
            <a:ext cx="5610256" cy="144780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7" name="Скругленный прямоугольник 6"/>
          <p:cNvSpPr/>
          <p:nvPr/>
        </p:nvSpPr>
        <p:spPr>
          <a:xfrm>
            <a:off x="1857360" y="895336"/>
            <a:ext cx="5610256" cy="144780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ru-RU"/>
          </a:p>
        </p:txBody>
      </p:sp>
      <p:sp>
        <p:nvSpPr>
          <p:cNvPr id="2052" name="Содержимое 2"/>
          <p:cNvSpPr>
            <a:spLocks noGrp="1"/>
          </p:cNvSpPr>
          <p:nvPr>
            <p:ph idx="1"/>
          </p:nvPr>
        </p:nvSpPr>
        <p:spPr>
          <a:xfrm>
            <a:off x="138088" y="142852"/>
            <a:ext cx="8867824" cy="5446436"/>
          </a:xfrm>
          <a:ln w="38100">
            <a:solidFill>
              <a:srgbClr val="002060"/>
            </a:solidFill>
          </a:ln>
        </p:spPr>
        <p:txBody>
          <a:bodyPr>
            <a:normAutofit/>
          </a:bodyPr>
          <a:lstStyle/>
          <a:p>
            <a:pPr algn="ctr">
              <a:buNone/>
            </a:pPr>
            <a:r>
              <a:rPr lang="en-US" sz="2400" b="1" i="1" dirty="0" smtClean="0"/>
              <a:t>	n</a:t>
            </a:r>
            <a:r>
              <a:rPr lang="ru-RU" sz="2400" b="1" i="1" dirty="0" smtClean="0"/>
              <a:t> </a:t>
            </a:r>
            <a:r>
              <a:rPr lang="uz-Cyrl-UZ" sz="2400" b="1" dirty="0" smtClean="0"/>
              <a:t>- </a:t>
            </a:r>
            <a:r>
              <a:rPr lang="en-US" sz="2400" b="1" dirty="0" err="1" smtClean="0"/>
              <a:t>tipli</a:t>
            </a:r>
            <a:r>
              <a:rPr lang="en-US" sz="2400" b="1" dirty="0" smtClean="0"/>
              <a:t> </a:t>
            </a:r>
            <a:r>
              <a:rPr lang="en-US" sz="2400" b="1" dirty="0" err="1" smtClean="0"/>
              <a:t>yarım</a:t>
            </a:r>
            <a:r>
              <a:rPr lang="en-US" sz="2400" b="1" dirty="0" smtClean="0"/>
              <a:t> </a:t>
            </a:r>
            <a:r>
              <a:rPr lang="en-US" sz="2400" b="1" dirty="0" err="1" smtClean="0"/>
              <a:t>ótkizgishte</a:t>
            </a:r>
            <a:r>
              <a:rPr lang="en-US" sz="2400" b="1" dirty="0" smtClean="0"/>
              <a:t> </a:t>
            </a:r>
            <a:r>
              <a:rPr lang="en-US" sz="2400" b="1" dirty="0" err="1" smtClean="0"/>
              <a:t>elektronlar</a:t>
            </a:r>
            <a:r>
              <a:rPr lang="en-US" sz="2400" b="1" dirty="0" smtClean="0"/>
              <a:t> </a:t>
            </a:r>
            <a:r>
              <a:rPr lang="en-US" sz="2400" b="1" dirty="0" err="1" smtClean="0"/>
              <a:t>koncentraciyası</a:t>
            </a:r>
            <a:r>
              <a:rPr lang="en-US" sz="2400" b="1" dirty="0" smtClean="0"/>
              <a:t> </a:t>
            </a:r>
            <a:r>
              <a:rPr lang="en-US" sz="2400" b="1" dirty="0" err="1" smtClean="0"/>
              <a:t>tómendegishe</a:t>
            </a:r>
            <a:r>
              <a:rPr lang="en-US" sz="2400" b="1" dirty="0" smtClean="0"/>
              <a:t> </a:t>
            </a:r>
            <a:r>
              <a:rPr lang="en-US" sz="2400" b="1" dirty="0" err="1" smtClean="0"/>
              <a:t>anıqlanadı</a:t>
            </a:r>
            <a:r>
              <a:rPr lang="en-US" sz="2400" b="1" dirty="0" smtClean="0"/>
              <a:t>:</a:t>
            </a:r>
            <a:endParaRPr lang="ru-RU" sz="2400" b="1" dirty="0" smtClean="0"/>
          </a:p>
          <a:p>
            <a:endParaRPr lang="ru-RU" sz="2800" dirty="0" smtClean="0"/>
          </a:p>
          <a:p>
            <a:pPr algn="ctr">
              <a:buNone/>
            </a:pPr>
            <a:endParaRPr lang="ru-RU" sz="2800" b="1" dirty="0" smtClean="0"/>
          </a:p>
          <a:p>
            <a:pPr algn="ctr">
              <a:buNone/>
            </a:pPr>
            <a:endParaRPr lang="ru-RU" sz="2800" b="1" dirty="0" smtClean="0"/>
          </a:p>
          <a:p>
            <a:pPr algn="ctr">
              <a:buNone/>
            </a:pPr>
            <a:r>
              <a:rPr lang="en-US" sz="2400" b="1" i="1" dirty="0" smtClean="0"/>
              <a:t>p</a:t>
            </a:r>
            <a:r>
              <a:rPr lang="ru-RU" sz="2400" b="1" i="1" dirty="0" smtClean="0"/>
              <a:t> </a:t>
            </a:r>
            <a:r>
              <a:rPr lang="uz-Cyrl-UZ" sz="2400" b="1" dirty="0" smtClean="0"/>
              <a:t>- </a:t>
            </a:r>
            <a:r>
              <a:rPr lang="en-US" sz="2400" b="1" dirty="0" err="1" smtClean="0"/>
              <a:t>tipli</a:t>
            </a:r>
            <a:r>
              <a:rPr lang="en-US" sz="2400" b="1" dirty="0" smtClean="0"/>
              <a:t> </a:t>
            </a:r>
            <a:r>
              <a:rPr lang="en-US" sz="2400" b="1" dirty="0" err="1" smtClean="0"/>
              <a:t>yarım</a:t>
            </a:r>
            <a:r>
              <a:rPr lang="en-US" sz="2400" b="1" dirty="0" smtClean="0"/>
              <a:t> </a:t>
            </a:r>
            <a:r>
              <a:rPr lang="en-US" sz="2400" b="1" dirty="0" err="1" smtClean="0"/>
              <a:t>ótkizgishte</a:t>
            </a:r>
            <a:r>
              <a:rPr lang="en-US" sz="2400" b="1" dirty="0" smtClean="0"/>
              <a:t> </a:t>
            </a:r>
            <a:r>
              <a:rPr lang="en-US" sz="2400" b="1" dirty="0" err="1" smtClean="0"/>
              <a:t>gewekler</a:t>
            </a:r>
            <a:r>
              <a:rPr lang="en-US" sz="2400" b="1" dirty="0" smtClean="0"/>
              <a:t> </a:t>
            </a:r>
            <a:r>
              <a:rPr lang="en-US" sz="2400" b="1" dirty="0" err="1" smtClean="0"/>
              <a:t>koncentraciyası</a:t>
            </a:r>
            <a:r>
              <a:rPr lang="en-US" sz="2400" b="1" dirty="0" smtClean="0"/>
              <a:t> </a:t>
            </a:r>
            <a:r>
              <a:rPr lang="en-US" sz="2400" b="1" dirty="0" err="1" smtClean="0"/>
              <a:t>tómendegishe</a:t>
            </a:r>
            <a:r>
              <a:rPr lang="en-US" sz="2400" b="1" dirty="0" smtClean="0"/>
              <a:t> </a:t>
            </a:r>
            <a:r>
              <a:rPr lang="en-US" sz="2400" b="1" dirty="0" err="1" smtClean="0"/>
              <a:t>anıqlanadı</a:t>
            </a:r>
            <a:r>
              <a:rPr lang="en-US" sz="2400" b="1" dirty="0" smtClean="0"/>
              <a:t>:</a:t>
            </a:r>
            <a:endParaRPr lang="ru-RU" sz="2400" b="1" dirty="0" smtClean="0"/>
          </a:p>
          <a:p>
            <a:endParaRPr lang="ru-RU" sz="2800" dirty="0" smtClean="0"/>
          </a:p>
          <a:p>
            <a:endParaRPr lang="ru-RU" sz="2800" dirty="0" smtClean="0"/>
          </a:p>
          <a:p>
            <a:pPr>
              <a:buFont typeface="Wingdings" pitchFamily="2" charset="2"/>
              <a:buNone/>
            </a:pPr>
            <a:r>
              <a:rPr lang="ru-RU" sz="2800" dirty="0" smtClean="0"/>
              <a:t> </a:t>
            </a:r>
          </a:p>
          <a:p>
            <a:pPr algn="ctr">
              <a:buFont typeface="Wingdings" pitchFamily="2" charset="2"/>
              <a:buNone/>
            </a:pPr>
            <a:r>
              <a:rPr lang="ru-RU" sz="2800" i="1" dirty="0" smtClean="0"/>
              <a:t>   </a:t>
            </a:r>
            <a:r>
              <a:rPr lang="en-US" sz="2400" b="1" i="1" dirty="0" err="1" smtClean="0"/>
              <a:t>m</a:t>
            </a:r>
            <a:r>
              <a:rPr lang="en-US" sz="2400" b="1" i="1" baseline="-25000" dirty="0" err="1" smtClean="0"/>
              <a:t>n</a:t>
            </a:r>
            <a:r>
              <a:rPr lang="ru-RU" sz="2400" b="1" i="1" baseline="-25000" dirty="0" smtClean="0"/>
              <a:t> </a:t>
            </a:r>
            <a:r>
              <a:rPr lang="en-US" sz="2400" b="1" dirty="0" smtClean="0"/>
              <a:t>,</a:t>
            </a:r>
            <a:r>
              <a:rPr lang="ru-RU" sz="2400" b="1" i="1" dirty="0" smtClean="0"/>
              <a:t>  </a:t>
            </a:r>
            <a:r>
              <a:rPr lang="en-US" sz="2400" b="1" i="1" dirty="0" smtClean="0"/>
              <a:t>m</a:t>
            </a:r>
            <a:r>
              <a:rPr lang="en-US" sz="2400" b="1" i="1" baseline="-25000" dirty="0" smtClean="0"/>
              <a:t>p </a:t>
            </a:r>
            <a:r>
              <a:rPr lang="ru-RU" sz="2400" b="1" baseline="-25000" dirty="0" smtClean="0"/>
              <a:t>  </a:t>
            </a:r>
            <a:r>
              <a:rPr lang="ru-RU" sz="2400" b="1" dirty="0" smtClean="0"/>
              <a:t>- </a:t>
            </a:r>
            <a:r>
              <a:rPr lang="en-US" sz="2400" b="1" dirty="0" err="1" smtClean="0"/>
              <a:t>elektronlar</a:t>
            </a:r>
            <a:r>
              <a:rPr lang="en-US" sz="2400" b="1" dirty="0" smtClean="0"/>
              <a:t> </a:t>
            </a:r>
            <a:r>
              <a:rPr lang="en-US" sz="2400" b="1" dirty="0" err="1" smtClean="0"/>
              <a:t>hám</a:t>
            </a:r>
            <a:r>
              <a:rPr lang="en-US" sz="2400" b="1" dirty="0" smtClean="0"/>
              <a:t> </a:t>
            </a:r>
            <a:r>
              <a:rPr lang="en-US" sz="2400" b="1" dirty="0" err="1" smtClean="0"/>
              <a:t>gewekler</a:t>
            </a:r>
            <a:r>
              <a:rPr lang="en-US" sz="2400" b="1" dirty="0" smtClean="0"/>
              <a:t> </a:t>
            </a:r>
            <a:r>
              <a:rPr lang="en-US" sz="2400" b="1" dirty="0" err="1" smtClean="0"/>
              <a:t>effektiv</a:t>
            </a:r>
            <a:r>
              <a:rPr lang="en-US" sz="2400" b="1" dirty="0" smtClean="0"/>
              <a:t> </a:t>
            </a:r>
            <a:r>
              <a:rPr lang="en-US" sz="2400" b="1" dirty="0" err="1" smtClean="0"/>
              <a:t>massaları</a:t>
            </a:r>
            <a:r>
              <a:rPr lang="ru-RU" sz="2400" b="1" dirty="0" smtClean="0"/>
              <a:t>.</a:t>
            </a:r>
          </a:p>
          <a:p>
            <a:endParaRPr lang="ru-RU" sz="2800" dirty="0" smtClean="0"/>
          </a:p>
          <a:p>
            <a:endParaRPr lang="ru-RU" dirty="0" smtClean="0"/>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0" name="Object 1"/>
          <p:cNvGraphicFramePr>
            <a:graphicFrameLocks noChangeAspect="1"/>
          </p:cNvGraphicFramePr>
          <p:nvPr/>
        </p:nvGraphicFramePr>
        <p:xfrm>
          <a:off x="2219312" y="1076312"/>
          <a:ext cx="4924425" cy="1219200"/>
        </p:xfrm>
        <a:graphic>
          <a:graphicData uri="http://schemas.openxmlformats.org/presentationml/2006/ole">
            <mc:AlternateContent xmlns:mc="http://schemas.openxmlformats.org/markup-compatibility/2006">
              <mc:Choice xmlns:v="urn:schemas-microsoft-com:vml" Requires="v">
                <p:oleObj spid="_x0000_s37002" name="Формула" r:id="rId4" imgW="2197100" imgH="546100" progId="Equation.3">
                  <p:embed/>
                </p:oleObj>
              </mc:Choice>
              <mc:Fallback>
                <p:oleObj name="Формула" r:id="rId4" imgW="2197100" imgH="54610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12" y="1076312"/>
                        <a:ext cx="492442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ru-RU"/>
          </a:p>
        </p:txBody>
      </p:sp>
      <p:graphicFrame>
        <p:nvGraphicFramePr>
          <p:cNvPr id="2051" name="Object 3"/>
          <p:cNvGraphicFramePr>
            <a:graphicFrameLocks noChangeAspect="1"/>
          </p:cNvGraphicFramePr>
          <p:nvPr/>
        </p:nvGraphicFramePr>
        <p:xfrm>
          <a:off x="2133600" y="3276600"/>
          <a:ext cx="5264150" cy="1371600"/>
        </p:xfrm>
        <a:graphic>
          <a:graphicData uri="http://schemas.openxmlformats.org/presentationml/2006/ole">
            <mc:AlternateContent xmlns:mc="http://schemas.openxmlformats.org/markup-compatibility/2006">
              <mc:Choice xmlns:v="urn:schemas-microsoft-com:vml" Requires="v">
                <p:oleObj spid="_x0000_s37003" name="Формула" r:id="rId6" imgW="2197100" imgH="571500" progId="Equation.3">
                  <p:embed/>
                </p:oleObj>
              </mc:Choice>
              <mc:Fallback>
                <p:oleObj name="Формула" r:id="rId6" imgW="2197100" imgH="57150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276600"/>
                        <a:ext cx="526415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Содержимое 2"/>
          <p:cNvSpPr>
            <a:spLocks noGrp="1"/>
          </p:cNvSpPr>
          <p:nvPr>
            <p:ph idx="1"/>
          </p:nvPr>
        </p:nvSpPr>
        <p:spPr>
          <a:xfrm>
            <a:off x="228600" y="304800"/>
            <a:ext cx="8686800" cy="6324600"/>
          </a:xfrm>
          <a:ln w="38100">
            <a:solidFill>
              <a:srgbClr val="002060"/>
            </a:solidFill>
          </a:ln>
        </p:spPr>
        <p:txBody>
          <a:bodyPr>
            <a:normAutofit fontScale="92500" lnSpcReduction="20000"/>
          </a:bodyPr>
          <a:lstStyle/>
          <a:p>
            <a:pPr algn="ctr">
              <a:buNone/>
            </a:pPr>
            <a:r>
              <a:rPr lang="en-US" sz="4300" b="1" dirty="0" err="1" smtClean="0"/>
              <a:t>Joqarı</a:t>
            </a:r>
            <a:r>
              <a:rPr lang="en-US" sz="4300" b="1" dirty="0" smtClean="0"/>
              <a:t> </a:t>
            </a:r>
            <a:r>
              <a:rPr lang="en-US" sz="4300" b="1" dirty="0" err="1" smtClean="0"/>
              <a:t>temperaturalar</a:t>
            </a:r>
            <a:r>
              <a:rPr lang="en-US" sz="4300" b="1" dirty="0" smtClean="0"/>
              <a:t> </a:t>
            </a:r>
            <a:r>
              <a:rPr lang="en-US" sz="4300" b="1" dirty="0" err="1" smtClean="0"/>
              <a:t>zonası</a:t>
            </a:r>
            <a:endParaRPr lang="ru-RU" sz="4300" dirty="0" smtClean="0"/>
          </a:p>
          <a:p>
            <a:pPr marL="0" indent="0" algn="ctr">
              <a:buNone/>
            </a:pPr>
            <a:endParaRPr lang="en-US" sz="2800" b="1" dirty="0" smtClean="0"/>
          </a:p>
          <a:p>
            <a:pPr marL="0" indent="0" algn="ctr">
              <a:buNone/>
            </a:pPr>
            <a:r>
              <a:rPr lang="en-US" sz="2800" b="1" dirty="0" err="1" smtClean="0"/>
              <a:t>Temperaturanıń</a:t>
            </a:r>
            <a:r>
              <a:rPr lang="en-US" sz="2800" b="1" dirty="0" smtClean="0"/>
              <a:t> </a:t>
            </a:r>
            <a:r>
              <a:rPr lang="en-US" sz="2800" b="1" dirty="0" err="1" smtClean="0"/>
              <a:t>bunnan</a:t>
            </a:r>
            <a:r>
              <a:rPr lang="en-US" sz="2800" b="1" dirty="0" smtClean="0"/>
              <a:t> </a:t>
            </a:r>
            <a:r>
              <a:rPr lang="en-US" sz="2800" b="1" dirty="0" err="1" smtClean="0"/>
              <a:t>keyingi</a:t>
            </a:r>
            <a:r>
              <a:rPr lang="en-US" sz="2800" b="1" dirty="0" smtClean="0"/>
              <a:t> </a:t>
            </a:r>
            <a:r>
              <a:rPr lang="en-US" sz="2800" b="1" dirty="0" err="1" smtClean="0"/>
              <a:t>artıwında</a:t>
            </a:r>
            <a:r>
              <a:rPr lang="en-US" sz="2800" b="1" dirty="0" smtClean="0"/>
              <a:t> </a:t>
            </a:r>
            <a:r>
              <a:rPr lang="en-US" sz="2800" b="1" dirty="0" err="1" smtClean="0"/>
              <a:t>menshikli</a:t>
            </a:r>
            <a:r>
              <a:rPr lang="en-US" sz="2800" b="1" dirty="0" smtClean="0"/>
              <a:t> </a:t>
            </a:r>
            <a:r>
              <a:rPr lang="en-US" sz="2800" b="1" dirty="0" err="1" smtClean="0"/>
              <a:t>zaryad</a:t>
            </a:r>
            <a:r>
              <a:rPr lang="en-US" sz="2800" b="1" dirty="0" smtClean="0"/>
              <a:t> </a:t>
            </a:r>
            <a:r>
              <a:rPr lang="en-US" sz="2800" b="1" dirty="0" err="1" smtClean="0"/>
              <a:t>tasıwshılar</a:t>
            </a:r>
            <a:r>
              <a:rPr lang="en-US" sz="2800" b="1" dirty="0" smtClean="0"/>
              <a:t> </a:t>
            </a:r>
            <a:r>
              <a:rPr lang="en-US" sz="2800" b="1" dirty="0" err="1" smtClean="0"/>
              <a:t>jedel</a:t>
            </a:r>
            <a:r>
              <a:rPr lang="en-US" sz="2800" b="1" dirty="0" smtClean="0"/>
              <a:t> </a:t>
            </a:r>
            <a:r>
              <a:rPr lang="en-US" sz="2800" b="1" dirty="0" err="1" smtClean="0"/>
              <a:t>qozǵala</a:t>
            </a:r>
            <a:r>
              <a:rPr lang="en-US" sz="2800" b="1" dirty="0" smtClean="0"/>
              <a:t> </a:t>
            </a:r>
            <a:r>
              <a:rPr lang="en-US" sz="2800" b="1" dirty="0" err="1" smtClean="0"/>
              <a:t>baslaydı</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menshikli</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halatına</a:t>
            </a:r>
            <a:r>
              <a:rPr lang="en-US" sz="2800" b="1" dirty="0" smtClean="0"/>
              <a:t> </a:t>
            </a:r>
            <a:r>
              <a:rPr lang="en-US" sz="2800" b="1" dirty="0" err="1" smtClean="0"/>
              <a:t>jaqınlasıp</a:t>
            </a:r>
            <a:r>
              <a:rPr lang="en-US" sz="2800" b="1" dirty="0" smtClean="0"/>
              <a:t> </a:t>
            </a:r>
            <a:r>
              <a:rPr lang="en-US" sz="2800" b="1" dirty="0" err="1" smtClean="0"/>
              <a:t>baradı</a:t>
            </a:r>
            <a:r>
              <a:rPr lang="en-US" sz="2800" b="1" dirty="0" smtClean="0"/>
              <a:t>, </a:t>
            </a:r>
            <a:r>
              <a:rPr lang="en-US" sz="2800" b="1" dirty="0" err="1" smtClean="0"/>
              <a:t>nátiyjede</a:t>
            </a:r>
            <a:r>
              <a:rPr lang="en-US" sz="2800" b="1" dirty="0" smtClean="0"/>
              <a:t>, </a:t>
            </a:r>
          </a:p>
          <a:p>
            <a:pPr marL="0" indent="0" algn="ctr">
              <a:buNone/>
            </a:pPr>
            <a:r>
              <a:rPr lang="en-US" sz="2800" b="1" dirty="0" smtClean="0"/>
              <a:t>Fermi </a:t>
            </a:r>
            <a:r>
              <a:rPr lang="en-US" sz="2800" b="1" dirty="0" err="1" smtClean="0"/>
              <a:t>qáddi</a:t>
            </a:r>
            <a:r>
              <a:rPr lang="en-US" sz="2800" b="1" dirty="0" smtClean="0"/>
              <a:t> </a:t>
            </a:r>
            <a:r>
              <a:rPr lang="en-US" sz="2800" b="1" dirty="0" err="1" smtClean="0"/>
              <a:t>menshikli</a:t>
            </a:r>
            <a:r>
              <a:rPr lang="en-US" sz="2800" b="1" dirty="0" smtClean="0"/>
              <a:t> </a:t>
            </a:r>
            <a:r>
              <a:rPr lang="en-US" sz="2800" b="1" dirty="0" err="1" smtClean="0"/>
              <a:t>yarım</a:t>
            </a:r>
            <a:r>
              <a:rPr lang="en-US" sz="2800" b="1" dirty="0" smtClean="0"/>
              <a:t> </a:t>
            </a:r>
            <a:r>
              <a:rPr lang="en-US" sz="2800" b="1" dirty="0" err="1" smtClean="0"/>
              <a:t>ótkizgishtegi</a:t>
            </a:r>
            <a:r>
              <a:rPr lang="en-US" sz="2800" b="1" dirty="0" smtClean="0"/>
              <a:t> Fermi </a:t>
            </a:r>
            <a:r>
              <a:rPr lang="en-US" sz="2800" b="1" dirty="0" err="1" smtClean="0"/>
              <a:t>qáddi</a:t>
            </a:r>
            <a:r>
              <a:rPr lang="en-US" sz="2800" b="1" dirty="0" smtClean="0"/>
              <a:t> </a:t>
            </a:r>
            <a:r>
              <a:rPr lang="en-US" sz="2800" b="1" dirty="0" err="1" smtClean="0"/>
              <a:t>halatına</a:t>
            </a:r>
            <a:r>
              <a:rPr lang="en-US" sz="2800" b="1" dirty="0" smtClean="0"/>
              <a:t> </a:t>
            </a:r>
            <a:r>
              <a:rPr lang="ru-RU" sz="2800" b="1" dirty="0" smtClean="0"/>
              <a:t>(</a:t>
            </a:r>
            <a:r>
              <a:rPr lang="ru-RU" sz="2800" b="1" i="1" dirty="0" smtClean="0"/>
              <a:t>E</a:t>
            </a:r>
            <a:r>
              <a:rPr lang="en-US" sz="2800" b="1" i="1" baseline="-25000" dirty="0" smtClean="0"/>
              <a:t>g</a:t>
            </a:r>
            <a:r>
              <a:rPr lang="ru-RU" sz="2800" b="1" dirty="0" smtClean="0"/>
              <a:t>/2) </a:t>
            </a:r>
            <a:r>
              <a:rPr lang="en-US" sz="2800" b="1" dirty="0" err="1" smtClean="0"/>
              <a:t>jaqınlasadı</a:t>
            </a:r>
            <a:r>
              <a:rPr lang="ru-RU" sz="2800" b="1" dirty="0" smtClean="0"/>
              <a:t>.</a:t>
            </a:r>
          </a:p>
          <a:p>
            <a:pPr algn="ctr">
              <a:buNone/>
            </a:pPr>
            <a:r>
              <a:rPr lang="uz-Cyrl-UZ" sz="2800" b="1" i="1" dirty="0" smtClean="0"/>
              <a:t>	</a:t>
            </a:r>
            <a:r>
              <a:rPr lang="en-US" sz="2800" b="1" i="1" dirty="0" smtClean="0"/>
              <a:t>n</a:t>
            </a:r>
            <a:r>
              <a:rPr lang="ru-RU" sz="2800" b="1" i="1" dirty="0" smtClean="0"/>
              <a:t> = </a:t>
            </a:r>
            <a:r>
              <a:rPr lang="en-US" sz="2800" b="1" i="1" dirty="0" err="1" smtClean="0"/>
              <a:t>N</a:t>
            </a:r>
            <a:r>
              <a:rPr lang="en-US" sz="2800" b="1" i="1" baseline="-25000" dirty="0" err="1" smtClean="0"/>
              <a:t>d</a:t>
            </a:r>
            <a:r>
              <a:rPr lang="ru-RU" sz="2800" b="1" dirty="0" smtClean="0"/>
              <a:t>  </a:t>
            </a:r>
            <a:r>
              <a:rPr lang="en-US" sz="2800" b="1" dirty="0" err="1" smtClean="0"/>
              <a:t>ge</a:t>
            </a:r>
            <a:r>
              <a:rPr lang="en-US" sz="2800" b="1" dirty="0" smtClean="0"/>
              <a:t> </a:t>
            </a:r>
            <a:r>
              <a:rPr lang="en-US" sz="2800" b="1" dirty="0" err="1" smtClean="0"/>
              <a:t>teń</a:t>
            </a:r>
            <a:r>
              <a:rPr lang="en-US" sz="2800" b="1" dirty="0" smtClean="0"/>
              <a:t> </a:t>
            </a:r>
            <a:r>
              <a:rPr lang="en-US" sz="2800" b="1" dirty="0" err="1" smtClean="0"/>
              <a:t>bolǵanda</a:t>
            </a:r>
            <a:r>
              <a:rPr lang="en-US" sz="2800" b="1" dirty="0" smtClean="0"/>
              <a:t>, </a:t>
            </a:r>
            <a:r>
              <a:rPr lang="en-US" sz="2800" b="1" dirty="0" err="1" smtClean="0"/>
              <a:t>málim</a:t>
            </a:r>
            <a:r>
              <a:rPr lang="en-US" sz="2800" b="1" dirty="0" smtClean="0"/>
              <a:t> </a:t>
            </a:r>
            <a:r>
              <a:rPr lang="en-US" sz="2800" b="1" dirty="0" err="1" smtClean="0"/>
              <a:t>temperatura</a:t>
            </a:r>
            <a:r>
              <a:rPr lang="en-US" sz="2800" b="1" dirty="0" smtClean="0"/>
              <a:t> </a:t>
            </a:r>
            <a:r>
              <a:rPr lang="en-US" sz="2800" b="1" dirty="0" err="1" smtClean="0"/>
              <a:t>mánisine</a:t>
            </a:r>
            <a:r>
              <a:rPr lang="en-US" sz="2800" b="1" dirty="0" smtClean="0"/>
              <a:t> </a:t>
            </a:r>
            <a:r>
              <a:rPr lang="en-US" sz="2800" b="1" dirty="0" err="1" smtClean="0"/>
              <a:t>shekem</a:t>
            </a:r>
            <a:r>
              <a:rPr lang="en-US" sz="2800" b="1" dirty="0" smtClean="0"/>
              <a:t> </a:t>
            </a:r>
            <a:r>
              <a:rPr lang="en-US" sz="2800" b="1" dirty="0" err="1" smtClean="0"/>
              <a:t>ózgermesten</a:t>
            </a:r>
            <a:r>
              <a:rPr lang="en-US" sz="2800" b="1" dirty="0" smtClean="0"/>
              <a:t> </a:t>
            </a:r>
            <a:r>
              <a:rPr lang="en-US" sz="2800" b="1" dirty="0" err="1" smtClean="0"/>
              <a:t>qaladı</a:t>
            </a:r>
            <a:r>
              <a:rPr lang="en-US" sz="2800" b="1" dirty="0" smtClean="0"/>
              <a:t>, </a:t>
            </a:r>
            <a:r>
              <a:rPr lang="en-US" sz="2800" b="1" dirty="0" err="1" smtClean="0"/>
              <a:t>bul</a:t>
            </a:r>
            <a:r>
              <a:rPr lang="en-US" sz="2800" b="1" dirty="0" smtClean="0"/>
              <a:t> </a:t>
            </a:r>
            <a:r>
              <a:rPr lang="en-US" sz="2800" b="1" dirty="0" err="1" smtClean="0"/>
              <a:t>halatta</a:t>
            </a:r>
            <a:r>
              <a:rPr lang="en-US" sz="2800" b="1" dirty="0" smtClean="0"/>
              <a:t> Fermi </a:t>
            </a:r>
            <a:r>
              <a:rPr lang="en-US" sz="2800" b="1" dirty="0" err="1" smtClean="0"/>
              <a:t>qáddi</a:t>
            </a:r>
            <a:r>
              <a:rPr lang="en-US" sz="2800" b="1" dirty="0" smtClean="0"/>
              <a:t> </a:t>
            </a:r>
            <a:r>
              <a:rPr lang="en-US" sz="2800" b="1" dirty="0" err="1" smtClean="0"/>
              <a:t>halatı</a:t>
            </a:r>
            <a:r>
              <a:rPr lang="en-US" sz="2800" b="1" dirty="0" smtClean="0"/>
              <a:t> </a:t>
            </a:r>
            <a:r>
              <a:rPr lang="en-US" sz="2800" b="1" dirty="0" err="1" smtClean="0"/>
              <a:t>tómendegishe</a:t>
            </a:r>
            <a:r>
              <a:rPr lang="en-US" sz="2800" b="1" dirty="0" smtClean="0"/>
              <a:t> </a:t>
            </a:r>
            <a:r>
              <a:rPr lang="en-US" sz="2800" b="1" dirty="0" err="1" smtClean="0"/>
              <a:t>ańlatıladı</a:t>
            </a:r>
            <a:r>
              <a:rPr lang="ru-RU" sz="2800" b="1" dirty="0" smtClean="0"/>
              <a:t>:</a:t>
            </a:r>
          </a:p>
          <a:p>
            <a:pPr algn="ctr">
              <a:buNone/>
            </a:pPr>
            <a:endParaRPr lang="ru-RU" sz="2800" b="1" dirty="0" smtClean="0"/>
          </a:p>
          <a:p>
            <a:endParaRPr lang="ru-RU" sz="2800" dirty="0" smtClean="0"/>
          </a:p>
          <a:p>
            <a:endParaRPr lang="ru-RU" sz="2800" dirty="0" smtClean="0"/>
          </a:p>
          <a:p>
            <a:pPr>
              <a:buNone/>
            </a:pPr>
            <a:r>
              <a:rPr lang="uz-Cyrl-UZ" sz="2800" dirty="0" smtClean="0"/>
              <a:t> </a:t>
            </a:r>
            <a:endParaRPr lang="ru-RU" sz="2800" dirty="0" smtClean="0"/>
          </a:p>
          <a:p>
            <a:pPr>
              <a:buNone/>
            </a:pPr>
            <a:r>
              <a:rPr lang="uz-Cyrl-UZ" sz="2800" dirty="0" smtClean="0"/>
              <a:t> </a:t>
            </a:r>
            <a:endParaRPr lang="ru-RU" sz="2800" dirty="0" smtClean="0"/>
          </a:p>
        </p:txBody>
      </p:sp>
      <p:graphicFrame>
        <p:nvGraphicFramePr>
          <p:cNvPr id="2" name="Объект 1"/>
          <p:cNvGraphicFramePr>
            <a:graphicFrameLocks noChangeAspect="1"/>
          </p:cNvGraphicFramePr>
          <p:nvPr>
            <p:extLst>
              <p:ext uri="{D42A27DB-BD31-4B8C-83A1-F6EECF244321}">
                <p14:modId xmlns:p14="http://schemas.microsoft.com/office/powerpoint/2010/main" val="1393191114"/>
              </p:ext>
            </p:extLst>
          </p:nvPr>
        </p:nvGraphicFramePr>
        <p:xfrm>
          <a:off x="2501724" y="4419132"/>
          <a:ext cx="3946525" cy="1295400"/>
        </p:xfrm>
        <a:graphic>
          <a:graphicData uri="http://schemas.openxmlformats.org/presentationml/2006/ole">
            <mc:AlternateContent xmlns:mc="http://schemas.openxmlformats.org/markup-compatibility/2006">
              <mc:Choice xmlns:v="urn:schemas-microsoft-com:vml" Requires="v">
                <p:oleObj spid="_x0000_s119853" name="Формула" r:id="rId4" imgW="1397000" imgH="457200" progId="Equation.3">
                  <p:embed/>
                </p:oleObj>
              </mc:Choice>
              <mc:Fallback>
                <p:oleObj name="Формула" r:id="rId4" imgW="1397000" imgH="457200"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724" y="4419132"/>
                        <a:ext cx="394652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19064" y="261920"/>
            <a:ext cx="8505872" cy="6334160"/>
          </a:xfrm>
        </p:spPr>
        <p:txBody>
          <a:bodyPr/>
          <a:lstStyle/>
          <a:p>
            <a:pPr algn="ctr">
              <a:buNone/>
            </a:pPr>
            <a:r>
              <a:rPr lang="uz-Cyrl-UZ" dirty="0" smtClean="0"/>
              <a:t>	</a:t>
            </a:r>
            <a:r>
              <a:rPr lang="en-US" b="1" dirty="0" err="1" smtClean="0"/>
              <a:t>Biraq</a:t>
            </a:r>
            <a:r>
              <a:rPr lang="en-US" b="1" dirty="0" smtClean="0"/>
              <a:t>, </a:t>
            </a:r>
            <a:r>
              <a:rPr lang="en-US" b="1" dirty="0" err="1" smtClean="0"/>
              <a:t>jeterlishe</a:t>
            </a:r>
            <a:r>
              <a:rPr lang="en-US" b="1" dirty="0" smtClean="0"/>
              <a:t> </a:t>
            </a:r>
            <a:r>
              <a:rPr lang="en-US" b="1" dirty="0" err="1" smtClean="0"/>
              <a:t>joqarı</a:t>
            </a:r>
            <a:r>
              <a:rPr lang="en-US" b="1" dirty="0" smtClean="0"/>
              <a:t> </a:t>
            </a:r>
            <a:r>
              <a:rPr lang="en-US" b="1" dirty="0" err="1" smtClean="0"/>
              <a:t>temperaturalarda</a:t>
            </a:r>
            <a:r>
              <a:rPr lang="en-US" b="1" dirty="0" smtClean="0"/>
              <a:t> </a:t>
            </a:r>
            <a:r>
              <a:rPr lang="en-US" b="1" dirty="0" err="1" smtClean="0"/>
              <a:t>menshikli</a:t>
            </a:r>
            <a:r>
              <a:rPr lang="en-US" b="1" dirty="0" smtClean="0"/>
              <a:t> </a:t>
            </a:r>
            <a:r>
              <a:rPr lang="en-US" b="1" dirty="0" err="1" smtClean="0"/>
              <a:t>zaryad</a:t>
            </a:r>
            <a:r>
              <a:rPr lang="en-US" b="1" dirty="0" smtClean="0"/>
              <a:t> </a:t>
            </a:r>
            <a:r>
              <a:rPr lang="en-US" b="1" dirty="0" err="1" smtClean="0"/>
              <a:t>tasıwshılar</a:t>
            </a:r>
            <a:r>
              <a:rPr lang="en-US" b="1" dirty="0" smtClean="0"/>
              <a:t> </a:t>
            </a:r>
            <a:r>
              <a:rPr lang="en-US" b="1" dirty="0" err="1" smtClean="0"/>
              <a:t>koncentraciyası</a:t>
            </a:r>
            <a:r>
              <a:rPr lang="en-US" b="1" dirty="0" smtClean="0"/>
              <a:t> </a:t>
            </a:r>
            <a:r>
              <a:rPr lang="en-US" b="1" dirty="0" err="1" smtClean="0"/>
              <a:t>tek</a:t>
            </a:r>
            <a:r>
              <a:rPr lang="uz-Cyrl-UZ" b="1" dirty="0" smtClean="0"/>
              <a:t> </a:t>
            </a:r>
            <a:r>
              <a:rPr lang="uz-Cyrl-UZ" b="1" i="1" dirty="0" smtClean="0"/>
              <a:t>N</a:t>
            </a:r>
            <a:r>
              <a:rPr lang="uz-Cyrl-UZ" b="1" i="1" baseline="-25000" dirty="0" smtClean="0"/>
              <a:t>d</a:t>
            </a:r>
            <a:r>
              <a:rPr lang="uz-Cyrl-UZ" b="1" dirty="0" smtClean="0"/>
              <a:t> </a:t>
            </a:r>
            <a:r>
              <a:rPr lang="en-US" b="1" dirty="0" err="1" smtClean="0"/>
              <a:t>ǵa</a:t>
            </a:r>
            <a:r>
              <a:rPr lang="en-US" b="1" dirty="0" smtClean="0"/>
              <a:t> </a:t>
            </a:r>
            <a:r>
              <a:rPr lang="en-US" b="1" dirty="0" err="1" smtClean="0"/>
              <a:t>teń</a:t>
            </a:r>
            <a:r>
              <a:rPr lang="en-US" b="1" dirty="0" smtClean="0"/>
              <a:t> </a:t>
            </a:r>
            <a:r>
              <a:rPr lang="en-US" b="1" dirty="0" err="1" smtClean="0"/>
              <a:t>bolmaydı</a:t>
            </a:r>
            <a:r>
              <a:rPr lang="en-US" b="1" dirty="0" smtClean="0"/>
              <a:t>, </a:t>
            </a:r>
            <a:r>
              <a:rPr lang="en-US" b="1" dirty="0" err="1" smtClean="0"/>
              <a:t>bálkim</a:t>
            </a:r>
            <a:r>
              <a:rPr lang="en-US" b="1" dirty="0" smtClean="0"/>
              <a:t> </a:t>
            </a:r>
            <a:r>
              <a:rPr lang="en-US" b="1" dirty="0" err="1" smtClean="0"/>
              <a:t>onnan</a:t>
            </a:r>
            <a:r>
              <a:rPr lang="en-US" b="1" dirty="0" smtClean="0"/>
              <a:t> </a:t>
            </a:r>
            <a:r>
              <a:rPr lang="en-US" b="1" dirty="0" err="1" smtClean="0"/>
              <a:t>sezilerli</a:t>
            </a:r>
            <a:r>
              <a:rPr lang="en-US" b="1" dirty="0" smtClean="0"/>
              <a:t> </a:t>
            </a:r>
            <a:r>
              <a:rPr lang="en-US" b="1" dirty="0" err="1" smtClean="0"/>
              <a:t>úlken</a:t>
            </a:r>
            <a:r>
              <a:rPr lang="en-US" b="1" dirty="0" smtClean="0"/>
              <a:t> </a:t>
            </a:r>
            <a:r>
              <a:rPr lang="en-US" b="1" dirty="0" err="1" smtClean="0"/>
              <a:t>boladı</a:t>
            </a:r>
            <a:r>
              <a:rPr lang="en-US" b="1" dirty="0" smtClean="0"/>
              <a:t>:</a:t>
            </a:r>
            <a:endParaRPr lang="ru-RU" b="1" dirty="0" smtClean="0"/>
          </a:p>
          <a:p>
            <a:pPr algn="ctr">
              <a:buNone/>
            </a:pPr>
            <a:r>
              <a:rPr lang="uz-Cyrl-UZ" b="1" i="1" dirty="0" smtClean="0"/>
              <a:t> n</a:t>
            </a:r>
            <a:r>
              <a:rPr lang="uz-Cyrl-UZ" b="1" i="1" baseline="-25000" dirty="0" smtClean="0"/>
              <a:t>i </a:t>
            </a:r>
            <a:r>
              <a:rPr lang="uz-Cyrl-UZ" b="1" i="1" dirty="0" smtClean="0"/>
              <a:t> &gt; N</a:t>
            </a:r>
            <a:r>
              <a:rPr lang="uz-Cyrl-UZ" b="1" i="1" baseline="-25000" dirty="0" smtClean="0"/>
              <a:t>d</a:t>
            </a:r>
            <a:endParaRPr lang="ru-RU" b="1" dirty="0" smtClean="0"/>
          </a:p>
          <a:p>
            <a:pPr algn="ctr">
              <a:buNone/>
            </a:pPr>
            <a:r>
              <a:rPr lang="uz-Cyrl-UZ" b="1" i="1" dirty="0" smtClean="0"/>
              <a:t>	n = n</a:t>
            </a:r>
            <a:r>
              <a:rPr lang="uz-Cyrl-UZ" b="1" i="1" baseline="-25000" dirty="0" smtClean="0"/>
              <a:t>i</a:t>
            </a:r>
            <a:r>
              <a:rPr lang="uz-Cyrl-UZ" b="1" dirty="0" smtClean="0"/>
              <a:t> </a:t>
            </a:r>
            <a:r>
              <a:rPr lang="en-US" b="1" dirty="0" err="1" smtClean="0"/>
              <a:t>bolǵanda</a:t>
            </a:r>
            <a:r>
              <a:rPr lang="en-US" b="1" dirty="0" smtClean="0"/>
              <a:t> </a:t>
            </a:r>
            <a:r>
              <a:rPr lang="en-US" b="1" dirty="0" err="1" smtClean="0"/>
              <a:t>kirispeli</a:t>
            </a:r>
            <a:r>
              <a:rPr lang="en-US" b="1" dirty="0" smtClean="0"/>
              <a:t> </a:t>
            </a:r>
            <a:r>
              <a:rPr lang="en-US" b="1" dirty="0" err="1" smtClean="0"/>
              <a:t>yarımótkizgishtiń</a:t>
            </a:r>
            <a:r>
              <a:rPr lang="en-US" b="1" dirty="0" smtClean="0"/>
              <a:t> Fermi </a:t>
            </a:r>
            <a:r>
              <a:rPr lang="en-US" b="1" dirty="0" err="1" smtClean="0"/>
              <a:t>qáddi</a:t>
            </a:r>
            <a:r>
              <a:rPr lang="en-US" b="1" dirty="0" smtClean="0"/>
              <a:t> </a:t>
            </a:r>
            <a:r>
              <a:rPr lang="en-US" b="1" dirty="0" err="1" smtClean="0"/>
              <a:t>halatı</a:t>
            </a:r>
            <a:r>
              <a:rPr lang="en-US" b="1" dirty="0" smtClean="0"/>
              <a:t> </a:t>
            </a:r>
            <a:r>
              <a:rPr lang="en-US" b="1" dirty="0" err="1" smtClean="0"/>
              <a:t>tómendegishe</a:t>
            </a:r>
            <a:r>
              <a:rPr lang="en-US" b="1" dirty="0" smtClean="0"/>
              <a:t> </a:t>
            </a:r>
            <a:r>
              <a:rPr lang="en-US" b="1" dirty="0" err="1" smtClean="0"/>
              <a:t>ańlatıladı</a:t>
            </a:r>
            <a:r>
              <a:rPr lang="en-US" b="1" dirty="0" smtClean="0"/>
              <a:t>:</a:t>
            </a:r>
            <a:endParaRPr lang="ru-RU" b="1" dirty="0" smtClean="0"/>
          </a:p>
          <a:p>
            <a:pPr algn="ctr">
              <a:buNone/>
            </a:pPr>
            <a:r>
              <a:rPr lang="uz-Cyrl-UZ" dirty="0" smtClean="0"/>
              <a:t> </a:t>
            </a:r>
            <a:endParaRPr lang="ru-RU" dirty="0" smtClean="0"/>
          </a:p>
          <a:p>
            <a:pPr>
              <a:buNone/>
            </a:pPr>
            <a:endParaRPr lang="ru-RU" dirty="0"/>
          </a:p>
        </p:txBody>
      </p:sp>
      <p:pic>
        <p:nvPicPr>
          <p:cNvPr id="4" name="Рисунок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1832" y="4329120"/>
            <a:ext cx="2700360" cy="117015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body" sz="half" idx="2"/>
          </p:nvPr>
        </p:nvSpPr>
        <p:spPr>
          <a:xfrm>
            <a:off x="4648200" y="1295400"/>
            <a:ext cx="4343400" cy="5334000"/>
          </a:xfrm>
        </p:spPr>
        <p:txBody>
          <a:bodyPr>
            <a:normAutofit/>
          </a:bodyPr>
          <a:lstStyle/>
          <a:p>
            <a:pPr eaLnBrk="1" hangingPunct="1">
              <a:buFont typeface="Wingdings" pitchFamily="2" charset="2"/>
              <a:buNone/>
            </a:pPr>
            <a:r>
              <a:rPr lang="ru-RU" sz="2800" smtClean="0"/>
              <a:t>   </a:t>
            </a:r>
          </a:p>
        </p:txBody>
      </p:sp>
      <p:sp>
        <p:nvSpPr>
          <p:cNvPr id="13316" name="Содержимое 6"/>
          <p:cNvSpPr>
            <a:spLocks noGrp="1"/>
          </p:cNvSpPr>
          <p:nvPr>
            <p:ph sz="half" idx="1"/>
          </p:nvPr>
        </p:nvSpPr>
        <p:spPr>
          <a:xfrm>
            <a:off x="409552" y="381000"/>
            <a:ext cx="8353448" cy="5943600"/>
          </a:xfrm>
          <a:ln w="38100">
            <a:solidFill>
              <a:srgbClr val="002060"/>
            </a:solidFill>
          </a:ln>
        </p:spPr>
        <p:txBody>
          <a:bodyPr>
            <a:normAutofit/>
          </a:bodyPr>
          <a:lstStyle/>
          <a:p>
            <a:pPr algn="ctr">
              <a:buFont typeface="Wingdings" pitchFamily="2" charset="2"/>
              <a:buNone/>
            </a:pPr>
            <a:r>
              <a:rPr lang="ru-RU" sz="2800" b="1" dirty="0" smtClean="0">
                <a:solidFill>
                  <a:schemeClr val="bg2"/>
                </a:solidFill>
              </a:rPr>
              <a:t>   </a:t>
            </a:r>
          </a:p>
          <a:p>
            <a:pPr algn="ctr">
              <a:buFont typeface="Wingdings" pitchFamily="2" charset="2"/>
              <a:buNone/>
            </a:pPr>
            <a:r>
              <a:rPr lang="en-US" sz="2800" b="1" dirty="0" err="1" smtClean="0"/>
              <a:t>Yarım</a:t>
            </a:r>
            <a:r>
              <a:rPr lang="en-US" sz="2800" b="1" dirty="0" smtClean="0"/>
              <a:t> </a:t>
            </a:r>
            <a:r>
              <a:rPr lang="en-US" sz="2800" b="1" dirty="0" err="1" smtClean="0"/>
              <a:t>ótkizgishlerdiń</a:t>
            </a:r>
            <a:r>
              <a:rPr lang="en-US" sz="2800" b="1" dirty="0" smtClean="0"/>
              <a:t> </a:t>
            </a:r>
            <a:r>
              <a:rPr lang="en-US" sz="2800" b="1" dirty="0" err="1" smtClean="0"/>
              <a:t>qásiyetleri</a:t>
            </a:r>
            <a:r>
              <a:rPr lang="en-US" sz="2800" b="1" dirty="0" smtClean="0"/>
              <a:t> </a:t>
            </a:r>
            <a:r>
              <a:rPr lang="en-US" sz="2800" b="1" dirty="0" err="1" smtClean="0"/>
              <a:t>tómendegi</a:t>
            </a:r>
            <a:r>
              <a:rPr lang="en-US" sz="2800" b="1" dirty="0" smtClean="0"/>
              <a:t> </a:t>
            </a:r>
            <a:r>
              <a:rPr lang="en-US" sz="2800" b="1" dirty="0" err="1" smtClean="0"/>
              <a:t>ásbaplarda</a:t>
            </a:r>
            <a:r>
              <a:rPr lang="en-US" sz="2800" b="1" dirty="0" smtClean="0"/>
              <a:t> </a:t>
            </a:r>
            <a:r>
              <a:rPr lang="en-US" sz="2800" b="1" dirty="0" err="1" smtClean="0"/>
              <a:t>qollanıladı</a:t>
            </a:r>
            <a:r>
              <a:rPr lang="en-US" sz="2800" b="1" dirty="0" smtClean="0"/>
              <a:t>:</a:t>
            </a:r>
            <a:endParaRPr lang="ru-RU" sz="2400" dirty="0" smtClean="0"/>
          </a:p>
          <a:p>
            <a:r>
              <a:rPr lang="en-US" sz="2400" b="1" dirty="0" err="1" smtClean="0"/>
              <a:t>Ózgermeli</a:t>
            </a:r>
            <a:r>
              <a:rPr lang="en-US" sz="2400" b="1" dirty="0" smtClean="0"/>
              <a:t> </a:t>
            </a:r>
            <a:r>
              <a:rPr lang="en-US" sz="2400" b="1" dirty="0" err="1" smtClean="0"/>
              <a:t>toktı</a:t>
            </a:r>
            <a:r>
              <a:rPr lang="en-US" sz="2400" b="1" dirty="0" smtClean="0"/>
              <a:t> </a:t>
            </a:r>
            <a:r>
              <a:rPr lang="en-US" sz="2400" b="1" dirty="0" err="1" smtClean="0"/>
              <a:t>tuwrılawshı</a:t>
            </a:r>
            <a:r>
              <a:rPr lang="en-US" sz="2400" b="1" dirty="0" smtClean="0"/>
              <a:t> </a:t>
            </a:r>
            <a:r>
              <a:rPr lang="en-US" sz="2400" b="1" dirty="0" err="1" smtClean="0"/>
              <a:t>yarım</a:t>
            </a:r>
            <a:r>
              <a:rPr lang="en-US" sz="2400" b="1" dirty="0" smtClean="0"/>
              <a:t> </a:t>
            </a:r>
            <a:r>
              <a:rPr lang="en-US" sz="2400" b="1" dirty="0" err="1" smtClean="0"/>
              <a:t>ótkizgishli</a:t>
            </a:r>
            <a:r>
              <a:rPr lang="en-US" sz="2400" b="1" dirty="0" smtClean="0"/>
              <a:t> </a:t>
            </a:r>
            <a:r>
              <a:rPr lang="en-US" sz="2400" b="1" dirty="0" err="1" smtClean="0"/>
              <a:t>doidlar</a:t>
            </a:r>
            <a:r>
              <a:rPr lang="ru-RU" sz="2400" b="1" dirty="0" smtClean="0"/>
              <a:t>; </a:t>
            </a:r>
          </a:p>
          <a:p>
            <a:r>
              <a:rPr lang="en-US" sz="2400" b="1" dirty="0" err="1" smtClean="0"/>
              <a:t>Óte</a:t>
            </a:r>
            <a:r>
              <a:rPr lang="en-US" sz="2400" b="1" dirty="0" smtClean="0"/>
              <a:t> </a:t>
            </a:r>
            <a:r>
              <a:rPr lang="en-US" sz="2400" b="1" dirty="0" err="1" smtClean="0"/>
              <a:t>joqarı</a:t>
            </a:r>
            <a:r>
              <a:rPr lang="en-US" sz="2400" b="1" dirty="0" smtClean="0"/>
              <a:t> </a:t>
            </a:r>
            <a:r>
              <a:rPr lang="en-US" sz="2400" b="1" dirty="0" err="1" smtClean="0"/>
              <a:t>jiyilikli</a:t>
            </a:r>
            <a:r>
              <a:rPr lang="en-US" sz="2400" b="1" dirty="0" smtClean="0"/>
              <a:t> </a:t>
            </a:r>
            <a:r>
              <a:rPr lang="en-US" sz="2400" b="1" dirty="0" err="1" smtClean="0"/>
              <a:t>elektromagnit</a:t>
            </a:r>
            <a:r>
              <a:rPr lang="en-US" sz="2400" b="1" dirty="0" smtClean="0"/>
              <a:t> </a:t>
            </a:r>
            <a:r>
              <a:rPr lang="en-US" sz="2400" b="1" dirty="0" err="1" smtClean="0"/>
              <a:t>tolqınlardı</a:t>
            </a:r>
            <a:r>
              <a:rPr lang="en-US" sz="2400" b="1" dirty="0" smtClean="0"/>
              <a:t> </a:t>
            </a:r>
            <a:r>
              <a:rPr lang="en-US" sz="2400" b="1" dirty="0" err="1" smtClean="0"/>
              <a:t>generaciyalawshı</a:t>
            </a:r>
            <a:r>
              <a:rPr lang="en-US" sz="2400" b="1" dirty="0" smtClean="0"/>
              <a:t> tunnel </a:t>
            </a:r>
            <a:r>
              <a:rPr lang="en-US" sz="2400" b="1" dirty="0" err="1" smtClean="0"/>
              <a:t>diodlar</a:t>
            </a:r>
            <a:r>
              <a:rPr lang="ru-RU" sz="2400" b="1" dirty="0" smtClean="0"/>
              <a:t>; </a:t>
            </a:r>
          </a:p>
          <a:p>
            <a:r>
              <a:rPr lang="en-US" sz="2400" b="1" dirty="0" err="1" smtClean="0"/>
              <a:t>Jaqtılıqtı</a:t>
            </a:r>
            <a:r>
              <a:rPr lang="en-US" sz="2400" b="1" dirty="0" smtClean="0"/>
              <a:t> </a:t>
            </a:r>
            <a:r>
              <a:rPr lang="en-US" sz="2400" b="1" dirty="0" err="1" smtClean="0"/>
              <a:t>nurlatıwshı</a:t>
            </a:r>
            <a:r>
              <a:rPr lang="en-US" sz="2400" b="1" dirty="0" smtClean="0"/>
              <a:t> </a:t>
            </a:r>
            <a:r>
              <a:rPr lang="en-US" sz="2400" b="1" dirty="0" err="1" smtClean="0"/>
              <a:t>diodlar</a:t>
            </a:r>
            <a:r>
              <a:rPr lang="en-US" sz="2400" b="1" dirty="0" smtClean="0"/>
              <a:t>, </a:t>
            </a:r>
            <a:r>
              <a:rPr lang="en-US" sz="2400" b="1" dirty="0" err="1" smtClean="0"/>
              <a:t>fotodiodlar</a:t>
            </a:r>
            <a:r>
              <a:rPr lang="en-US" sz="2400" b="1" dirty="0" smtClean="0"/>
              <a:t>, </a:t>
            </a:r>
            <a:r>
              <a:rPr lang="en-US" sz="2400" b="1" dirty="0" err="1" smtClean="0"/>
              <a:t>fotoelementler</a:t>
            </a:r>
            <a:r>
              <a:rPr lang="en-US" sz="2400" b="1" dirty="0" smtClean="0"/>
              <a:t>, </a:t>
            </a:r>
            <a:r>
              <a:rPr lang="en-US" sz="2400" b="1" dirty="0" err="1" smtClean="0"/>
              <a:t>quyash</a:t>
            </a:r>
            <a:r>
              <a:rPr lang="en-US" sz="2400" b="1" dirty="0" smtClean="0"/>
              <a:t> </a:t>
            </a:r>
            <a:r>
              <a:rPr lang="en-US" sz="2400" b="1" dirty="0" err="1" smtClean="0"/>
              <a:t>batareyaları</a:t>
            </a:r>
            <a:r>
              <a:rPr lang="ru-RU" sz="2400" b="1" dirty="0" smtClean="0"/>
              <a:t>;</a:t>
            </a:r>
          </a:p>
          <a:p>
            <a:r>
              <a:rPr lang="en-US" sz="2400" b="1" dirty="0" err="1" smtClean="0"/>
              <a:t>Termistorlar</a:t>
            </a:r>
            <a:r>
              <a:rPr lang="ru-RU" sz="2400" b="1" dirty="0" smtClean="0"/>
              <a:t>; </a:t>
            </a:r>
          </a:p>
          <a:p>
            <a:r>
              <a:rPr lang="en-US" sz="2400" b="1" dirty="0" err="1" smtClean="0"/>
              <a:t>Varikaplar</a:t>
            </a:r>
            <a:r>
              <a:rPr lang="en-US" sz="2400" b="1" dirty="0" smtClean="0"/>
              <a:t> (</a:t>
            </a:r>
            <a:r>
              <a:rPr lang="en-US" sz="2400" b="1" dirty="0" err="1" smtClean="0"/>
              <a:t>ózgermeli</a:t>
            </a:r>
            <a:r>
              <a:rPr lang="en-US" sz="2400" b="1" dirty="0" smtClean="0"/>
              <a:t> </a:t>
            </a:r>
            <a:r>
              <a:rPr lang="en-US" sz="2400" b="1" dirty="0" err="1" smtClean="0"/>
              <a:t>sıyımlılıqlı</a:t>
            </a:r>
            <a:r>
              <a:rPr lang="en-US" sz="2400" b="1" dirty="0" smtClean="0"/>
              <a:t> </a:t>
            </a:r>
            <a:r>
              <a:rPr lang="en-US" sz="2400" b="1" dirty="0" err="1" smtClean="0"/>
              <a:t>kondensatorlar</a:t>
            </a:r>
            <a:r>
              <a:rPr lang="ru-RU" sz="2400" b="1" dirty="0" smtClean="0"/>
              <a:t>;</a:t>
            </a:r>
          </a:p>
          <a:p>
            <a:r>
              <a:rPr lang="en-US" sz="2400" b="1" dirty="0" err="1" smtClean="0"/>
              <a:t>Bipolyar</a:t>
            </a:r>
            <a:r>
              <a:rPr lang="en-US" sz="2400" b="1" dirty="0" smtClean="0"/>
              <a:t> </a:t>
            </a:r>
            <a:r>
              <a:rPr lang="en-US" sz="2400" b="1" dirty="0" err="1" smtClean="0"/>
              <a:t>hám</a:t>
            </a:r>
            <a:r>
              <a:rPr lang="en-US" sz="2400" b="1" dirty="0" smtClean="0"/>
              <a:t> </a:t>
            </a:r>
            <a:r>
              <a:rPr lang="en-US" sz="2400" b="1" dirty="0" err="1" smtClean="0"/>
              <a:t>maydanlı</a:t>
            </a:r>
            <a:r>
              <a:rPr lang="en-US" sz="2400" b="1" dirty="0" smtClean="0"/>
              <a:t> </a:t>
            </a:r>
            <a:r>
              <a:rPr lang="en-US" sz="2400" b="1" dirty="0" err="1" smtClean="0"/>
              <a:t>tranzistorlar</a:t>
            </a:r>
            <a:r>
              <a:rPr lang="ru-RU" sz="2400" b="1" dirty="0" smtClean="0"/>
              <a:t>; </a:t>
            </a:r>
          </a:p>
          <a:p>
            <a:r>
              <a:rPr lang="en-US" sz="2400" b="1" dirty="0" err="1" smtClean="0"/>
              <a:t>Kompyuterlerdiń</a:t>
            </a:r>
            <a:r>
              <a:rPr lang="en-US" sz="2400" b="1" dirty="0" smtClean="0"/>
              <a:t> </a:t>
            </a:r>
            <a:r>
              <a:rPr lang="en-US" sz="2400" b="1" dirty="0" err="1" smtClean="0"/>
              <a:t>yadqa</a:t>
            </a:r>
            <a:r>
              <a:rPr lang="en-US" sz="2400" b="1" dirty="0" smtClean="0"/>
              <a:t> </a:t>
            </a:r>
            <a:r>
              <a:rPr lang="en-US" sz="2400" b="1" dirty="0" err="1" smtClean="0"/>
              <a:t>alıw</a:t>
            </a:r>
            <a:r>
              <a:rPr lang="en-US" sz="2400" b="1" dirty="0" smtClean="0"/>
              <a:t> </a:t>
            </a:r>
            <a:r>
              <a:rPr lang="en-US" sz="2400" b="1" dirty="0" err="1" smtClean="0"/>
              <a:t>qurılmaları</a:t>
            </a:r>
            <a:r>
              <a:rPr lang="ru-RU" sz="2400" b="1" dirty="0" smtClean="0"/>
              <a:t>. </a:t>
            </a:r>
          </a:p>
          <a:p>
            <a:pPr eaLnBrk="1" hangingPunct="1"/>
            <a:endParaRPr lang="ru-RU"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fade">
                                      <p:cBhvr>
                                        <p:cTn id="7" dur="1000"/>
                                        <p:tgtEl>
                                          <p:spTgt spid="13316">
                                            <p:txEl>
                                              <p:pRg st="0" end="0"/>
                                            </p:txEl>
                                          </p:spTgt>
                                        </p:tgtEl>
                                      </p:cBhvr>
                                    </p:animEffect>
                                    <p:anim calcmode="lin" valueType="num">
                                      <p:cBhvr>
                                        <p:cTn id="8" dur="1000" fill="hold"/>
                                        <p:tgtEl>
                                          <p:spTgt spid="13316">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316">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316">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13316">
                                            <p:txEl>
                                              <p:pRg st="1" end="1"/>
                                            </p:txEl>
                                          </p:spTgt>
                                        </p:tgtEl>
                                        <p:attrNameLst>
                                          <p:attrName>style.visibility</p:attrName>
                                        </p:attrNameLst>
                                      </p:cBhvr>
                                      <p:to>
                                        <p:strVal val="visible"/>
                                      </p:to>
                                    </p:set>
                                    <p:animEffect transition="in" filter="fade">
                                      <p:cBhvr>
                                        <p:cTn id="14" dur="1000"/>
                                        <p:tgtEl>
                                          <p:spTgt spid="13316">
                                            <p:txEl>
                                              <p:pRg st="1" end="1"/>
                                            </p:txEl>
                                          </p:spTgt>
                                        </p:tgtEl>
                                      </p:cBhvr>
                                    </p:animEffect>
                                    <p:anim calcmode="lin" valueType="num">
                                      <p:cBhvr>
                                        <p:cTn id="15" dur="1000" fill="hold"/>
                                        <p:tgtEl>
                                          <p:spTgt spid="13316">
                                            <p:txEl>
                                              <p:pRg st="1" end="1"/>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13316">
                                            <p:txEl>
                                              <p:pRg st="1" end="1"/>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316">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3316">
                                            <p:txEl>
                                              <p:pRg st="2" end="2"/>
                                            </p:txEl>
                                          </p:spTgt>
                                        </p:tgtEl>
                                        <p:attrNameLst>
                                          <p:attrName>style.visibility</p:attrName>
                                        </p:attrNameLst>
                                      </p:cBhvr>
                                      <p:to>
                                        <p:strVal val="visible"/>
                                      </p:to>
                                    </p:set>
                                    <p:animEffect transition="in" filter="fade">
                                      <p:cBhvr>
                                        <p:cTn id="21" dur="1000"/>
                                        <p:tgtEl>
                                          <p:spTgt spid="13316">
                                            <p:txEl>
                                              <p:pRg st="2" end="2"/>
                                            </p:txEl>
                                          </p:spTgt>
                                        </p:tgtEl>
                                      </p:cBhvr>
                                    </p:animEffect>
                                    <p:anim calcmode="lin" valueType="num">
                                      <p:cBhvr>
                                        <p:cTn id="22" dur="10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13316">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3316">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13316">
                                            <p:txEl>
                                              <p:pRg st="3" end="3"/>
                                            </p:txEl>
                                          </p:spTgt>
                                        </p:tgtEl>
                                        <p:attrNameLst>
                                          <p:attrName>style.visibility</p:attrName>
                                        </p:attrNameLst>
                                      </p:cBhvr>
                                      <p:to>
                                        <p:strVal val="visible"/>
                                      </p:to>
                                    </p:set>
                                    <p:animEffect transition="in" filter="fade">
                                      <p:cBhvr>
                                        <p:cTn id="28" dur="1000"/>
                                        <p:tgtEl>
                                          <p:spTgt spid="13316">
                                            <p:txEl>
                                              <p:pRg st="3" end="3"/>
                                            </p:txEl>
                                          </p:spTgt>
                                        </p:tgtEl>
                                      </p:cBhvr>
                                    </p:animEffect>
                                    <p:anim calcmode="lin" valueType="num">
                                      <p:cBhvr>
                                        <p:cTn id="29" dur="1000" fill="hold"/>
                                        <p:tgtEl>
                                          <p:spTgt spid="13316">
                                            <p:txEl>
                                              <p:pRg st="3" end="3"/>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13316">
                                            <p:txEl>
                                              <p:pRg st="3" end="3"/>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3316">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nodeType="afterEffect">
                                  <p:stCondLst>
                                    <p:cond delay="0"/>
                                  </p:stCondLst>
                                  <p:childTnLst>
                                    <p:set>
                                      <p:cBhvr>
                                        <p:cTn id="34" dur="1" fill="hold">
                                          <p:stCondLst>
                                            <p:cond delay="0"/>
                                          </p:stCondLst>
                                        </p:cTn>
                                        <p:tgtEl>
                                          <p:spTgt spid="13316">
                                            <p:txEl>
                                              <p:pRg st="4" end="4"/>
                                            </p:txEl>
                                          </p:spTgt>
                                        </p:tgtEl>
                                        <p:attrNameLst>
                                          <p:attrName>style.visibility</p:attrName>
                                        </p:attrNameLst>
                                      </p:cBhvr>
                                      <p:to>
                                        <p:strVal val="visible"/>
                                      </p:to>
                                    </p:set>
                                    <p:animEffect transition="in" filter="fade">
                                      <p:cBhvr>
                                        <p:cTn id="35" dur="1000"/>
                                        <p:tgtEl>
                                          <p:spTgt spid="13316">
                                            <p:txEl>
                                              <p:pRg st="4" end="4"/>
                                            </p:txEl>
                                          </p:spTgt>
                                        </p:tgtEl>
                                      </p:cBhvr>
                                    </p:animEffect>
                                    <p:anim calcmode="lin" valueType="num">
                                      <p:cBhvr>
                                        <p:cTn id="36" dur="1000" fill="hold"/>
                                        <p:tgtEl>
                                          <p:spTgt spid="13316">
                                            <p:txEl>
                                              <p:pRg st="4" end="4"/>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3316">
                                            <p:txEl>
                                              <p:pRg st="4" end="4"/>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316">
                                            <p:txEl>
                                              <p:pRg st="4" end="4"/>
                                            </p:txEl>
                                          </p:spTgt>
                                        </p:tgtEl>
                                        <p:attrNameLst>
                                          <p:attrName>ppt_y</p:attrName>
                                        </p:attrNameLst>
                                      </p:cBhvr>
                                      <p:tavLst>
                                        <p:tav tm="0">
                                          <p:val>
                                            <p:strVal val="#ppt_y-.03"/>
                                          </p:val>
                                        </p:tav>
                                        <p:tav tm="100000">
                                          <p:val>
                                            <p:strVal val="#ppt_y"/>
                                          </p:val>
                                        </p:tav>
                                      </p:tavLst>
                                    </p:anim>
                                  </p:childTnLst>
                                </p:cTn>
                              </p:par>
                            </p:childTnLst>
                          </p:cTn>
                        </p:par>
                        <p:par>
                          <p:cTn id="39" fill="hold">
                            <p:stCondLst>
                              <p:cond delay="5000"/>
                            </p:stCondLst>
                            <p:childTnLst>
                              <p:par>
                                <p:cTn id="40" presetID="37" presetClass="entr" presetSubtype="0" fill="hold" nodeType="afterEffect">
                                  <p:stCondLst>
                                    <p:cond delay="0"/>
                                  </p:stCondLst>
                                  <p:childTnLst>
                                    <p:set>
                                      <p:cBhvr>
                                        <p:cTn id="41" dur="1" fill="hold">
                                          <p:stCondLst>
                                            <p:cond delay="0"/>
                                          </p:stCondLst>
                                        </p:cTn>
                                        <p:tgtEl>
                                          <p:spTgt spid="13316">
                                            <p:txEl>
                                              <p:pRg st="5" end="5"/>
                                            </p:txEl>
                                          </p:spTgt>
                                        </p:tgtEl>
                                        <p:attrNameLst>
                                          <p:attrName>style.visibility</p:attrName>
                                        </p:attrNameLst>
                                      </p:cBhvr>
                                      <p:to>
                                        <p:strVal val="visible"/>
                                      </p:to>
                                    </p:set>
                                    <p:animEffect transition="in" filter="fade">
                                      <p:cBhvr>
                                        <p:cTn id="42" dur="1000"/>
                                        <p:tgtEl>
                                          <p:spTgt spid="13316">
                                            <p:txEl>
                                              <p:pRg st="5" end="5"/>
                                            </p:txEl>
                                          </p:spTgt>
                                        </p:tgtEl>
                                      </p:cBhvr>
                                    </p:animEffect>
                                    <p:anim calcmode="lin" valueType="num">
                                      <p:cBhvr>
                                        <p:cTn id="43" dur="1000" fill="hold"/>
                                        <p:tgtEl>
                                          <p:spTgt spid="13316">
                                            <p:txEl>
                                              <p:pRg st="5" end="5"/>
                                            </p:txEl>
                                          </p:spTgt>
                                        </p:tgtEl>
                                        <p:attrNameLst>
                                          <p:attrName>ppt_x</p:attrName>
                                        </p:attrNameLst>
                                      </p:cBhvr>
                                      <p:tavLst>
                                        <p:tav tm="0">
                                          <p:val>
                                            <p:strVal val="#ppt_x"/>
                                          </p:val>
                                        </p:tav>
                                        <p:tav tm="100000">
                                          <p:val>
                                            <p:strVal val="#ppt_x"/>
                                          </p:val>
                                        </p:tav>
                                      </p:tavLst>
                                    </p:anim>
                                    <p:anim calcmode="lin" valueType="num">
                                      <p:cBhvr>
                                        <p:cTn id="44" dur="900" decel="100000" fill="hold"/>
                                        <p:tgtEl>
                                          <p:spTgt spid="13316">
                                            <p:txEl>
                                              <p:pRg st="5" end="5"/>
                                            </p:txEl>
                                          </p:spTgt>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3316">
                                            <p:txEl>
                                              <p:pRg st="5" end="5"/>
                                            </p:txEl>
                                          </p:spTgt>
                                        </p:tgtEl>
                                        <p:attrNameLst>
                                          <p:attrName>ppt_y</p:attrName>
                                        </p:attrNameLst>
                                      </p:cBhvr>
                                      <p:tavLst>
                                        <p:tav tm="0">
                                          <p:val>
                                            <p:strVal val="#ppt_y-.03"/>
                                          </p:val>
                                        </p:tav>
                                        <p:tav tm="100000">
                                          <p:val>
                                            <p:strVal val="#ppt_y"/>
                                          </p:val>
                                        </p:tav>
                                      </p:tavLst>
                                    </p:anim>
                                  </p:childTnLst>
                                </p:cTn>
                              </p:par>
                            </p:childTnLst>
                          </p:cTn>
                        </p:par>
                        <p:par>
                          <p:cTn id="46" fill="hold">
                            <p:stCondLst>
                              <p:cond delay="6000"/>
                            </p:stCondLst>
                            <p:childTnLst>
                              <p:par>
                                <p:cTn id="47" presetID="37" presetClass="entr" presetSubtype="0" fill="hold" nodeType="afterEffect">
                                  <p:stCondLst>
                                    <p:cond delay="0"/>
                                  </p:stCondLst>
                                  <p:childTnLst>
                                    <p:set>
                                      <p:cBhvr>
                                        <p:cTn id="48" dur="1" fill="hold">
                                          <p:stCondLst>
                                            <p:cond delay="0"/>
                                          </p:stCondLst>
                                        </p:cTn>
                                        <p:tgtEl>
                                          <p:spTgt spid="13316">
                                            <p:txEl>
                                              <p:pRg st="6" end="6"/>
                                            </p:txEl>
                                          </p:spTgt>
                                        </p:tgtEl>
                                        <p:attrNameLst>
                                          <p:attrName>style.visibility</p:attrName>
                                        </p:attrNameLst>
                                      </p:cBhvr>
                                      <p:to>
                                        <p:strVal val="visible"/>
                                      </p:to>
                                    </p:set>
                                    <p:animEffect transition="in" filter="fade">
                                      <p:cBhvr>
                                        <p:cTn id="49" dur="1000"/>
                                        <p:tgtEl>
                                          <p:spTgt spid="13316">
                                            <p:txEl>
                                              <p:pRg st="6" end="6"/>
                                            </p:txEl>
                                          </p:spTgt>
                                        </p:tgtEl>
                                      </p:cBhvr>
                                    </p:animEffect>
                                    <p:anim calcmode="lin" valueType="num">
                                      <p:cBhvr>
                                        <p:cTn id="50" dur="1000" fill="hold"/>
                                        <p:tgtEl>
                                          <p:spTgt spid="13316">
                                            <p:txEl>
                                              <p:pRg st="6" end="6"/>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3316">
                                            <p:txEl>
                                              <p:pRg st="6" end="6"/>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316">
                                            <p:txEl>
                                              <p:pRg st="6" end="6"/>
                                            </p:txEl>
                                          </p:spTgt>
                                        </p:tgtEl>
                                        <p:attrNameLst>
                                          <p:attrName>ppt_y</p:attrName>
                                        </p:attrNameLst>
                                      </p:cBhvr>
                                      <p:tavLst>
                                        <p:tav tm="0">
                                          <p:val>
                                            <p:strVal val="#ppt_y-.03"/>
                                          </p:val>
                                        </p:tav>
                                        <p:tav tm="100000">
                                          <p:val>
                                            <p:strVal val="#ppt_y"/>
                                          </p:val>
                                        </p:tav>
                                      </p:tavLst>
                                    </p:anim>
                                  </p:childTnLst>
                                </p:cTn>
                              </p:par>
                            </p:childTnLst>
                          </p:cTn>
                        </p:par>
                        <p:par>
                          <p:cTn id="53" fill="hold">
                            <p:stCondLst>
                              <p:cond delay="7000"/>
                            </p:stCondLst>
                            <p:childTnLst>
                              <p:par>
                                <p:cTn id="54" presetID="37" presetClass="entr" presetSubtype="0" fill="hold" nodeType="afterEffect">
                                  <p:stCondLst>
                                    <p:cond delay="0"/>
                                  </p:stCondLst>
                                  <p:childTnLst>
                                    <p:set>
                                      <p:cBhvr>
                                        <p:cTn id="55" dur="1" fill="hold">
                                          <p:stCondLst>
                                            <p:cond delay="0"/>
                                          </p:stCondLst>
                                        </p:cTn>
                                        <p:tgtEl>
                                          <p:spTgt spid="13316">
                                            <p:txEl>
                                              <p:pRg st="7" end="7"/>
                                            </p:txEl>
                                          </p:spTgt>
                                        </p:tgtEl>
                                        <p:attrNameLst>
                                          <p:attrName>style.visibility</p:attrName>
                                        </p:attrNameLst>
                                      </p:cBhvr>
                                      <p:to>
                                        <p:strVal val="visible"/>
                                      </p:to>
                                    </p:set>
                                    <p:animEffect transition="in" filter="fade">
                                      <p:cBhvr>
                                        <p:cTn id="56" dur="1000"/>
                                        <p:tgtEl>
                                          <p:spTgt spid="13316">
                                            <p:txEl>
                                              <p:pRg st="7" end="7"/>
                                            </p:txEl>
                                          </p:spTgt>
                                        </p:tgtEl>
                                      </p:cBhvr>
                                    </p:animEffect>
                                    <p:anim calcmode="lin" valueType="num">
                                      <p:cBhvr>
                                        <p:cTn id="57" dur="1000" fill="hold"/>
                                        <p:tgtEl>
                                          <p:spTgt spid="13316">
                                            <p:txEl>
                                              <p:pRg st="7" end="7"/>
                                            </p:txEl>
                                          </p:spTgt>
                                        </p:tgtEl>
                                        <p:attrNameLst>
                                          <p:attrName>ppt_x</p:attrName>
                                        </p:attrNameLst>
                                      </p:cBhvr>
                                      <p:tavLst>
                                        <p:tav tm="0">
                                          <p:val>
                                            <p:strVal val="#ppt_x"/>
                                          </p:val>
                                        </p:tav>
                                        <p:tav tm="100000">
                                          <p:val>
                                            <p:strVal val="#ppt_x"/>
                                          </p:val>
                                        </p:tav>
                                      </p:tavLst>
                                    </p:anim>
                                    <p:anim calcmode="lin" valueType="num">
                                      <p:cBhvr>
                                        <p:cTn id="58" dur="900" decel="100000" fill="hold"/>
                                        <p:tgtEl>
                                          <p:spTgt spid="13316">
                                            <p:txEl>
                                              <p:pRg st="7" end="7"/>
                                            </p:txEl>
                                          </p:spTgt>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3316">
                                            <p:txEl>
                                              <p:pRg st="7" end="7"/>
                                            </p:txEl>
                                          </p:spTgt>
                                        </p:tgtEl>
                                        <p:attrNameLst>
                                          <p:attrName>ppt_y</p:attrName>
                                        </p:attrNameLst>
                                      </p:cBhvr>
                                      <p:tavLst>
                                        <p:tav tm="0">
                                          <p:val>
                                            <p:strVal val="#ppt_y-.03"/>
                                          </p:val>
                                        </p:tav>
                                        <p:tav tm="100000">
                                          <p:val>
                                            <p:strVal val="#ppt_y"/>
                                          </p:val>
                                        </p:tav>
                                      </p:tavLst>
                                    </p:anim>
                                  </p:childTnLst>
                                </p:cTn>
                              </p:par>
                            </p:childTnLst>
                          </p:cTn>
                        </p:par>
                        <p:par>
                          <p:cTn id="60" fill="hold">
                            <p:stCondLst>
                              <p:cond delay="8000"/>
                            </p:stCondLst>
                            <p:childTnLst>
                              <p:par>
                                <p:cTn id="61" presetID="37" presetClass="entr" presetSubtype="0" fill="hold" nodeType="afterEffect">
                                  <p:stCondLst>
                                    <p:cond delay="0"/>
                                  </p:stCondLst>
                                  <p:childTnLst>
                                    <p:set>
                                      <p:cBhvr>
                                        <p:cTn id="62" dur="1" fill="hold">
                                          <p:stCondLst>
                                            <p:cond delay="0"/>
                                          </p:stCondLst>
                                        </p:cTn>
                                        <p:tgtEl>
                                          <p:spTgt spid="13316">
                                            <p:txEl>
                                              <p:pRg st="8" end="8"/>
                                            </p:txEl>
                                          </p:spTgt>
                                        </p:tgtEl>
                                        <p:attrNameLst>
                                          <p:attrName>style.visibility</p:attrName>
                                        </p:attrNameLst>
                                      </p:cBhvr>
                                      <p:to>
                                        <p:strVal val="visible"/>
                                      </p:to>
                                    </p:set>
                                    <p:animEffect transition="in" filter="fade">
                                      <p:cBhvr>
                                        <p:cTn id="63" dur="1000"/>
                                        <p:tgtEl>
                                          <p:spTgt spid="13316">
                                            <p:txEl>
                                              <p:pRg st="8" end="8"/>
                                            </p:txEl>
                                          </p:spTgt>
                                        </p:tgtEl>
                                      </p:cBhvr>
                                    </p:animEffect>
                                    <p:anim calcmode="lin" valueType="num">
                                      <p:cBhvr>
                                        <p:cTn id="64" dur="1000" fill="hold"/>
                                        <p:tgtEl>
                                          <p:spTgt spid="13316">
                                            <p:txEl>
                                              <p:pRg st="8" end="8"/>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13316">
                                            <p:txEl>
                                              <p:pRg st="8" end="8"/>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3316">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14612" y="500042"/>
            <a:ext cx="6019800" cy="1785950"/>
          </a:xfrm>
        </p:spPr>
        <p:style>
          <a:lnRef idx="0">
            <a:schemeClr val="accent1"/>
          </a:lnRef>
          <a:fillRef idx="3">
            <a:schemeClr val="accent1"/>
          </a:fillRef>
          <a:effectRef idx="3">
            <a:schemeClr val="accent1"/>
          </a:effectRef>
          <a:fontRef idx="minor">
            <a:schemeClr val="lt1"/>
          </a:fontRef>
        </p:style>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en-US" sz="3600" b="1" cap="all" dirty="0" err="1" smtClean="0">
                <a:ln w="0"/>
                <a:solidFill>
                  <a:prstClr val="black"/>
                </a:solidFill>
                <a:effectLst>
                  <a:reflection blurRad="12700" stA="50000" endPos="50000" dist="5000" dir="5400000" sy="-100000" rotWithShape="0"/>
                </a:effectLst>
              </a:rPr>
              <a:t>Qatt</a:t>
            </a:r>
            <a:r>
              <a:rPr lang="en-US" sz="3600" b="1" dirty="0" err="1" smtClean="0">
                <a:solidFill>
                  <a:schemeClr val="tx1"/>
                </a:solidFill>
              </a:rPr>
              <a:t>Í</a:t>
            </a:r>
            <a:r>
              <a:rPr lang="en-US" sz="3600" b="1" cap="all" dirty="0" smtClean="0">
                <a:ln w="0"/>
                <a:solidFill>
                  <a:prstClr val="black"/>
                </a:solidFill>
                <a:effectLst>
                  <a:reflection blurRad="12700" stA="50000" endPos="50000" dist="5000" dir="5400000" sy="-100000" rotWithShape="0"/>
                </a:effectLst>
              </a:rPr>
              <a:t> </a:t>
            </a:r>
            <a:r>
              <a:rPr lang="en-US" sz="3600" b="1" cap="all" dirty="0" err="1" smtClean="0">
                <a:ln w="0"/>
                <a:solidFill>
                  <a:prstClr val="black"/>
                </a:solidFill>
                <a:effectLst>
                  <a:reflection blurRad="12700" stA="50000" endPos="50000" dist="5000" dir="5400000" sy="-100000" rotWithShape="0"/>
                </a:effectLst>
              </a:rPr>
              <a:t>deneler</a:t>
            </a:r>
            <a:r>
              <a:rPr lang="en-US" sz="3600" b="1" cap="all" dirty="0" smtClean="0">
                <a:ln w="0"/>
                <a:solidFill>
                  <a:prstClr val="black"/>
                </a:solidFill>
                <a:effectLst>
                  <a:reflection blurRad="12700" stA="50000" endPos="50000" dist="5000" dir="5400000" sy="-100000" rotWithShape="0"/>
                </a:effectLst>
              </a:rPr>
              <a:t> </a:t>
            </a:r>
            <a:r>
              <a:rPr lang="en-US" sz="3600" b="1" cap="all" dirty="0" err="1" smtClean="0">
                <a:ln w="0"/>
                <a:solidFill>
                  <a:prstClr val="black"/>
                </a:solidFill>
                <a:effectLst>
                  <a:reflection blurRad="12700" stA="50000" endPos="50000" dist="5000" dir="5400000" sy="-100000" rotWithShape="0"/>
                </a:effectLst>
              </a:rPr>
              <a:t>fizikas</a:t>
            </a:r>
            <a:r>
              <a:rPr lang="en-US" sz="3600" b="1" dirty="0" err="1" smtClean="0">
                <a:solidFill>
                  <a:schemeClr val="tx1"/>
                </a:solidFill>
              </a:rPr>
              <a:t>Í</a:t>
            </a:r>
            <a:endParaRPr lang="ru-RU" sz="3600" b="1" cap="all" dirty="0">
              <a:ln w="0"/>
              <a:solidFill>
                <a:schemeClr val="tx1"/>
              </a:solidFill>
              <a:effectLst>
                <a:reflection blurRad="12700" stA="50000" endPos="50000" dist="5000" dir="5400000" sy="-100000" rotWithShape="0"/>
              </a:effectLst>
            </a:endParaRPr>
          </a:p>
        </p:txBody>
      </p:sp>
      <p:sp>
        <p:nvSpPr>
          <p:cNvPr id="3" name="Подзаголовок 2"/>
          <p:cNvSpPr>
            <a:spLocks noGrp="1"/>
          </p:cNvSpPr>
          <p:nvPr>
            <p:ph type="subTitle" idx="1"/>
          </p:nvPr>
        </p:nvSpPr>
        <p:spPr>
          <a:xfrm>
            <a:off x="2590800" y="5143512"/>
            <a:ext cx="6400800" cy="1181088"/>
          </a:xfrm>
        </p:spPr>
        <p:txBody>
          <a:bodyPr>
            <a:noAutofit/>
          </a:bodyPr>
          <a:lstStyle/>
          <a:p>
            <a:r>
              <a:rPr lang="en-US" sz="2800" b="1" dirty="0" err="1" smtClean="0">
                <a:ln w="1905"/>
                <a:solidFill>
                  <a:schemeClr val="tx1"/>
                </a:solidFill>
                <a:effectLst>
                  <a:innerShdw blurRad="69850" dist="43180" dir="5400000">
                    <a:srgbClr val="000000">
                      <a:alpha val="65000"/>
                    </a:srgbClr>
                  </a:innerShdw>
                </a:effectLst>
              </a:rPr>
              <a:t>Qaraqalpaq</a:t>
            </a:r>
            <a:r>
              <a:rPr lang="en-US" sz="2800" b="1" dirty="0" smtClean="0">
                <a:ln w="1905"/>
                <a:solidFill>
                  <a:schemeClr val="tx1"/>
                </a:solidFill>
                <a:effectLst>
                  <a:innerShdw blurRad="69850" dist="43180" dir="5400000">
                    <a:srgbClr val="000000">
                      <a:alpha val="65000"/>
                    </a:srgbClr>
                  </a:innerShdw>
                </a:effectLst>
              </a:rPr>
              <a:t> </a:t>
            </a:r>
            <a:r>
              <a:rPr lang="en-US" sz="2800" b="1" dirty="0" err="1" smtClean="0">
                <a:ln w="1905"/>
                <a:solidFill>
                  <a:schemeClr val="tx1"/>
                </a:solidFill>
                <a:effectLst>
                  <a:innerShdw blurRad="69850" dist="43180" dir="5400000">
                    <a:srgbClr val="000000">
                      <a:alpha val="65000"/>
                    </a:srgbClr>
                  </a:innerShdw>
                </a:effectLst>
              </a:rPr>
              <a:t>tiline</a:t>
            </a:r>
            <a:r>
              <a:rPr lang="en-US" sz="2800" b="1" dirty="0" smtClean="0">
                <a:ln w="1905"/>
                <a:solidFill>
                  <a:schemeClr val="tx1"/>
                </a:solidFill>
                <a:effectLst>
                  <a:innerShdw blurRad="69850" dist="43180" dir="5400000">
                    <a:srgbClr val="000000">
                      <a:alpha val="65000"/>
                    </a:srgbClr>
                  </a:innerShdw>
                </a:effectLst>
              </a:rPr>
              <a:t> </a:t>
            </a:r>
            <a:r>
              <a:rPr lang="en-US" sz="2800" b="1" dirty="0" err="1" smtClean="0">
                <a:ln w="1905"/>
                <a:solidFill>
                  <a:schemeClr val="tx1"/>
                </a:solidFill>
                <a:effectLst>
                  <a:innerShdw blurRad="69850" dist="43180" dir="5400000">
                    <a:srgbClr val="000000">
                      <a:alpha val="65000"/>
                    </a:srgbClr>
                  </a:innerShdw>
                </a:effectLst>
              </a:rPr>
              <a:t>awdarmala</a:t>
            </a:r>
            <a:r>
              <a:rPr lang="en-US" sz="2800" b="1" dirty="0" err="1" smtClean="0">
                <a:solidFill>
                  <a:schemeClr val="tx1"/>
                </a:solidFill>
              </a:rPr>
              <a:t>ǵan</a:t>
            </a:r>
            <a:endParaRPr lang="en-US" sz="2800" b="1" dirty="0" smtClean="0">
              <a:solidFill>
                <a:schemeClr val="tx1"/>
              </a:solidFill>
            </a:endParaRPr>
          </a:p>
          <a:p>
            <a:r>
              <a:rPr lang="en-US" sz="2800" b="1" dirty="0" smtClean="0">
                <a:ln w="1905"/>
                <a:solidFill>
                  <a:schemeClr val="tx1"/>
                </a:solidFill>
                <a:effectLst>
                  <a:innerShdw blurRad="69850" dist="43180" dir="5400000">
                    <a:srgbClr val="000000">
                      <a:alpha val="65000"/>
                    </a:srgbClr>
                  </a:innerShdw>
                </a:effectLst>
              </a:rPr>
              <a:t>S.G. </a:t>
            </a:r>
            <a:r>
              <a:rPr lang="en-US" sz="2800" b="1" dirty="0" err="1" smtClean="0">
                <a:ln w="1905"/>
                <a:solidFill>
                  <a:schemeClr val="tx1"/>
                </a:solidFill>
                <a:effectLst>
                  <a:innerShdw blurRad="69850" dist="43180" dir="5400000">
                    <a:srgbClr val="000000">
                      <a:alpha val="65000"/>
                    </a:srgbClr>
                  </a:innerShdw>
                </a:effectLst>
              </a:rPr>
              <a:t>Kaypnazarov</a:t>
            </a:r>
            <a:r>
              <a:rPr lang="en-US" sz="2800" b="1" dirty="0" smtClean="0">
                <a:ln w="1905"/>
                <a:solidFill>
                  <a:schemeClr val="tx1"/>
                </a:solidFill>
                <a:effectLst>
                  <a:innerShdw blurRad="69850" dist="43180" dir="5400000">
                    <a:srgbClr val="000000">
                      <a:alpha val="65000"/>
                    </a:srgbClr>
                  </a:innerShdw>
                </a:effectLst>
              </a:rPr>
              <a:t> </a:t>
            </a:r>
            <a:r>
              <a:rPr lang="ru-RU" sz="2800" b="1" dirty="0" smtClean="0">
                <a:ln w="1905"/>
                <a:solidFill>
                  <a:schemeClr val="tx1"/>
                </a:solidFill>
                <a:effectLst>
                  <a:innerShdw blurRad="69850" dist="43180" dir="5400000">
                    <a:srgbClr val="000000">
                      <a:alpha val="65000"/>
                    </a:srgbClr>
                  </a:innerShdw>
                </a:effectLst>
              </a:rPr>
              <a:t> </a:t>
            </a:r>
          </a:p>
        </p:txBody>
      </p:sp>
      <p:pic>
        <p:nvPicPr>
          <p:cNvPr id="239621" name="Picture 5"/>
          <p:cNvPicPr>
            <a:picLocks noChangeAspect="1" noChangeArrowheads="1"/>
          </p:cNvPicPr>
          <p:nvPr/>
        </p:nvPicPr>
        <p:blipFill>
          <a:blip r:embed="rId3" cstate="print"/>
          <a:srcRect/>
          <a:stretch>
            <a:fillRect/>
          </a:stretch>
        </p:blipFill>
        <p:spPr bwMode="auto">
          <a:xfrm>
            <a:off x="304801" y="304801"/>
            <a:ext cx="1905000" cy="1905000"/>
          </a:xfrm>
          <a:prstGeom prst="rect">
            <a:avLst/>
          </a:prstGeom>
          <a:ln w="19050">
            <a:solidFill>
              <a:schemeClr val="accent1">
                <a:lumMod val="50000"/>
              </a:schemeClr>
            </a:solidFill>
          </a:ln>
          <a:effectLst>
            <a:outerShdw blurRad="292100" dist="139700" dir="2700000" algn="tl" rotWithShape="0">
              <a:srgbClr val="333333">
                <a:alpha val="65000"/>
              </a:srgbClr>
            </a:outerShdw>
          </a:effectLst>
        </p:spPr>
      </p:pic>
      <p:sp>
        <p:nvSpPr>
          <p:cNvPr id="12" name="Подзаголовок 2"/>
          <p:cNvSpPr txBox="1">
            <a:spLocks/>
          </p:cNvSpPr>
          <p:nvPr/>
        </p:nvSpPr>
        <p:spPr>
          <a:xfrm>
            <a:off x="2771800" y="3352800"/>
            <a:ext cx="5976664" cy="790580"/>
          </a:xfrm>
          <a:prstGeom prst="rect">
            <a:avLst/>
          </a:prstGeom>
          <a:ln w="28575">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lvl="0" algn="ctr">
              <a:spcBef>
                <a:spcPct val="20000"/>
              </a:spcBef>
              <a:defRPr/>
            </a:pPr>
            <a:r>
              <a:rPr kumimoji="0" lang="ru-RU" sz="4000" b="1" i="0" u="none" strike="noStrike" kern="1200" cap="none" spc="0" normalizeH="0" baseline="0" noProof="0" dirty="0" smtClean="0">
                <a:ln w="11430"/>
                <a:solidFill>
                  <a:schemeClr val="tx1"/>
                </a:solidFill>
                <a:effectLst>
                  <a:outerShdw blurRad="50800" dist="39000" dir="5460000" algn="tl">
                    <a:srgbClr val="000000">
                      <a:alpha val="38000"/>
                    </a:srgbClr>
                  </a:outerShdw>
                </a:effectLst>
                <a:uLnTx/>
                <a:uFillTx/>
                <a:latin typeface="+mn-lt"/>
                <a:ea typeface="+mn-ea"/>
                <a:cs typeface="+mn-cs"/>
              </a:rPr>
              <a:t> </a:t>
            </a:r>
            <a:r>
              <a:rPr kumimoji="0" lang="en-US" sz="4000" b="1" i="0" u="none" strike="noStrike" kern="1200" cap="none" spc="0" normalizeH="0" baseline="0" noProof="0" dirty="0" smtClean="0">
                <a:ln w="11430"/>
                <a:solidFill>
                  <a:schemeClr val="tx1"/>
                </a:solidFill>
                <a:effectLst>
                  <a:outerShdw blurRad="50800" dist="39000" dir="5460000" algn="tl">
                    <a:srgbClr val="000000">
                      <a:alpha val="38000"/>
                    </a:srgbClr>
                  </a:outerShdw>
                </a:effectLst>
                <a:uLnTx/>
                <a:uFillTx/>
                <a:latin typeface="+mn-lt"/>
                <a:ea typeface="+mn-ea"/>
                <a:cs typeface="+mn-cs"/>
              </a:rPr>
              <a:t>13</a:t>
            </a:r>
            <a:r>
              <a:rPr kumimoji="0" lang="ru-RU" sz="4000" b="1" i="0" u="none" strike="noStrike" kern="1200" cap="none" spc="0" normalizeH="0" baseline="0" noProof="0" dirty="0" smtClean="0">
                <a:ln w="11430"/>
                <a:solidFill>
                  <a:schemeClr val="tx1"/>
                </a:solidFill>
                <a:effectLst>
                  <a:outerShdw blurRad="50800" dist="39000" dir="5460000" algn="tl">
                    <a:srgbClr val="000000">
                      <a:alpha val="38000"/>
                    </a:srgbClr>
                  </a:outerShdw>
                </a:effectLst>
                <a:uLnTx/>
                <a:uFillTx/>
                <a:latin typeface="+mn-lt"/>
                <a:ea typeface="+mn-ea"/>
                <a:cs typeface="+mn-cs"/>
              </a:rPr>
              <a:t> – </a:t>
            </a:r>
            <a:r>
              <a:rPr lang="en-US" sz="4000" b="1" dirty="0" err="1" smtClean="0">
                <a:ln w="11430"/>
                <a:solidFill>
                  <a:schemeClr val="tx1"/>
                </a:solidFill>
                <a:effectLst>
                  <a:outerShdw blurRad="50800" dist="39000" dir="5460000" algn="tl">
                    <a:srgbClr val="000000">
                      <a:alpha val="38000"/>
                    </a:srgbClr>
                  </a:outerShdw>
                </a:effectLst>
              </a:rPr>
              <a:t>lekciya</a:t>
            </a:r>
            <a:r>
              <a:rPr lang="uz-Latn-UZ" sz="4000" b="1" dirty="0" smtClean="0">
                <a:ln w="11430"/>
                <a:solidFill>
                  <a:schemeClr val="tx1"/>
                </a:solidFill>
                <a:effectLst>
                  <a:outerShdw blurRad="50800" dist="39000" dir="5460000" algn="tl">
                    <a:srgbClr val="000000">
                      <a:alpha val="38000"/>
                    </a:srgbClr>
                  </a:outerShdw>
                </a:effectLst>
              </a:rPr>
              <a:t>. </a:t>
            </a:r>
            <a:r>
              <a:rPr lang="en-US" sz="4000" b="1" dirty="0" err="1">
                <a:ea typeface="Calibri"/>
              </a:rPr>
              <a:t>Kirispeli</a:t>
            </a:r>
            <a:r>
              <a:rPr lang="en-US" sz="4000" b="1" dirty="0">
                <a:ea typeface="Calibri"/>
              </a:rPr>
              <a:t> </a:t>
            </a:r>
            <a:r>
              <a:rPr lang="en-US" sz="4000" b="1" dirty="0" err="1">
                <a:ea typeface="Calibri"/>
              </a:rPr>
              <a:t>yar</a:t>
            </a:r>
            <a:r>
              <a:rPr lang="ru-RU" sz="4000" b="1" dirty="0">
                <a:ea typeface="Calibri"/>
              </a:rPr>
              <a:t>ı</a:t>
            </a:r>
            <a:r>
              <a:rPr lang="en-US" sz="4000" b="1" dirty="0">
                <a:ea typeface="Calibri"/>
              </a:rPr>
              <a:t>m</a:t>
            </a:r>
            <a:r>
              <a:rPr lang="ru-RU" sz="4000" b="1" dirty="0">
                <a:ea typeface="Calibri"/>
              </a:rPr>
              <a:t> ó</a:t>
            </a:r>
            <a:r>
              <a:rPr lang="en-US" sz="4000" b="1" dirty="0" err="1">
                <a:ea typeface="Calibri"/>
              </a:rPr>
              <a:t>tkizgishler</a:t>
            </a:r>
            <a:r>
              <a:rPr lang="ru-RU" sz="4000" b="1" dirty="0">
                <a:ea typeface="Calibri"/>
              </a:rPr>
              <a:t>.</a:t>
            </a:r>
            <a:r>
              <a:rPr kumimoji="0" lang="en-US" sz="4000" b="1" i="0" u="none" strike="noStrike" kern="1200" cap="none" spc="0" normalizeH="0" baseline="0" noProof="0" dirty="0" smtClean="0">
                <a:ln w="11430"/>
                <a:solidFill>
                  <a:schemeClr val="tx1"/>
                </a:solidFill>
                <a:effectLst>
                  <a:outerShdw blurRad="50800" dist="39000" dir="5460000" algn="tl">
                    <a:srgbClr val="000000">
                      <a:alpha val="38000"/>
                    </a:srgbClr>
                  </a:outerShdw>
                </a:effectLst>
                <a:uLnTx/>
                <a:uFillTx/>
              </a:rPr>
              <a:t> </a:t>
            </a:r>
            <a:endParaRPr kumimoji="0" lang="ru-RU" sz="4000" b="1" i="0" u="none" strike="noStrike" kern="1200" cap="none" spc="0" normalizeH="0" baseline="0" noProof="0" dirty="0" smtClean="0">
              <a:ln w="11430"/>
              <a:solidFill>
                <a:schemeClr val="tx1"/>
              </a:solidFill>
              <a:effectLst>
                <a:outerShdw blurRad="50800" dist="39000" dir="5460000" algn="tl">
                  <a:srgbClr val="000000">
                    <a:alpha val="38000"/>
                  </a:srgbClr>
                </a:outerShdw>
              </a:effectLst>
              <a:uLnTx/>
              <a:uFillTx/>
            </a:endParaRPr>
          </a:p>
        </p:txBody>
      </p:sp>
      <p:sp>
        <p:nvSpPr>
          <p:cNvPr id="13" name="Прямоугольник 12"/>
          <p:cNvSpPr/>
          <p:nvPr/>
        </p:nvSpPr>
        <p:spPr>
          <a:xfrm>
            <a:off x="304800" y="2285992"/>
            <a:ext cx="1905000" cy="1214446"/>
          </a:xfrm>
          <a:prstGeom prst="rect">
            <a:avLst/>
          </a:prstGeom>
          <a:ln>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uz-Cyrl-UZ" b="1" dirty="0" smtClean="0"/>
              <a:t>TÁBIYIY HÁM </a:t>
            </a:r>
            <a:r>
              <a:rPr lang="uz-Latn-UZ" b="1" dirty="0" smtClean="0"/>
              <a:t>ANÍQ</a:t>
            </a:r>
            <a:r>
              <a:rPr lang="en-US" b="1" dirty="0" smtClean="0"/>
              <a:t> </a:t>
            </a:r>
            <a:r>
              <a:rPr lang="uz-Cyrl-UZ" b="1" dirty="0" smtClean="0"/>
              <a:t>PÁNLER</a:t>
            </a:r>
            <a:endParaRPr lang="en-US" b="1" dirty="0" smtClean="0"/>
          </a:p>
          <a:p>
            <a:pPr algn="ctr"/>
            <a:r>
              <a:rPr lang="en-US" b="1" dirty="0" smtClean="0"/>
              <a:t>KAFEDRASÍ </a:t>
            </a:r>
            <a:endParaRPr lang="ru-RU" b="1" dirty="0"/>
          </a:p>
        </p:txBody>
      </p:sp>
      <p:cxnSp>
        <p:nvCxnSpPr>
          <p:cNvPr id="16" name="Прямая соединительная линия 15"/>
          <p:cNvCxnSpPr/>
          <p:nvPr/>
        </p:nvCxnSpPr>
        <p:spPr>
          <a:xfrm rot="5400000">
            <a:off x="-761206" y="3429000"/>
            <a:ext cx="6400006" cy="794"/>
          </a:xfrm>
          <a:prstGeom prst="line">
            <a:avLst/>
          </a:prstGeom>
          <a:ln w="76200">
            <a:solidFill>
              <a:schemeClr val="accent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Подзаголовок 2"/>
          <p:cNvSpPr txBox="1">
            <a:spLocks/>
          </p:cNvSpPr>
          <p:nvPr/>
        </p:nvSpPr>
        <p:spPr>
          <a:xfrm>
            <a:off x="714348" y="5857892"/>
            <a:ext cx="1066800" cy="5334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2800" b="1" i="0" u="none" strike="noStrike" kern="1200" cap="none" spc="0" normalizeH="0" baseline="0" noProof="0" dirty="0" smtClean="0">
                <a:ln w="1905"/>
                <a:effectLst>
                  <a:innerShdw blurRad="69850" dist="43180" dir="5400000">
                    <a:srgbClr val="000000">
                      <a:alpha val="65000"/>
                    </a:srgbClr>
                  </a:innerShdw>
                </a:effectLst>
                <a:uLnTx/>
                <a:uFillTx/>
                <a:latin typeface="+mn-lt"/>
                <a:ea typeface="+mn-ea"/>
                <a:cs typeface="+mn-cs"/>
              </a:rPr>
              <a:t>20</a:t>
            </a:r>
            <a:r>
              <a:rPr kumimoji="0" lang="en-US" sz="2800" b="1" i="0" u="none" strike="noStrike" kern="1200" cap="none" spc="0" normalizeH="0" baseline="0" noProof="0" dirty="0" smtClean="0">
                <a:ln w="1905"/>
                <a:effectLst>
                  <a:innerShdw blurRad="69850" dist="43180" dir="5400000">
                    <a:srgbClr val="000000">
                      <a:alpha val="65000"/>
                    </a:srgbClr>
                  </a:innerShdw>
                </a:effectLst>
                <a:uLnTx/>
                <a:uFillTx/>
                <a:latin typeface="+mn-lt"/>
                <a:ea typeface="+mn-ea"/>
                <a:cs typeface="+mn-cs"/>
              </a:rPr>
              <a:t>2</a:t>
            </a:r>
            <a:r>
              <a:rPr kumimoji="0" lang="uz-Latn-UZ" sz="2800" b="1" i="0" u="none" strike="noStrike" kern="1200" cap="none" spc="0" normalizeH="0" baseline="0" noProof="0" dirty="0" smtClean="0">
                <a:ln w="1905"/>
                <a:effectLst>
                  <a:innerShdw blurRad="69850" dist="43180" dir="5400000">
                    <a:srgbClr val="000000">
                      <a:alpha val="65000"/>
                    </a:srgbClr>
                  </a:innerShdw>
                </a:effectLst>
                <a:uLnTx/>
                <a:uFillTx/>
                <a:latin typeface="+mn-lt"/>
                <a:ea typeface="+mn-ea"/>
                <a:cs typeface="+mn-cs"/>
              </a:rPr>
              <a:t>3</a:t>
            </a:r>
            <a:endParaRPr kumimoji="0" lang="ru-RU" sz="2800" b="1" i="0" u="none" strike="noStrike" kern="1200" cap="none" spc="0" normalizeH="0" baseline="0" noProof="0" dirty="0">
              <a:ln w="1905"/>
              <a:effectLst>
                <a:innerShdw blurRad="69850" dist="43180" dir="5400000">
                  <a:srgbClr val="000000">
                    <a:alpha val="65000"/>
                  </a:srgbClr>
                </a:innerShdw>
              </a:effectLst>
              <a:uLnTx/>
              <a:uFillTx/>
              <a:latin typeface="+mn-lt"/>
              <a:ea typeface="+mn-ea"/>
              <a:cs typeface="+mn-cs"/>
            </a:endParaRPr>
          </a:p>
        </p:txBody>
      </p:sp>
      <p:pic>
        <p:nvPicPr>
          <p:cNvPr id="239627" name="Picture 11" descr="D:\АНИМАЦИИ\My Pictures\17072009.jpg"/>
          <p:cNvPicPr>
            <a:picLocks noChangeAspect="1" noChangeArrowheads="1"/>
          </p:cNvPicPr>
          <p:nvPr/>
        </p:nvPicPr>
        <p:blipFill>
          <a:blip r:embed="rId4"/>
          <a:srcRect/>
          <a:stretch>
            <a:fillRect/>
          </a:stretch>
        </p:blipFill>
        <p:spPr bwMode="auto">
          <a:xfrm>
            <a:off x="285720" y="3571876"/>
            <a:ext cx="1904999" cy="1341743"/>
          </a:xfrm>
          <a:prstGeom prst="rect">
            <a:avLst/>
          </a:prstGeom>
          <a:ln w="19050">
            <a:solidFill>
              <a:schemeClr val="accent1">
                <a:lumMod val="50000"/>
              </a:schemeClr>
            </a:solidFill>
          </a:ln>
          <a:effectLst>
            <a:outerShdw blurRad="292100" dist="139700" dir="2700000" algn="tl" rotWithShape="0">
              <a:srgbClr val="333333">
                <a:alpha val="65000"/>
              </a:srgbClr>
            </a:outerShdw>
          </a:effectLst>
        </p:spPr>
      </p:pic>
      <p:sp>
        <p:nvSpPr>
          <p:cNvPr id="10" name="Прямоугольник 9"/>
          <p:cNvSpPr/>
          <p:nvPr/>
        </p:nvSpPr>
        <p:spPr>
          <a:xfrm>
            <a:off x="285720" y="5000636"/>
            <a:ext cx="1905000" cy="609600"/>
          </a:xfrm>
          <a:prstGeom prst="rect">
            <a:avLst/>
          </a:prstGeom>
          <a:ln>
            <a:solidFill>
              <a:schemeClr val="accent1">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err="1" smtClean="0">
                <a:ln w="11430"/>
                <a:solidFill>
                  <a:prstClr val="black"/>
                </a:solidFill>
                <a:effectLst>
                  <a:outerShdw blurRad="50800" dist="39000" dir="5460000" algn="tl">
                    <a:srgbClr val="000000">
                      <a:alpha val="38000"/>
                    </a:srgbClr>
                  </a:outerShdw>
                </a:effectLst>
              </a:rPr>
              <a:t>Fizika</a:t>
            </a:r>
            <a:r>
              <a:rPr lang="en-US" sz="2800" b="1" dirty="0" smtClean="0">
                <a:ln w="11430"/>
                <a:solidFill>
                  <a:schemeClr val="tx1"/>
                </a:solidFill>
                <a:effectLst>
                  <a:outerShdw blurRad="50800" dist="39000" dir="5460000" algn="tl">
                    <a:srgbClr val="000000">
                      <a:alpha val="38000"/>
                    </a:srgbClr>
                  </a:outerShdw>
                </a:effectLst>
              </a:rPr>
              <a:t> II</a:t>
            </a:r>
            <a:endParaRPr lang="ru-RU"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ffectLst>
            <a:outerShdw blurRad="40000" dist="23000" dir="5400000" rotWithShape="0">
              <a:srgbClr val="000000">
                <a:alpha val="35000"/>
              </a:srgbClr>
            </a:outerShdw>
            <a:reflection blurRad="6350" stA="50000" endA="300" endPos="38500" dist="50800" dir="5400000" sy="-100000" algn="bl" rotWithShape="0"/>
          </a:effectLst>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4800" b="1" dirty="0" err="1" smtClean="0">
                <a:solidFill>
                  <a:schemeClr val="tx1"/>
                </a:solidFill>
              </a:rPr>
              <a:t>Yarım</a:t>
            </a:r>
            <a:r>
              <a:rPr lang="en-US" sz="4800" b="1" dirty="0" smtClean="0">
                <a:solidFill>
                  <a:schemeClr val="tx1"/>
                </a:solidFill>
              </a:rPr>
              <a:t> </a:t>
            </a:r>
            <a:r>
              <a:rPr lang="en-US" sz="4800" b="1" dirty="0" err="1" smtClean="0">
                <a:solidFill>
                  <a:schemeClr val="tx1"/>
                </a:solidFill>
              </a:rPr>
              <a:t>ótkizgishler</a:t>
            </a:r>
            <a:r>
              <a:rPr lang="en-US" sz="4800" b="1" dirty="0" smtClean="0"/>
              <a:t> </a:t>
            </a:r>
            <a:r>
              <a:rPr lang="en-US" sz="4800" b="1" dirty="0" smtClean="0">
                <a:solidFill>
                  <a:schemeClr val="tx1"/>
                </a:solidFill>
              </a:rPr>
              <a:t>– </a:t>
            </a:r>
            <a:r>
              <a:rPr lang="en-US" sz="4800" b="1" dirty="0" err="1" smtClean="0">
                <a:solidFill>
                  <a:schemeClr val="tx1"/>
                </a:solidFill>
              </a:rPr>
              <a:t>zamanagóy</a:t>
            </a:r>
            <a:r>
              <a:rPr lang="en-US" sz="4800" b="1" dirty="0" smtClean="0">
                <a:solidFill>
                  <a:schemeClr val="tx1"/>
                </a:solidFill>
              </a:rPr>
              <a:t> </a:t>
            </a:r>
            <a:r>
              <a:rPr lang="en-US" sz="4800" b="1" dirty="0" err="1" smtClean="0">
                <a:solidFill>
                  <a:schemeClr val="tx1"/>
                </a:solidFill>
              </a:rPr>
              <a:t>elektronikanıń</a:t>
            </a:r>
            <a:r>
              <a:rPr lang="en-US" sz="4800" b="1" dirty="0" smtClean="0">
                <a:solidFill>
                  <a:schemeClr val="tx1"/>
                </a:solidFill>
              </a:rPr>
              <a:t> </a:t>
            </a:r>
            <a:r>
              <a:rPr lang="en-US" sz="4800" b="1" dirty="0" err="1" smtClean="0">
                <a:solidFill>
                  <a:schemeClr val="tx1"/>
                </a:solidFill>
              </a:rPr>
              <a:t>tiykarı</a:t>
            </a:r>
            <a:r>
              <a:rPr lang="en-US" sz="4800" b="1" dirty="0" smtClean="0">
                <a:solidFill>
                  <a:schemeClr val="tx1"/>
                </a:solidFill>
              </a:rPr>
              <a:t>.</a:t>
            </a:r>
            <a:endParaRPr lang="ru-RU" sz="4800" b="1" dirty="0">
              <a:solidFill>
                <a:schemeClr val="tx1"/>
              </a:solidFill>
            </a:endParaRPr>
          </a:p>
        </p:txBody>
      </p:sp>
    </p:spTree>
  </p:cSld>
  <p:clrMapOvr>
    <a:masterClrMapping/>
  </p:clrMapOvr>
  <p:transition>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050"/>
          <p:cNvSpPr>
            <a:spLocks noGrp="1" noChangeArrowheads="1"/>
          </p:cNvSpPr>
          <p:nvPr>
            <p:ph type="title"/>
          </p:nvPr>
        </p:nvSpPr>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4000" b="1" dirty="0" err="1" smtClean="0">
                <a:solidFill>
                  <a:schemeClr val="tx1"/>
                </a:solidFill>
              </a:rPr>
              <a:t>Yarım</a:t>
            </a:r>
            <a:r>
              <a:rPr lang="en-US" sz="4000" b="1" dirty="0" smtClean="0">
                <a:solidFill>
                  <a:schemeClr val="tx1"/>
                </a:solidFill>
              </a:rPr>
              <a:t> </a:t>
            </a:r>
            <a:r>
              <a:rPr lang="en-US" sz="4000" b="1" dirty="0" err="1" smtClean="0">
                <a:solidFill>
                  <a:schemeClr val="tx1"/>
                </a:solidFill>
              </a:rPr>
              <a:t>ótkizgishli</a:t>
            </a:r>
            <a:r>
              <a:rPr lang="en-US" sz="4000" b="1" dirty="0" smtClean="0">
                <a:solidFill>
                  <a:schemeClr val="tx1"/>
                </a:solidFill>
              </a:rPr>
              <a:t> </a:t>
            </a:r>
            <a:r>
              <a:rPr lang="en-US" sz="4000" b="1" dirty="0" err="1" smtClean="0">
                <a:solidFill>
                  <a:schemeClr val="tx1"/>
                </a:solidFill>
              </a:rPr>
              <a:t>diod</a:t>
            </a:r>
            <a:r>
              <a:rPr lang="ru-RU" sz="4000" b="1" dirty="0">
                <a:solidFill>
                  <a:schemeClr val="tx1"/>
                </a:solidFill>
              </a:rPr>
              <a:t/>
            </a:r>
            <a:br>
              <a:rPr lang="ru-RU" sz="4000" b="1" dirty="0">
                <a:solidFill>
                  <a:schemeClr val="tx1"/>
                </a:solidFill>
              </a:rPr>
            </a:br>
            <a:r>
              <a:rPr lang="ru-RU" sz="4000" b="1" dirty="0">
                <a:solidFill>
                  <a:schemeClr val="tx1"/>
                </a:solidFill>
              </a:rPr>
              <a:t>(</a:t>
            </a:r>
            <a:r>
              <a:rPr lang="en-US" sz="4000" b="1" i="1" dirty="0">
                <a:solidFill>
                  <a:schemeClr val="tx1"/>
                </a:solidFill>
              </a:rPr>
              <a:t>p-n</a:t>
            </a:r>
            <a:r>
              <a:rPr lang="ru-RU" sz="4000" b="1" dirty="0">
                <a:solidFill>
                  <a:schemeClr val="tx1"/>
                </a:solidFill>
              </a:rPr>
              <a:t> </a:t>
            </a:r>
            <a:r>
              <a:rPr lang="en-US" sz="4000" b="1" dirty="0">
                <a:solidFill>
                  <a:schemeClr val="tx1"/>
                </a:solidFill>
              </a:rPr>
              <a:t>–</a:t>
            </a:r>
            <a:r>
              <a:rPr lang="ru-RU" sz="4000" b="1" dirty="0">
                <a:solidFill>
                  <a:schemeClr val="tx1"/>
                </a:solidFill>
              </a:rPr>
              <a:t> </a:t>
            </a:r>
            <a:r>
              <a:rPr lang="en-US" sz="4000" b="1" dirty="0" err="1" smtClean="0">
                <a:solidFill>
                  <a:schemeClr val="tx1"/>
                </a:solidFill>
              </a:rPr>
              <a:t>ótiw</a:t>
            </a:r>
            <a:r>
              <a:rPr lang="ru-RU" sz="4000" b="1" dirty="0" smtClean="0">
                <a:solidFill>
                  <a:schemeClr val="tx1"/>
                </a:solidFill>
              </a:rPr>
              <a:t>)</a:t>
            </a:r>
            <a:endParaRPr lang="ru-RU" sz="4000" b="1" dirty="0">
              <a:solidFill>
                <a:schemeClr val="tx1"/>
              </a:solidFill>
            </a:endParaRPr>
          </a:p>
        </p:txBody>
      </p:sp>
      <p:sp>
        <p:nvSpPr>
          <p:cNvPr id="11267" name="Rectangle 2051"/>
          <p:cNvSpPr>
            <a:spLocks noGrp="1" noChangeArrowheads="1"/>
          </p:cNvSpPr>
          <p:nvPr>
            <p:ph type="body" idx="1"/>
          </p:nvPr>
        </p:nvSpPr>
        <p:spPr>
          <a:xfrm>
            <a:off x="428596" y="1571612"/>
            <a:ext cx="8229600" cy="4525963"/>
          </a:xfrm>
          <a:ln w="38100">
            <a:solidFill>
              <a:srgbClr val="002060"/>
            </a:solidFill>
          </a:ln>
        </p:spPr>
        <p:txBody>
          <a:bodyPr>
            <a:normAutofit/>
          </a:bodyPr>
          <a:lstStyle/>
          <a:p>
            <a:pPr marL="631825" indent="-631825"/>
            <a:r>
              <a:rPr lang="en-US" sz="2800" b="1" dirty="0" err="1" smtClean="0"/>
              <a:t>Bir</a:t>
            </a:r>
            <a:r>
              <a:rPr lang="en-US" sz="2800" b="1" dirty="0" smtClean="0"/>
              <a:t> </a:t>
            </a:r>
            <a:r>
              <a:rPr lang="en-US" sz="2800" b="1" dirty="0" err="1" smtClean="0"/>
              <a:t>tárepleme</a:t>
            </a:r>
            <a:r>
              <a:rPr lang="en-US" sz="2800" b="1" dirty="0" smtClean="0"/>
              <a:t> </a:t>
            </a:r>
            <a:r>
              <a:rPr lang="en-US" sz="2800" b="1" dirty="0" err="1" smtClean="0"/>
              <a:t>ótkizgishlik</a:t>
            </a:r>
            <a:r>
              <a:rPr lang="en-US" sz="2800" b="1" dirty="0" smtClean="0"/>
              <a:t> </a:t>
            </a:r>
            <a:r>
              <a:rPr lang="en-US" sz="2800" b="1" dirty="0" err="1" smtClean="0"/>
              <a:t>qásiyetine</a:t>
            </a:r>
            <a:r>
              <a:rPr lang="en-US" sz="2800" b="1" dirty="0" smtClean="0"/>
              <a:t> </a:t>
            </a:r>
            <a:r>
              <a:rPr lang="en-US" sz="2800" b="1" dirty="0" err="1" smtClean="0"/>
              <a:t>iye</a:t>
            </a:r>
            <a:r>
              <a:rPr lang="en-US" sz="2800" b="1" dirty="0" smtClean="0"/>
              <a:t>: </a:t>
            </a:r>
          </a:p>
          <a:p>
            <a:pPr marL="631825" indent="-631825">
              <a:buNone/>
            </a:pPr>
            <a:r>
              <a:rPr lang="en-US" sz="2800" b="1" dirty="0" smtClean="0"/>
              <a:t>	</a:t>
            </a:r>
            <a:r>
              <a:rPr lang="en-US" sz="2800" b="1" dirty="0" err="1" smtClean="0"/>
              <a:t>bir</a:t>
            </a:r>
            <a:r>
              <a:rPr lang="en-US" sz="2800" b="1" dirty="0" smtClean="0"/>
              <a:t> </a:t>
            </a:r>
            <a:r>
              <a:rPr lang="en-US" sz="2800" b="1" dirty="0" err="1" smtClean="0"/>
              <a:t>baǵıtta</a:t>
            </a:r>
            <a:r>
              <a:rPr lang="en-US" sz="2800" b="1" dirty="0" smtClean="0"/>
              <a:t> </a:t>
            </a:r>
            <a:r>
              <a:rPr lang="en-US" sz="2800" b="1" dirty="0" err="1" smtClean="0"/>
              <a:t>tok</a:t>
            </a:r>
            <a:r>
              <a:rPr lang="en-US" sz="2800" b="1" dirty="0" smtClean="0"/>
              <a:t> </a:t>
            </a:r>
            <a:r>
              <a:rPr lang="en-US" sz="2800" b="1" dirty="0" err="1" smtClean="0"/>
              <a:t>ótkizedi</a:t>
            </a:r>
            <a:r>
              <a:rPr lang="en-US" sz="2800" b="1" dirty="0" smtClean="0"/>
              <a:t>.</a:t>
            </a:r>
            <a:r>
              <a:rPr lang="ru-RU" sz="2800" b="1" dirty="0" smtClean="0"/>
              <a:t>  </a:t>
            </a:r>
            <a:endParaRPr lang="ru-RU" sz="2800" b="1" dirty="0"/>
          </a:p>
          <a:p>
            <a:pPr marL="631825" indent="-631825"/>
            <a:r>
              <a:rPr lang="en-US" sz="2800" b="1" dirty="0" err="1" smtClean="0"/>
              <a:t>Ózgermeli</a:t>
            </a:r>
            <a:r>
              <a:rPr lang="en-US" sz="2800" b="1" dirty="0" smtClean="0"/>
              <a:t> </a:t>
            </a:r>
            <a:r>
              <a:rPr lang="en-US" sz="2800" b="1" dirty="0" err="1" smtClean="0"/>
              <a:t>toktan</a:t>
            </a:r>
            <a:r>
              <a:rPr lang="en-US" sz="2800" b="1" dirty="0" smtClean="0"/>
              <a:t> </a:t>
            </a:r>
            <a:r>
              <a:rPr lang="en-US" sz="2800" b="1" dirty="0" err="1" smtClean="0"/>
              <a:t>turaqlı</a:t>
            </a:r>
            <a:r>
              <a:rPr lang="en-US" sz="2800" b="1" dirty="0" smtClean="0"/>
              <a:t> </a:t>
            </a:r>
            <a:r>
              <a:rPr lang="en-US" sz="2800" b="1" dirty="0" err="1" smtClean="0"/>
              <a:t>tok</a:t>
            </a:r>
            <a:r>
              <a:rPr lang="en-US" sz="2800" b="1" dirty="0" smtClean="0"/>
              <a:t> </a:t>
            </a:r>
            <a:r>
              <a:rPr lang="en-US" sz="2800" b="1" dirty="0" err="1" smtClean="0"/>
              <a:t>alıwdıń</a:t>
            </a:r>
            <a:r>
              <a:rPr lang="en-US" sz="2800" b="1" dirty="0" smtClean="0"/>
              <a:t> </a:t>
            </a:r>
            <a:r>
              <a:rPr lang="en-US" sz="2800" b="1" dirty="0" err="1" smtClean="0"/>
              <a:t>ápiwayı</a:t>
            </a:r>
            <a:r>
              <a:rPr lang="en-US" sz="2800" b="1" dirty="0" smtClean="0"/>
              <a:t> </a:t>
            </a:r>
            <a:r>
              <a:rPr lang="en-US" sz="2800" b="1" dirty="0" err="1" smtClean="0"/>
              <a:t>sızılmalarında</a:t>
            </a:r>
            <a:r>
              <a:rPr lang="en-US" sz="2800" b="1" dirty="0" smtClean="0"/>
              <a:t> </a:t>
            </a:r>
            <a:r>
              <a:rPr lang="en-US" sz="2800" b="1" dirty="0" err="1" smtClean="0"/>
              <a:t>isletiledi</a:t>
            </a:r>
            <a:r>
              <a:rPr lang="en-US" sz="2800" b="1" dirty="0" smtClean="0"/>
              <a:t>.</a:t>
            </a:r>
            <a:r>
              <a:rPr lang="ru-RU" sz="2800" b="1" dirty="0" smtClean="0"/>
              <a:t>   </a:t>
            </a:r>
            <a:endParaRPr lang="ru-RU" sz="2800" b="1" dirty="0"/>
          </a:p>
          <a:p>
            <a:pPr marL="631825" indent="-631825"/>
            <a:r>
              <a:rPr lang="en-US" sz="2800" b="1" dirty="0" err="1" smtClean="0"/>
              <a:t>Basqa</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ásbapları</a:t>
            </a:r>
            <a:r>
              <a:rPr lang="en-US" sz="2800" b="1" dirty="0" smtClean="0"/>
              <a:t>, </a:t>
            </a:r>
            <a:r>
              <a:rPr lang="en-US" sz="2800" b="1" dirty="0" err="1" smtClean="0"/>
              <a:t>mikrosxemalardı</a:t>
            </a:r>
            <a:r>
              <a:rPr lang="en-US" sz="2800" b="1" dirty="0" smtClean="0"/>
              <a:t> </a:t>
            </a:r>
            <a:r>
              <a:rPr lang="en-US" sz="2800" b="1" dirty="0" err="1" smtClean="0"/>
              <a:t>jaratıwǵa</a:t>
            </a:r>
            <a:r>
              <a:rPr lang="en-US" sz="2800" b="1" dirty="0" smtClean="0"/>
              <a:t> </a:t>
            </a:r>
            <a:r>
              <a:rPr lang="en-US" sz="2800" b="1" dirty="0" err="1" smtClean="0"/>
              <a:t>tiykar</a:t>
            </a:r>
            <a:r>
              <a:rPr lang="en-US" sz="2800" b="1" dirty="0" smtClean="0"/>
              <a:t> </a:t>
            </a:r>
            <a:r>
              <a:rPr lang="en-US" sz="2800" b="1" dirty="0" err="1" smtClean="0"/>
              <a:t>boladı</a:t>
            </a:r>
            <a:r>
              <a:rPr lang="en-US" sz="2800" b="1" dirty="0" smtClean="0"/>
              <a:t>.</a:t>
            </a:r>
            <a:r>
              <a:rPr lang="ru-RU" sz="2800" b="1" dirty="0" smtClean="0"/>
              <a:t> </a:t>
            </a:r>
            <a:endParaRPr lang="ru-RU" sz="2800" b="1" dirty="0"/>
          </a:p>
        </p:txBody>
      </p:sp>
      <p:sp>
        <p:nvSpPr>
          <p:cNvPr id="11268" name="AutoShape 2052">
            <a:hlinkClick r:id="" action="ppaction://hlinkshowjump?jump=lastslideviewed" highlightClick="1"/>
          </p:cNvPr>
          <p:cNvSpPr>
            <a:spLocks noChangeArrowheads="1"/>
          </p:cNvSpPr>
          <p:nvPr/>
        </p:nvSpPr>
        <p:spPr bwMode="auto">
          <a:xfrm>
            <a:off x="7858148" y="5429264"/>
            <a:ext cx="431800" cy="431800"/>
          </a:xfrm>
          <a:prstGeom prst="actionButtonBackPrevious">
            <a:avLst/>
          </a:prstGeom>
          <a:solidFill>
            <a:schemeClr val="accent1"/>
          </a:solidFill>
          <a:ln w="9525">
            <a:noFill/>
            <a:miter lim="800000"/>
            <a:headEnd/>
            <a:tailEnd/>
          </a:ln>
          <a:effectLst/>
        </p:spPr>
        <p:txBody>
          <a:bodyPr wrap="none" anchor="ctr"/>
          <a:lstStyle/>
          <a:p>
            <a:endParaRPr lang="ru-RU"/>
          </a:p>
        </p:txBody>
      </p:sp>
      <p:pic>
        <p:nvPicPr>
          <p:cNvPr id="11280" name="Picture 2064" descr="diod"/>
          <p:cNvPicPr>
            <a:picLocks noChangeAspect="1" noChangeArrowheads="1"/>
          </p:cNvPicPr>
          <p:nvPr/>
        </p:nvPicPr>
        <p:blipFill>
          <a:blip r:embed="rId3"/>
          <a:srcRect/>
          <a:stretch>
            <a:fillRect/>
          </a:stretch>
        </p:blipFill>
        <p:spPr bwMode="auto">
          <a:xfrm>
            <a:off x="4357686" y="4500570"/>
            <a:ext cx="777875" cy="1339850"/>
          </a:xfrm>
          <a:prstGeom prst="rect">
            <a:avLst/>
          </a:prstGeom>
          <a:ln>
            <a:noFill/>
          </a:ln>
          <a:effectLst>
            <a:outerShdw blurRad="292100" dist="139700" dir="2700000" algn="tl" rotWithShape="0">
              <a:srgbClr val="333333">
                <a:alpha val="65000"/>
              </a:srgbClr>
            </a:outerShdw>
          </a:effectLst>
        </p:spPr>
      </p:pic>
      <p:pic>
        <p:nvPicPr>
          <p:cNvPr id="11282" name="Picture 2066" descr="diodes2"/>
          <p:cNvPicPr>
            <a:picLocks noChangeAspect="1" noChangeArrowheads="1"/>
          </p:cNvPicPr>
          <p:nvPr/>
        </p:nvPicPr>
        <p:blipFill>
          <a:blip r:embed="rId4"/>
          <a:srcRect/>
          <a:stretch>
            <a:fillRect/>
          </a:stretch>
        </p:blipFill>
        <p:spPr bwMode="auto">
          <a:xfrm rot="-1656392">
            <a:off x="5673197" y="4386105"/>
            <a:ext cx="2293938" cy="1308100"/>
          </a:xfrm>
          <a:prstGeom prst="rect">
            <a:avLst/>
          </a:prstGeom>
          <a:ln>
            <a:noFill/>
          </a:ln>
          <a:effectLst>
            <a:outerShdw blurRad="292100" dist="139700" dir="2700000" algn="tl" rotWithShape="0">
              <a:srgbClr val="333333">
                <a:alpha val="65000"/>
              </a:srgbClr>
            </a:outerShdw>
          </a:effectLst>
        </p:spPr>
      </p:pic>
      <p:pic>
        <p:nvPicPr>
          <p:cNvPr id="11284" name="Picture 2068" descr="a2355f1"/>
          <p:cNvPicPr>
            <a:picLocks noChangeAspect="1" noChangeArrowheads="1"/>
          </p:cNvPicPr>
          <p:nvPr/>
        </p:nvPicPr>
        <p:blipFill>
          <a:blip r:embed="rId5"/>
          <a:srcRect/>
          <a:stretch>
            <a:fillRect/>
          </a:stretch>
        </p:blipFill>
        <p:spPr bwMode="auto">
          <a:xfrm rot="5400000">
            <a:off x="96810" y="4975232"/>
            <a:ext cx="1497011" cy="690563"/>
          </a:xfrm>
          <a:prstGeom prst="rect">
            <a:avLst/>
          </a:prstGeom>
          <a:ln>
            <a:noFill/>
          </a:ln>
          <a:effectLst>
            <a:outerShdw blurRad="292100" dist="139700" dir="2700000" algn="tl" rotWithShape="0">
              <a:srgbClr val="333333">
                <a:alpha val="65000"/>
              </a:srgbClr>
            </a:outerShdw>
          </a:effectLst>
        </p:spPr>
      </p:pic>
      <p:pic>
        <p:nvPicPr>
          <p:cNvPr id="11290" name="Picture 2074" descr="diodes3"/>
          <p:cNvPicPr>
            <a:picLocks noChangeAspect="1" noChangeArrowheads="1"/>
          </p:cNvPicPr>
          <p:nvPr/>
        </p:nvPicPr>
        <p:blipFill>
          <a:blip r:embed="rId6"/>
          <a:srcRect/>
          <a:stretch>
            <a:fillRect/>
          </a:stretch>
        </p:blipFill>
        <p:spPr bwMode="auto">
          <a:xfrm>
            <a:off x="785786" y="3929066"/>
            <a:ext cx="3744912" cy="235585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77248" cy="1143000"/>
          </a:xfrm>
        </p:spPr>
        <p:style>
          <a:lnRef idx="0">
            <a:schemeClr val="accent1"/>
          </a:lnRef>
          <a:fillRef idx="3">
            <a:schemeClr val="accent1"/>
          </a:fillRef>
          <a:effectRef idx="3">
            <a:schemeClr val="accent1"/>
          </a:effectRef>
          <a:fontRef idx="minor">
            <a:schemeClr val="lt1"/>
          </a:fontRef>
        </p:style>
        <p:txBody>
          <a:bodyPr/>
          <a:lstStyle/>
          <a:p>
            <a:r>
              <a:rPr lang="en-US" b="1" dirty="0" err="1" smtClean="0">
                <a:solidFill>
                  <a:schemeClr val="tx1"/>
                </a:solidFill>
              </a:rPr>
              <a:t>Termistor</a:t>
            </a:r>
            <a:endParaRPr lang="ru-RU" b="1" dirty="0">
              <a:solidFill>
                <a:schemeClr val="tx1"/>
              </a:solidFill>
            </a:endParaRPr>
          </a:p>
        </p:txBody>
      </p:sp>
      <p:sp>
        <p:nvSpPr>
          <p:cNvPr id="4099" name="Rectangle 3"/>
          <p:cNvSpPr>
            <a:spLocks noGrp="1" noChangeArrowheads="1"/>
          </p:cNvSpPr>
          <p:nvPr>
            <p:ph type="body" idx="1"/>
          </p:nvPr>
        </p:nvSpPr>
        <p:spPr>
          <a:xfrm>
            <a:off x="457200" y="1916113"/>
            <a:ext cx="8291513" cy="3594111"/>
          </a:xfrm>
          <a:ln w="38100">
            <a:solidFill>
              <a:srgbClr val="002060"/>
            </a:solidFill>
          </a:ln>
        </p:spPr>
        <p:txBody>
          <a:bodyPr>
            <a:normAutofit/>
          </a:bodyPr>
          <a:lstStyle/>
          <a:p>
            <a:pPr marL="625475" indent="-625475"/>
            <a:r>
              <a:rPr lang="en-US" sz="2800" b="1" dirty="0" err="1" smtClean="0"/>
              <a:t>Temperatura</a:t>
            </a:r>
            <a:r>
              <a:rPr lang="en-US" sz="2800" b="1" dirty="0" smtClean="0"/>
              <a:t> </a:t>
            </a:r>
            <a:r>
              <a:rPr lang="en-US" sz="2800" b="1" dirty="0" err="1" smtClean="0"/>
              <a:t>ózgeriwinde</a:t>
            </a:r>
            <a:r>
              <a:rPr lang="en-US" sz="2800" b="1" dirty="0" smtClean="0"/>
              <a:t> </a:t>
            </a:r>
            <a:r>
              <a:rPr lang="en-US" sz="2800" b="1" dirty="0" err="1" smtClean="0"/>
              <a:t>óziniń</a:t>
            </a:r>
            <a:r>
              <a:rPr lang="en-US" sz="2800" b="1" dirty="0" smtClean="0"/>
              <a:t> </a:t>
            </a:r>
            <a:r>
              <a:rPr lang="en-US" sz="2800" b="1" dirty="0" err="1" smtClean="0"/>
              <a:t>qarsılıǵın</a:t>
            </a:r>
            <a:r>
              <a:rPr lang="en-US" sz="2800" b="1" dirty="0" smtClean="0"/>
              <a:t> </a:t>
            </a:r>
            <a:r>
              <a:rPr lang="en-US" sz="2800" b="1" dirty="0" err="1" smtClean="0"/>
              <a:t>ózgertiwshi</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ásbap</a:t>
            </a:r>
            <a:r>
              <a:rPr lang="en-US" sz="2800" b="1" dirty="0" smtClean="0"/>
              <a:t>.</a:t>
            </a:r>
            <a:r>
              <a:rPr lang="ru-RU" sz="2800" b="1" dirty="0" smtClean="0"/>
              <a:t> </a:t>
            </a:r>
            <a:endParaRPr lang="ru-RU" sz="2800" b="1" dirty="0"/>
          </a:p>
          <a:p>
            <a:pPr marL="625475" indent="-625475"/>
            <a:r>
              <a:rPr lang="en-US" sz="2800" b="1" dirty="0" smtClean="0"/>
              <a:t>p-n</a:t>
            </a:r>
            <a:r>
              <a:rPr lang="uz-Cyrl-UZ" sz="2800" b="1" dirty="0" smtClean="0"/>
              <a:t> </a:t>
            </a:r>
            <a:r>
              <a:rPr lang="en-US" sz="2800" b="1" dirty="0" err="1" smtClean="0"/>
              <a:t>ótiwsiz</a:t>
            </a:r>
            <a:r>
              <a:rPr lang="en-US" sz="2800" b="1" dirty="0" smtClean="0"/>
              <a:t> </a:t>
            </a:r>
            <a:r>
              <a:rPr lang="en-US" sz="2800" b="1" dirty="0" err="1" smtClean="0"/>
              <a:t>kólemlik</a:t>
            </a:r>
            <a:r>
              <a:rPr lang="en-US" sz="2800" b="1" dirty="0" smtClean="0"/>
              <a:t> </a:t>
            </a:r>
            <a:r>
              <a:rPr lang="en-US" sz="2800" b="1" dirty="0" err="1" smtClean="0"/>
              <a:t>qarsılıqqa</a:t>
            </a:r>
            <a:r>
              <a:rPr lang="en-US" sz="2800" b="1" dirty="0" smtClean="0"/>
              <a:t> </a:t>
            </a:r>
            <a:r>
              <a:rPr lang="en-US" sz="2800" b="1" dirty="0" err="1" smtClean="0"/>
              <a:t>iye</a:t>
            </a:r>
            <a:r>
              <a:rPr lang="en-US" sz="2800" b="1" dirty="0" smtClean="0"/>
              <a:t> </a:t>
            </a:r>
            <a:r>
              <a:rPr lang="en-US" sz="2800" b="1" dirty="0" err="1" smtClean="0"/>
              <a:t>bolǵan</a:t>
            </a:r>
            <a:r>
              <a:rPr lang="en-US" sz="2800" b="1" dirty="0" smtClean="0"/>
              <a:t> </a:t>
            </a:r>
            <a:r>
              <a:rPr lang="uz-Latn-UZ" sz="2800" b="1" dirty="0" smtClean="0"/>
              <a:t>     </a:t>
            </a:r>
            <a:r>
              <a:rPr lang="en-US" sz="2800" b="1" dirty="0" smtClean="0"/>
              <a:t>element </a:t>
            </a:r>
            <a:r>
              <a:rPr lang="en-US" sz="2800" b="1" dirty="0" err="1" smtClean="0"/>
              <a:t>termistor</a:t>
            </a:r>
            <a:r>
              <a:rPr lang="en-US" sz="2800" b="1" dirty="0" smtClean="0"/>
              <a:t> </a:t>
            </a:r>
            <a:r>
              <a:rPr lang="en-US" sz="2800" b="1" dirty="0" err="1" smtClean="0"/>
              <a:t>dep</a:t>
            </a:r>
            <a:r>
              <a:rPr lang="en-US" sz="2800" b="1" dirty="0" smtClean="0"/>
              <a:t> </a:t>
            </a:r>
            <a:r>
              <a:rPr lang="en-US" sz="2800" b="1" dirty="0" err="1" smtClean="0"/>
              <a:t>esaplanadı</a:t>
            </a:r>
            <a:r>
              <a:rPr lang="en-US" sz="2800" b="1" dirty="0" smtClean="0"/>
              <a:t>.</a:t>
            </a:r>
            <a:endParaRPr lang="ru-RU" sz="2800" b="1" dirty="0"/>
          </a:p>
          <a:p>
            <a:pPr marL="625475" indent="-625475"/>
            <a:r>
              <a:rPr lang="en-US" sz="2800" b="1" dirty="0" err="1" smtClean="0"/>
              <a:t>Temperaturanı</a:t>
            </a:r>
            <a:r>
              <a:rPr lang="en-US" sz="2800" b="1" dirty="0" smtClean="0"/>
              <a:t> </a:t>
            </a:r>
            <a:r>
              <a:rPr lang="en-US" sz="2800" b="1" dirty="0" err="1" smtClean="0"/>
              <a:t>qadaǵalaw</a:t>
            </a:r>
            <a:r>
              <a:rPr lang="en-US" sz="2800" b="1" dirty="0" smtClean="0"/>
              <a:t> </a:t>
            </a:r>
            <a:r>
              <a:rPr lang="en-US" sz="2800" b="1" dirty="0" err="1" smtClean="0"/>
              <a:t>sistemalarında</a:t>
            </a:r>
            <a:r>
              <a:rPr lang="en-US" sz="2800" b="1" dirty="0" smtClean="0"/>
              <a:t> </a:t>
            </a:r>
            <a:r>
              <a:rPr lang="en-US" sz="2800" b="1" dirty="0" err="1" smtClean="0"/>
              <a:t>qollanıladı</a:t>
            </a:r>
            <a:r>
              <a:rPr lang="en-US" sz="2800" b="1" dirty="0" smtClean="0"/>
              <a:t>.</a:t>
            </a:r>
            <a:r>
              <a:rPr lang="ru-RU" sz="2800" b="1" dirty="0" smtClean="0"/>
              <a:t> </a:t>
            </a:r>
            <a:endParaRPr lang="ru-RU" sz="2800" b="1" dirty="0"/>
          </a:p>
        </p:txBody>
      </p:sp>
      <p:pic>
        <p:nvPicPr>
          <p:cNvPr id="4105" name="Picture 9" descr="termistor1"/>
          <p:cNvPicPr>
            <a:picLocks noChangeAspect="1" noChangeArrowheads="1"/>
          </p:cNvPicPr>
          <p:nvPr/>
        </p:nvPicPr>
        <p:blipFill>
          <a:blip r:embed="rId3"/>
          <a:srcRect/>
          <a:stretch>
            <a:fillRect/>
          </a:stretch>
        </p:blipFill>
        <p:spPr bwMode="auto">
          <a:xfrm>
            <a:off x="7643834" y="2000240"/>
            <a:ext cx="1019175" cy="2376488"/>
          </a:xfrm>
          <a:prstGeom prst="rect">
            <a:avLst/>
          </a:prstGeom>
          <a:ln>
            <a:noFill/>
          </a:ln>
          <a:effectLst>
            <a:outerShdw blurRad="292100" dist="139700" dir="2700000" algn="tl" rotWithShape="0">
              <a:srgbClr val="333333">
                <a:alpha val="65000"/>
              </a:srgbClr>
            </a:outerShdw>
          </a:effectLst>
        </p:spPr>
      </p:pic>
      <p:pic>
        <p:nvPicPr>
          <p:cNvPr id="4113" name="Picture 17" descr="Thermistor"/>
          <p:cNvPicPr>
            <a:picLocks noChangeAspect="1" noChangeArrowheads="1"/>
          </p:cNvPicPr>
          <p:nvPr/>
        </p:nvPicPr>
        <p:blipFill>
          <a:blip r:embed="rId4"/>
          <a:srcRect/>
          <a:stretch>
            <a:fillRect/>
          </a:stretch>
        </p:blipFill>
        <p:spPr bwMode="auto">
          <a:xfrm rot="2212235">
            <a:off x="5052696" y="3727136"/>
            <a:ext cx="2879725" cy="20859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528752"/>
            <a:ext cx="8218488" cy="3257568"/>
          </a:xfrm>
          <a:ln w="38100">
            <a:solidFill>
              <a:srgbClr val="002060"/>
            </a:solidFill>
          </a:ln>
        </p:spPr>
        <p:txBody>
          <a:bodyPr>
            <a:normAutofit/>
          </a:bodyPr>
          <a:lstStyle/>
          <a:p>
            <a:pPr marL="625475" indent="-625475">
              <a:buClr>
                <a:schemeClr val="tx1"/>
              </a:buClr>
            </a:pPr>
            <a:r>
              <a:rPr lang="en-US" sz="2800" b="1" dirty="0" err="1" smtClean="0"/>
              <a:t>Túsip</a:t>
            </a:r>
            <a:r>
              <a:rPr lang="en-US" sz="2800" b="1" dirty="0" smtClean="0"/>
              <a:t> </a:t>
            </a:r>
            <a:r>
              <a:rPr lang="en-US" sz="2800" b="1" dirty="0" err="1" smtClean="0"/>
              <a:t>atırǵan</a:t>
            </a:r>
            <a:r>
              <a:rPr lang="en-US" sz="2800" b="1" dirty="0" smtClean="0"/>
              <a:t> </a:t>
            </a:r>
            <a:r>
              <a:rPr lang="en-US" sz="2800" b="1" dirty="0" err="1" smtClean="0"/>
              <a:t>nurlanıw</a:t>
            </a:r>
            <a:r>
              <a:rPr lang="en-US" sz="2800" b="1" dirty="0" smtClean="0"/>
              <a:t> </a:t>
            </a:r>
            <a:r>
              <a:rPr lang="en-US" sz="2800" b="1" dirty="0" err="1" smtClean="0"/>
              <a:t>jedelligine</a:t>
            </a:r>
            <a:r>
              <a:rPr lang="en-US" sz="2800" b="1" dirty="0" smtClean="0"/>
              <a:t> </a:t>
            </a:r>
            <a:r>
              <a:rPr lang="en-US" sz="2800" b="1" dirty="0" err="1" smtClean="0"/>
              <a:t>ǵárezli</a:t>
            </a:r>
            <a:r>
              <a:rPr lang="en-US" sz="2800" b="1" dirty="0" smtClean="0"/>
              <a:t> </a:t>
            </a:r>
            <a:r>
              <a:rPr lang="en-US" sz="2800" b="1" dirty="0" err="1" smtClean="0"/>
              <a:t>óz</a:t>
            </a:r>
            <a:r>
              <a:rPr lang="en-US" sz="2800" b="1" dirty="0" smtClean="0"/>
              <a:t> </a:t>
            </a:r>
            <a:r>
              <a:rPr lang="en-US" sz="2800" b="1" dirty="0" err="1" smtClean="0"/>
              <a:t>qarsılıǵın</a:t>
            </a:r>
            <a:r>
              <a:rPr lang="en-US" sz="2800" b="1" dirty="0" smtClean="0"/>
              <a:t> </a:t>
            </a:r>
            <a:r>
              <a:rPr lang="en-US" sz="2800" b="1" dirty="0" err="1" smtClean="0"/>
              <a:t>ózgertiwshi</a:t>
            </a:r>
            <a:r>
              <a:rPr lang="en-US" sz="2800" b="1" dirty="0" smtClean="0"/>
              <a:t> </a:t>
            </a:r>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elementi</a:t>
            </a:r>
            <a:r>
              <a:rPr lang="en-US" sz="2800" b="1" dirty="0" smtClean="0"/>
              <a:t>.</a:t>
            </a:r>
            <a:endParaRPr lang="ru-RU" sz="2800" b="1" dirty="0"/>
          </a:p>
          <a:p>
            <a:pPr marL="625475" indent="-625475">
              <a:buClr>
                <a:schemeClr val="tx1"/>
              </a:buClr>
            </a:pPr>
            <a:r>
              <a:rPr lang="en-US" sz="2800" b="1" i="1" dirty="0" smtClean="0"/>
              <a:t>p-n</a:t>
            </a:r>
            <a:r>
              <a:rPr lang="uz-Cyrl-UZ" sz="2800" b="1" dirty="0" smtClean="0"/>
              <a:t> </a:t>
            </a:r>
            <a:r>
              <a:rPr lang="en-US" sz="2800" b="1" dirty="0" err="1" smtClean="0"/>
              <a:t>ótiwsiz</a:t>
            </a:r>
            <a:r>
              <a:rPr lang="en-US" sz="2800" b="1" dirty="0" smtClean="0"/>
              <a:t> </a:t>
            </a:r>
            <a:r>
              <a:rPr lang="en-US" sz="2800" b="1" dirty="0" err="1" smtClean="0"/>
              <a:t>kólemlik</a:t>
            </a:r>
            <a:r>
              <a:rPr lang="en-US" sz="2800" b="1" dirty="0" smtClean="0"/>
              <a:t> </a:t>
            </a:r>
            <a:r>
              <a:rPr lang="en-US" sz="2800" b="1" dirty="0" err="1" smtClean="0"/>
              <a:t>qarsılıqqa</a:t>
            </a:r>
            <a:r>
              <a:rPr lang="en-US" sz="2800" b="1" dirty="0" smtClean="0"/>
              <a:t> </a:t>
            </a:r>
            <a:r>
              <a:rPr lang="en-US" sz="2800" b="1" dirty="0" err="1" smtClean="0"/>
              <a:t>iye</a:t>
            </a:r>
            <a:r>
              <a:rPr lang="en-US" sz="2800" b="1" dirty="0" smtClean="0"/>
              <a:t> </a:t>
            </a:r>
            <a:r>
              <a:rPr lang="en-US" sz="2800" b="1" dirty="0" err="1" smtClean="0"/>
              <a:t>bolǵan</a:t>
            </a:r>
            <a:r>
              <a:rPr lang="en-US" sz="2800" b="1" dirty="0" smtClean="0"/>
              <a:t> element </a:t>
            </a:r>
            <a:r>
              <a:rPr lang="en-US" sz="2800" b="1" dirty="0" err="1" smtClean="0"/>
              <a:t>esaplanadı</a:t>
            </a:r>
            <a:r>
              <a:rPr lang="en-US" sz="2800" b="1" dirty="0" smtClean="0"/>
              <a:t>.</a:t>
            </a:r>
            <a:endParaRPr lang="ru-RU" sz="2800" b="1" dirty="0" smtClean="0"/>
          </a:p>
          <a:p>
            <a:pPr marL="625475" indent="-625475">
              <a:buClr>
                <a:schemeClr val="tx1"/>
              </a:buClr>
            </a:pPr>
            <a:r>
              <a:rPr lang="en-US" sz="2800" b="1" dirty="0" err="1" smtClean="0"/>
              <a:t>Optikalıq</a:t>
            </a:r>
            <a:r>
              <a:rPr lang="en-US" sz="2800" b="1" dirty="0" smtClean="0"/>
              <a:t> </a:t>
            </a:r>
            <a:r>
              <a:rPr lang="en-US" sz="2800" b="1" dirty="0" err="1" smtClean="0"/>
              <a:t>nurlanıwdı</a:t>
            </a:r>
            <a:r>
              <a:rPr lang="en-US" sz="2800" b="1" dirty="0" smtClean="0"/>
              <a:t> </a:t>
            </a:r>
            <a:r>
              <a:rPr lang="en-US" sz="2800" b="1" dirty="0" err="1" smtClean="0"/>
              <a:t>qabıl</a:t>
            </a:r>
            <a:r>
              <a:rPr lang="en-US" sz="2800" b="1" dirty="0" smtClean="0"/>
              <a:t> </a:t>
            </a:r>
            <a:r>
              <a:rPr lang="en-US" sz="2800" b="1" dirty="0" err="1" smtClean="0"/>
              <a:t>etiwshi</a:t>
            </a:r>
            <a:r>
              <a:rPr lang="en-US" sz="2800" b="1" dirty="0" smtClean="0"/>
              <a:t> </a:t>
            </a:r>
            <a:r>
              <a:rPr lang="en-US" sz="2800" b="1" dirty="0" err="1" smtClean="0"/>
              <a:t>hám</a:t>
            </a:r>
            <a:r>
              <a:rPr lang="en-US" sz="2800" b="1" dirty="0" smtClean="0"/>
              <a:t> </a:t>
            </a:r>
            <a:r>
              <a:rPr lang="en-US" sz="2800" b="1" dirty="0" err="1" smtClean="0"/>
              <a:t>seziwshi</a:t>
            </a:r>
            <a:r>
              <a:rPr lang="en-US" sz="2800" b="1" dirty="0" smtClean="0"/>
              <a:t> </a:t>
            </a:r>
            <a:r>
              <a:rPr lang="en-US" sz="2800" b="1" dirty="0" err="1" smtClean="0"/>
              <a:t>ásbaplardı</a:t>
            </a:r>
            <a:r>
              <a:rPr lang="en-US" sz="2800" b="1" dirty="0" smtClean="0"/>
              <a:t> </a:t>
            </a:r>
            <a:r>
              <a:rPr lang="en-US" sz="2800" b="1" dirty="0" err="1" smtClean="0"/>
              <a:t>jaratıwda</a:t>
            </a:r>
            <a:r>
              <a:rPr lang="en-US" sz="2800" b="1" dirty="0" smtClean="0"/>
              <a:t> </a:t>
            </a:r>
            <a:r>
              <a:rPr lang="en-US" sz="2800" b="1" dirty="0" err="1" smtClean="0"/>
              <a:t>qollanıladı</a:t>
            </a:r>
            <a:r>
              <a:rPr lang="en-US" sz="2800" b="1" dirty="0" smtClean="0"/>
              <a:t>.</a:t>
            </a:r>
            <a:endParaRPr lang="ru-RU" sz="2800" b="1" dirty="0"/>
          </a:p>
        </p:txBody>
      </p:sp>
      <p:pic>
        <p:nvPicPr>
          <p:cNvPr id="5142" name="Picture 22" descr="croc18"/>
          <p:cNvPicPr>
            <a:picLocks noChangeAspect="1" noChangeArrowheads="1"/>
          </p:cNvPicPr>
          <p:nvPr/>
        </p:nvPicPr>
        <p:blipFill>
          <a:blip r:embed="rId3"/>
          <a:srcRect/>
          <a:stretch>
            <a:fillRect/>
          </a:stretch>
        </p:blipFill>
        <p:spPr bwMode="auto">
          <a:xfrm rot="5400000">
            <a:off x="5236806" y="4764458"/>
            <a:ext cx="1571636" cy="2043993"/>
          </a:xfrm>
          <a:prstGeom prst="rect">
            <a:avLst/>
          </a:prstGeom>
          <a:ln>
            <a:noFill/>
          </a:ln>
          <a:effectLst>
            <a:outerShdw blurRad="292100" dist="139700" dir="2700000" algn="tl" rotWithShape="0">
              <a:srgbClr val="333333">
                <a:alpha val="65000"/>
              </a:srgbClr>
            </a:outerShdw>
          </a:effectLst>
        </p:spPr>
      </p:pic>
      <p:pic>
        <p:nvPicPr>
          <p:cNvPr id="5127" name="Picture 7" descr="pic030"/>
          <p:cNvPicPr>
            <a:picLocks noChangeAspect="1" noChangeArrowheads="1"/>
          </p:cNvPicPr>
          <p:nvPr/>
        </p:nvPicPr>
        <p:blipFill>
          <a:blip r:embed="rId4"/>
          <a:srcRect/>
          <a:stretch>
            <a:fillRect/>
          </a:stretch>
        </p:blipFill>
        <p:spPr bwMode="auto">
          <a:xfrm>
            <a:off x="2643174" y="5000636"/>
            <a:ext cx="1335087" cy="1557337"/>
          </a:xfrm>
          <a:prstGeom prst="rect">
            <a:avLst/>
          </a:prstGeom>
          <a:ln>
            <a:noFill/>
          </a:ln>
          <a:effectLst>
            <a:outerShdw blurRad="292100" dist="139700" dir="2700000" algn="tl" rotWithShape="0">
              <a:srgbClr val="333333">
                <a:alpha val="65000"/>
              </a:srgbClr>
            </a:outerShdw>
          </a:effectLst>
        </p:spPr>
      </p:pic>
      <p:sp>
        <p:nvSpPr>
          <p:cNvPr id="5122" name="Rectangle 2"/>
          <p:cNvSpPr>
            <a:spLocks noGrp="1" noChangeArrowheads="1"/>
          </p:cNvSpPr>
          <p:nvPr>
            <p:ph type="title"/>
          </p:nvPr>
        </p:nvSpPr>
        <p:spPr>
          <a:xfrm>
            <a:off x="457200" y="274638"/>
            <a:ext cx="8277248" cy="1143000"/>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err="1" smtClean="0">
                <a:solidFill>
                  <a:schemeClr val="tx1"/>
                </a:solidFill>
              </a:rPr>
              <a:t>Fotorezistor</a:t>
            </a:r>
            <a:r>
              <a:rPr lang="en-US" b="1" dirty="0" smtClean="0">
                <a:solidFill>
                  <a:schemeClr val="tx1"/>
                </a:solidFill>
              </a:rPr>
              <a:t> (</a:t>
            </a:r>
            <a:r>
              <a:rPr lang="en-US" b="1" dirty="0" err="1" smtClean="0">
                <a:solidFill>
                  <a:schemeClr val="tx1"/>
                </a:solidFill>
              </a:rPr>
              <a:t>fotoqarsılıq</a:t>
            </a:r>
            <a:r>
              <a:rPr lang="en-US" b="1" dirty="0" smtClean="0">
                <a:solidFill>
                  <a:schemeClr val="tx1"/>
                </a:solidFill>
              </a:rPr>
              <a:t>)</a:t>
            </a:r>
            <a:endParaRPr lang="ru-RU" b="1" dirty="0">
              <a:solidFill>
                <a:schemeClr val="tx1"/>
              </a:solidFill>
            </a:endParaRPr>
          </a:p>
        </p:txBody>
      </p:sp>
    </p:spTree>
  </p:cSld>
  <p:clrMapOvr>
    <a:masterClrMapping/>
  </p:clrMapOvr>
  <p:transition>
    <p:pull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sun"/>
          <p:cNvPicPr>
            <a:picLocks noChangeAspect="1" noChangeArrowheads="1"/>
          </p:cNvPicPr>
          <p:nvPr/>
        </p:nvPicPr>
        <p:blipFill>
          <a:blip r:embed="rId3">
            <a:lum bright="20000"/>
          </a:blip>
          <a:srcRect/>
          <a:stretch>
            <a:fillRect/>
          </a:stretch>
        </p:blipFill>
        <p:spPr bwMode="auto">
          <a:xfrm>
            <a:off x="2643174" y="4357694"/>
            <a:ext cx="2531173" cy="2500306"/>
          </a:xfrm>
          <a:prstGeom prst="rect">
            <a:avLst/>
          </a:prstGeom>
          <a:noFill/>
          <a:ln w="9525">
            <a:noFill/>
            <a:miter lim="800000"/>
            <a:headEnd/>
            <a:tailEnd/>
          </a:ln>
        </p:spPr>
      </p:pic>
      <p:pic>
        <p:nvPicPr>
          <p:cNvPr id="6151" name="Picture 7" descr="sol"/>
          <p:cNvPicPr>
            <a:picLocks noChangeAspect="1" noChangeArrowheads="1"/>
          </p:cNvPicPr>
          <p:nvPr/>
        </p:nvPicPr>
        <p:blipFill>
          <a:blip r:embed="rId4">
            <a:lum bright="30000"/>
          </a:blip>
          <a:srcRect/>
          <a:stretch>
            <a:fillRect/>
          </a:stretch>
        </p:blipFill>
        <p:spPr bwMode="auto">
          <a:xfrm>
            <a:off x="5286380" y="4376737"/>
            <a:ext cx="2592388" cy="2481263"/>
          </a:xfrm>
          <a:prstGeom prst="rect">
            <a:avLst/>
          </a:prstGeom>
          <a:noFill/>
          <a:ln w="9525">
            <a:noFill/>
            <a:miter lim="800000"/>
            <a:headEnd/>
            <a:tailEnd/>
          </a:ln>
        </p:spPr>
      </p:pic>
      <p:sp>
        <p:nvSpPr>
          <p:cNvPr id="6146" name="Rectangle 2"/>
          <p:cNvSpPr>
            <a:spLocks noGrp="1" noChangeArrowheads="1"/>
          </p:cNvSpPr>
          <p:nvPr>
            <p:ph type="title"/>
          </p:nvPr>
        </p:nvSpPr>
        <p:spPr>
          <a:xfrm>
            <a:off x="468313" y="171432"/>
            <a:ext cx="5822959" cy="971568"/>
          </a:xfrm>
        </p:spPr>
        <p:style>
          <a:lnRef idx="0">
            <a:schemeClr val="accent1"/>
          </a:lnRef>
          <a:fillRef idx="3">
            <a:schemeClr val="accent1"/>
          </a:fillRef>
          <a:effectRef idx="3">
            <a:schemeClr val="accent1"/>
          </a:effectRef>
          <a:fontRef idx="minor">
            <a:schemeClr val="lt1"/>
          </a:fontRef>
        </p:style>
        <p:txBody>
          <a:bodyPr/>
          <a:lstStyle/>
          <a:p>
            <a:r>
              <a:rPr lang="uz-Latn-UZ" b="1" dirty="0" smtClean="0">
                <a:solidFill>
                  <a:schemeClr val="tx1"/>
                </a:solidFill>
              </a:rPr>
              <a:t>Fotodiod</a:t>
            </a:r>
            <a:endParaRPr lang="ru-RU" b="1" dirty="0">
              <a:solidFill>
                <a:schemeClr val="tx1"/>
              </a:solidFill>
            </a:endParaRPr>
          </a:p>
        </p:txBody>
      </p:sp>
      <p:sp>
        <p:nvSpPr>
          <p:cNvPr id="6147" name="Rectangle 3"/>
          <p:cNvSpPr>
            <a:spLocks noGrp="1" noChangeArrowheads="1"/>
          </p:cNvSpPr>
          <p:nvPr>
            <p:ph type="body" idx="1"/>
          </p:nvPr>
        </p:nvSpPr>
        <p:spPr>
          <a:xfrm>
            <a:off x="457200" y="1196975"/>
            <a:ext cx="8147050" cy="4929188"/>
          </a:xfrm>
          <a:ln w="38100">
            <a:solidFill>
              <a:srgbClr val="002060"/>
            </a:solidFill>
          </a:ln>
        </p:spPr>
        <p:txBody>
          <a:bodyPr>
            <a:normAutofit/>
          </a:bodyPr>
          <a:lstStyle/>
          <a:p>
            <a:pPr marL="609600" indent="-609600">
              <a:buClr>
                <a:schemeClr val="tx1"/>
              </a:buClr>
            </a:pPr>
            <a:r>
              <a:rPr lang="uz-Latn-UZ" sz="2600" b="1" dirty="0" smtClean="0"/>
              <a:t>Jaqtırtılǵanlıqta óz qarsılıǵın                          ózgertedi hám ózinen tok ótkize </a:t>
            </a:r>
            <a:endParaRPr lang="en-US" sz="2600" b="1" dirty="0" smtClean="0"/>
          </a:p>
          <a:p>
            <a:pPr marL="609600" indent="-609600">
              <a:buClr>
                <a:schemeClr val="tx1"/>
              </a:buClr>
              <a:buNone/>
            </a:pPr>
            <a:r>
              <a:rPr lang="en-US" sz="2600" b="1" dirty="0" smtClean="0"/>
              <a:t>	</a:t>
            </a:r>
            <a:r>
              <a:rPr lang="uz-Latn-UZ" sz="2600" b="1" dirty="0" smtClean="0"/>
              <a:t>baslaydı.</a:t>
            </a:r>
            <a:endParaRPr lang="ru-RU" sz="2600" b="1" dirty="0" smtClean="0"/>
          </a:p>
          <a:p>
            <a:pPr marL="609600" indent="-609600">
              <a:buClr>
                <a:schemeClr val="tx1"/>
              </a:buClr>
            </a:pPr>
            <a:r>
              <a:rPr lang="en-US" sz="2600" b="1" i="1" dirty="0" smtClean="0"/>
              <a:t>p-n</a:t>
            </a:r>
            <a:r>
              <a:rPr lang="uz-Cyrl-UZ" sz="2600" b="1" i="1" dirty="0" smtClean="0"/>
              <a:t> </a:t>
            </a:r>
            <a:r>
              <a:rPr lang="uz-Latn-UZ" sz="2600" b="1" dirty="0" smtClean="0"/>
              <a:t>ótiwden ibarat.</a:t>
            </a:r>
            <a:endParaRPr lang="ru-RU" sz="2600" b="1" dirty="0" smtClean="0"/>
          </a:p>
          <a:p>
            <a:pPr marL="609600" indent="-609600">
              <a:buClr>
                <a:schemeClr val="tx1"/>
              </a:buClr>
            </a:pPr>
            <a:r>
              <a:rPr lang="uz-Latn-UZ" sz="2600" b="1" dirty="0" smtClean="0"/>
              <a:t>Nurlanıwdı seziwshi hám maǵlıwmatlardı qabıl etiw – uzatıw sistemaların jaratıwda qollanıladı.</a:t>
            </a:r>
            <a:r>
              <a:rPr lang="ru-RU" sz="2600" b="1" dirty="0" smtClean="0"/>
              <a:t> </a:t>
            </a:r>
            <a:endParaRPr lang="ru-RU" sz="2600" b="1" dirty="0"/>
          </a:p>
          <a:p>
            <a:pPr marL="609600" indent="-609600">
              <a:buClr>
                <a:schemeClr val="tx1"/>
              </a:buClr>
            </a:pPr>
            <a:r>
              <a:rPr lang="uz-Latn-UZ" sz="2600" b="1" dirty="0" smtClean="0"/>
              <a:t>Quyash batar</a:t>
            </a:r>
            <a:r>
              <a:rPr lang="en-US" sz="2600" b="1" dirty="0" smtClean="0"/>
              <a:t>e</a:t>
            </a:r>
            <a:r>
              <a:rPr lang="uz-Latn-UZ" sz="2600" b="1" dirty="0" smtClean="0"/>
              <a:t>yaları hám modulları fotodiodlardan quralǵan.</a:t>
            </a:r>
            <a:endParaRPr lang="ru-RU" sz="2600" b="1" dirty="0" smtClean="0"/>
          </a:p>
        </p:txBody>
      </p:sp>
      <p:pic>
        <p:nvPicPr>
          <p:cNvPr id="6149" name="Picture 5" descr="si"/>
          <p:cNvPicPr>
            <a:picLocks noChangeAspect="1" noChangeArrowheads="1"/>
          </p:cNvPicPr>
          <p:nvPr/>
        </p:nvPicPr>
        <p:blipFill>
          <a:blip r:embed="rId5"/>
          <a:srcRect/>
          <a:stretch>
            <a:fillRect/>
          </a:stretch>
        </p:blipFill>
        <p:spPr bwMode="auto">
          <a:xfrm>
            <a:off x="6480970" y="1"/>
            <a:ext cx="2663030" cy="280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14282" y="1285860"/>
            <a:ext cx="8785225" cy="3981472"/>
          </a:xfrm>
          <a:ln w="38100">
            <a:solidFill>
              <a:srgbClr val="002060"/>
            </a:solidFill>
          </a:ln>
        </p:spPr>
        <p:txBody>
          <a:bodyPr>
            <a:normAutofit/>
          </a:bodyPr>
          <a:lstStyle/>
          <a:p>
            <a:pPr marL="609600" indent="-609600">
              <a:lnSpc>
                <a:spcPct val="80000"/>
              </a:lnSpc>
              <a:buClr>
                <a:schemeClr val="tx1"/>
              </a:buClr>
            </a:pPr>
            <a:endParaRPr lang="ru-RU" sz="2400" b="1" dirty="0" smtClean="0"/>
          </a:p>
          <a:p>
            <a:pPr marL="609600" indent="-609600">
              <a:lnSpc>
                <a:spcPct val="80000"/>
              </a:lnSpc>
              <a:buClr>
                <a:schemeClr val="tx1"/>
              </a:buClr>
            </a:pPr>
            <a:r>
              <a:rPr lang="en-US" sz="2400" b="1" dirty="0" err="1" smtClean="0"/>
              <a:t>Elektr</a:t>
            </a:r>
            <a:r>
              <a:rPr lang="en-US" sz="2400" b="1" dirty="0" smtClean="0"/>
              <a:t> </a:t>
            </a:r>
            <a:r>
              <a:rPr lang="en-US" sz="2400" b="1" dirty="0" err="1" smtClean="0"/>
              <a:t>energiyasın</a:t>
            </a:r>
            <a:r>
              <a:rPr lang="en-US" sz="2400" b="1" dirty="0" smtClean="0"/>
              <a:t> </a:t>
            </a:r>
            <a:r>
              <a:rPr lang="en-US" sz="2400" b="1" dirty="0" err="1" smtClean="0"/>
              <a:t>jaqtılıqqa</a:t>
            </a:r>
            <a:r>
              <a:rPr lang="en-US" sz="2400" b="1" dirty="0" smtClean="0"/>
              <a:t> </a:t>
            </a:r>
            <a:r>
              <a:rPr lang="en-US" sz="2400" b="1" dirty="0" err="1" smtClean="0"/>
              <a:t>aylandıradı</a:t>
            </a:r>
            <a:r>
              <a:rPr lang="en-US" sz="2400" b="1" dirty="0" smtClean="0"/>
              <a:t>.</a:t>
            </a:r>
            <a:endParaRPr lang="ru-RU" sz="2400" b="1" dirty="0"/>
          </a:p>
          <a:p>
            <a:pPr marL="609600" indent="-609600">
              <a:lnSpc>
                <a:spcPct val="80000"/>
              </a:lnSpc>
              <a:buClr>
                <a:schemeClr val="tx1"/>
              </a:buClr>
            </a:pPr>
            <a:r>
              <a:rPr lang="en-US" sz="2400" b="1" dirty="0" err="1" smtClean="0"/>
              <a:t>Óz</a:t>
            </a:r>
            <a:r>
              <a:rPr lang="en-US" sz="2400" b="1" dirty="0" smtClean="0"/>
              <a:t> </a:t>
            </a:r>
            <a:r>
              <a:rPr lang="en-US" sz="2400" b="1" dirty="0" err="1" smtClean="0"/>
              <a:t>quramındaǵı</a:t>
            </a:r>
            <a:r>
              <a:rPr lang="ru-RU" sz="2400" b="1" dirty="0" smtClean="0"/>
              <a:t>  </a:t>
            </a:r>
            <a:r>
              <a:rPr lang="en-US" sz="2400" b="1" i="1" dirty="0" smtClean="0"/>
              <a:t>p-n</a:t>
            </a:r>
            <a:r>
              <a:rPr lang="uz-Cyrl-UZ" sz="2400" b="1" i="1" dirty="0" smtClean="0"/>
              <a:t> </a:t>
            </a:r>
            <a:r>
              <a:rPr lang="en-US" sz="2400" b="1" dirty="0" smtClean="0"/>
              <a:t>-</a:t>
            </a:r>
            <a:r>
              <a:rPr lang="uz-Cyrl-UZ" sz="2400" b="1" dirty="0" smtClean="0"/>
              <a:t> </a:t>
            </a:r>
            <a:r>
              <a:rPr lang="en-US" sz="2400" b="1" dirty="0" err="1" smtClean="0"/>
              <a:t>ótiwge</a:t>
            </a:r>
            <a:r>
              <a:rPr lang="en-US" sz="2400" b="1" dirty="0" smtClean="0"/>
              <a:t> </a:t>
            </a:r>
            <a:r>
              <a:rPr lang="en-US" sz="2400" b="1" dirty="0" err="1" smtClean="0"/>
              <a:t>iye</a:t>
            </a:r>
            <a:r>
              <a:rPr lang="en-US" sz="2400" b="1" dirty="0" smtClean="0"/>
              <a:t>.</a:t>
            </a:r>
            <a:endParaRPr lang="ru-RU" sz="2400" b="1" dirty="0"/>
          </a:p>
          <a:p>
            <a:pPr marL="609600" indent="-609600">
              <a:lnSpc>
                <a:spcPct val="80000"/>
              </a:lnSpc>
              <a:buClr>
                <a:schemeClr val="tx1"/>
              </a:buClr>
            </a:pPr>
            <a:r>
              <a:rPr lang="en-US" sz="2400" b="1" dirty="0" err="1" smtClean="0"/>
              <a:t>Ádettegi</a:t>
            </a:r>
            <a:r>
              <a:rPr lang="en-US" sz="2400" b="1" dirty="0" smtClean="0"/>
              <a:t> </a:t>
            </a:r>
            <a:r>
              <a:rPr lang="uz-Latn-UZ" sz="2400" b="1" dirty="0" smtClean="0"/>
              <a:t>q</a:t>
            </a:r>
            <a:r>
              <a:rPr lang="en-US" sz="2400" b="1" dirty="0" err="1" smtClean="0"/>
              <a:t>ozlanba</a:t>
            </a:r>
            <a:r>
              <a:rPr lang="en-US" sz="2400" b="1" dirty="0" smtClean="0"/>
              <a:t>  </a:t>
            </a:r>
            <a:r>
              <a:rPr lang="en-US" sz="2400" b="1" dirty="0" err="1" smtClean="0"/>
              <a:t>lampadan</a:t>
            </a:r>
            <a:r>
              <a:rPr lang="en-US" sz="2400" b="1" dirty="0" smtClean="0"/>
              <a:t> </a:t>
            </a:r>
            <a:r>
              <a:rPr lang="en-US" sz="2400" b="1" dirty="0" err="1" smtClean="0"/>
              <a:t>parqlı</a:t>
            </a:r>
            <a:r>
              <a:rPr lang="en-US" sz="2400" b="1" dirty="0" smtClean="0"/>
              <a:t> </a:t>
            </a:r>
            <a:r>
              <a:rPr lang="en-US" sz="2400" b="1" dirty="0" err="1" smtClean="0"/>
              <a:t>ólshemleri</a:t>
            </a:r>
            <a:r>
              <a:rPr lang="en-US" sz="2400" b="1" dirty="0" smtClean="0"/>
              <a:t> </a:t>
            </a:r>
            <a:r>
              <a:rPr lang="en-US" sz="2400" b="1" dirty="0" err="1" smtClean="0"/>
              <a:t>kishi</a:t>
            </a:r>
            <a:r>
              <a:rPr lang="en-US" sz="2400" b="1" dirty="0" smtClean="0"/>
              <a:t> </a:t>
            </a:r>
            <a:r>
              <a:rPr lang="en-US" sz="2400" b="1" dirty="0" err="1" smtClean="0"/>
              <a:t>bolǵanı</a:t>
            </a:r>
            <a:r>
              <a:rPr lang="en-US" sz="2400" b="1" dirty="0" smtClean="0"/>
              <a:t> </a:t>
            </a:r>
            <a:r>
              <a:rPr lang="en-US" sz="2400" b="1" dirty="0" err="1" smtClean="0"/>
              <a:t>ushın</a:t>
            </a:r>
            <a:r>
              <a:rPr lang="en-US" sz="2400" b="1" dirty="0" smtClean="0"/>
              <a:t> </a:t>
            </a:r>
            <a:r>
              <a:rPr lang="en-US" sz="2400" b="1" dirty="0" err="1" smtClean="0"/>
              <a:t>kem</a:t>
            </a:r>
            <a:r>
              <a:rPr lang="en-US" sz="2400" b="1" dirty="0" smtClean="0"/>
              <a:t> </a:t>
            </a:r>
            <a:r>
              <a:rPr lang="en-US" sz="2400" b="1" dirty="0" err="1" smtClean="0"/>
              <a:t>energiya</a:t>
            </a:r>
            <a:r>
              <a:rPr lang="en-US" sz="2400" b="1" dirty="0" smtClean="0"/>
              <a:t> </a:t>
            </a:r>
            <a:r>
              <a:rPr lang="en-US" sz="2400" b="1" dirty="0" err="1" smtClean="0"/>
              <a:t>sarplaydı</a:t>
            </a:r>
            <a:r>
              <a:rPr lang="en-US" sz="2400" b="1" dirty="0" smtClean="0"/>
              <a:t>, </a:t>
            </a:r>
            <a:r>
              <a:rPr lang="en-US" sz="2400" b="1" dirty="0" err="1" smtClean="0"/>
              <a:t>uzaq</a:t>
            </a:r>
            <a:r>
              <a:rPr lang="en-US" sz="2400" b="1" dirty="0" smtClean="0"/>
              <a:t> </a:t>
            </a:r>
            <a:r>
              <a:rPr lang="en-US" sz="2400" b="1" dirty="0" err="1" smtClean="0"/>
              <a:t>múddetli</a:t>
            </a:r>
            <a:r>
              <a:rPr lang="en-US" sz="2400" b="1" dirty="0" smtClean="0"/>
              <a:t> </a:t>
            </a:r>
            <a:r>
              <a:rPr lang="en-US" sz="2400" b="1" dirty="0" err="1" smtClean="0"/>
              <a:t>kepilligi</a:t>
            </a:r>
            <a:r>
              <a:rPr lang="en-US" sz="2400" b="1" dirty="0" smtClean="0"/>
              <a:t> bar.</a:t>
            </a:r>
            <a:endParaRPr lang="ru-RU" sz="2400" b="1" dirty="0"/>
          </a:p>
          <a:p>
            <a:pPr marL="609600" indent="-609600">
              <a:lnSpc>
                <a:spcPct val="80000"/>
              </a:lnSpc>
              <a:buClr>
                <a:schemeClr val="tx1"/>
              </a:buClr>
            </a:pPr>
            <a:r>
              <a:rPr lang="en-US" sz="2400" b="1" dirty="0" err="1" smtClean="0"/>
              <a:t>Avtomobil</a:t>
            </a:r>
            <a:r>
              <a:rPr lang="en-US" sz="2400" b="1" dirty="0" smtClean="0"/>
              <a:t> </a:t>
            </a:r>
            <a:r>
              <a:rPr lang="en-US" sz="2400" b="1" dirty="0" err="1" smtClean="0"/>
              <a:t>faralarında</a:t>
            </a:r>
            <a:r>
              <a:rPr lang="en-US" sz="2400" b="1" dirty="0" smtClean="0"/>
              <a:t>, </a:t>
            </a:r>
            <a:r>
              <a:rPr lang="en-US" sz="2400" b="1" dirty="0" err="1" smtClean="0"/>
              <a:t>svetoforlarda</a:t>
            </a:r>
            <a:r>
              <a:rPr lang="en-US" sz="2400" b="1" dirty="0" smtClean="0"/>
              <a:t> </a:t>
            </a:r>
            <a:r>
              <a:rPr lang="en-US" sz="2400" b="1" dirty="0" err="1" smtClean="0"/>
              <a:t>hám</a:t>
            </a:r>
            <a:r>
              <a:rPr lang="en-US" sz="2400" b="1" dirty="0" smtClean="0"/>
              <a:t> </a:t>
            </a:r>
            <a:r>
              <a:rPr lang="en-US" sz="2400" b="1" dirty="0" err="1" smtClean="0"/>
              <a:t>basqa</a:t>
            </a:r>
            <a:r>
              <a:rPr lang="en-US" sz="2400" b="1" dirty="0" smtClean="0"/>
              <a:t>                       </a:t>
            </a:r>
            <a:r>
              <a:rPr lang="en-US" sz="2400" b="1" dirty="0" err="1" smtClean="0"/>
              <a:t>maqsettegi</a:t>
            </a:r>
            <a:r>
              <a:rPr lang="en-US" sz="2400" b="1" dirty="0" smtClean="0"/>
              <a:t> </a:t>
            </a:r>
            <a:r>
              <a:rPr lang="en-US" sz="2400" b="1" dirty="0" err="1" smtClean="0"/>
              <a:t>jaqtılıq</a:t>
            </a:r>
            <a:r>
              <a:rPr lang="en-US" sz="2400" b="1" dirty="0" smtClean="0"/>
              <a:t> </a:t>
            </a:r>
            <a:r>
              <a:rPr lang="en-US" sz="2400" b="1" dirty="0" err="1" smtClean="0"/>
              <a:t>shıǵarıwshı</a:t>
            </a:r>
            <a:r>
              <a:rPr lang="en-US" sz="2400" b="1" dirty="0" smtClean="0"/>
              <a:t> </a:t>
            </a:r>
            <a:r>
              <a:rPr lang="en-US" sz="2400" b="1" dirty="0" err="1" smtClean="0"/>
              <a:t>qurılmalarda</a:t>
            </a:r>
            <a:r>
              <a:rPr lang="en-US" sz="2400" b="1" dirty="0" smtClean="0"/>
              <a:t> </a:t>
            </a:r>
            <a:r>
              <a:rPr lang="en-US" sz="2400" b="1" dirty="0" err="1" smtClean="0"/>
              <a:t>isletiledi</a:t>
            </a:r>
            <a:r>
              <a:rPr lang="en-US" sz="2400" b="1" dirty="0" smtClean="0"/>
              <a:t>.</a:t>
            </a:r>
            <a:endParaRPr lang="ru-RU" sz="2400" b="1" dirty="0"/>
          </a:p>
          <a:p>
            <a:pPr marL="609600" indent="-609600">
              <a:lnSpc>
                <a:spcPct val="80000"/>
              </a:lnSpc>
              <a:buClr>
                <a:schemeClr val="tx1"/>
              </a:buClr>
            </a:pPr>
            <a:r>
              <a:rPr lang="en-US" sz="2400" b="1" dirty="0" err="1" smtClean="0"/>
              <a:t>Xojalıq</a:t>
            </a:r>
            <a:r>
              <a:rPr lang="en-US" sz="2400" b="1" dirty="0" smtClean="0"/>
              <a:t> </a:t>
            </a:r>
            <a:r>
              <a:rPr lang="en-US" sz="2400" b="1" dirty="0" err="1" smtClean="0"/>
              <a:t>ásbapları</a:t>
            </a:r>
            <a:r>
              <a:rPr lang="en-US" sz="2400" b="1" dirty="0" smtClean="0"/>
              <a:t>, </a:t>
            </a:r>
            <a:r>
              <a:rPr lang="en-US" sz="2400" b="1" dirty="0" err="1" smtClean="0"/>
              <a:t>elektron</a:t>
            </a:r>
            <a:r>
              <a:rPr lang="en-US" sz="2400" b="1" dirty="0" smtClean="0"/>
              <a:t> </a:t>
            </a:r>
            <a:r>
              <a:rPr lang="en-US" sz="2400" b="1" dirty="0" err="1" smtClean="0"/>
              <a:t>sistemalarda</a:t>
            </a:r>
            <a:r>
              <a:rPr lang="en-US" sz="2400" b="1" dirty="0" smtClean="0"/>
              <a:t>, </a:t>
            </a:r>
            <a:r>
              <a:rPr lang="en-US" sz="2400" b="1" dirty="0" err="1" smtClean="0"/>
              <a:t>baylanıs</a:t>
            </a:r>
            <a:r>
              <a:rPr lang="en-US" sz="2400" b="1" dirty="0" smtClean="0"/>
              <a:t> </a:t>
            </a:r>
            <a:r>
              <a:rPr lang="en-US" sz="2400" b="1" dirty="0" err="1" smtClean="0"/>
              <a:t>qurallarında</a:t>
            </a:r>
            <a:r>
              <a:rPr lang="en-US" sz="2400" b="1" dirty="0" smtClean="0"/>
              <a:t> </a:t>
            </a:r>
            <a:r>
              <a:rPr lang="en-US" sz="2400" b="1" dirty="0" err="1" smtClean="0"/>
              <a:t>aralıqtan</a:t>
            </a:r>
            <a:r>
              <a:rPr lang="en-US" sz="2400" b="1" dirty="0" smtClean="0"/>
              <a:t> </a:t>
            </a:r>
            <a:r>
              <a:rPr lang="en-US" sz="2400" b="1" dirty="0" err="1" smtClean="0"/>
              <a:t>basqarıwda</a:t>
            </a:r>
            <a:r>
              <a:rPr lang="en-US" sz="2400" b="1" dirty="0" smtClean="0"/>
              <a:t> </a:t>
            </a:r>
            <a:r>
              <a:rPr lang="en-US" sz="2400" b="1" dirty="0" err="1" smtClean="0"/>
              <a:t>isletiledi</a:t>
            </a:r>
            <a:r>
              <a:rPr lang="en-US" sz="2400" b="1" dirty="0" smtClean="0"/>
              <a:t>.</a:t>
            </a:r>
            <a:r>
              <a:rPr lang="ru-RU" sz="2400" b="1" dirty="0" smtClean="0"/>
              <a:t> </a:t>
            </a:r>
            <a:endParaRPr lang="ru-RU" sz="2400" b="1" dirty="0"/>
          </a:p>
        </p:txBody>
      </p:sp>
      <p:pic>
        <p:nvPicPr>
          <p:cNvPr id="7199" name="Picture 31" descr="1a"/>
          <p:cNvPicPr>
            <a:picLocks noChangeAspect="1" noChangeArrowheads="1"/>
          </p:cNvPicPr>
          <p:nvPr/>
        </p:nvPicPr>
        <p:blipFill>
          <a:blip r:embed="rId3"/>
          <a:srcRect/>
          <a:stretch>
            <a:fillRect/>
          </a:stretch>
        </p:blipFill>
        <p:spPr bwMode="auto">
          <a:xfrm>
            <a:off x="1116013" y="5157788"/>
            <a:ext cx="1428750" cy="1905000"/>
          </a:xfrm>
          <a:prstGeom prst="rect">
            <a:avLst/>
          </a:prstGeom>
          <a:noFill/>
        </p:spPr>
      </p:pic>
      <p:pic>
        <p:nvPicPr>
          <p:cNvPr id="7192" name="Picture 24" descr="cob_sl"/>
          <p:cNvPicPr>
            <a:picLocks noChangeAspect="1" noChangeArrowheads="1"/>
          </p:cNvPicPr>
          <p:nvPr/>
        </p:nvPicPr>
        <p:blipFill>
          <a:blip r:embed="rId4"/>
          <a:srcRect/>
          <a:stretch>
            <a:fillRect/>
          </a:stretch>
        </p:blipFill>
        <p:spPr bwMode="auto">
          <a:xfrm>
            <a:off x="7137400" y="4071942"/>
            <a:ext cx="2006600" cy="1955800"/>
          </a:xfrm>
          <a:prstGeom prst="rect">
            <a:avLst/>
          </a:prstGeom>
          <a:noFill/>
        </p:spPr>
      </p:pic>
      <p:sp>
        <p:nvSpPr>
          <p:cNvPr id="7170" name="Rectangle 2"/>
          <p:cNvSpPr>
            <a:spLocks noGrp="1" noChangeArrowheads="1"/>
          </p:cNvSpPr>
          <p:nvPr>
            <p:ph type="title"/>
          </p:nvPr>
        </p:nvSpPr>
        <p:spPr>
          <a:xfrm>
            <a:off x="468313" y="171432"/>
            <a:ext cx="7180279" cy="971568"/>
          </a:xfrm>
        </p:spPr>
        <p:style>
          <a:lnRef idx="0">
            <a:schemeClr val="accent1"/>
          </a:lnRef>
          <a:fillRef idx="3">
            <a:schemeClr val="accent1"/>
          </a:fillRef>
          <a:effectRef idx="3">
            <a:schemeClr val="accent1"/>
          </a:effectRef>
          <a:fontRef idx="minor">
            <a:schemeClr val="lt1"/>
          </a:fontRef>
        </p:style>
        <p:txBody>
          <a:bodyPr>
            <a:noAutofit/>
          </a:bodyPr>
          <a:lstStyle/>
          <a:p>
            <a:r>
              <a:rPr lang="en-US" sz="3600" b="1" dirty="0" err="1" smtClean="0">
                <a:solidFill>
                  <a:schemeClr val="tx1"/>
                </a:solidFill>
              </a:rPr>
              <a:t>Svetodiod</a:t>
            </a:r>
            <a:r>
              <a:rPr lang="en-US" sz="3600" b="1" dirty="0" smtClean="0">
                <a:solidFill>
                  <a:schemeClr val="tx1"/>
                </a:solidFill>
              </a:rPr>
              <a:t> – </a:t>
            </a:r>
            <a:r>
              <a:rPr lang="en-US" sz="3600" b="1" dirty="0" err="1" smtClean="0">
                <a:solidFill>
                  <a:schemeClr val="tx1"/>
                </a:solidFill>
              </a:rPr>
              <a:t>jaqtılıq</a:t>
            </a:r>
            <a:r>
              <a:rPr lang="en-US" sz="3600" b="1" dirty="0" smtClean="0">
                <a:solidFill>
                  <a:schemeClr val="tx1"/>
                </a:solidFill>
              </a:rPr>
              <a:t> </a:t>
            </a:r>
            <a:r>
              <a:rPr lang="en-US" sz="3600" b="1" dirty="0" err="1" smtClean="0">
                <a:solidFill>
                  <a:schemeClr val="tx1"/>
                </a:solidFill>
              </a:rPr>
              <a:t>nurı</a:t>
            </a:r>
            <a:r>
              <a:rPr lang="en-US" sz="3600" b="1" dirty="0" smtClean="0">
                <a:solidFill>
                  <a:schemeClr val="tx1"/>
                </a:solidFill>
              </a:rPr>
              <a:t> </a:t>
            </a:r>
            <a:r>
              <a:rPr lang="en-US" sz="3600" b="1" dirty="0" err="1" smtClean="0">
                <a:solidFill>
                  <a:schemeClr val="tx1"/>
                </a:solidFill>
              </a:rPr>
              <a:t>shıǵarıwshı</a:t>
            </a:r>
            <a:r>
              <a:rPr lang="en-US" sz="3600" b="1" dirty="0" smtClean="0">
                <a:solidFill>
                  <a:schemeClr val="tx1"/>
                </a:solidFill>
              </a:rPr>
              <a:t> </a:t>
            </a:r>
            <a:r>
              <a:rPr lang="en-US" sz="3600" b="1" dirty="0" err="1" smtClean="0">
                <a:solidFill>
                  <a:schemeClr val="tx1"/>
                </a:solidFill>
              </a:rPr>
              <a:t>diod</a:t>
            </a:r>
            <a:endParaRPr lang="ru-RU" sz="3600" b="1" dirty="0">
              <a:solidFill>
                <a:schemeClr val="tx1"/>
              </a:solidFill>
            </a:endParaRPr>
          </a:p>
        </p:txBody>
      </p:sp>
      <p:pic>
        <p:nvPicPr>
          <p:cNvPr id="7185" name="Picture 17" descr="tv24m"/>
          <p:cNvPicPr>
            <a:picLocks noChangeAspect="1" noChangeArrowheads="1"/>
          </p:cNvPicPr>
          <p:nvPr/>
        </p:nvPicPr>
        <p:blipFill>
          <a:blip r:embed="rId5"/>
          <a:srcRect/>
          <a:stretch>
            <a:fillRect/>
          </a:stretch>
        </p:blipFill>
        <p:spPr bwMode="auto">
          <a:xfrm>
            <a:off x="4786314" y="4929198"/>
            <a:ext cx="971550" cy="730250"/>
          </a:xfrm>
          <a:prstGeom prst="rect">
            <a:avLst/>
          </a:prstGeom>
          <a:noFill/>
        </p:spPr>
      </p:pic>
      <p:pic>
        <p:nvPicPr>
          <p:cNvPr id="7188" name="Picture 20" descr="led2"/>
          <p:cNvPicPr>
            <a:picLocks noChangeAspect="1" noChangeArrowheads="1"/>
          </p:cNvPicPr>
          <p:nvPr/>
        </p:nvPicPr>
        <p:blipFill>
          <a:blip r:embed="rId6"/>
          <a:srcRect/>
          <a:stretch>
            <a:fillRect/>
          </a:stretch>
        </p:blipFill>
        <p:spPr bwMode="auto">
          <a:xfrm>
            <a:off x="5715008" y="5810250"/>
            <a:ext cx="1905000" cy="1047750"/>
          </a:xfrm>
          <a:prstGeom prst="rect">
            <a:avLst/>
          </a:prstGeom>
          <a:noFill/>
        </p:spPr>
      </p:pic>
      <p:pic>
        <p:nvPicPr>
          <p:cNvPr id="7189" name="Picture 21" descr="event_uhr_weck_ther_alu_ant_312_1018432684"/>
          <p:cNvPicPr>
            <a:picLocks noChangeAspect="1" noChangeArrowheads="1"/>
          </p:cNvPicPr>
          <p:nvPr/>
        </p:nvPicPr>
        <p:blipFill>
          <a:blip r:embed="rId7"/>
          <a:srcRect/>
          <a:stretch>
            <a:fillRect/>
          </a:stretch>
        </p:blipFill>
        <p:spPr bwMode="auto">
          <a:xfrm>
            <a:off x="5786446" y="4429132"/>
            <a:ext cx="1381125" cy="1381125"/>
          </a:xfrm>
          <a:prstGeom prst="rect">
            <a:avLst/>
          </a:prstGeom>
          <a:noFill/>
        </p:spPr>
      </p:pic>
      <p:pic>
        <p:nvPicPr>
          <p:cNvPr id="7190" name="Picture 22" descr="diodes"/>
          <p:cNvPicPr>
            <a:picLocks noChangeAspect="1" noChangeArrowheads="1"/>
          </p:cNvPicPr>
          <p:nvPr/>
        </p:nvPicPr>
        <p:blipFill>
          <a:blip r:embed="rId8"/>
          <a:srcRect/>
          <a:stretch>
            <a:fillRect/>
          </a:stretch>
        </p:blipFill>
        <p:spPr bwMode="auto">
          <a:xfrm>
            <a:off x="4572000" y="5670550"/>
            <a:ext cx="1176337" cy="1187450"/>
          </a:xfrm>
          <a:prstGeom prst="rect">
            <a:avLst/>
          </a:prstGeom>
          <a:noFill/>
        </p:spPr>
      </p:pic>
      <p:pic>
        <p:nvPicPr>
          <p:cNvPr id="7191" name="Picture 23" descr="diod22"/>
          <p:cNvPicPr>
            <a:picLocks noChangeAspect="1" noChangeArrowheads="1"/>
          </p:cNvPicPr>
          <p:nvPr/>
        </p:nvPicPr>
        <p:blipFill>
          <a:blip r:embed="rId9"/>
          <a:srcRect/>
          <a:stretch>
            <a:fillRect/>
          </a:stretch>
        </p:blipFill>
        <p:spPr bwMode="auto">
          <a:xfrm>
            <a:off x="2928926" y="5619750"/>
            <a:ext cx="1609725" cy="1238250"/>
          </a:xfrm>
          <a:prstGeom prst="rect">
            <a:avLst/>
          </a:prstGeom>
          <a:noFill/>
        </p:spPr>
      </p:pic>
      <p:pic>
        <p:nvPicPr>
          <p:cNvPr id="7187" name="Picture 19" descr="line"/>
          <p:cNvPicPr>
            <a:picLocks noChangeAspect="1" noChangeArrowheads="1"/>
          </p:cNvPicPr>
          <p:nvPr/>
        </p:nvPicPr>
        <p:blipFill>
          <a:blip r:embed="rId10"/>
          <a:srcRect/>
          <a:stretch>
            <a:fillRect/>
          </a:stretch>
        </p:blipFill>
        <p:spPr bwMode="auto">
          <a:xfrm rot="256649">
            <a:off x="1666329" y="6143540"/>
            <a:ext cx="1219200" cy="669925"/>
          </a:xfrm>
          <a:prstGeom prst="rect">
            <a:avLst/>
          </a:prstGeom>
          <a:noFill/>
        </p:spPr>
      </p:pic>
      <p:pic>
        <p:nvPicPr>
          <p:cNvPr id="7197" name="Picture 29" descr="Без имени-1"/>
          <p:cNvPicPr>
            <a:picLocks noChangeAspect="1" noChangeArrowheads="1"/>
          </p:cNvPicPr>
          <p:nvPr/>
        </p:nvPicPr>
        <p:blipFill>
          <a:blip r:embed="rId11"/>
          <a:srcRect/>
          <a:stretch>
            <a:fillRect/>
          </a:stretch>
        </p:blipFill>
        <p:spPr bwMode="auto">
          <a:xfrm>
            <a:off x="6929454" y="5114925"/>
            <a:ext cx="2314575" cy="1743075"/>
          </a:xfrm>
          <a:prstGeom prst="rect">
            <a:avLst/>
          </a:prstGeom>
          <a:noFill/>
        </p:spPr>
      </p:pic>
      <p:sp>
        <p:nvSpPr>
          <p:cNvPr id="7172" name="AutoShape 4">
            <a:hlinkClick r:id="" action="ppaction://hlinkshowjump?jump=lastslideviewed" highlightClick="1"/>
          </p:cNvPr>
          <p:cNvSpPr>
            <a:spLocks noChangeArrowheads="1"/>
          </p:cNvSpPr>
          <p:nvPr/>
        </p:nvSpPr>
        <p:spPr bwMode="auto">
          <a:xfrm>
            <a:off x="8459788" y="6237288"/>
            <a:ext cx="431800" cy="431800"/>
          </a:xfrm>
          <a:prstGeom prst="actionButtonBackPrevious">
            <a:avLst/>
          </a:prstGeom>
          <a:solidFill>
            <a:schemeClr val="accent1"/>
          </a:solidFill>
          <a:ln w="9525">
            <a:noFill/>
            <a:miter lim="800000"/>
            <a:headEnd/>
            <a:tailEnd/>
          </a:ln>
          <a:effectLst/>
        </p:spPr>
        <p:txBody>
          <a:bodyPr wrap="none" anchor="ctr"/>
          <a:lstStyle/>
          <a:p>
            <a:endParaRPr lang="ru-RU"/>
          </a:p>
        </p:txBody>
      </p:sp>
      <p:pic>
        <p:nvPicPr>
          <p:cNvPr id="7204" name="Picture 36" descr="12"/>
          <p:cNvPicPr>
            <a:picLocks noChangeAspect="1" noChangeArrowheads="1"/>
          </p:cNvPicPr>
          <p:nvPr/>
        </p:nvPicPr>
        <p:blipFill>
          <a:blip r:embed="rId12"/>
          <a:srcRect/>
          <a:stretch>
            <a:fillRect/>
          </a:stretch>
        </p:blipFill>
        <p:spPr bwMode="auto">
          <a:xfrm>
            <a:off x="0" y="5848350"/>
            <a:ext cx="1655763" cy="1009650"/>
          </a:xfrm>
          <a:prstGeom prst="rect">
            <a:avLst/>
          </a:prstGeom>
          <a:noFill/>
        </p:spPr>
      </p:pic>
    </p:spTree>
  </p:cSld>
  <p:clrMapOvr>
    <a:masterClrMapping/>
  </p:clrMapOvr>
  <p:transition>
    <p:pull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1484313"/>
            <a:ext cx="8218488" cy="3844935"/>
          </a:xfrm>
          <a:ln w="38100">
            <a:solidFill>
              <a:srgbClr val="002060"/>
            </a:solidFill>
          </a:ln>
        </p:spPr>
        <p:txBody>
          <a:bodyPr/>
          <a:lstStyle/>
          <a:p>
            <a:r>
              <a:rPr lang="en-US" sz="2800" b="1" dirty="0" err="1" smtClean="0"/>
              <a:t>Óziniń</a:t>
            </a:r>
            <a:r>
              <a:rPr lang="en-US" sz="2800" b="1" dirty="0" smtClean="0"/>
              <a:t> </a:t>
            </a:r>
            <a:r>
              <a:rPr lang="en-US" sz="2800" b="1" dirty="0" err="1" smtClean="0"/>
              <a:t>kishi</a:t>
            </a:r>
            <a:r>
              <a:rPr lang="en-US" sz="2800" b="1" dirty="0" smtClean="0"/>
              <a:t> </a:t>
            </a:r>
            <a:r>
              <a:rPr lang="en-US" sz="2800" b="1" dirty="0" err="1" smtClean="0"/>
              <a:t>ólshemleri</a:t>
            </a:r>
            <a:r>
              <a:rPr lang="en-US" sz="2800" b="1" dirty="0" smtClean="0"/>
              <a:t> </a:t>
            </a:r>
            <a:r>
              <a:rPr lang="en-US" sz="2800" b="1" dirty="0" err="1" smtClean="0"/>
              <a:t>hám</a:t>
            </a:r>
            <a:r>
              <a:rPr lang="en-US" sz="2800" b="1" dirty="0" smtClean="0"/>
              <a:t> </a:t>
            </a:r>
            <a:r>
              <a:rPr lang="en-US" sz="2800" b="1" dirty="0" err="1" smtClean="0"/>
              <a:t>kem</a:t>
            </a:r>
            <a:endParaRPr lang="en-US" sz="2800" b="1" dirty="0" smtClean="0"/>
          </a:p>
          <a:p>
            <a:pPr>
              <a:buNone/>
            </a:pPr>
            <a:r>
              <a:rPr lang="en-US" sz="2800" b="1" dirty="0" smtClean="0"/>
              <a:t>	</a:t>
            </a:r>
            <a:r>
              <a:rPr lang="en-US" sz="2800" b="1" dirty="0" err="1" smtClean="0"/>
              <a:t>energiya</a:t>
            </a:r>
            <a:r>
              <a:rPr lang="en-US" sz="2800" b="1" dirty="0" smtClean="0"/>
              <a:t> </a:t>
            </a:r>
            <a:r>
              <a:rPr lang="en-US" sz="2800" b="1" dirty="0" err="1" smtClean="0"/>
              <a:t>sarplawı</a:t>
            </a:r>
            <a:r>
              <a:rPr lang="en-US" sz="2800" b="1" dirty="0" smtClean="0"/>
              <a:t> </a:t>
            </a:r>
            <a:r>
              <a:rPr lang="en-US" sz="2800" b="1" dirty="0" err="1" smtClean="0"/>
              <a:t>menen</a:t>
            </a:r>
            <a:r>
              <a:rPr lang="en-US" sz="2800" b="1" dirty="0" smtClean="0"/>
              <a:t> </a:t>
            </a:r>
            <a:r>
              <a:rPr lang="en-US" sz="2800" b="1" dirty="0" err="1" smtClean="0"/>
              <a:t>ajralıp</a:t>
            </a:r>
            <a:r>
              <a:rPr lang="en-US" sz="2800" b="1" dirty="0" smtClean="0"/>
              <a:t> </a:t>
            </a:r>
            <a:r>
              <a:rPr lang="en-US" sz="2800" b="1" dirty="0" err="1" smtClean="0"/>
              <a:t>turadı</a:t>
            </a:r>
            <a:r>
              <a:rPr lang="en-US" sz="2800" b="1" dirty="0" smtClean="0"/>
              <a:t>.</a:t>
            </a:r>
            <a:endParaRPr lang="ru-RU" sz="2800" b="1" dirty="0"/>
          </a:p>
          <a:p>
            <a:r>
              <a:rPr lang="en-US" sz="2800" b="1" dirty="0" err="1" smtClean="0"/>
              <a:t>Medicinada</a:t>
            </a:r>
            <a:r>
              <a:rPr lang="en-US" sz="2800" b="1" dirty="0" smtClean="0"/>
              <a:t>, </a:t>
            </a:r>
            <a:r>
              <a:rPr lang="en-US" sz="2800" b="1" dirty="0" err="1" smtClean="0"/>
              <a:t>ólshew</a:t>
            </a:r>
            <a:r>
              <a:rPr lang="en-US" sz="2800" b="1" dirty="0" smtClean="0"/>
              <a:t> </a:t>
            </a:r>
            <a:r>
              <a:rPr lang="en-US" sz="2800" b="1" dirty="0" err="1" smtClean="0"/>
              <a:t>ásbaplarında</a:t>
            </a:r>
            <a:r>
              <a:rPr lang="en-US" sz="2800" b="1" dirty="0" smtClean="0"/>
              <a:t>,                          </a:t>
            </a:r>
            <a:r>
              <a:rPr lang="en-US" sz="2800" b="1" dirty="0" err="1" smtClean="0"/>
              <a:t>optikalıq</a:t>
            </a:r>
            <a:r>
              <a:rPr lang="en-US" sz="2800" b="1" dirty="0" smtClean="0"/>
              <a:t> </a:t>
            </a:r>
            <a:r>
              <a:rPr lang="en-US" sz="2800" b="1" dirty="0" err="1" smtClean="0"/>
              <a:t>baylanıs</a:t>
            </a:r>
            <a:r>
              <a:rPr lang="en-US" sz="2800" b="1" dirty="0" smtClean="0"/>
              <a:t> </a:t>
            </a:r>
            <a:r>
              <a:rPr lang="en-US" sz="2800" b="1" dirty="0" err="1" smtClean="0"/>
              <a:t>sistemaları</a:t>
            </a:r>
            <a:r>
              <a:rPr lang="en-US" sz="2800" b="1" dirty="0" smtClean="0"/>
              <a:t> </a:t>
            </a:r>
            <a:r>
              <a:rPr lang="en-US" sz="2800" b="1" dirty="0" err="1" smtClean="0"/>
              <a:t>hám</a:t>
            </a:r>
            <a:r>
              <a:rPr lang="en-US" sz="2800" b="1" dirty="0" smtClean="0"/>
              <a:t> </a:t>
            </a:r>
            <a:r>
              <a:rPr lang="en-US" sz="2800" b="1" dirty="0" err="1" smtClean="0"/>
              <a:t>lazer</a:t>
            </a:r>
            <a:r>
              <a:rPr lang="en-US" sz="2800" b="1" dirty="0" smtClean="0"/>
              <a:t> </a:t>
            </a:r>
            <a:r>
              <a:rPr lang="en-US" sz="2800" b="1" dirty="0" err="1" smtClean="0"/>
              <a:t>kórsetkishleri</a:t>
            </a:r>
            <a:r>
              <a:rPr lang="en-US" sz="2800" b="1" dirty="0" smtClean="0"/>
              <a:t> </a:t>
            </a:r>
            <a:r>
              <a:rPr lang="en-US" sz="2800" b="1" dirty="0" err="1" smtClean="0"/>
              <a:t>hám</a:t>
            </a:r>
            <a:r>
              <a:rPr lang="en-US" sz="2800" b="1" dirty="0" smtClean="0"/>
              <a:t> </a:t>
            </a:r>
            <a:r>
              <a:rPr lang="en-US" sz="2800" b="1" dirty="0" err="1" smtClean="0"/>
              <a:t>basqalarda</a:t>
            </a:r>
            <a:r>
              <a:rPr lang="en-US" sz="2800" b="1" dirty="0" smtClean="0"/>
              <a:t> </a:t>
            </a:r>
            <a:r>
              <a:rPr lang="en-US" sz="2800" b="1" dirty="0" err="1" smtClean="0"/>
              <a:t>isletiledi</a:t>
            </a:r>
            <a:r>
              <a:rPr lang="en-US" sz="2800" b="1" dirty="0" smtClean="0"/>
              <a:t>.</a:t>
            </a:r>
            <a:endParaRPr lang="ru-RU" sz="2800" b="1" dirty="0"/>
          </a:p>
        </p:txBody>
      </p:sp>
      <p:pic>
        <p:nvPicPr>
          <p:cNvPr id="8227" name="Picture 35" descr="barlas"/>
          <p:cNvPicPr>
            <a:picLocks noChangeAspect="1" noChangeArrowheads="1"/>
          </p:cNvPicPr>
          <p:nvPr/>
        </p:nvPicPr>
        <p:blipFill>
          <a:blip r:embed="rId3" cstate="print"/>
          <a:srcRect/>
          <a:stretch>
            <a:fillRect/>
          </a:stretch>
        </p:blipFill>
        <p:spPr bwMode="auto">
          <a:xfrm>
            <a:off x="0" y="4697413"/>
            <a:ext cx="2881313" cy="2160587"/>
          </a:xfrm>
          <a:prstGeom prst="rect">
            <a:avLst/>
          </a:prstGeom>
          <a:ln>
            <a:noFill/>
          </a:ln>
          <a:effectLst>
            <a:outerShdw blurRad="292100" dist="139700" dir="2700000" algn="tl" rotWithShape="0">
              <a:srgbClr val="333333">
                <a:alpha val="65000"/>
              </a:srgbClr>
            </a:outerShdw>
          </a:effectLst>
        </p:spPr>
      </p:pic>
      <p:pic>
        <p:nvPicPr>
          <p:cNvPr id="8226" name="Picture 34" descr="cd_clean2"/>
          <p:cNvPicPr>
            <a:picLocks noChangeAspect="1" noChangeArrowheads="1"/>
          </p:cNvPicPr>
          <p:nvPr/>
        </p:nvPicPr>
        <p:blipFill>
          <a:blip r:embed="rId4"/>
          <a:srcRect/>
          <a:stretch>
            <a:fillRect/>
          </a:stretch>
        </p:blipFill>
        <p:spPr bwMode="auto">
          <a:xfrm>
            <a:off x="7040563" y="0"/>
            <a:ext cx="2103437" cy="2187575"/>
          </a:xfrm>
          <a:prstGeom prst="rect">
            <a:avLst/>
          </a:prstGeom>
          <a:ln>
            <a:noFill/>
          </a:ln>
          <a:effectLst>
            <a:outerShdw blurRad="292100" dist="139700" dir="2700000" algn="tl" rotWithShape="0">
              <a:srgbClr val="333333">
                <a:alpha val="65000"/>
              </a:srgbClr>
            </a:outerShdw>
          </a:effectLst>
        </p:spPr>
      </p:pic>
      <p:pic>
        <p:nvPicPr>
          <p:cNvPr id="8218" name="Picture 26" descr="services_laser_intro"/>
          <p:cNvPicPr>
            <a:picLocks noChangeAspect="1" noChangeArrowheads="1"/>
          </p:cNvPicPr>
          <p:nvPr/>
        </p:nvPicPr>
        <p:blipFill>
          <a:blip r:embed="rId5"/>
          <a:srcRect/>
          <a:stretch>
            <a:fillRect/>
          </a:stretch>
        </p:blipFill>
        <p:spPr bwMode="auto">
          <a:xfrm>
            <a:off x="7054850" y="5006975"/>
            <a:ext cx="2089150" cy="1851025"/>
          </a:xfrm>
          <a:prstGeom prst="rect">
            <a:avLst/>
          </a:prstGeom>
          <a:ln>
            <a:noFill/>
          </a:ln>
          <a:effectLst>
            <a:outerShdw blurRad="292100" dist="139700" dir="2700000" algn="tl" rotWithShape="0">
              <a:srgbClr val="333333">
                <a:alpha val="65000"/>
              </a:srgbClr>
            </a:outerShdw>
          </a:effectLst>
        </p:spPr>
      </p:pic>
      <p:sp>
        <p:nvSpPr>
          <p:cNvPr id="8194" name="Rectangle 2"/>
          <p:cNvSpPr>
            <a:spLocks noGrp="1" noChangeArrowheads="1"/>
          </p:cNvSpPr>
          <p:nvPr>
            <p:ph type="title"/>
          </p:nvPr>
        </p:nvSpPr>
        <p:spPr>
          <a:xfrm>
            <a:off x="457200" y="171432"/>
            <a:ext cx="5924560" cy="1085856"/>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err="1" smtClean="0">
                <a:solidFill>
                  <a:schemeClr val="tx1"/>
                </a:solidFill>
              </a:rPr>
              <a:t>Yarım</a:t>
            </a:r>
            <a:r>
              <a:rPr lang="en-US" b="1" dirty="0" smtClean="0">
                <a:solidFill>
                  <a:schemeClr val="tx1"/>
                </a:solidFill>
              </a:rPr>
              <a:t> </a:t>
            </a:r>
            <a:r>
              <a:rPr lang="en-US" b="1" dirty="0" err="1" smtClean="0">
                <a:solidFill>
                  <a:schemeClr val="tx1"/>
                </a:solidFill>
              </a:rPr>
              <a:t>ótkizgishli</a:t>
            </a:r>
            <a:r>
              <a:rPr lang="en-US" b="1" dirty="0" smtClean="0">
                <a:solidFill>
                  <a:schemeClr val="tx1"/>
                </a:solidFill>
              </a:rPr>
              <a:t> </a:t>
            </a:r>
            <a:r>
              <a:rPr lang="en-US" b="1" dirty="0" err="1" smtClean="0">
                <a:solidFill>
                  <a:schemeClr val="tx1"/>
                </a:solidFill>
              </a:rPr>
              <a:t>lazer</a:t>
            </a:r>
            <a:endParaRPr lang="ru-RU" b="1" dirty="0">
              <a:solidFill>
                <a:schemeClr val="tx1"/>
              </a:solidFill>
            </a:endParaRPr>
          </a:p>
        </p:txBody>
      </p:sp>
      <p:pic>
        <p:nvPicPr>
          <p:cNvPr id="8229" name="Picture 37" descr="dem1"/>
          <p:cNvPicPr>
            <a:picLocks noChangeAspect="1" noChangeArrowheads="1"/>
          </p:cNvPicPr>
          <p:nvPr/>
        </p:nvPicPr>
        <p:blipFill>
          <a:blip r:embed="rId6"/>
          <a:srcRect/>
          <a:stretch>
            <a:fillRect/>
          </a:stretch>
        </p:blipFill>
        <p:spPr bwMode="auto">
          <a:xfrm rot="-1212616">
            <a:off x="3227799" y="5124032"/>
            <a:ext cx="4321175" cy="1673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500040" y="1528752"/>
            <a:ext cx="8218488" cy="3895725"/>
          </a:xfrm>
          <a:ln w="38100">
            <a:solidFill>
              <a:srgbClr val="002060"/>
            </a:solidFill>
          </a:ln>
        </p:spPr>
        <p:txBody>
          <a:bodyPr>
            <a:normAutofit/>
          </a:bodyPr>
          <a:lstStyle/>
          <a:p>
            <a:r>
              <a:rPr lang="en-US" sz="2800" b="1" dirty="0" err="1" smtClean="0"/>
              <a:t>Tranzistor</a:t>
            </a:r>
            <a:r>
              <a:rPr lang="en-US" sz="2800" b="1" dirty="0" smtClean="0"/>
              <a:t> - </a:t>
            </a:r>
            <a:r>
              <a:rPr lang="en-US" sz="2800" b="1" dirty="0" err="1" smtClean="0"/>
              <a:t>eki</a:t>
            </a:r>
            <a:r>
              <a:rPr lang="ru-RU" sz="2800" b="1" dirty="0" smtClean="0"/>
              <a:t> </a:t>
            </a:r>
            <a:r>
              <a:rPr lang="ru-RU" sz="2800" b="1" i="1" dirty="0" err="1" smtClean="0"/>
              <a:t>р</a:t>
            </a:r>
            <a:r>
              <a:rPr lang="ru-RU" sz="2800" b="1" i="1" dirty="0" smtClean="0"/>
              <a:t> – </a:t>
            </a:r>
            <a:r>
              <a:rPr lang="en-US" sz="2800" b="1" i="1" dirty="0" smtClean="0"/>
              <a:t>n</a:t>
            </a:r>
            <a:r>
              <a:rPr lang="ru-RU" sz="2800" b="1" i="1" dirty="0" smtClean="0"/>
              <a:t> </a:t>
            </a:r>
            <a:r>
              <a:rPr lang="en-US" sz="2800" b="1" dirty="0" err="1" smtClean="0"/>
              <a:t>ótiwden</a:t>
            </a:r>
            <a:r>
              <a:rPr lang="en-US" sz="2800" b="1" dirty="0" smtClean="0"/>
              <a:t> </a:t>
            </a:r>
            <a:r>
              <a:rPr lang="en-US" sz="2800" b="1" dirty="0" err="1" smtClean="0"/>
              <a:t>ibarat</a:t>
            </a:r>
            <a:r>
              <a:rPr lang="en-US" sz="2800" b="1" dirty="0" smtClean="0"/>
              <a:t> </a:t>
            </a:r>
            <a:r>
              <a:rPr lang="en-US" sz="2800" b="1" dirty="0" err="1" smtClean="0"/>
              <a:t>bolǵan</a:t>
            </a:r>
            <a:r>
              <a:rPr lang="en-US" sz="2800" b="1" dirty="0" smtClean="0"/>
              <a:t> </a:t>
            </a:r>
            <a:r>
              <a:rPr lang="en-US" sz="2800" b="1" dirty="0" err="1" smtClean="0"/>
              <a:t>qurılma</a:t>
            </a:r>
            <a:r>
              <a:rPr lang="en-US" sz="2800" b="1" dirty="0" smtClean="0"/>
              <a:t>.</a:t>
            </a:r>
            <a:endParaRPr lang="ru-RU" sz="2800" b="1" dirty="0"/>
          </a:p>
          <a:p>
            <a:r>
              <a:rPr lang="en-US" sz="2800" b="1" dirty="0" err="1" smtClean="0"/>
              <a:t>Elektr</a:t>
            </a:r>
            <a:r>
              <a:rPr lang="en-US" sz="2800" b="1" dirty="0" smtClean="0"/>
              <a:t> </a:t>
            </a:r>
            <a:r>
              <a:rPr lang="en-US" sz="2800" b="1" dirty="0" err="1" smtClean="0"/>
              <a:t>signallardı</a:t>
            </a:r>
            <a:r>
              <a:rPr lang="en-US" sz="2800" b="1" dirty="0" smtClean="0"/>
              <a:t> </a:t>
            </a:r>
            <a:r>
              <a:rPr lang="en-US" sz="2800" b="1" dirty="0" err="1" smtClean="0"/>
              <a:t>kúsheytedi</a:t>
            </a:r>
            <a:r>
              <a:rPr lang="en-US" sz="2800" b="1" dirty="0" smtClean="0"/>
              <a:t>.</a:t>
            </a:r>
            <a:endParaRPr lang="ru-RU" sz="2800" b="1" dirty="0"/>
          </a:p>
          <a:p>
            <a:r>
              <a:rPr lang="en-US" sz="2800" b="1" dirty="0" err="1" smtClean="0"/>
              <a:t>Fizikalıq</a:t>
            </a:r>
            <a:r>
              <a:rPr lang="en-US" sz="2800" b="1" dirty="0" smtClean="0"/>
              <a:t> </a:t>
            </a:r>
            <a:r>
              <a:rPr lang="en-US" sz="2800" b="1" dirty="0" err="1" smtClean="0"/>
              <a:t>dárejede</a:t>
            </a:r>
            <a:r>
              <a:rPr lang="en-US" sz="2800" b="1" dirty="0" smtClean="0"/>
              <a:t> </a:t>
            </a:r>
            <a:r>
              <a:rPr lang="en-US" sz="2800" b="1" dirty="0" err="1" smtClean="0"/>
              <a:t>logikalıq</a:t>
            </a:r>
            <a:r>
              <a:rPr lang="en-US" sz="2800" b="1" dirty="0" smtClean="0"/>
              <a:t> </a:t>
            </a:r>
            <a:r>
              <a:rPr lang="en-US" sz="2800" b="1" dirty="0" err="1" smtClean="0"/>
              <a:t>operaciyalardı</a:t>
            </a:r>
            <a:r>
              <a:rPr lang="en-US" sz="2800" b="1" dirty="0" smtClean="0"/>
              <a:t> </a:t>
            </a:r>
            <a:r>
              <a:rPr lang="en-US" sz="2800" b="1" dirty="0" err="1" smtClean="0"/>
              <a:t>ámelge</a:t>
            </a:r>
            <a:r>
              <a:rPr lang="en-US" sz="2800" b="1" dirty="0" smtClean="0"/>
              <a:t> </a:t>
            </a:r>
            <a:r>
              <a:rPr lang="en-US" sz="2800" b="1" dirty="0" err="1" smtClean="0"/>
              <a:t>asıradı</a:t>
            </a:r>
            <a:r>
              <a:rPr lang="en-US" sz="2800" b="1" dirty="0" smtClean="0"/>
              <a:t>.</a:t>
            </a:r>
            <a:endParaRPr lang="ru-RU" sz="2800" b="1" dirty="0"/>
          </a:p>
        </p:txBody>
      </p:sp>
      <p:pic>
        <p:nvPicPr>
          <p:cNvPr id="9222" name="Picture 6" descr="trans0"/>
          <p:cNvPicPr>
            <a:picLocks noChangeAspect="1" noChangeArrowheads="1"/>
          </p:cNvPicPr>
          <p:nvPr/>
        </p:nvPicPr>
        <p:blipFill>
          <a:blip r:embed="rId3"/>
          <a:srcRect/>
          <a:stretch>
            <a:fillRect/>
          </a:stretch>
        </p:blipFill>
        <p:spPr bwMode="auto">
          <a:xfrm>
            <a:off x="6715125" y="0"/>
            <a:ext cx="2428875" cy="1428750"/>
          </a:xfrm>
          <a:prstGeom prst="rect">
            <a:avLst/>
          </a:prstGeom>
          <a:ln>
            <a:noFill/>
          </a:ln>
          <a:effectLst>
            <a:outerShdw blurRad="292100" dist="139700" dir="2700000" algn="tl" rotWithShape="0">
              <a:srgbClr val="333333">
                <a:alpha val="65000"/>
              </a:srgbClr>
            </a:outerShdw>
          </a:effectLst>
        </p:spPr>
      </p:pic>
      <p:pic>
        <p:nvPicPr>
          <p:cNvPr id="9224" name="Picture 8" descr="p4am_m"/>
          <p:cNvPicPr>
            <a:picLocks noChangeAspect="1" noChangeArrowheads="1"/>
          </p:cNvPicPr>
          <p:nvPr/>
        </p:nvPicPr>
        <p:blipFill>
          <a:blip r:embed="rId4"/>
          <a:srcRect/>
          <a:stretch>
            <a:fillRect/>
          </a:stretch>
        </p:blipFill>
        <p:spPr bwMode="auto">
          <a:xfrm>
            <a:off x="7105664" y="4514856"/>
            <a:ext cx="1857360" cy="1326686"/>
          </a:xfrm>
          <a:prstGeom prst="rect">
            <a:avLst/>
          </a:prstGeom>
          <a:ln>
            <a:noFill/>
          </a:ln>
          <a:effectLst>
            <a:outerShdw blurRad="292100" dist="139700" dir="2700000" algn="tl" rotWithShape="0">
              <a:srgbClr val="333333">
                <a:alpha val="65000"/>
              </a:srgbClr>
            </a:outerShdw>
          </a:effectLst>
        </p:spPr>
      </p:pic>
      <p:sp>
        <p:nvSpPr>
          <p:cNvPr id="9218" name="Rectangle 2"/>
          <p:cNvSpPr>
            <a:spLocks noGrp="1" noChangeArrowheads="1"/>
          </p:cNvSpPr>
          <p:nvPr>
            <p:ph type="title"/>
          </p:nvPr>
        </p:nvSpPr>
        <p:spPr>
          <a:xfrm>
            <a:off x="500040" y="261920"/>
            <a:ext cx="6062696" cy="1143000"/>
          </a:xfrm>
        </p:spPr>
        <p:style>
          <a:lnRef idx="0">
            <a:schemeClr val="accent1"/>
          </a:lnRef>
          <a:fillRef idx="3">
            <a:schemeClr val="accent1"/>
          </a:fillRef>
          <a:effectRef idx="3">
            <a:schemeClr val="accent1"/>
          </a:effectRef>
          <a:fontRef idx="minor">
            <a:schemeClr val="lt1"/>
          </a:fontRef>
        </p:style>
        <p:txBody>
          <a:bodyPr/>
          <a:lstStyle/>
          <a:p>
            <a:r>
              <a:rPr lang="en-US" b="1" dirty="0" err="1" smtClean="0">
                <a:solidFill>
                  <a:schemeClr val="tx1"/>
                </a:solidFill>
              </a:rPr>
              <a:t>Tranzistor</a:t>
            </a:r>
            <a:endParaRPr lang="ru-RU" b="1" dirty="0">
              <a:solidFill>
                <a:schemeClr val="tx1"/>
              </a:solidFill>
            </a:endParaRPr>
          </a:p>
        </p:txBody>
      </p:sp>
      <p:pic>
        <p:nvPicPr>
          <p:cNvPr id="9229" name="Picture 13" descr="image_22"/>
          <p:cNvPicPr>
            <a:picLocks noChangeAspect="1" noChangeArrowheads="1"/>
          </p:cNvPicPr>
          <p:nvPr/>
        </p:nvPicPr>
        <p:blipFill>
          <a:blip r:embed="rId5"/>
          <a:srcRect/>
          <a:stretch>
            <a:fillRect/>
          </a:stretch>
        </p:blipFill>
        <p:spPr bwMode="auto">
          <a:xfrm>
            <a:off x="861992" y="4424368"/>
            <a:ext cx="3168650" cy="1903412"/>
          </a:xfrm>
          <a:prstGeom prst="rect">
            <a:avLst/>
          </a:prstGeom>
          <a:ln>
            <a:noFill/>
          </a:ln>
          <a:effectLst>
            <a:outerShdw blurRad="292100" dist="139700" dir="2700000" algn="tl" rotWithShape="0">
              <a:srgbClr val="333333">
                <a:alpha val="65000"/>
              </a:srgbClr>
            </a:outerShdw>
          </a:effectLst>
        </p:spPr>
      </p:pic>
      <p:pic>
        <p:nvPicPr>
          <p:cNvPr id="9231" name="Picture 15" descr="tr"/>
          <p:cNvPicPr>
            <a:picLocks noChangeAspect="1" noChangeArrowheads="1"/>
          </p:cNvPicPr>
          <p:nvPr/>
        </p:nvPicPr>
        <p:blipFill>
          <a:blip r:embed="rId6"/>
          <a:srcRect/>
          <a:stretch>
            <a:fillRect/>
          </a:stretch>
        </p:blipFill>
        <p:spPr bwMode="auto">
          <a:xfrm>
            <a:off x="4211638" y="4797425"/>
            <a:ext cx="3097212" cy="23241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pull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1" name="Picture 13" descr="x-8238k"/>
          <p:cNvPicPr>
            <a:picLocks noChangeAspect="1" noChangeArrowheads="1"/>
          </p:cNvPicPr>
          <p:nvPr/>
        </p:nvPicPr>
        <p:blipFill>
          <a:blip r:embed="rId3"/>
          <a:srcRect/>
          <a:stretch>
            <a:fillRect/>
          </a:stretch>
        </p:blipFill>
        <p:spPr bwMode="auto">
          <a:xfrm rot="10800000">
            <a:off x="357158" y="4429132"/>
            <a:ext cx="2190750" cy="1714500"/>
          </a:xfrm>
          <a:prstGeom prst="rect">
            <a:avLst/>
          </a:prstGeom>
          <a:noFill/>
        </p:spPr>
      </p:pic>
      <p:pic>
        <p:nvPicPr>
          <p:cNvPr id="12304" name="Picture 16" descr="p4_02"/>
          <p:cNvPicPr>
            <a:picLocks noChangeAspect="1" noChangeArrowheads="1"/>
          </p:cNvPicPr>
          <p:nvPr/>
        </p:nvPicPr>
        <p:blipFill>
          <a:blip r:embed="rId4"/>
          <a:srcRect/>
          <a:stretch>
            <a:fillRect/>
          </a:stretch>
        </p:blipFill>
        <p:spPr bwMode="auto">
          <a:xfrm>
            <a:off x="6983413" y="4868863"/>
            <a:ext cx="2160587" cy="1808162"/>
          </a:xfrm>
          <a:prstGeom prst="rect">
            <a:avLst/>
          </a:prstGeom>
          <a:noFill/>
        </p:spPr>
      </p:pic>
      <p:sp>
        <p:nvSpPr>
          <p:cNvPr id="12290" name="Rectangle 2"/>
          <p:cNvSpPr>
            <a:spLocks noGrp="1" noChangeArrowheads="1"/>
          </p:cNvSpPr>
          <p:nvPr>
            <p:ph type="title"/>
          </p:nvPr>
        </p:nvSpPr>
        <p:spPr/>
        <p:txBody>
          <a:bodyPr/>
          <a:lstStyle/>
          <a:p>
            <a:r>
              <a:rPr lang="en-US" b="1" dirty="0" err="1" smtClean="0"/>
              <a:t>Mikrosxema</a:t>
            </a:r>
            <a:endParaRPr lang="ru-RU" b="1" dirty="0"/>
          </a:p>
        </p:txBody>
      </p:sp>
      <p:sp>
        <p:nvSpPr>
          <p:cNvPr id="12291" name="Rectangle 3"/>
          <p:cNvSpPr>
            <a:spLocks noGrp="1" noChangeArrowheads="1"/>
          </p:cNvSpPr>
          <p:nvPr>
            <p:ph type="body" idx="1"/>
          </p:nvPr>
        </p:nvSpPr>
        <p:spPr>
          <a:xfrm>
            <a:off x="457200" y="1347777"/>
            <a:ext cx="8229600" cy="4433912"/>
          </a:xfrm>
        </p:spPr>
        <p:txBody>
          <a:bodyPr>
            <a:normAutofit/>
          </a:bodyPr>
          <a:lstStyle/>
          <a:p>
            <a:r>
              <a:rPr lang="en-US" sz="2800" b="1" dirty="0" err="1" smtClean="0"/>
              <a:t>Yarım</a:t>
            </a:r>
            <a:r>
              <a:rPr lang="en-US" sz="2800" b="1" dirty="0" smtClean="0"/>
              <a:t> </a:t>
            </a:r>
            <a:r>
              <a:rPr lang="en-US" sz="2800" b="1" dirty="0" err="1" smtClean="0"/>
              <a:t>ótkizgish</a:t>
            </a:r>
            <a:r>
              <a:rPr lang="en-US" sz="2800" b="1" dirty="0" smtClean="0"/>
              <a:t> </a:t>
            </a:r>
            <a:r>
              <a:rPr lang="en-US" sz="2800" b="1" dirty="0" err="1" smtClean="0"/>
              <a:t>diodları</a:t>
            </a:r>
            <a:r>
              <a:rPr lang="en-US" sz="2800" b="1" dirty="0" smtClean="0"/>
              <a:t>, </a:t>
            </a:r>
            <a:r>
              <a:rPr lang="en-US" sz="2800" b="1" dirty="0" err="1" smtClean="0"/>
              <a:t>tranzistorları</a:t>
            </a:r>
            <a:r>
              <a:rPr lang="en-US" sz="2800" b="1" dirty="0" smtClean="0"/>
              <a:t> </a:t>
            </a:r>
            <a:r>
              <a:rPr lang="en-US" sz="2800" b="1" dirty="0" err="1" smtClean="0"/>
              <a:t>hám</a:t>
            </a:r>
            <a:r>
              <a:rPr lang="en-US" sz="2800" b="1" dirty="0" smtClean="0"/>
              <a:t> </a:t>
            </a:r>
            <a:r>
              <a:rPr lang="en-US" sz="2800" b="1" dirty="0" err="1" smtClean="0"/>
              <a:t>qarsılıqlar</a:t>
            </a:r>
            <a:r>
              <a:rPr lang="en-US" sz="2800" b="1" dirty="0" smtClean="0"/>
              <a:t> </a:t>
            </a:r>
            <a:r>
              <a:rPr lang="en-US" sz="2800" b="1" dirty="0" err="1" smtClean="0"/>
              <a:t>kompleksinen</a:t>
            </a:r>
            <a:r>
              <a:rPr lang="en-US" sz="2800" b="1" dirty="0" smtClean="0"/>
              <a:t> </a:t>
            </a:r>
            <a:r>
              <a:rPr lang="en-US" sz="2800" b="1" dirty="0" err="1" smtClean="0"/>
              <a:t>ibarat</a:t>
            </a:r>
            <a:r>
              <a:rPr lang="en-US" sz="2800" b="1" dirty="0" smtClean="0"/>
              <a:t> </a:t>
            </a:r>
            <a:r>
              <a:rPr lang="en-US" sz="2800" b="1" dirty="0" err="1" smtClean="0"/>
              <a:t>bolǵan</a:t>
            </a:r>
            <a:r>
              <a:rPr lang="en-US" sz="2800" b="1" dirty="0" smtClean="0"/>
              <a:t>                    </a:t>
            </a:r>
            <a:r>
              <a:rPr lang="en-US" sz="2800" b="1" dirty="0" err="1" smtClean="0"/>
              <a:t>maqsetli</a:t>
            </a:r>
            <a:r>
              <a:rPr lang="en-US" sz="2800" b="1" dirty="0" smtClean="0"/>
              <a:t> </a:t>
            </a:r>
            <a:r>
              <a:rPr lang="en-US" sz="2800" b="1" dirty="0" err="1" smtClean="0"/>
              <a:t>funkciyanı</a:t>
            </a:r>
            <a:r>
              <a:rPr lang="en-US" sz="2800" b="1" dirty="0" smtClean="0"/>
              <a:t> </a:t>
            </a:r>
            <a:r>
              <a:rPr lang="en-US" sz="2800" b="1" dirty="0" err="1" smtClean="0"/>
              <a:t>atqaratuǵın</a:t>
            </a:r>
            <a:r>
              <a:rPr lang="en-US" sz="2800" b="1" dirty="0" smtClean="0"/>
              <a:t> </a:t>
            </a:r>
            <a:r>
              <a:rPr lang="en-US" sz="2800" b="1" dirty="0" err="1" smtClean="0"/>
              <a:t>qurılma</a:t>
            </a:r>
            <a:r>
              <a:rPr lang="en-US" sz="2800" b="1" dirty="0" smtClean="0"/>
              <a:t>.</a:t>
            </a:r>
            <a:endParaRPr lang="ru-RU" sz="2800" b="1" dirty="0"/>
          </a:p>
          <a:p>
            <a:r>
              <a:rPr lang="en-US" sz="2800" b="1" dirty="0" smtClean="0"/>
              <a:t>Planar </a:t>
            </a:r>
            <a:r>
              <a:rPr lang="en-US" sz="2800" b="1" dirty="0" err="1" smtClean="0"/>
              <a:t>texnologiya</a:t>
            </a:r>
            <a:r>
              <a:rPr lang="en-US" sz="2800" b="1" dirty="0" smtClean="0"/>
              <a:t> </a:t>
            </a:r>
            <a:r>
              <a:rPr lang="en-US" sz="2800" b="1" dirty="0" err="1" smtClean="0"/>
              <a:t>tiykarında</a:t>
            </a:r>
            <a:r>
              <a:rPr lang="en-US" sz="2800" b="1" dirty="0" smtClean="0"/>
              <a:t> </a:t>
            </a:r>
            <a:r>
              <a:rPr lang="en-US" sz="2800" b="1" dirty="0" err="1" smtClean="0"/>
              <a:t>jaratıladı</a:t>
            </a:r>
            <a:r>
              <a:rPr lang="en-US" sz="2800" b="1" dirty="0" smtClean="0"/>
              <a:t>.</a:t>
            </a:r>
            <a:r>
              <a:rPr lang="ru-RU" sz="2800" b="1" dirty="0" smtClean="0"/>
              <a:t> </a:t>
            </a:r>
            <a:endParaRPr lang="ru-RU" sz="2800" b="1" dirty="0"/>
          </a:p>
          <a:p>
            <a:r>
              <a:rPr lang="en-US" sz="2800" b="1" dirty="0" err="1" smtClean="0"/>
              <a:t>Ayrım</a:t>
            </a:r>
            <a:r>
              <a:rPr lang="en-US" sz="2800" b="1" dirty="0" smtClean="0"/>
              <a:t> </a:t>
            </a:r>
            <a:r>
              <a:rPr lang="en-US" sz="2800" b="1" dirty="0" err="1" smtClean="0"/>
              <a:t>mikrosxemalar</a:t>
            </a:r>
            <a:r>
              <a:rPr lang="en-US" sz="2800" b="1" dirty="0" smtClean="0"/>
              <a:t> 55 </a:t>
            </a:r>
            <a:r>
              <a:rPr lang="en-US" sz="2800" b="1" dirty="0" err="1" smtClean="0"/>
              <a:t>mln</a:t>
            </a:r>
            <a:r>
              <a:rPr lang="en-US" sz="2800" b="1" dirty="0" smtClean="0"/>
              <a:t>                          </a:t>
            </a:r>
            <a:r>
              <a:rPr lang="en-US" sz="2800" b="1" dirty="0" err="1" smtClean="0"/>
              <a:t>tranzistorlardan</a:t>
            </a:r>
            <a:r>
              <a:rPr lang="en-US" sz="2800" b="1" dirty="0" smtClean="0"/>
              <a:t> </a:t>
            </a:r>
            <a:r>
              <a:rPr lang="en-US" sz="2800" b="1" dirty="0" err="1" smtClean="0"/>
              <a:t>quraladı</a:t>
            </a:r>
            <a:r>
              <a:rPr lang="en-US" sz="2800" b="1" dirty="0" smtClean="0"/>
              <a:t>.</a:t>
            </a:r>
            <a:r>
              <a:rPr lang="ru-RU" sz="2800" b="1" dirty="0" smtClean="0"/>
              <a:t> </a:t>
            </a:r>
            <a:endParaRPr lang="ru-RU" sz="2800" b="1" dirty="0"/>
          </a:p>
        </p:txBody>
      </p:sp>
      <p:sp>
        <p:nvSpPr>
          <p:cNvPr id="12293" name="AutoShape 5">
            <a:hlinkClick r:id="" action="ppaction://hlinkshowjump?jump=lastslideviewed" highlightClick="1"/>
          </p:cNvPr>
          <p:cNvSpPr>
            <a:spLocks noChangeArrowheads="1"/>
          </p:cNvSpPr>
          <p:nvPr/>
        </p:nvSpPr>
        <p:spPr bwMode="auto">
          <a:xfrm>
            <a:off x="8459788" y="6237288"/>
            <a:ext cx="431800" cy="431800"/>
          </a:xfrm>
          <a:prstGeom prst="actionButtonBackPrevious">
            <a:avLst/>
          </a:prstGeom>
          <a:solidFill>
            <a:schemeClr val="accent1"/>
          </a:solidFill>
          <a:ln w="9525">
            <a:noFill/>
            <a:miter lim="800000"/>
            <a:headEnd/>
            <a:tailEnd/>
          </a:ln>
          <a:effectLst/>
        </p:spPr>
        <p:txBody>
          <a:bodyPr wrap="none" anchor="ctr"/>
          <a:lstStyle/>
          <a:p>
            <a:endParaRPr lang="ru-RU"/>
          </a:p>
        </p:txBody>
      </p:sp>
      <p:pic>
        <p:nvPicPr>
          <p:cNvPr id="12300" name="Picture 12" descr="Копия vlsi"/>
          <p:cNvPicPr>
            <a:picLocks noChangeAspect="1" noChangeArrowheads="1"/>
          </p:cNvPicPr>
          <p:nvPr/>
        </p:nvPicPr>
        <p:blipFill>
          <a:blip r:embed="rId5"/>
          <a:srcRect/>
          <a:stretch>
            <a:fillRect/>
          </a:stretch>
        </p:blipFill>
        <p:spPr bwMode="auto">
          <a:xfrm>
            <a:off x="3000364" y="4714884"/>
            <a:ext cx="1428750" cy="1152525"/>
          </a:xfrm>
          <a:prstGeom prst="rect">
            <a:avLst/>
          </a:prstGeom>
          <a:noFill/>
        </p:spPr>
      </p:pic>
      <p:pic>
        <p:nvPicPr>
          <p:cNvPr id="12308" name="Picture 20" descr="system_2_1_135_LittleImg"/>
          <p:cNvPicPr>
            <a:picLocks noChangeAspect="1" noChangeArrowheads="1"/>
          </p:cNvPicPr>
          <p:nvPr/>
        </p:nvPicPr>
        <p:blipFill>
          <a:blip r:embed="rId6"/>
          <a:srcRect/>
          <a:stretch>
            <a:fillRect/>
          </a:stretch>
        </p:blipFill>
        <p:spPr bwMode="auto">
          <a:xfrm>
            <a:off x="4929190" y="4714884"/>
            <a:ext cx="1081087" cy="1081087"/>
          </a:xfrm>
          <a:prstGeom prst="rect">
            <a:avLst/>
          </a:prstGeom>
          <a:noFill/>
        </p:spPr>
      </p:pic>
      <p:pic>
        <p:nvPicPr>
          <p:cNvPr id="12311" name="Picture 23" descr="chips_3"/>
          <p:cNvPicPr>
            <a:picLocks noChangeAspect="1" noChangeArrowheads="1"/>
          </p:cNvPicPr>
          <p:nvPr/>
        </p:nvPicPr>
        <p:blipFill>
          <a:blip r:embed="rId7"/>
          <a:srcRect/>
          <a:stretch>
            <a:fillRect/>
          </a:stretch>
        </p:blipFill>
        <p:spPr bwMode="auto">
          <a:xfrm>
            <a:off x="7277100" y="2060575"/>
            <a:ext cx="1866900" cy="1543050"/>
          </a:xfrm>
          <a:prstGeom prst="rect">
            <a:avLst/>
          </a:prstGeom>
          <a:noFill/>
        </p:spPr>
      </p:pic>
      <p:pic>
        <p:nvPicPr>
          <p:cNvPr id="12313" name="Picture 25" descr="decoder"/>
          <p:cNvPicPr>
            <a:picLocks noChangeAspect="1" noChangeArrowheads="1"/>
          </p:cNvPicPr>
          <p:nvPr/>
        </p:nvPicPr>
        <p:blipFill>
          <a:blip r:embed="rId8"/>
          <a:srcRect/>
          <a:stretch>
            <a:fillRect/>
          </a:stretch>
        </p:blipFill>
        <p:spPr bwMode="auto">
          <a:xfrm>
            <a:off x="7215206" y="357166"/>
            <a:ext cx="2390775" cy="1695450"/>
          </a:xfrm>
          <a:prstGeom prst="rect">
            <a:avLst/>
          </a:prstGeom>
          <a:noFill/>
        </p:spPr>
      </p:pic>
      <p:pic>
        <p:nvPicPr>
          <p:cNvPr id="12315" name="Picture 27" descr="1762491"/>
          <p:cNvPicPr>
            <a:picLocks noChangeAspect="1" noChangeArrowheads="1"/>
          </p:cNvPicPr>
          <p:nvPr/>
        </p:nvPicPr>
        <p:blipFill>
          <a:blip r:embed="rId9"/>
          <a:srcRect/>
          <a:stretch>
            <a:fillRect/>
          </a:stretch>
        </p:blipFill>
        <p:spPr bwMode="auto">
          <a:xfrm>
            <a:off x="7196152" y="3609976"/>
            <a:ext cx="1666875" cy="857250"/>
          </a:xfrm>
          <a:prstGeom prst="rect">
            <a:avLst/>
          </a:prstGeom>
          <a:noFill/>
        </p:spPr>
      </p:pic>
    </p:spTree>
  </p:cSld>
  <p:clrMapOvr>
    <a:masterClrMapping/>
  </p:clrMapOvr>
  <p:transition>
    <p:pull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428596" y="142852"/>
            <a:ext cx="8301038" cy="725470"/>
          </a:xfrm>
        </p:spPr>
        <p:style>
          <a:lnRef idx="0">
            <a:schemeClr val="accent1"/>
          </a:lnRef>
          <a:fillRef idx="3">
            <a:schemeClr val="accent1"/>
          </a:fillRef>
          <a:effectRef idx="3">
            <a:schemeClr val="accent1"/>
          </a:effectRef>
          <a:fontRef idx="minor">
            <a:schemeClr val="lt1"/>
          </a:fontRef>
        </p:style>
        <p:txBody>
          <a:bodyPr>
            <a:noAutofit/>
          </a:bodyPr>
          <a:lstStyle/>
          <a:p>
            <a:pPr>
              <a:defRPr/>
            </a:pPr>
            <a:r>
              <a:rPr lang="en-US" sz="3200" b="1" dirty="0" smtClean="0">
                <a:solidFill>
                  <a:schemeClr val="tx1"/>
                </a:solidFill>
              </a:rPr>
              <a:t>PAYDALAN</a:t>
            </a:r>
            <a:r>
              <a:rPr lang="es-ES" sz="3200" b="1" dirty="0" smtClean="0">
                <a:solidFill>
                  <a:schemeClr val="tx1"/>
                </a:solidFill>
              </a:rPr>
              <a:t>ÍL</a:t>
            </a:r>
            <a:r>
              <a:rPr lang="en-US" sz="3200" b="1" dirty="0" smtClean="0">
                <a:solidFill>
                  <a:schemeClr val="tx1"/>
                </a:solidFill>
              </a:rPr>
              <a:t>ǴAN</a:t>
            </a:r>
            <a:r>
              <a:rPr lang="ru-RU" sz="3200" b="1" dirty="0" smtClean="0">
                <a:solidFill>
                  <a:schemeClr val="tx1"/>
                </a:solidFill>
              </a:rPr>
              <a:t> </a:t>
            </a:r>
            <a:r>
              <a:rPr lang="en-US" sz="3200" b="1" dirty="0" smtClean="0">
                <a:solidFill>
                  <a:schemeClr val="tx1"/>
                </a:solidFill>
              </a:rPr>
              <a:t>ÁDEBIYA</a:t>
            </a:r>
            <a:r>
              <a:rPr lang="ru-RU" sz="3200" b="1" dirty="0" smtClean="0">
                <a:solidFill>
                  <a:schemeClr val="tx1"/>
                </a:solidFill>
              </a:rPr>
              <a:t>Т</a:t>
            </a:r>
            <a:r>
              <a:rPr lang="en-US" sz="3200" b="1" dirty="0" smtClean="0">
                <a:solidFill>
                  <a:schemeClr val="tx1"/>
                </a:solidFill>
              </a:rPr>
              <a:t>LAR</a:t>
            </a:r>
            <a:endParaRPr lang="ru-RU" sz="3200" b="1" dirty="0">
              <a:solidFill>
                <a:schemeClr val="tx1"/>
              </a:solidFill>
            </a:endParaRPr>
          </a:p>
        </p:txBody>
      </p:sp>
      <p:sp>
        <p:nvSpPr>
          <p:cNvPr id="3" name="Содержимое 2"/>
          <p:cNvSpPr>
            <a:spLocks noGrp="1"/>
          </p:cNvSpPr>
          <p:nvPr>
            <p:ph idx="1"/>
          </p:nvPr>
        </p:nvSpPr>
        <p:spPr>
          <a:xfrm>
            <a:off x="428625" y="928688"/>
            <a:ext cx="8270875" cy="5594350"/>
          </a:xfrm>
          <a:ln>
            <a:solidFill>
              <a:schemeClr val="accent1">
                <a:lumMod val="50000"/>
              </a:schemeClr>
            </a:solidFill>
          </a:ln>
        </p:spPr>
        <p:txBody>
          <a:bodyPr>
            <a:noAutofit/>
          </a:bodyPr>
          <a:lstStyle/>
          <a:p>
            <a:pPr algn="just">
              <a:buFont typeface="Arial" charset="0"/>
              <a:buNone/>
              <a:defRPr/>
            </a:pPr>
            <a:r>
              <a:rPr lang="ru-RU" sz="2000" b="1" dirty="0" smtClean="0"/>
              <a:t>1. </a:t>
            </a:r>
            <a:r>
              <a:rPr lang="en-US" sz="2000" b="1" dirty="0" smtClean="0"/>
              <a:t>Q</a:t>
            </a:r>
            <a:r>
              <a:rPr lang="ru-RU" sz="2000" b="1" dirty="0" smtClean="0"/>
              <a:t>.</a:t>
            </a:r>
            <a:r>
              <a:rPr lang="en-US" sz="2000" b="1" dirty="0" smtClean="0"/>
              <a:t>P</a:t>
            </a:r>
            <a:r>
              <a:rPr lang="ru-RU" sz="2000" b="1" dirty="0" smtClean="0"/>
              <a:t>.</a:t>
            </a:r>
            <a:r>
              <a:rPr lang="en-US" sz="2000" b="1" dirty="0" err="1" smtClean="0"/>
              <a:t>Abduraxmanov</a:t>
            </a:r>
            <a:r>
              <a:rPr lang="ru-RU" sz="2000" b="1" dirty="0" smtClean="0"/>
              <a:t>, </a:t>
            </a:r>
            <a:r>
              <a:rPr lang="en-US" sz="2000" b="1" dirty="0" smtClean="0"/>
              <a:t>V</a:t>
            </a:r>
            <a:r>
              <a:rPr lang="ru-RU" sz="2000" b="1" dirty="0" smtClean="0"/>
              <a:t>.</a:t>
            </a:r>
            <a:r>
              <a:rPr lang="en-US" sz="2000" b="1" dirty="0" smtClean="0"/>
              <a:t>S</a:t>
            </a:r>
            <a:r>
              <a:rPr lang="ru-RU" sz="2000" b="1" dirty="0" smtClean="0"/>
              <a:t>.</a:t>
            </a:r>
            <a:r>
              <a:rPr lang="en-US" sz="2000" b="1" dirty="0" err="1" smtClean="0"/>
              <a:t>Xamidov</a:t>
            </a:r>
            <a:r>
              <a:rPr lang="ru-RU" sz="2000" b="1" dirty="0" smtClean="0"/>
              <a:t>, </a:t>
            </a:r>
            <a:r>
              <a:rPr lang="en-US" sz="2000" b="1" dirty="0" smtClean="0"/>
              <a:t>N</a:t>
            </a:r>
            <a:r>
              <a:rPr lang="ru-RU" sz="2000" b="1" dirty="0" smtClean="0"/>
              <a:t>.</a:t>
            </a:r>
            <a:r>
              <a:rPr lang="en-US" sz="2000" b="1" dirty="0" smtClean="0"/>
              <a:t>A</a:t>
            </a:r>
            <a:r>
              <a:rPr lang="ru-RU" sz="2000" b="1" dirty="0" smtClean="0"/>
              <a:t>.</a:t>
            </a:r>
            <a:r>
              <a:rPr lang="en-US" sz="2000" b="1" dirty="0" err="1" smtClean="0"/>
              <a:t>Axmedova</a:t>
            </a:r>
            <a:r>
              <a:rPr lang="ru-RU" sz="2000" b="1" dirty="0" smtClean="0"/>
              <a:t>. </a:t>
            </a:r>
            <a:r>
              <a:rPr lang="en-US" sz="2000" b="1" dirty="0" smtClean="0"/>
              <a:t>FIZIKA</a:t>
            </a:r>
            <a:r>
              <a:rPr lang="ru-RU" sz="2000" b="1" dirty="0" smtClean="0"/>
              <a:t>. </a:t>
            </a:r>
            <a:r>
              <a:rPr lang="en-US" sz="2000" b="1" dirty="0" err="1" smtClean="0"/>
              <a:t>Darslik</a:t>
            </a:r>
            <a:r>
              <a:rPr lang="ru-RU" sz="2000" b="1" dirty="0" smtClean="0"/>
              <a:t>. </a:t>
            </a:r>
            <a:r>
              <a:rPr lang="en-US" sz="2000" b="1" dirty="0" smtClean="0"/>
              <a:t>Toshkent</a:t>
            </a:r>
            <a:r>
              <a:rPr lang="ru-RU" sz="2000" b="1" dirty="0" smtClean="0"/>
              <a:t>. “</a:t>
            </a:r>
            <a:r>
              <a:rPr lang="en-US" sz="2000" b="1" dirty="0" err="1" smtClean="0"/>
              <a:t>Aloqachi</a:t>
            </a:r>
            <a:r>
              <a:rPr lang="en-US" sz="2000" b="1" dirty="0" smtClean="0"/>
              <a:t> </a:t>
            </a:r>
            <a:r>
              <a:rPr lang="en-US" sz="2000" b="1" dirty="0" err="1" smtClean="0"/>
              <a:t>nashriyoti</a:t>
            </a:r>
            <a:r>
              <a:rPr lang="ru-RU" sz="2000" b="1" dirty="0" smtClean="0"/>
              <a:t>”. 2018 </a:t>
            </a:r>
            <a:r>
              <a:rPr lang="en-US" sz="2000" b="1" dirty="0" smtClean="0"/>
              <a:t>y</a:t>
            </a:r>
            <a:r>
              <a:rPr lang="ru-RU" sz="2000" b="1" dirty="0" smtClean="0"/>
              <a:t>. </a:t>
            </a:r>
            <a:r>
              <a:rPr lang="en-US" sz="2000" b="1" dirty="0" smtClean="0"/>
              <a:t>O</a:t>
            </a:r>
            <a:r>
              <a:rPr lang="ru-RU" sz="2000" b="1" dirty="0" smtClean="0"/>
              <a:t>‘</a:t>
            </a:r>
            <a:r>
              <a:rPr lang="en-US" sz="2000" b="1" dirty="0" err="1" smtClean="0"/>
              <a:t>zR</a:t>
            </a:r>
            <a:r>
              <a:rPr lang="en-US" sz="2000" b="1" dirty="0" smtClean="0"/>
              <a:t> OO</a:t>
            </a:r>
            <a:r>
              <a:rPr lang="ru-RU" sz="2000" b="1" dirty="0" smtClean="0"/>
              <a:t>‘</a:t>
            </a:r>
            <a:r>
              <a:rPr lang="en-US" sz="2000" b="1" dirty="0" smtClean="0"/>
              <a:t>MTV</a:t>
            </a:r>
            <a:r>
              <a:rPr lang="ru-RU" sz="2000" b="1" dirty="0" smtClean="0"/>
              <a:t> 2017.24.08 </a:t>
            </a:r>
            <a:r>
              <a:rPr lang="en-US" sz="2000" b="1" dirty="0" err="1" smtClean="0"/>
              <a:t>dagi</a:t>
            </a:r>
            <a:r>
              <a:rPr lang="ru-RU" sz="2000" b="1" dirty="0" smtClean="0"/>
              <a:t> “603”-</a:t>
            </a:r>
            <a:r>
              <a:rPr lang="en-US" sz="2000" b="1" dirty="0" err="1" smtClean="0"/>
              <a:t>sonli</a:t>
            </a:r>
            <a:r>
              <a:rPr lang="en-US" sz="2000" b="1" dirty="0" smtClean="0"/>
              <a:t> </a:t>
            </a:r>
            <a:r>
              <a:rPr lang="en-US" sz="2000" b="1" dirty="0" err="1" smtClean="0"/>
              <a:t>buyrug</a:t>
            </a:r>
            <a:r>
              <a:rPr lang="ru-RU" sz="2000" b="1" dirty="0" smtClean="0"/>
              <a:t>‘</a:t>
            </a:r>
            <a:r>
              <a:rPr lang="en-US" sz="2000" b="1" dirty="0" err="1" smtClean="0"/>
              <a:t>i</a:t>
            </a:r>
            <a:r>
              <a:rPr lang="ru-RU" sz="2000" b="1" dirty="0" smtClean="0"/>
              <a:t>.</a:t>
            </a:r>
            <a:endParaRPr lang="ru-RU" sz="2000" dirty="0" smtClean="0"/>
          </a:p>
          <a:p>
            <a:pPr algn="just">
              <a:buFont typeface="Arial" charset="0"/>
              <a:buNone/>
              <a:defRPr/>
            </a:pPr>
            <a:r>
              <a:rPr lang="en-US" sz="2000" b="1" dirty="0" smtClean="0"/>
              <a:t>2.</a:t>
            </a:r>
            <a:r>
              <a:rPr lang="ru-RU" sz="2000" b="1" dirty="0" smtClean="0"/>
              <a:t>   </a:t>
            </a:r>
            <a:r>
              <a:rPr lang="en-US" sz="2000" b="1" dirty="0" err="1" smtClean="0"/>
              <a:t>B.A.Ibragimov</a:t>
            </a:r>
            <a:r>
              <a:rPr lang="en-US" sz="2000" b="1" dirty="0" smtClean="0"/>
              <a:t>, </a:t>
            </a:r>
            <a:r>
              <a:rPr lang="en-US" sz="2000" b="1" dirty="0" err="1" smtClean="0"/>
              <a:t>G.Q.Atajanova</a:t>
            </a:r>
            <a:r>
              <a:rPr lang="en-US" sz="2000" b="1" dirty="0" smtClean="0"/>
              <a:t>. </a:t>
            </a:r>
            <a:r>
              <a:rPr lang="uz-Cyrl-UZ" sz="2000" b="1" dirty="0" smtClean="0"/>
              <a:t>“FIZIKA”. </a:t>
            </a:r>
            <a:r>
              <a:rPr lang="en-US" sz="2000" b="1" dirty="0" err="1" smtClean="0"/>
              <a:t>Oqıwlıq</a:t>
            </a:r>
            <a:r>
              <a:rPr lang="uz-Cyrl-UZ" sz="2000" b="1" dirty="0" smtClean="0"/>
              <a:t>. T</a:t>
            </a:r>
            <a:r>
              <a:rPr lang="en-US" sz="2000" b="1" dirty="0" smtClean="0"/>
              <a:t>a</a:t>
            </a:r>
            <a:r>
              <a:rPr lang="uz-Cyrl-UZ" sz="2000" b="1" dirty="0" smtClean="0"/>
              <a:t>shkent. </a:t>
            </a:r>
            <a:r>
              <a:rPr lang="en-US" sz="2000" b="1" dirty="0" smtClean="0"/>
              <a:t>2018 j. </a:t>
            </a:r>
            <a:endParaRPr lang="ru-RU" sz="2000" b="1" dirty="0" smtClean="0"/>
          </a:p>
          <a:p>
            <a:pPr algn="just">
              <a:buFont typeface="Arial" charset="0"/>
              <a:buNone/>
              <a:defRPr/>
            </a:pPr>
            <a:r>
              <a:rPr lang="uz-Cyrl-UZ" sz="2000" b="1" dirty="0" smtClean="0"/>
              <a:t>3.  Q.P.Abduraxmanov, O’.Egamov. “FIZIKA”. Darslik. Toshkent. O‘quv-ta’lim metodika” bosmaxonasi. 2015 y. O‘zROO‘MTV  2009.26.02. dagi “51”-sonli buyrug‘i.</a:t>
            </a:r>
            <a:endParaRPr lang="ru-RU" sz="2000" dirty="0" smtClean="0"/>
          </a:p>
          <a:p>
            <a:pPr algn="just">
              <a:buFont typeface="Arial" charset="0"/>
              <a:buNone/>
              <a:defRPr/>
            </a:pPr>
            <a:r>
              <a:rPr lang="en-US" sz="2000" b="1" dirty="0" smtClean="0"/>
              <a:t>4</a:t>
            </a:r>
            <a:r>
              <a:rPr lang="uz-Cyrl-UZ" sz="2000" b="1" dirty="0" smtClean="0"/>
              <a:t>. Douglas C. Giancoli. Physics. Principles with Applicathions. 2004 USA ISBN-13 978-0-321-62592-2</a:t>
            </a:r>
            <a:r>
              <a:rPr lang="en-US" sz="2000" b="1" dirty="0" smtClean="0"/>
              <a:t>.</a:t>
            </a:r>
            <a:endParaRPr lang="ru-RU" sz="2000" dirty="0" smtClean="0"/>
          </a:p>
          <a:p>
            <a:pPr algn="just">
              <a:buFont typeface="Arial" charset="0"/>
              <a:buNone/>
              <a:defRPr/>
            </a:pPr>
            <a:r>
              <a:rPr lang="en-US" sz="2000" b="1" dirty="0" smtClean="0"/>
              <a:t>5. </a:t>
            </a:r>
            <a:r>
              <a:rPr lang="ru-RU" sz="2000" b="1" dirty="0" smtClean="0"/>
              <a:t> </a:t>
            </a:r>
            <a:r>
              <a:rPr lang="en-US" sz="2000" b="1" dirty="0" smtClean="0"/>
              <a:t>Physics for Scientists and Engineers, Raymond A. </a:t>
            </a:r>
            <a:r>
              <a:rPr lang="en-US" sz="2000" b="1" dirty="0" err="1" smtClean="0"/>
              <a:t>Serway</a:t>
            </a:r>
            <a:r>
              <a:rPr lang="en-US" sz="2000" b="1" dirty="0" smtClean="0"/>
              <a:t>, John W. Jewett. 9th Edition, 2012.</a:t>
            </a:r>
            <a:endParaRPr lang="ru-RU" sz="2000" dirty="0" smtClean="0"/>
          </a:p>
          <a:p>
            <a:pPr lvl="0" algn="just">
              <a:buNone/>
              <a:defRPr/>
            </a:pPr>
            <a:r>
              <a:rPr lang="en-US" sz="2000" b="1" dirty="0" smtClean="0"/>
              <a:t>6.</a:t>
            </a:r>
            <a:r>
              <a:rPr lang="ru-RU" sz="2000" b="1" dirty="0" smtClean="0"/>
              <a:t> </a:t>
            </a:r>
            <a:r>
              <a:rPr lang="en-US" sz="2000" b="1" dirty="0">
                <a:ln w="1905"/>
                <a:solidFill>
                  <a:prstClr val="black"/>
                </a:solidFill>
                <a:effectLst>
                  <a:innerShdw blurRad="69850" dist="43180" dir="5400000">
                    <a:srgbClr val="000000">
                      <a:alpha val="65000"/>
                    </a:srgbClr>
                  </a:innerShdw>
                </a:effectLst>
              </a:rPr>
              <a:t>S.G. </a:t>
            </a:r>
            <a:r>
              <a:rPr lang="en-US" sz="2000" b="1" dirty="0" err="1">
                <a:ln w="1905"/>
                <a:solidFill>
                  <a:prstClr val="black"/>
                </a:solidFill>
                <a:effectLst>
                  <a:innerShdw blurRad="69850" dist="43180" dir="5400000">
                    <a:srgbClr val="000000">
                      <a:alpha val="65000"/>
                    </a:srgbClr>
                  </a:innerShdw>
                </a:effectLst>
              </a:rPr>
              <a:t>Kaypnazarov</a:t>
            </a:r>
            <a:r>
              <a:rPr lang="uz-Latn-UZ" sz="2000" b="1" dirty="0">
                <a:ln w="1905"/>
                <a:solidFill>
                  <a:prstClr val="black"/>
                </a:solidFill>
                <a:effectLst>
                  <a:innerShdw blurRad="69850" dist="43180" dir="5400000">
                    <a:srgbClr val="000000">
                      <a:alpha val="65000"/>
                    </a:srgbClr>
                  </a:innerShdw>
                </a:effectLst>
              </a:rPr>
              <a:t>. </a:t>
            </a:r>
            <a:r>
              <a:rPr lang="en-US" sz="2000" b="1" dirty="0">
                <a:solidFill>
                  <a:prstClr val="black"/>
                </a:solidFill>
              </a:rPr>
              <a:t>"</a:t>
            </a:r>
            <a:r>
              <a:rPr lang="en-US" sz="2000" b="1" dirty="0" err="1">
                <a:solidFill>
                  <a:prstClr val="black"/>
                </a:solidFill>
              </a:rPr>
              <a:t>Fizika</a:t>
            </a:r>
            <a:r>
              <a:rPr lang="en-US" sz="2000" b="1" dirty="0">
                <a:solidFill>
                  <a:prstClr val="black"/>
                </a:solidFill>
              </a:rPr>
              <a:t> I </a:t>
            </a:r>
            <a:r>
              <a:rPr lang="en-US" sz="2000" b="1" dirty="0" err="1">
                <a:solidFill>
                  <a:prstClr val="black"/>
                </a:solidFill>
              </a:rPr>
              <a:t>kursı</a:t>
            </a:r>
            <a:r>
              <a:rPr lang="en-US" sz="2000" b="1" dirty="0">
                <a:solidFill>
                  <a:prstClr val="black"/>
                </a:solidFill>
              </a:rPr>
              <a:t> </a:t>
            </a:r>
            <a:r>
              <a:rPr lang="en-US" sz="2000" b="1" dirty="0" err="1">
                <a:solidFill>
                  <a:prstClr val="black"/>
                </a:solidFill>
              </a:rPr>
              <a:t>boyınsha</a:t>
            </a:r>
            <a:r>
              <a:rPr lang="en-US" sz="2000" b="1" dirty="0">
                <a:solidFill>
                  <a:prstClr val="black"/>
                </a:solidFill>
              </a:rPr>
              <a:t> </a:t>
            </a:r>
            <a:r>
              <a:rPr lang="en-US" sz="2000" b="1" dirty="0" err="1">
                <a:solidFill>
                  <a:prstClr val="black"/>
                </a:solidFill>
              </a:rPr>
              <a:t>prezentaciyalıq</a:t>
            </a:r>
            <a:r>
              <a:rPr lang="en-US" sz="2000" b="1" dirty="0">
                <a:solidFill>
                  <a:prstClr val="black"/>
                </a:solidFill>
              </a:rPr>
              <a:t> </a:t>
            </a:r>
            <a:r>
              <a:rPr lang="en-US" sz="2000" b="1" dirty="0" err="1">
                <a:solidFill>
                  <a:prstClr val="black"/>
                </a:solidFill>
              </a:rPr>
              <a:t>multimedialı</a:t>
            </a:r>
            <a:r>
              <a:rPr lang="en-US" sz="2000" b="1" dirty="0">
                <a:solidFill>
                  <a:prstClr val="black"/>
                </a:solidFill>
              </a:rPr>
              <a:t> </a:t>
            </a:r>
            <a:r>
              <a:rPr lang="en-US" sz="2000" b="1" dirty="0" err="1">
                <a:solidFill>
                  <a:prstClr val="black"/>
                </a:solidFill>
              </a:rPr>
              <a:t>shınıǵıwlar</a:t>
            </a:r>
            <a:r>
              <a:rPr lang="en-US" sz="2000" b="1" dirty="0">
                <a:solidFill>
                  <a:prstClr val="black"/>
                </a:solidFill>
              </a:rPr>
              <a:t> </a:t>
            </a:r>
            <a:r>
              <a:rPr lang="en-US" sz="2000" b="1" dirty="0" err="1">
                <a:solidFill>
                  <a:prstClr val="black"/>
                </a:solidFill>
              </a:rPr>
              <a:t>toplamı</a:t>
            </a:r>
            <a:r>
              <a:rPr lang="en-US" sz="2000" b="1" dirty="0">
                <a:solidFill>
                  <a:prstClr val="black"/>
                </a:solidFill>
              </a:rPr>
              <a:t>“</a:t>
            </a:r>
            <a:r>
              <a:rPr lang="uz-Latn-UZ" sz="2000" b="1" dirty="0">
                <a:solidFill>
                  <a:prstClr val="black"/>
                </a:solidFill>
              </a:rPr>
              <a:t>.</a:t>
            </a:r>
            <a:r>
              <a:rPr lang="en-US" sz="2000" b="1" dirty="0">
                <a:solidFill>
                  <a:prstClr val="black"/>
                </a:solidFill>
              </a:rPr>
              <a:t> </a:t>
            </a:r>
            <a:r>
              <a:rPr lang="uz-Latn-UZ" sz="2000" b="1" dirty="0">
                <a:solidFill>
                  <a:prstClr val="black"/>
                </a:solidFill>
              </a:rPr>
              <a:t>E</a:t>
            </a:r>
            <a:r>
              <a:rPr lang="en-US" sz="2000" b="1" dirty="0" err="1">
                <a:solidFill>
                  <a:prstClr val="black"/>
                </a:solidFill>
              </a:rPr>
              <a:t>lektron</a:t>
            </a:r>
            <a:r>
              <a:rPr lang="en-US" sz="2000" b="1" dirty="0">
                <a:solidFill>
                  <a:prstClr val="black"/>
                </a:solidFill>
              </a:rPr>
              <a:t> </a:t>
            </a:r>
            <a:r>
              <a:rPr lang="en-US" sz="2000" b="1" dirty="0" err="1">
                <a:solidFill>
                  <a:prstClr val="black"/>
                </a:solidFill>
              </a:rPr>
              <a:t>oqıw</a:t>
            </a:r>
            <a:r>
              <a:rPr lang="en-US" sz="2000" b="1" dirty="0">
                <a:solidFill>
                  <a:prstClr val="black"/>
                </a:solidFill>
              </a:rPr>
              <a:t> </a:t>
            </a:r>
            <a:r>
              <a:rPr lang="en-US" sz="2000" b="1" dirty="0" err="1">
                <a:solidFill>
                  <a:prstClr val="black"/>
                </a:solidFill>
              </a:rPr>
              <a:t>qollanba</a:t>
            </a:r>
            <a:r>
              <a:rPr lang="en-US" sz="2000" b="1" dirty="0">
                <a:solidFill>
                  <a:prstClr val="black"/>
                </a:solidFill>
              </a:rPr>
              <a:t>. </a:t>
            </a:r>
            <a:r>
              <a:rPr lang="en-US" sz="2000" b="1" dirty="0" err="1">
                <a:solidFill>
                  <a:prstClr val="black"/>
                </a:solidFill>
              </a:rPr>
              <a:t>Nókis</a:t>
            </a:r>
            <a:r>
              <a:rPr lang="uz-Latn-UZ" sz="2000" b="1" dirty="0">
                <a:solidFill>
                  <a:prstClr val="black"/>
                </a:solidFill>
              </a:rPr>
              <a:t>.</a:t>
            </a:r>
            <a:r>
              <a:rPr lang="en-US" sz="2000" b="1" dirty="0">
                <a:solidFill>
                  <a:prstClr val="black"/>
                </a:solidFill>
              </a:rPr>
              <a:t> 2022 </a:t>
            </a:r>
            <a:r>
              <a:rPr lang="uz-Latn-UZ" sz="2000" b="1" dirty="0">
                <a:solidFill>
                  <a:prstClr val="black"/>
                </a:solidFill>
              </a:rPr>
              <a:t>j</a:t>
            </a:r>
            <a:r>
              <a:rPr lang="en-US" sz="2000" b="1" dirty="0">
                <a:solidFill>
                  <a:prstClr val="black"/>
                </a:solidFill>
              </a:rPr>
              <a:t>. </a:t>
            </a:r>
            <a:r>
              <a:rPr lang="en-US" sz="2000" b="1" dirty="0" err="1">
                <a:solidFill>
                  <a:prstClr val="black"/>
                </a:solidFill>
              </a:rPr>
              <a:t>O‘zR</a:t>
            </a:r>
            <a:r>
              <a:rPr lang="en-US" sz="2000" b="1" dirty="0">
                <a:solidFill>
                  <a:prstClr val="black"/>
                </a:solidFill>
              </a:rPr>
              <a:t> OO‘MTV 20</a:t>
            </a:r>
            <a:r>
              <a:rPr lang="uz-Latn-UZ" sz="2000" b="1" dirty="0">
                <a:solidFill>
                  <a:prstClr val="black"/>
                </a:solidFill>
              </a:rPr>
              <a:t>2</a:t>
            </a:r>
            <a:r>
              <a:rPr lang="en-US" sz="2000" b="1" dirty="0">
                <a:solidFill>
                  <a:prstClr val="black"/>
                </a:solidFill>
              </a:rPr>
              <a:t>1.</a:t>
            </a:r>
            <a:r>
              <a:rPr lang="uz-Latn-UZ" sz="2000" b="1" dirty="0">
                <a:solidFill>
                  <a:prstClr val="black"/>
                </a:solidFill>
              </a:rPr>
              <a:t>31</a:t>
            </a:r>
            <a:r>
              <a:rPr lang="en-US" sz="2000" b="1" dirty="0">
                <a:solidFill>
                  <a:prstClr val="black"/>
                </a:solidFill>
              </a:rPr>
              <a:t>.0</a:t>
            </a:r>
            <a:r>
              <a:rPr lang="uz-Latn-UZ" sz="2000" b="1" dirty="0">
                <a:solidFill>
                  <a:prstClr val="black"/>
                </a:solidFill>
              </a:rPr>
              <a:t>5</a:t>
            </a:r>
            <a:r>
              <a:rPr lang="en-US" sz="2000" b="1" dirty="0">
                <a:solidFill>
                  <a:prstClr val="black"/>
                </a:solidFill>
              </a:rPr>
              <a:t> </a:t>
            </a:r>
            <a:r>
              <a:rPr lang="en-US" sz="2000" b="1" dirty="0" err="1">
                <a:solidFill>
                  <a:prstClr val="black"/>
                </a:solidFill>
              </a:rPr>
              <a:t>dagi</a:t>
            </a:r>
            <a:r>
              <a:rPr lang="en-US" sz="2000" b="1" dirty="0">
                <a:solidFill>
                  <a:prstClr val="black"/>
                </a:solidFill>
              </a:rPr>
              <a:t> “</a:t>
            </a:r>
            <a:r>
              <a:rPr lang="uz-Latn-UZ" sz="2000" b="1" dirty="0">
                <a:solidFill>
                  <a:prstClr val="black"/>
                </a:solidFill>
              </a:rPr>
              <a:t>2</a:t>
            </a:r>
            <a:r>
              <a:rPr lang="en-US" sz="2000" b="1" dirty="0">
                <a:solidFill>
                  <a:prstClr val="black"/>
                </a:solidFill>
              </a:rPr>
              <a:t>3</a:t>
            </a:r>
            <a:r>
              <a:rPr lang="uz-Latn-UZ" sz="2000" b="1" dirty="0">
                <a:solidFill>
                  <a:prstClr val="black"/>
                </a:solidFill>
              </a:rPr>
              <a:t>7</a:t>
            </a:r>
            <a:r>
              <a:rPr lang="en-US" sz="2000" b="1" dirty="0">
                <a:solidFill>
                  <a:prstClr val="black"/>
                </a:solidFill>
              </a:rPr>
              <a:t>”-</a:t>
            </a:r>
            <a:r>
              <a:rPr lang="en-US" sz="2000" b="1" dirty="0" err="1">
                <a:solidFill>
                  <a:prstClr val="black"/>
                </a:solidFill>
              </a:rPr>
              <a:t>sonli</a:t>
            </a:r>
            <a:r>
              <a:rPr lang="en-US" sz="2000" b="1" dirty="0">
                <a:solidFill>
                  <a:prstClr val="black"/>
                </a:solidFill>
              </a:rPr>
              <a:t> </a:t>
            </a:r>
            <a:r>
              <a:rPr lang="en-US" sz="2000" b="1" dirty="0" err="1">
                <a:solidFill>
                  <a:prstClr val="black"/>
                </a:solidFill>
              </a:rPr>
              <a:t>buyrug‘i</a:t>
            </a:r>
            <a:r>
              <a:rPr lang="en-US" sz="2000" b="1" dirty="0">
                <a:solidFill>
                  <a:prstClr val="black"/>
                </a:solidFill>
              </a:rPr>
              <a:t>.</a:t>
            </a:r>
            <a:endParaRPr lang="ru-RU" sz="2000" dirty="0">
              <a:solidFill>
                <a:prstClr val="black"/>
              </a:solidFill>
            </a:endParaRPr>
          </a:p>
          <a:p>
            <a:pPr algn="just">
              <a:buFont typeface="Arial" charset="0"/>
              <a:buNone/>
              <a:defRPr/>
            </a:pPr>
            <a:r>
              <a:rPr lang="en-US" sz="2000" b="1" dirty="0" smtClean="0"/>
              <a:t>7. “Fizika-1 </a:t>
            </a:r>
            <a:r>
              <a:rPr lang="en-US" sz="2000" b="1" dirty="0" err="1" smtClean="0"/>
              <a:t>kursi</a:t>
            </a:r>
            <a:r>
              <a:rPr lang="en-US" sz="2000" b="1" dirty="0" smtClean="0"/>
              <a:t> </a:t>
            </a:r>
            <a:r>
              <a:rPr lang="en-US" sz="2000" b="1" dirty="0" err="1" smtClean="0"/>
              <a:t>bo‘yicha</a:t>
            </a:r>
            <a:r>
              <a:rPr lang="en-US" sz="2000" b="1" dirty="0" smtClean="0"/>
              <a:t> </a:t>
            </a:r>
            <a:r>
              <a:rPr lang="en-US" sz="2000" b="1" dirty="0" err="1" smtClean="0"/>
              <a:t>taqdimot</a:t>
            </a:r>
            <a:r>
              <a:rPr lang="en-US" sz="2000" b="1" dirty="0" smtClean="0"/>
              <a:t> </a:t>
            </a:r>
            <a:r>
              <a:rPr lang="en-US" sz="2000" b="1" dirty="0" err="1" smtClean="0"/>
              <a:t>multimediali</a:t>
            </a:r>
            <a:r>
              <a:rPr lang="en-US" sz="2000" b="1" dirty="0" smtClean="0"/>
              <a:t> </a:t>
            </a:r>
            <a:r>
              <a:rPr lang="en-US" sz="2000" b="1" dirty="0" err="1" smtClean="0"/>
              <a:t>ma’ruzalar</a:t>
            </a:r>
            <a:r>
              <a:rPr lang="en-US" sz="2000" b="1" dirty="0" smtClean="0"/>
              <a:t> </a:t>
            </a:r>
            <a:r>
              <a:rPr lang="en-US" sz="2000" b="1" dirty="0" err="1" smtClean="0"/>
              <a:t>to‘plami</a:t>
            </a:r>
            <a:r>
              <a:rPr lang="en-US" sz="2000" b="1" dirty="0" smtClean="0"/>
              <a:t>”. </a:t>
            </a:r>
            <a:r>
              <a:rPr lang="en-US" sz="2000" b="1" dirty="0" err="1" smtClean="0"/>
              <a:t>Elektron</a:t>
            </a:r>
            <a:r>
              <a:rPr lang="en-US" sz="2000" b="1" dirty="0" smtClean="0"/>
              <a:t> </a:t>
            </a:r>
            <a:r>
              <a:rPr lang="en-US" sz="2000" b="1" dirty="0" err="1" smtClean="0"/>
              <a:t>o‘quv</a:t>
            </a:r>
            <a:r>
              <a:rPr lang="en-US" sz="2000" b="1" dirty="0" smtClean="0"/>
              <a:t> </a:t>
            </a:r>
            <a:r>
              <a:rPr lang="en-US" sz="2000" b="1" dirty="0" err="1" smtClean="0"/>
              <a:t>qo‘llanma</a:t>
            </a:r>
            <a:r>
              <a:rPr lang="en-US" sz="2000" b="1" dirty="0" smtClean="0"/>
              <a:t>. Toshkent. 2019 y. </a:t>
            </a:r>
            <a:r>
              <a:rPr lang="en-US" sz="2000" b="1" dirty="0" err="1" smtClean="0"/>
              <a:t>O‘zR</a:t>
            </a:r>
            <a:r>
              <a:rPr lang="en-US" sz="2000" b="1" dirty="0" smtClean="0"/>
              <a:t> OO‘MTV 2019.04.10 </a:t>
            </a:r>
            <a:r>
              <a:rPr lang="en-US" sz="2000" b="1" dirty="0" err="1" smtClean="0"/>
              <a:t>dagi</a:t>
            </a:r>
            <a:r>
              <a:rPr lang="en-US" sz="2000" b="1" dirty="0" smtClean="0"/>
              <a:t> “892”-</a:t>
            </a:r>
            <a:r>
              <a:rPr lang="en-US" sz="2000" b="1" dirty="0" err="1" smtClean="0"/>
              <a:t>sonli</a:t>
            </a:r>
            <a:r>
              <a:rPr lang="en-US" sz="2000" b="1" dirty="0" smtClean="0"/>
              <a:t> </a:t>
            </a:r>
            <a:r>
              <a:rPr lang="en-US" sz="2000" b="1" dirty="0" err="1" smtClean="0"/>
              <a:t>buyrug‘i</a:t>
            </a:r>
            <a:r>
              <a:rPr lang="en-US" sz="2000" b="1" dirty="0" smtClean="0"/>
              <a:t>.</a:t>
            </a:r>
            <a:endParaRPr lang="ru-RU" sz="2000" dirty="0" smtClean="0"/>
          </a:p>
          <a:p>
            <a:pPr marL="0" indent="0" algn="just">
              <a:buFont typeface="Arial" charset="0"/>
              <a:buNone/>
              <a:defRPr/>
            </a:pPr>
            <a:endParaRPr lang="ru-RU" sz="2000" b="1" dirty="0"/>
          </a:p>
          <a:p>
            <a:pPr>
              <a:buFont typeface="Arial" charset="0"/>
              <a:buNone/>
              <a:defRPr/>
            </a:pPr>
            <a:endParaRPr lang="ru-RU" sz="2400" dirty="0" smtClean="0"/>
          </a:p>
          <a:p>
            <a:pPr>
              <a:defRPr/>
            </a:pPr>
            <a:endParaRPr lang="ru-RU"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rcRect/>
          <a:stretch>
            <a:fillRect/>
          </a:stretch>
        </p:blipFill>
        <p:spPr bwMode="auto">
          <a:xfrm>
            <a:off x="428596" y="428604"/>
            <a:ext cx="8358245" cy="58579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381000" y="228600"/>
            <a:ext cx="8262966" cy="944562"/>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r>
              <a:rPr lang="en-US" sz="3200" b="1" smtClean="0">
                <a:solidFill>
                  <a:schemeClr val="tx1"/>
                </a:solidFill>
              </a:rPr>
              <a:t>PEDAGOGIKALÍQ DÁSTÚRIY QURALLAR</a:t>
            </a:r>
            <a:endParaRPr lang="ru-RU" sz="3200" b="1" dirty="0">
              <a:solidFill>
                <a:schemeClr val="tx1"/>
              </a:solidFill>
            </a:endParaRPr>
          </a:p>
        </p:txBody>
      </p:sp>
      <p:sp>
        <p:nvSpPr>
          <p:cNvPr id="2" name="Прямоугольник 1"/>
          <p:cNvSpPr/>
          <p:nvPr/>
        </p:nvSpPr>
        <p:spPr>
          <a:xfrm>
            <a:off x="395536" y="1484784"/>
            <a:ext cx="8280920" cy="1569660"/>
          </a:xfrm>
          <a:prstGeom prst="rect">
            <a:avLst/>
          </a:prstGeom>
        </p:spPr>
        <p:txBody>
          <a:bodyPr wrap="square">
            <a:spAutoFit/>
          </a:bodyPr>
          <a:lstStyle/>
          <a:p>
            <a:r>
              <a:rPr lang="en-US" sz="3200" dirty="0">
                <a:hlinkClick r:id="rId2"/>
              </a:rPr>
              <a:t>https://phet.colorado.edu/en/simulation/</a:t>
            </a:r>
            <a:r>
              <a:rPr lang="uz-Latn-UZ" sz="3200" dirty="0">
                <a:hlinkClick r:id="rId2"/>
              </a:rPr>
              <a:t>legacy</a:t>
            </a:r>
            <a:r>
              <a:rPr lang="en-US" sz="3200" dirty="0" smtClean="0">
                <a:hlinkClick r:id="rId2"/>
              </a:rPr>
              <a:t>/semiconductor</a:t>
            </a:r>
            <a:endParaRPr lang="en-US" sz="3200" dirty="0" smtClean="0"/>
          </a:p>
          <a:p>
            <a:endParaRPr lang="en-US" sz="3200" dirty="0"/>
          </a:p>
        </p:txBody>
      </p:sp>
      <p:pic>
        <p:nvPicPr>
          <p:cNvPr id="174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250" t="51493" r="30457" b="17910"/>
          <a:stretch/>
        </p:blipFill>
        <p:spPr bwMode="auto">
          <a:xfrm>
            <a:off x="1043608" y="2780928"/>
            <a:ext cx="7275110" cy="344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211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381000" y="228600"/>
            <a:ext cx="8262966" cy="944562"/>
          </a:xfr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p>
            <a:r>
              <a:rPr lang="en-US" sz="3200" b="1" smtClean="0">
                <a:solidFill>
                  <a:schemeClr val="tx1"/>
                </a:solidFill>
              </a:rPr>
              <a:t>PEDAGOGIKALÍQ DÁSTÚRIY QURALLAR</a:t>
            </a:r>
            <a:endParaRPr lang="ru-RU" sz="3200" b="1" dirty="0">
              <a:solidFill>
                <a:schemeClr val="tx1"/>
              </a:solidFill>
            </a:endParaRPr>
          </a:p>
        </p:txBody>
      </p:sp>
      <p:sp>
        <p:nvSpPr>
          <p:cNvPr id="2" name="Прямоугольник 1"/>
          <p:cNvSpPr/>
          <p:nvPr/>
        </p:nvSpPr>
        <p:spPr>
          <a:xfrm>
            <a:off x="395536" y="1556792"/>
            <a:ext cx="8280920" cy="1569660"/>
          </a:xfrm>
          <a:prstGeom prst="rect">
            <a:avLst/>
          </a:prstGeom>
        </p:spPr>
        <p:txBody>
          <a:bodyPr wrap="square">
            <a:spAutoFit/>
          </a:bodyPr>
          <a:lstStyle/>
          <a:p>
            <a:r>
              <a:rPr lang="en-US" sz="3200" dirty="0">
                <a:hlinkClick r:id="rId2"/>
              </a:rPr>
              <a:t>https://</a:t>
            </a:r>
            <a:r>
              <a:rPr lang="en-US" sz="3200" dirty="0" smtClean="0">
                <a:hlinkClick r:id="rId2"/>
              </a:rPr>
              <a:t>phet.colorado.edu/en/simulation/</a:t>
            </a:r>
            <a:r>
              <a:rPr lang="uz-Latn-UZ" sz="3200" dirty="0" smtClean="0">
                <a:hlinkClick r:id="rId2"/>
              </a:rPr>
              <a:t>legacy</a:t>
            </a:r>
            <a:r>
              <a:rPr lang="en-US" sz="3200" dirty="0" smtClean="0">
                <a:hlinkClick r:id="rId2"/>
              </a:rPr>
              <a:t>/conductivity</a:t>
            </a:r>
            <a:endParaRPr lang="en-US" sz="3200" dirty="0" smtClean="0"/>
          </a:p>
          <a:p>
            <a:endParaRPr lang="en-US" sz="3200" dirty="0"/>
          </a:p>
        </p:txBody>
      </p:sp>
      <p:pic>
        <p:nvPicPr>
          <p:cNvPr id="1730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461" t="51866" r="27205" b="19216"/>
          <a:stretch/>
        </p:blipFill>
        <p:spPr bwMode="auto">
          <a:xfrm>
            <a:off x="541287" y="2736376"/>
            <a:ext cx="8121580" cy="33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8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01674"/>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uz-Latn-UZ" sz="4800" b="1" dirty="0" smtClean="0">
                <a:solidFill>
                  <a:schemeClr val="tx1"/>
                </a:solidFill>
              </a:rPr>
              <a:t>L</a:t>
            </a:r>
            <a:r>
              <a:rPr lang="ru-RU" sz="4800" b="1" dirty="0" smtClean="0">
                <a:solidFill>
                  <a:schemeClr val="tx1"/>
                </a:solidFill>
              </a:rPr>
              <a:t>е</a:t>
            </a:r>
            <a:r>
              <a:rPr lang="en-US" sz="4800" b="1" dirty="0" smtClean="0">
                <a:solidFill>
                  <a:schemeClr val="tx1"/>
                </a:solidFill>
              </a:rPr>
              <a:t>k</a:t>
            </a:r>
            <a:r>
              <a:rPr lang="ru-RU" sz="4800" b="1" dirty="0" smtClean="0">
                <a:solidFill>
                  <a:schemeClr val="tx1"/>
                </a:solidFill>
              </a:rPr>
              <a:t>с</a:t>
            </a:r>
            <a:r>
              <a:rPr lang="uz-Latn-UZ" sz="4800" b="1" dirty="0" smtClean="0">
                <a:solidFill>
                  <a:schemeClr val="tx1"/>
                </a:solidFill>
              </a:rPr>
              <a:t>iya</a:t>
            </a:r>
            <a:r>
              <a:rPr lang="ru-RU" sz="4800" b="1" dirty="0" smtClean="0">
                <a:solidFill>
                  <a:schemeClr val="tx1"/>
                </a:solidFill>
              </a:rPr>
              <a:t> </a:t>
            </a:r>
            <a:r>
              <a:rPr lang="en-US" sz="4800" b="1" dirty="0" smtClean="0">
                <a:solidFill>
                  <a:schemeClr val="tx1"/>
                </a:solidFill>
              </a:rPr>
              <a:t>r</a:t>
            </a:r>
            <a:r>
              <a:rPr lang="ru-RU" sz="4800" b="1" dirty="0" smtClean="0">
                <a:solidFill>
                  <a:schemeClr val="tx1"/>
                </a:solidFill>
              </a:rPr>
              <a:t>е</a:t>
            </a:r>
            <a:r>
              <a:rPr lang="en-US" sz="4800" b="1" dirty="0" smtClean="0">
                <a:solidFill>
                  <a:schemeClr val="tx1"/>
                </a:solidFill>
              </a:rPr>
              <a:t>j</a:t>
            </a:r>
            <a:r>
              <a:rPr lang="ru-RU" sz="4800" b="1" dirty="0" smtClean="0">
                <a:solidFill>
                  <a:schemeClr val="tx1"/>
                </a:solidFill>
              </a:rPr>
              <a:t>е</a:t>
            </a:r>
            <a:r>
              <a:rPr lang="en-US" sz="4800" b="1" dirty="0" err="1" smtClean="0">
                <a:solidFill>
                  <a:schemeClr val="tx1"/>
                </a:solidFill>
              </a:rPr>
              <a:t>si</a:t>
            </a:r>
            <a:endParaRPr lang="ru-RU" sz="4800" b="1" dirty="0">
              <a:solidFill>
                <a:schemeClr val="tx1"/>
              </a:solidFill>
            </a:endParaRPr>
          </a:p>
        </p:txBody>
      </p:sp>
      <p:sp>
        <p:nvSpPr>
          <p:cNvPr id="3" name="Содержимое 2"/>
          <p:cNvSpPr>
            <a:spLocks noGrp="1"/>
          </p:cNvSpPr>
          <p:nvPr>
            <p:ph idx="1"/>
          </p:nvPr>
        </p:nvSpPr>
        <p:spPr>
          <a:xfrm>
            <a:off x="457200" y="1257288"/>
            <a:ext cx="8229600" cy="5429280"/>
          </a:xfrm>
          <a:ln w="38100">
            <a:solidFill>
              <a:srgbClr val="002060"/>
            </a:solidFill>
          </a:ln>
        </p:spPr>
        <p:txBody>
          <a:bodyPr>
            <a:normAutofit/>
          </a:bodyPr>
          <a:lstStyle/>
          <a:p>
            <a:pPr marL="0" indent="0">
              <a:buNone/>
            </a:pPr>
            <a:r>
              <a:rPr lang="en-US" sz="2800" b="1" dirty="0"/>
              <a:t> </a:t>
            </a:r>
            <a:r>
              <a:rPr lang="en-US" sz="2800" b="1" dirty="0" smtClean="0"/>
              <a:t>   </a:t>
            </a:r>
          </a:p>
          <a:p>
            <a:pPr marL="0" indent="0">
              <a:buNone/>
            </a:pPr>
            <a:r>
              <a:rPr lang="en-US" sz="2800" b="1" dirty="0"/>
              <a:t> </a:t>
            </a:r>
            <a:r>
              <a:rPr lang="en-US" sz="2800" b="1" dirty="0" smtClean="0"/>
              <a:t>   </a:t>
            </a:r>
            <a:r>
              <a:rPr lang="en-US" sz="2800" b="1" dirty="0" err="1" smtClean="0"/>
              <a:t>Kirispeli</a:t>
            </a:r>
            <a:r>
              <a:rPr lang="en-US" sz="2800" b="1" dirty="0" smtClean="0"/>
              <a:t> </a:t>
            </a:r>
            <a:r>
              <a:rPr lang="en-US" sz="2800" b="1" dirty="0" err="1" smtClean="0"/>
              <a:t>yarım</a:t>
            </a:r>
            <a:r>
              <a:rPr lang="en-US" sz="2800" b="1" dirty="0" smtClean="0"/>
              <a:t> </a:t>
            </a:r>
            <a:r>
              <a:rPr lang="en-US" sz="2800" b="1" dirty="0" err="1" smtClean="0"/>
              <a:t>ótkizgishler</a:t>
            </a:r>
            <a:r>
              <a:rPr lang="uz-Latn-UZ" sz="2800" b="1" dirty="0" smtClean="0"/>
              <a:t>de</a:t>
            </a:r>
            <a:r>
              <a:rPr lang="en-US" sz="2800" b="1" dirty="0" smtClean="0"/>
              <a:t> donor </a:t>
            </a:r>
            <a:r>
              <a:rPr lang="en-US" sz="2800" b="1" dirty="0" err="1" smtClean="0"/>
              <a:t>hám</a:t>
            </a:r>
            <a:r>
              <a:rPr lang="en-US" sz="2800" b="1" dirty="0" smtClean="0"/>
              <a:t> </a:t>
            </a:r>
            <a:r>
              <a:rPr lang="en-US" sz="2800" b="1" dirty="0" err="1" smtClean="0"/>
              <a:t>akceptor</a:t>
            </a:r>
            <a:r>
              <a:rPr lang="en-US" sz="2800" b="1" dirty="0" smtClean="0"/>
              <a:t>     </a:t>
            </a:r>
            <a:r>
              <a:rPr lang="en-US" sz="2800" b="1" dirty="0" err="1" smtClean="0"/>
              <a:t>energetikalıq</a:t>
            </a:r>
            <a:r>
              <a:rPr lang="en-US" sz="2800" b="1" dirty="0" smtClean="0"/>
              <a:t> </a:t>
            </a:r>
            <a:r>
              <a:rPr lang="en-US" sz="2800" b="1" dirty="0" err="1" smtClean="0"/>
              <a:t>qáddiler</a:t>
            </a:r>
            <a:r>
              <a:rPr lang="en-US" sz="2800" b="1" dirty="0" smtClean="0"/>
              <a:t>. </a:t>
            </a:r>
            <a:r>
              <a:rPr lang="ru-RU" sz="2800" b="1" dirty="0" smtClean="0"/>
              <a:t> </a:t>
            </a:r>
          </a:p>
          <a:p>
            <a:pPr marL="0" indent="0">
              <a:buNone/>
            </a:pPr>
            <a:r>
              <a:rPr lang="en-US" sz="2800" b="1" dirty="0" smtClean="0"/>
              <a:t>    </a:t>
            </a:r>
            <a:r>
              <a:rPr lang="en-US" sz="2800" b="1" dirty="0" err="1" smtClean="0"/>
              <a:t>Kirispeli</a:t>
            </a:r>
            <a:r>
              <a:rPr lang="en-US" sz="2800" b="1" dirty="0" smtClean="0"/>
              <a:t> </a:t>
            </a:r>
            <a:r>
              <a:rPr lang="en-US" sz="2800" b="1" dirty="0" err="1" smtClean="0"/>
              <a:t>yarım</a:t>
            </a:r>
            <a:r>
              <a:rPr lang="en-US" sz="2800" b="1" dirty="0" smtClean="0"/>
              <a:t> </a:t>
            </a:r>
            <a:r>
              <a:rPr lang="en-US" sz="2800" b="1" dirty="0" err="1" smtClean="0"/>
              <a:t>ótkizgishlerde</a:t>
            </a:r>
            <a:r>
              <a:rPr lang="en-US" sz="2800" b="1" dirty="0" smtClean="0"/>
              <a:t> </a:t>
            </a:r>
            <a:r>
              <a:rPr lang="en-US" sz="2800" b="1" dirty="0" err="1" smtClean="0"/>
              <a:t>tok</a:t>
            </a:r>
            <a:r>
              <a:rPr lang="en-US" sz="2800" b="1" dirty="0" smtClean="0"/>
              <a:t> </a:t>
            </a:r>
            <a:r>
              <a:rPr lang="en-US" sz="2800" b="1" dirty="0" err="1" smtClean="0"/>
              <a:t>tasıwshı</a:t>
            </a:r>
            <a:r>
              <a:rPr lang="en-US" sz="2800" b="1" dirty="0" smtClean="0"/>
              <a:t> </a:t>
            </a:r>
            <a:r>
              <a:rPr lang="en-US" sz="2800" b="1" dirty="0" err="1" smtClean="0"/>
              <a:t>zaryadlar</a:t>
            </a:r>
            <a:r>
              <a:rPr lang="en-US" sz="2800" b="1" dirty="0" smtClean="0"/>
              <a:t> </a:t>
            </a:r>
            <a:r>
              <a:rPr lang="en-US" sz="2800" b="1" dirty="0" err="1" smtClean="0"/>
              <a:t>koncentraciyası</a:t>
            </a:r>
            <a:r>
              <a:rPr lang="en-US" sz="2800" b="1" dirty="0" smtClean="0"/>
              <a:t>. </a:t>
            </a:r>
            <a:endParaRPr lang="ru-RU" sz="2800" b="1" dirty="0" smtClean="0"/>
          </a:p>
          <a:p>
            <a:pPr marL="0" indent="0">
              <a:buNone/>
            </a:pPr>
            <a:r>
              <a:rPr lang="en-US" sz="2800" b="1" dirty="0" smtClean="0"/>
              <a:t>    </a:t>
            </a:r>
            <a:r>
              <a:rPr lang="en-US" sz="2800" b="1" dirty="0" err="1" smtClean="0"/>
              <a:t>Kirispeli</a:t>
            </a:r>
            <a:r>
              <a:rPr lang="en-US" sz="2800" b="1" dirty="0" smtClean="0"/>
              <a:t> </a:t>
            </a:r>
            <a:r>
              <a:rPr lang="en-US" sz="2800" b="1" dirty="0" err="1" smtClean="0"/>
              <a:t>yarım</a:t>
            </a:r>
            <a:r>
              <a:rPr lang="en-US" sz="2800" b="1" dirty="0" smtClean="0"/>
              <a:t> </a:t>
            </a:r>
            <a:r>
              <a:rPr lang="en-US" sz="2800" b="1" dirty="0" err="1" smtClean="0"/>
              <a:t>ótkizgishlerdiń</a:t>
            </a:r>
            <a:r>
              <a:rPr lang="en-US" sz="2800" b="1" dirty="0" smtClean="0"/>
              <a:t> </a:t>
            </a:r>
            <a:r>
              <a:rPr lang="en-US" sz="2800" b="1" dirty="0" err="1" smtClean="0"/>
              <a:t>ótkizgishligi</a:t>
            </a:r>
            <a:r>
              <a:rPr lang="en-US" sz="2800" b="1" dirty="0" smtClean="0"/>
              <a:t> </a:t>
            </a:r>
            <a:r>
              <a:rPr lang="en-US" sz="2800" b="1" dirty="0" err="1" smtClean="0"/>
              <a:t>hám</a:t>
            </a:r>
            <a:r>
              <a:rPr lang="en-US" sz="2800" b="1" dirty="0" smtClean="0"/>
              <a:t> </a:t>
            </a:r>
            <a:r>
              <a:rPr lang="en-US" sz="2800" b="1" dirty="0" err="1" smtClean="0"/>
              <a:t>onıń</a:t>
            </a:r>
            <a:r>
              <a:rPr lang="en-US" sz="2800" b="1" dirty="0" smtClean="0"/>
              <a:t> </a:t>
            </a:r>
            <a:r>
              <a:rPr lang="en-US" sz="2800" b="1" dirty="0" err="1" smtClean="0"/>
              <a:t>temperaturaǵa</a:t>
            </a:r>
            <a:r>
              <a:rPr lang="en-US" sz="2800" b="1" dirty="0" smtClean="0"/>
              <a:t> </a:t>
            </a:r>
            <a:r>
              <a:rPr lang="en-US" sz="2800" b="1" dirty="0" err="1" smtClean="0"/>
              <a:t>ǵárezliligi</a:t>
            </a:r>
            <a:r>
              <a:rPr lang="en-US" sz="2800" b="1" dirty="0" smtClean="0"/>
              <a:t>. </a:t>
            </a:r>
            <a:endParaRPr lang="ru-RU" sz="28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sz="half" idx="2"/>
          </p:nvPr>
        </p:nvSpPr>
        <p:spPr>
          <a:xfrm>
            <a:off x="138088" y="171432"/>
            <a:ext cx="8867824" cy="6515136"/>
          </a:xfrm>
          <a:ln w="38100">
            <a:solidFill>
              <a:srgbClr val="002060"/>
            </a:solidFill>
          </a:ln>
        </p:spPr>
        <p:txBody>
          <a:bodyPr>
            <a:normAutofit/>
          </a:bodyPr>
          <a:lstStyle/>
          <a:p>
            <a:pPr algn="ctr">
              <a:buNone/>
            </a:pPr>
            <a:endParaRPr lang="uz-Latn-UZ" sz="1100" b="1" dirty="0" smtClean="0"/>
          </a:p>
          <a:p>
            <a:pPr algn="ctr">
              <a:buNone/>
            </a:pPr>
            <a:r>
              <a:rPr lang="uz-Latn-UZ" sz="2400" b="1" dirty="0" smtClean="0"/>
              <a:t>Hátteki jeterlishe taz</a:t>
            </a:r>
            <a:r>
              <a:rPr lang="en-US" sz="2400" b="1" dirty="0" smtClean="0"/>
              <a:t>a</a:t>
            </a:r>
            <a:r>
              <a:rPr lang="uz-Latn-UZ" sz="2400" b="1" dirty="0" smtClean="0"/>
              <a:t> bolǵan yarım ótkizgishlerde </a:t>
            </a:r>
            <a:r>
              <a:rPr lang="en-US" sz="2400" b="1" dirty="0" smtClean="0"/>
              <a:t>de </a:t>
            </a:r>
            <a:r>
              <a:rPr lang="uz-Latn-UZ" sz="2400" b="1" dirty="0" smtClean="0"/>
              <a:t>óziniń menshikli energetikalıq qáddilerin payda etiwshi kirispe atomları bar. </a:t>
            </a:r>
            <a:endParaRPr lang="en-US" sz="2400" b="1" dirty="0" smtClean="0"/>
          </a:p>
          <a:p>
            <a:pPr algn="ctr">
              <a:buNone/>
            </a:pPr>
            <a:r>
              <a:rPr lang="uz-Latn-UZ" sz="2400" b="1" dirty="0" smtClean="0"/>
              <a:t>Bul energetikalıq qáddiler, yarım ótkizgishtiń qadaǵan etilgen zonasında valent zonası tóbesi hám ótkizgishlik zonası túbinen málim aralıqlarda jaylasıwı múmkin. Ayrım hallarda, yarım ótkizgishke kerekli elektrofizikalıq qásiyetlerdi beriw ushın,  kirispe atomların kiritedi.</a:t>
            </a:r>
            <a:endParaRPr lang="ru-RU" sz="2400" b="1"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a:p>
            <a:pPr algn="ctr">
              <a:buFont typeface="Wingdings" pitchFamily="2" charset="2"/>
              <a:buNone/>
            </a:pPr>
            <a:endParaRPr lang="ru-RU" sz="2400" dirty="0" smtClean="0"/>
          </a:p>
        </p:txBody>
      </p:sp>
      <p:pic>
        <p:nvPicPr>
          <p:cNvPr id="36" name="Рисунок 35" descr="C:\Users\Физика\Desktop\рисунки латинский\232.png"/>
          <p:cNvPicPr/>
          <p:nvPr/>
        </p:nvPicPr>
        <p:blipFill>
          <a:blip r:embed="rId3" cstate="print"/>
          <a:srcRect/>
          <a:stretch>
            <a:fillRect/>
          </a:stretch>
        </p:blipFill>
        <p:spPr bwMode="auto">
          <a:xfrm>
            <a:off x="323528" y="3429000"/>
            <a:ext cx="3944812" cy="3194699"/>
          </a:xfrm>
          <a:prstGeom prst="rect">
            <a:avLst/>
          </a:prstGeom>
          <a:noFill/>
          <a:ln w="9525">
            <a:noFill/>
            <a:miter lim="800000"/>
            <a:headEnd/>
            <a:tailEnd/>
          </a:ln>
        </p:spPr>
      </p:pic>
      <p:pic>
        <p:nvPicPr>
          <p:cNvPr id="38" name="Рисунок 37" descr="232"/>
          <p:cNvPicPr/>
          <p:nvPr/>
        </p:nvPicPr>
        <p:blipFill>
          <a:blip r:embed="rId4" cstate="print"/>
          <a:srcRect/>
          <a:stretch>
            <a:fillRect/>
          </a:stretch>
        </p:blipFill>
        <p:spPr bwMode="auto">
          <a:xfrm>
            <a:off x="4932040" y="3470735"/>
            <a:ext cx="3861989" cy="31804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sz="half" idx="2"/>
          </p:nvPr>
        </p:nvSpPr>
        <p:spPr>
          <a:xfrm>
            <a:off x="228576" y="261920"/>
            <a:ext cx="8686848" cy="6424648"/>
          </a:xfrm>
          <a:ln w="38100">
            <a:solidFill>
              <a:srgbClr val="002060"/>
            </a:solidFill>
          </a:ln>
        </p:spPr>
        <p:txBody>
          <a:bodyPr>
            <a:normAutofit lnSpcReduction="10000"/>
          </a:bodyPr>
          <a:lstStyle/>
          <a:p>
            <a:pPr algn="ctr">
              <a:buNone/>
            </a:pPr>
            <a:r>
              <a:rPr lang="ru-RU" sz="2000" b="1" dirty="0" smtClean="0"/>
              <a:t> </a:t>
            </a:r>
          </a:p>
          <a:p>
            <a:pPr algn="ctr">
              <a:buNone/>
            </a:pPr>
            <a:r>
              <a:rPr lang="uz-Latn-UZ" sz="2400" b="1" dirty="0" smtClean="0"/>
              <a:t>Oylayıq, kremniy kristalında bir bólek kremniy atomları ornına bes valentli mishyak atomları jaylastırılǵan bolsın. 4 qońsı atomlar menen kovalent baylanıstı ornatıw ushın mishyak atomı 4 valent elektronların sarplaydı, besinshi elektron bul baylanıslardı ornatıwda qatnaspaydı.</a:t>
            </a:r>
            <a:endParaRPr lang="ru-RU" sz="2400" b="1" dirty="0" smtClean="0"/>
          </a:p>
          <a:p>
            <a:pPr algn="ctr">
              <a:buNone/>
            </a:pPr>
            <a:endParaRPr lang="uz-Cyrl-UZ" sz="2400" b="1" dirty="0" smtClean="0"/>
          </a:p>
          <a:p>
            <a:pPr algn="ctr">
              <a:buNone/>
            </a:pPr>
            <a:r>
              <a:rPr lang="uz-Latn-UZ" sz="2400" b="1" dirty="0" smtClean="0"/>
              <a:t>Mishyak atomı, dielektrik sińiriwshiligi</a:t>
            </a:r>
            <a:r>
              <a:rPr lang="uz-Cyrl-UZ" sz="2400" b="1" dirty="0" smtClean="0"/>
              <a:t> </a:t>
            </a:r>
            <a:r>
              <a:rPr lang="ru-RU" sz="2400" b="1" i="1" dirty="0" smtClean="0">
                <a:sym typeface="Symbol"/>
              </a:rPr>
              <a:t> </a:t>
            </a:r>
            <a:r>
              <a:rPr lang="uz-Cyrl-UZ" sz="2400" b="1" dirty="0" smtClean="0"/>
              <a:t>= 12 </a:t>
            </a:r>
            <a:r>
              <a:rPr lang="uz-Latn-UZ" sz="2400" b="1" dirty="0" smtClean="0"/>
              <a:t>bolǵan kremniy kristall pánjeresi ortalıǵında bolǵanı ushın</a:t>
            </a:r>
            <a:r>
              <a:rPr lang="uz-Cyrl-UZ" sz="2400" b="1" dirty="0" smtClean="0"/>
              <a:t>, 5–</a:t>
            </a:r>
            <a:r>
              <a:rPr lang="uz-Latn-UZ" sz="2400" b="1" dirty="0" smtClean="0"/>
              <a:t>elektron mishyak atomı yadrosı menen 12 márte páseygen baylanıst</a:t>
            </a:r>
            <a:r>
              <a:rPr lang="en-US" sz="2400" b="1" dirty="0" smtClean="0"/>
              <a:t>a</a:t>
            </a:r>
            <a:r>
              <a:rPr lang="uz-Latn-UZ" sz="2400" b="1" dirty="0" smtClean="0"/>
              <a:t> boladı</a:t>
            </a:r>
            <a:r>
              <a:rPr lang="uz-Cyrl-UZ" sz="2400" b="1" dirty="0" smtClean="0"/>
              <a:t>.</a:t>
            </a:r>
          </a:p>
          <a:p>
            <a:pPr algn="ctr">
              <a:buNone/>
            </a:pPr>
            <a:r>
              <a:rPr lang="uz-Cyrl-UZ" sz="2400" dirty="0" smtClean="0"/>
              <a:t>		</a:t>
            </a:r>
          </a:p>
          <a:p>
            <a:pPr algn="ctr">
              <a:buNone/>
            </a:pPr>
            <a:r>
              <a:rPr lang="uz-Latn-UZ" sz="2400" b="1" dirty="0" smtClean="0"/>
              <a:t>Maydan páseygenligi sebepli, 5-elektron orbitasınıń radiusı </a:t>
            </a:r>
            <a:endParaRPr lang="en-US" sz="2400" b="1" dirty="0" smtClean="0"/>
          </a:p>
          <a:p>
            <a:pPr algn="ctr">
              <a:buNone/>
            </a:pPr>
            <a:r>
              <a:rPr lang="uz-Latn-UZ" sz="2400" b="1" dirty="0" smtClean="0"/>
              <a:t>12 mártebe artadı, onıń mishyak atomı menen baylanıs energiyası </a:t>
            </a:r>
            <a:r>
              <a:rPr lang="ru-RU" sz="2400" b="1" i="1" dirty="0" smtClean="0">
                <a:sym typeface="Symbol"/>
              </a:rPr>
              <a:t></a:t>
            </a:r>
            <a:r>
              <a:rPr lang="uz-Cyrl-UZ" sz="2400" b="1" baseline="30000" dirty="0" smtClean="0"/>
              <a:t>2  </a:t>
            </a:r>
            <a:r>
              <a:rPr lang="uz-Cyrl-UZ" sz="2400" b="1" dirty="0" smtClean="0"/>
              <a:t>= 144 </a:t>
            </a:r>
            <a:r>
              <a:rPr lang="uz-Latn-UZ" sz="2400" b="1" dirty="0" smtClean="0"/>
              <a:t>márte kemeyip</a:t>
            </a:r>
            <a:r>
              <a:rPr lang="uz-Cyrl-UZ" sz="2400" b="1" i="1" dirty="0" smtClean="0"/>
              <a:t>, Е</a:t>
            </a:r>
            <a:r>
              <a:rPr lang="uz-Cyrl-UZ" sz="2400" b="1" i="1" baseline="-25000" dirty="0" smtClean="0"/>
              <a:t>d</a:t>
            </a:r>
            <a:r>
              <a:rPr lang="uz-Cyrl-UZ" sz="2400" b="1" i="1" dirty="0" smtClean="0"/>
              <a:t> – 0,01 </a:t>
            </a:r>
            <a:r>
              <a:rPr lang="uz-Latn-UZ" sz="2400" b="1" i="1" dirty="0" smtClean="0"/>
              <a:t>eV</a:t>
            </a:r>
            <a:r>
              <a:rPr lang="uz-Cyrl-UZ" sz="2400" b="1" dirty="0" smtClean="0"/>
              <a:t>  </a:t>
            </a:r>
            <a:r>
              <a:rPr lang="uz-Latn-UZ" sz="2400" b="1" dirty="0" smtClean="0"/>
              <a:t>mánis átirapında boladı. Elektronǵa bunday energiyanı uzatqanda </a:t>
            </a:r>
            <a:r>
              <a:rPr lang="en-US" sz="2400" b="1" dirty="0" err="1" smtClean="0"/>
              <a:t>ol</a:t>
            </a:r>
            <a:r>
              <a:rPr lang="uz-Latn-UZ" sz="2400" b="1" dirty="0" smtClean="0"/>
              <a:t> mishyak atomınan úzilip, kremniy pánjeresinde erkin háreket etiw imkanına iye boladı, solay etip ótkizgishlik elektronına aylanadı</a:t>
            </a:r>
            <a:r>
              <a:rPr lang="uz-Cyrl-UZ" sz="2400" b="1" dirty="0" smtClean="0"/>
              <a:t>.</a:t>
            </a:r>
            <a:endParaRPr lang="ru-RU" sz="2400" b="1"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sz="half" idx="2"/>
          </p:nvPr>
        </p:nvSpPr>
        <p:spPr>
          <a:xfrm>
            <a:off x="228576" y="171432"/>
            <a:ext cx="8686848" cy="6424648"/>
          </a:xfrm>
        </p:spPr>
        <p:txBody>
          <a:bodyPr>
            <a:normAutofit/>
          </a:bodyPr>
          <a:lstStyle/>
          <a:p>
            <a:pPr algn="ctr">
              <a:buNone/>
            </a:pPr>
            <a:endParaRPr lang="uz-Cyrl-UZ" sz="2400" b="1" dirty="0" smtClean="0"/>
          </a:p>
          <a:p>
            <a:pPr algn="ctr">
              <a:buNone/>
            </a:pPr>
            <a:r>
              <a:rPr lang="uz-Latn-UZ" sz="2400" b="1" dirty="0" smtClean="0"/>
              <a:t>“Zonalar” teoriyası tili menen bul procesti sonday oylaw múmkin: valent hám ótkizgishlik zonaları arasındaǵı qadaǵan etilgen zonada mishyak atomı besinshi elektronınıń energetikalıq qáddi payda boladı. Bul energetikalıq qáddi ótkizgishlik zonası túbiniń jaqınında </a:t>
            </a:r>
            <a:r>
              <a:rPr lang="uz-Cyrl-UZ" sz="2400" b="1" i="1" dirty="0" smtClean="0"/>
              <a:t>E</a:t>
            </a:r>
            <a:r>
              <a:rPr lang="uz-Cyrl-UZ" sz="2400" b="1" i="1" baseline="-25000" dirty="0" smtClean="0"/>
              <a:t>d</a:t>
            </a:r>
            <a:r>
              <a:rPr lang="en-US" sz="2400" b="1" i="1" baseline="-25000" dirty="0" smtClean="0"/>
              <a:t> </a:t>
            </a:r>
            <a:r>
              <a:rPr lang="ru-RU" sz="2400" b="1" dirty="0" smtClean="0">
                <a:sym typeface="Symbol"/>
              </a:rPr>
              <a:t></a:t>
            </a:r>
            <a:r>
              <a:rPr lang="en-US" sz="2400" b="1" dirty="0" smtClean="0">
                <a:sym typeface="Symbol"/>
              </a:rPr>
              <a:t> </a:t>
            </a:r>
            <a:r>
              <a:rPr lang="uz-Cyrl-UZ" sz="2400" b="1" dirty="0" smtClean="0"/>
              <a:t> </a:t>
            </a:r>
            <a:r>
              <a:rPr lang="uz-Cyrl-UZ" sz="2400" b="1" dirty="0"/>
              <a:t>0,01 </a:t>
            </a:r>
            <a:r>
              <a:rPr lang="uz-Latn-UZ" sz="2400" b="1" i="1" dirty="0" smtClean="0"/>
              <a:t>eV</a:t>
            </a:r>
            <a:r>
              <a:rPr lang="uz-Cyrl-UZ" sz="2400" b="1" i="1" dirty="0" smtClean="0"/>
              <a:t> </a:t>
            </a:r>
            <a:r>
              <a:rPr lang="uz-Latn-UZ" sz="2400" b="1" i="1" dirty="0" smtClean="0"/>
              <a:t> </a:t>
            </a:r>
            <a:r>
              <a:rPr lang="uz-Latn-UZ" sz="2400" b="1" dirty="0" smtClean="0"/>
              <a:t>enegetikalıq aralıqta jaylasadı.</a:t>
            </a:r>
            <a:endParaRPr lang="uz-Cyrl-UZ" sz="2400" b="1" dirty="0" smtClean="0"/>
          </a:p>
          <a:p>
            <a:pPr algn="ctr">
              <a:buNone/>
            </a:pPr>
            <a:endParaRPr lang="uz-Cyrl-UZ" sz="2400" b="1" dirty="0" smtClean="0"/>
          </a:p>
          <a:p>
            <a:pPr algn="ctr">
              <a:buNone/>
            </a:pPr>
            <a:r>
              <a:rPr lang="uz-Latn-UZ" sz="2400" b="1" dirty="0" smtClean="0"/>
              <a:t>Ótkizgishlik zonasında elektronlardı payda etiwshi kirispeler </a:t>
            </a:r>
            <a:r>
              <a:rPr lang="uz-Latn-UZ" sz="2400" b="1" i="1" dirty="0" smtClean="0"/>
              <a:t>donorlar</a:t>
            </a:r>
            <a:r>
              <a:rPr lang="uz-Latn-UZ" sz="2400" b="1" dirty="0" smtClean="0"/>
              <a:t>, </a:t>
            </a:r>
            <a:r>
              <a:rPr lang="en-US" sz="2400" b="1" dirty="0" smtClean="0"/>
              <a:t>o</a:t>
            </a:r>
            <a:r>
              <a:rPr lang="uz-Latn-UZ" sz="2400" b="1" dirty="0" smtClean="0"/>
              <a:t>lardıń energetikalıq qáddileri </a:t>
            </a:r>
            <a:r>
              <a:rPr lang="uz-Latn-UZ" sz="2400" b="1" i="1" dirty="0" smtClean="0"/>
              <a:t>donor qáddiler </a:t>
            </a:r>
            <a:r>
              <a:rPr lang="uz-Latn-UZ" sz="2400" b="1" dirty="0" smtClean="0"/>
              <a:t>dep ataladı.</a:t>
            </a:r>
            <a:endParaRPr lang="uz-Cyrl-UZ" sz="2400" b="1" dirty="0" smtClean="0"/>
          </a:p>
          <a:p>
            <a:pPr algn="ctr">
              <a:buNone/>
            </a:pPr>
            <a:endParaRPr lang="ru-RU" sz="2400" b="1" dirty="0" smtClean="0"/>
          </a:p>
          <a:p>
            <a:pPr algn="ctr">
              <a:buNone/>
            </a:pPr>
            <a:r>
              <a:rPr lang="uz-Latn-UZ" sz="2400" b="1" dirty="0" smtClean="0"/>
              <a:t>Donor kirispelerge iye bolǵan yarım ótkizgishler, </a:t>
            </a:r>
            <a:r>
              <a:rPr lang="uz-Latn-UZ" sz="2400" b="1" i="1" dirty="0" smtClean="0"/>
              <a:t>elektron yarım ótkizgishler </a:t>
            </a:r>
            <a:r>
              <a:rPr lang="uz-Latn-UZ" sz="2400" b="1" dirty="0" smtClean="0"/>
              <a:t>yaki</a:t>
            </a:r>
            <a:r>
              <a:rPr lang="uz-Latn-UZ" sz="2400" b="1" i="1" dirty="0" smtClean="0"/>
              <a:t> n – tiptegi yarım </a:t>
            </a:r>
            <a:r>
              <a:rPr lang="uz-Latn-UZ" sz="2400" b="1" dirty="0" smtClean="0"/>
              <a:t>ótkizgishler</a:t>
            </a:r>
            <a:r>
              <a:rPr lang="uz-Latn-UZ" sz="2400" b="1" i="1" dirty="0" smtClean="0"/>
              <a:t> </a:t>
            </a:r>
            <a:r>
              <a:rPr lang="uz-Latn-UZ" sz="2400" b="1" dirty="0" smtClean="0"/>
              <a:t>dep ataladı.</a:t>
            </a:r>
            <a:endParaRPr lang="ru-RU" sz="2400" b="1" dirty="0" smtClean="0"/>
          </a:p>
          <a:p>
            <a:pPr algn="ctr">
              <a:buNone/>
            </a:pPr>
            <a:endParaRPr lang="ru-RU" sz="2000" dirty="0" smtClean="0"/>
          </a:p>
          <a:p>
            <a:pPr>
              <a:buNone/>
            </a:pP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19064" y="352408"/>
            <a:ext cx="8505872" cy="4401205"/>
          </a:xfrm>
          <a:prstGeom prst="rect">
            <a:avLst/>
          </a:prstGeom>
        </p:spPr>
        <p:txBody>
          <a:bodyPr wrap="square">
            <a:spAutoFit/>
          </a:bodyPr>
          <a:lstStyle/>
          <a:p>
            <a:pPr algn="ctr"/>
            <a:endParaRPr lang="ru-RU" sz="2800" b="1" dirty="0" smtClean="0"/>
          </a:p>
          <a:p>
            <a:pPr algn="ctr"/>
            <a:endParaRPr lang="ru-RU" sz="2800" b="1" dirty="0" smtClean="0"/>
          </a:p>
          <a:p>
            <a:pPr algn="ctr"/>
            <a:r>
              <a:rPr lang="uz-Latn-UZ" sz="2800" b="1" dirty="0" smtClean="0"/>
              <a:t>Jáne oylayıq, kremniy kristall pánjeresindegi bir bólek kremniy atomları ornın 3 valentli Bor </a:t>
            </a:r>
            <a:r>
              <a:rPr lang="uz-Latn-UZ" sz="2800" b="1" i="1" dirty="0" smtClean="0"/>
              <a:t>(B) </a:t>
            </a:r>
            <a:r>
              <a:rPr lang="uz-Latn-UZ" sz="2800" b="1" dirty="0" smtClean="0"/>
              <a:t>atomları iyelegen bolsın. </a:t>
            </a:r>
            <a:endParaRPr lang="uz-Cyrl-UZ" sz="2800" b="1" i="1" dirty="0" smtClean="0"/>
          </a:p>
          <a:p>
            <a:pPr algn="ctr"/>
            <a:r>
              <a:rPr lang="uz-Cyrl-UZ" sz="2800" b="1" dirty="0" smtClean="0"/>
              <a:t>4 </a:t>
            </a:r>
            <a:r>
              <a:rPr lang="uz-Latn-UZ" sz="2800" b="1" dirty="0" smtClean="0"/>
              <a:t>qońsı atomlar menen kovalent baylanıstı payda etiw ushın bor atomına bir elektron jetispeydi. Bul jetispeytuǵın elektrondı qońsı kremniy atomlarınan alıwı múmkin. Bul halda da qosımsha elektrondı alıw ushın shama menen</a:t>
            </a:r>
            <a:r>
              <a:rPr lang="uz-Cyrl-UZ" sz="2800" b="1" dirty="0" smtClean="0"/>
              <a:t> </a:t>
            </a:r>
            <a:r>
              <a:rPr lang="uz-Cyrl-UZ" sz="2800" b="1" i="1" dirty="0" smtClean="0"/>
              <a:t>E</a:t>
            </a:r>
            <a:r>
              <a:rPr lang="uz-Cyrl-UZ" sz="2800" b="1" i="1" baseline="-25000" dirty="0" smtClean="0"/>
              <a:t>а </a:t>
            </a:r>
            <a:r>
              <a:rPr lang="ru-RU" sz="2800" b="1" dirty="0" smtClean="0">
                <a:sym typeface="Symbol"/>
              </a:rPr>
              <a:t></a:t>
            </a:r>
            <a:r>
              <a:rPr lang="uz-Cyrl-UZ" sz="2800" b="1" dirty="0" smtClean="0"/>
              <a:t> 0,01 </a:t>
            </a:r>
            <a:r>
              <a:rPr lang="uz-Latn-UZ" sz="2800" b="1" i="1" dirty="0" smtClean="0"/>
              <a:t>eV</a:t>
            </a:r>
            <a:r>
              <a:rPr lang="uz-Cyrl-UZ" sz="2800" b="1" dirty="0" smtClean="0"/>
              <a:t> </a:t>
            </a:r>
            <a:r>
              <a:rPr lang="uz-Latn-UZ" sz="2800" b="1" dirty="0" smtClean="0"/>
              <a:t>energiya zárúr boladı.</a:t>
            </a:r>
            <a:endParaRPr lang="ru-RU"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sz="half" idx="2"/>
          </p:nvPr>
        </p:nvSpPr>
        <p:spPr>
          <a:xfrm>
            <a:off x="3667120" y="714360"/>
            <a:ext cx="5324480" cy="5338792"/>
          </a:xfrm>
          <a:ln w="38100">
            <a:solidFill>
              <a:srgbClr val="002060"/>
            </a:solidFill>
          </a:ln>
        </p:spPr>
        <p:txBody>
          <a:bodyPr>
            <a:normAutofit/>
          </a:bodyPr>
          <a:lstStyle/>
          <a:p>
            <a:pPr marL="0" indent="0" algn="ctr">
              <a:buFont typeface="Wingdings" pitchFamily="2" charset="2"/>
              <a:buNone/>
            </a:pPr>
            <a:r>
              <a:rPr lang="ru-RU" b="1" dirty="0" smtClean="0"/>
              <a:t> </a:t>
            </a:r>
          </a:p>
          <a:p>
            <a:pPr marL="0" indent="0" algn="ctr">
              <a:buFont typeface="Wingdings" pitchFamily="2" charset="2"/>
              <a:buNone/>
            </a:pPr>
            <a:r>
              <a:rPr lang="uz-Latn-UZ" b="1" dirty="0" smtClean="0"/>
              <a:t>Toltırılmaǵan baylanıs gewekti esletedi hám kremniydiń valent zonasında b</a:t>
            </a:r>
            <a:r>
              <a:rPr lang="en-US" b="1" dirty="0" smtClean="0"/>
              <a:t>o</a:t>
            </a:r>
            <a:r>
              <a:rPr lang="uz-Latn-UZ" b="1" dirty="0" smtClean="0"/>
              <a:t>s vaka</a:t>
            </a:r>
            <a:r>
              <a:rPr lang="en-US" b="1" dirty="0" smtClean="0"/>
              <a:t>n</a:t>
            </a:r>
            <a:r>
              <a:rPr lang="uz-Latn-UZ" b="1" dirty="0" smtClean="0"/>
              <a:t>t halatın payda etedi. Valent zonası tóbesiniń jaqınında</a:t>
            </a:r>
            <a:r>
              <a:rPr lang="uz-Cyrl-UZ" b="1" dirty="0" smtClean="0"/>
              <a:t> </a:t>
            </a:r>
            <a:r>
              <a:rPr lang="uz-Cyrl-UZ" b="1" i="1" dirty="0" smtClean="0"/>
              <a:t>E</a:t>
            </a:r>
            <a:r>
              <a:rPr lang="uz-Cyrl-UZ" b="1" i="1" baseline="-25000" dirty="0" smtClean="0"/>
              <a:t>а </a:t>
            </a:r>
            <a:r>
              <a:rPr lang="ru-RU" b="1" dirty="0" smtClean="0">
                <a:sym typeface="Symbol"/>
              </a:rPr>
              <a:t></a:t>
            </a:r>
            <a:r>
              <a:rPr lang="uz-Cyrl-UZ" b="1" dirty="0" smtClean="0"/>
              <a:t> 0,01 </a:t>
            </a:r>
            <a:r>
              <a:rPr lang="uz-Latn-UZ" b="1" i="1" dirty="0" smtClean="0"/>
              <a:t>eV</a:t>
            </a:r>
            <a:r>
              <a:rPr lang="uz-Cyrl-UZ" b="1" dirty="0" smtClean="0"/>
              <a:t> </a:t>
            </a:r>
            <a:r>
              <a:rPr lang="uz-Latn-UZ" b="1" dirty="0" smtClean="0"/>
              <a:t>aralıqta b</a:t>
            </a:r>
            <a:r>
              <a:rPr lang="en-US" b="1" dirty="0" smtClean="0"/>
              <a:t>o</a:t>
            </a:r>
            <a:r>
              <a:rPr lang="uz-Latn-UZ" b="1" dirty="0" smtClean="0"/>
              <a:t>r atomınıń elektronlar iyelemegen energetikalıq qáddi jaylasadı</a:t>
            </a:r>
            <a:r>
              <a:rPr lang="uz-Cyrl-UZ" b="1" dirty="0" smtClean="0"/>
              <a:t>. </a:t>
            </a:r>
            <a:r>
              <a:rPr lang="ru-RU" b="1" dirty="0" smtClean="0"/>
              <a:t> </a:t>
            </a:r>
          </a:p>
        </p:txBody>
      </p:sp>
      <p:pic>
        <p:nvPicPr>
          <p:cNvPr id="3" name="Объект 2"/>
          <p:cNvPicPr>
            <a:picLocks noGrp="1" noChangeAspect="1"/>
          </p:cNvPicPr>
          <p:nvPr>
            <p:ph sz="half" idx="1"/>
          </p:nvPr>
        </p:nvPicPr>
        <p:blipFill>
          <a:blip r:embed="rId3"/>
          <a:stretch>
            <a:fillRect/>
          </a:stretch>
        </p:blipFill>
        <p:spPr>
          <a:xfrm>
            <a:off x="251424" y="1369218"/>
            <a:ext cx="3286125" cy="4029075"/>
          </a:xfrm>
          <a:prstGeom prst="rect">
            <a:avLst/>
          </a:prstGeom>
        </p:spPr>
      </p:pic>
      <p:sp>
        <p:nvSpPr>
          <p:cNvPr id="6" name="Заголовок 1"/>
          <p:cNvSpPr>
            <a:spLocks noGrp="1"/>
          </p:cNvSpPr>
          <p:nvPr>
            <p:ph type="title"/>
          </p:nvPr>
        </p:nvSpPr>
        <p:spPr>
          <a:xfrm>
            <a:off x="142844" y="1214422"/>
            <a:ext cx="3500462" cy="801674"/>
          </a:xfrm>
        </p:spPr>
        <p:style>
          <a:lnRef idx="0">
            <a:schemeClr val="accent1"/>
          </a:lnRef>
          <a:fillRef idx="3">
            <a:schemeClr val="accent1"/>
          </a:fillRef>
          <a:effectRef idx="3">
            <a:schemeClr val="accent1"/>
          </a:effectRef>
          <a:fontRef idx="minor">
            <a:schemeClr val="lt1"/>
          </a:fontRef>
        </p:style>
        <p:txBody>
          <a:bodyPr>
            <a:noAutofit/>
          </a:bodyPr>
          <a:lstStyle/>
          <a:p>
            <a:r>
              <a:rPr lang="uz-Latn-UZ" sz="2800" b="1" dirty="0" smtClean="0">
                <a:solidFill>
                  <a:schemeClr val="tx1"/>
                </a:solidFill>
              </a:rPr>
              <a:t>O</a:t>
            </a:r>
            <a:r>
              <a:rPr lang="en-US" sz="2800" b="1" dirty="0" err="1" smtClean="0">
                <a:solidFill>
                  <a:schemeClr val="tx1"/>
                </a:solidFill>
              </a:rPr>
              <a:t>rna</a:t>
            </a:r>
            <a:r>
              <a:rPr lang="uz-Latn-UZ" sz="2800" b="1" dirty="0" smtClean="0">
                <a:solidFill>
                  <a:schemeClr val="tx1"/>
                </a:solidFill>
              </a:rPr>
              <a:t>tılmaǵan baylanıs</a:t>
            </a:r>
            <a:endParaRPr lang="ru-RU"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900" decel="100000" fill="hold"/>
                                        <p:tgtEl>
                                          <p:spTgt spid="4">
                                            <p:bg/>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bg/>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1000"/>
                                        <p:tgtEl>
                                          <p:spTgt spid="4">
                                            <p:txEl>
                                              <p:pRg st="1" end="1"/>
                                            </p:txEl>
                                          </p:spTgt>
                                        </p:tgtEl>
                                      </p:cBhvr>
                                    </p:animEffect>
                                    <p:anim calcmode="lin" valueType="num">
                                      <p:cBhvr>
                                        <p:cTn id="2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25"/>
  <p:tag name="ISPRING_ULTRA_SCORM_DURATION" val="3600"/>
  <p:tag name="ISPRING_SCORM_RATE_SLIDES" val="0"/>
  <p:tag name="ISPRING_SCORM_RATE_QUIZZES" val="0"/>
  <p:tag name="ISPRING_SCORM_PASSING_SCORE" val="0.0000000000"/>
  <p:tag name="ISPRING_RESOURCE_PATHS_HASH_2" val="b773786f9d5d8c6ec27262c8afc6e6e09d8abae3"/>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Office Theme">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8750</TotalTime>
  <Words>984</Words>
  <Application>Microsoft Office PowerPoint</Application>
  <PresentationFormat>Экран (4:3)</PresentationFormat>
  <Paragraphs>205</Paragraphs>
  <Slides>32</Slides>
  <Notes>28</Notes>
  <HiddenSlides>0</HiddenSlides>
  <MMClips>0</MMClips>
  <ScaleCrop>false</ScaleCrop>
  <HeadingPairs>
    <vt:vector size="6" baseType="variant">
      <vt:variant>
        <vt:lpstr>Тема</vt:lpstr>
      </vt:variant>
      <vt:variant>
        <vt:i4>1</vt:i4>
      </vt:variant>
      <vt:variant>
        <vt:lpstr>Внедренные серверы OLE</vt:lpstr>
      </vt:variant>
      <vt:variant>
        <vt:i4>3</vt:i4>
      </vt:variant>
      <vt:variant>
        <vt:lpstr>Заголовки слайдов</vt:lpstr>
      </vt:variant>
      <vt:variant>
        <vt:i4>32</vt:i4>
      </vt:variant>
    </vt:vector>
  </HeadingPairs>
  <TitlesOfParts>
    <vt:vector size="36" baseType="lpstr">
      <vt:lpstr>Office Theme</vt:lpstr>
      <vt:lpstr>Equation</vt:lpstr>
      <vt:lpstr>Уравнение</vt:lpstr>
      <vt:lpstr>Формула</vt:lpstr>
      <vt:lpstr>ЭЛЕКТРОДИНАМИКА</vt:lpstr>
      <vt:lpstr>QattÍ deneler fizikasÍ</vt:lpstr>
      <vt:lpstr>Презентация PowerPoint</vt:lpstr>
      <vt:lpstr>Lеkсiya rеjеsi</vt:lpstr>
      <vt:lpstr>Презентация PowerPoint</vt:lpstr>
      <vt:lpstr>Презентация PowerPoint</vt:lpstr>
      <vt:lpstr>Презентация PowerPoint</vt:lpstr>
      <vt:lpstr>Презентация PowerPoint</vt:lpstr>
      <vt:lpstr>Ornatılmaǵan baylanıs</vt:lpstr>
      <vt:lpstr>       </vt:lpstr>
      <vt:lpstr>        Súwrette n – tipli yarımótkizgishte Fermi qáddiniń temperaturaǵa ǵárezli ózgeriwi keltirilgen.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Yarım ótkizgishler – zamanagóy elektronikanıń tiykarı.</vt:lpstr>
      <vt:lpstr>Yarım ótkizgishli diod (p-n – ótiw)</vt:lpstr>
      <vt:lpstr>Termistor</vt:lpstr>
      <vt:lpstr>Fotorezistor (fotoqarsılıq)</vt:lpstr>
      <vt:lpstr>Fotodiod</vt:lpstr>
      <vt:lpstr>Svetodiod – jaqtılıq nurı shıǵarıwshı diod</vt:lpstr>
      <vt:lpstr>Yarım ótkizgishli lazer</vt:lpstr>
      <vt:lpstr>Tranzistor</vt:lpstr>
      <vt:lpstr>Mikrosxema</vt:lpstr>
      <vt:lpstr>PAYDALANÍLǴAN ÁDEBIYAТLAR</vt:lpstr>
      <vt:lpstr>Презентация PowerPoint</vt:lpstr>
      <vt:lpstr>PEDAGOGIKALÍQ DÁSTÚRIY QURALLAR</vt:lpstr>
      <vt:lpstr>PEDAGOGIKALÍQ DÁSTÚRIY QURALLAR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dc:title>
  <cp:lastModifiedBy>admin</cp:lastModifiedBy>
  <cp:revision>429</cp:revision>
  <dcterms:modified xsi:type="dcterms:W3CDTF">2023-03-12T07:38:21Z</dcterms:modified>
</cp:coreProperties>
</file>