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97" r:id="rId2"/>
    <p:sldId id="498" r:id="rId3"/>
    <p:sldId id="509" r:id="rId4"/>
    <p:sldId id="257" r:id="rId5"/>
    <p:sldId id="446" r:id="rId6"/>
    <p:sldId id="448" r:id="rId7"/>
    <p:sldId id="499" r:id="rId8"/>
    <p:sldId id="500" r:id="rId9"/>
    <p:sldId id="449" r:id="rId10"/>
    <p:sldId id="450" r:id="rId11"/>
    <p:sldId id="475" r:id="rId12"/>
    <p:sldId id="454" r:id="rId13"/>
    <p:sldId id="476" r:id="rId14"/>
    <p:sldId id="461" r:id="rId15"/>
    <p:sldId id="463" r:id="rId16"/>
    <p:sldId id="483" r:id="rId17"/>
    <p:sldId id="466" r:id="rId18"/>
    <p:sldId id="486" r:id="rId19"/>
    <p:sldId id="485" r:id="rId20"/>
    <p:sldId id="487" r:id="rId21"/>
    <p:sldId id="488" r:id="rId22"/>
    <p:sldId id="510" r:id="rId23"/>
    <p:sldId id="511" r:id="rId24"/>
    <p:sldId id="512" r:id="rId25"/>
    <p:sldId id="513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34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FAA7-82CA-400A-BCB0-32945EE7263A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411B5-9C62-4F1A-A561-1CDF863A3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11B5-9C62-4F1A-A561-1CDF863A347E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055E-4F9D-4395-94E1-C3F0731C06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het.colorado.edu/en/simulation/legacy/semiconduc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het.colorado.edu/en/simulation/legacy/conductiv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  <a:endParaRPr lang="ru-RU" sz="5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sz="40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ma’ruza</a:t>
            </a:r>
            <a:endParaRPr lang="ru-RU" sz="4000" b="1" dirty="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FIZIKA KEFEDRASI</a:t>
            </a:r>
            <a:endParaRPr lang="ru-RU" b="1" dirty="0">
              <a:solidFill>
                <a:prstClr val="black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6388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</a:t>
            </a:r>
            <a:r>
              <a:rPr lang="en-US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ru-RU" sz="2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endParaRPr lang="ru-RU" sz="4400" b="1" cap="all" dirty="0" smtClean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Qattiq</a:t>
            </a:r>
            <a:r>
              <a:rPr lang="en-US" sz="44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jismlar</a:t>
            </a:r>
            <a:r>
              <a:rPr lang="en-US" sz="4400" b="1" cap="all" dirty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fizikasI</a:t>
            </a:r>
            <a:r>
              <a:rPr lang="en-US" sz="44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ru-RU" sz="4400" b="1" cap="all" dirty="0" smtClean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4643446"/>
            <a:ext cx="1905000" cy="914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5386392" y="5510224"/>
            <a:ext cx="3257568" cy="11763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4662488" y="-1"/>
          <a:ext cx="4481513" cy="533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2" name="Точечный рисунок" r:id="rId4" imgW="3895238" imgH="4638095" progId="PBrush">
                  <p:embed/>
                </p:oleObj>
              </mc:Choice>
              <mc:Fallback>
                <p:oleObj name="Точечный рисунок" r:id="rId4" imgW="3895238" imgH="4638095" progId="PBrush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-1"/>
                        <a:ext cx="4481513" cy="5332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одержимое 7"/>
          <p:cNvSpPr txBox="1">
            <a:spLocks/>
          </p:cNvSpPr>
          <p:nvPr/>
        </p:nvSpPr>
        <p:spPr>
          <a:xfrm>
            <a:off x="251424" y="3643314"/>
            <a:ext cx="4140552" cy="2846094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kontaktlıq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potenciallar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ayırması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kontaktta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metallar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jumıslarınıń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ayırması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esabına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elektronlar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metalldan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metallǵa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ótedi</a:t>
            </a:r>
            <a:r>
              <a:rPr lang="en-US" sz="2400" b="1" dirty="0" smtClean="0"/>
              <a:t>.</a:t>
            </a:r>
            <a:r>
              <a:rPr lang="ru-RU" sz="2400" b="1" dirty="0" smtClean="0"/>
              <a:t>  </a:t>
            </a:r>
            <a:endParaRPr lang="ru-RU" sz="2400" b="1" dirty="0"/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15441" y="5510224"/>
            <a:ext cx="3038031" cy="12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4357686" y="5857892"/>
            <a:ext cx="1042992" cy="5429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8433"/>
            <a:ext cx="457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200" b="1" dirty="0" smtClean="0">
                <a:solidFill>
                  <a:prstClr val="black"/>
                </a:solidFill>
              </a:rPr>
              <a:t>Х</a:t>
            </a:r>
            <a:r>
              <a:rPr lang="en-US" sz="2200" b="1" dirty="0" err="1" smtClean="0">
                <a:solidFill>
                  <a:prstClr val="black"/>
                </a:solidFill>
              </a:rPr>
              <a:t>imiyalıq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potenciallar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qáddileri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teńleskennen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soń</a:t>
            </a:r>
            <a:r>
              <a:rPr lang="en-US" sz="2200" b="1" dirty="0" smtClean="0">
                <a:solidFill>
                  <a:prstClr val="black"/>
                </a:solidFill>
              </a:rPr>
              <a:t>, Fermi </a:t>
            </a:r>
            <a:r>
              <a:rPr lang="en-US" sz="2200" b="1" dirty="0" err="1" smtClean="0">
                <a:solidFill>
                  <a:prstClr val="black"/>
                </a:solidFill>
              </a:rPr>
              <a:t>qáddindegi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elektronlar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kinetikalıq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energiyaları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hár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qıylı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boladı</a:t>
            </a:r>
            <a:r>
              <a:rPr lang="en-US" sz="2200" b="1" dirty="0" smtClean="0">
                <a:solidFill>
                  <a:prstClr val="black"/>
                </a:solidFill>
              </a:rPr>
              <a:t>: </a:t>
            </a:r>
            <a:r>
              <a:rPr lang="ru-RU" sz="2200" b="1" dirty="0" smtClean="0">
                <a:solidFill>
                  <a:prstClr val="black"/>
                </a:solidFill>
              </a:rPr>
              <a:t>1 -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metallda</a:t>
            </a:r>
            <a:r>
              <a:rPr lang="ru-RU" sz="2200" b="1" dirty="0" smtClean="0">
                <a:solidFill>
                  <a:prstClr val="black"/>
                </a:solidFill>
              </a:rPr>
              <a:t> </a:t>
            </a:r>
            <a:r>
              <a:rPr lang="ru-RU" sz="2200" b="1" i="1" dirty="0">
                <a:solidFill>
                  <a:prstClr val="black"/>
                </a:solidFill>
              </a:rPr>
              <a:t>Е</a:t>
            </a:r>
            <a:r>
              <a:rPr lang="en-US" sz="2200" b="1" i="1" baseline="-25000" dirty="0">
                <a:solidFill>
                  <a:prstClr val="black"/>
                </a:solidFill>
              </a:rPr>
              <a:t>F</a:t>
            </a:r>
            <a:r>
              <a:rPr lang="ru-RU" sz="2200" b="1" i="1" baseline="-25000" dirty="0">
                <a:solidFill>
                  <a:prstClr val="black"/>
                </a:solidFill>
              </a:rPr>
              <a:t>1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boladı</a:t>
            </a:r>
            <a:r>
              <a:rPr lang="ru-RU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</a:rPr>
              <a:t>, </a:t>
            </a:r>
            <a:r>
              <a:rPr lang="ru-RU" sz="2200" b="1" dirty="0" smtClean="0">
                <a:solidFill>
                  <a:prstClr val="black"/>
                </a:solidFill>
              </a:rPr>
              <a:t>2 </a:t>
            </a:r>
            <a:r>
              <a:rPr lang="ru-RU" sz="2200" b="1" dirty="0">
                <a:solidFill>
                  <a:prstClr val="black"/>
                </a:solidFill>
              </a:rPr>
              <a:t>– </a:t>
            </a:r>
            <a:r>
              <a:rPr lang="en-US" sz="2200" b="1" dirty="0" err="1" smtClean="0">
                <a:solidFill>
                  <a:prstClr val="black"/>
                </a:solidFill>
              </a:rPr>
              <a:t>metallda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bolsa</a:t>
            </a:r>
            <a:r>
              <a:rPr lang="en-US" sz="2200" b="1" dirty="0" smtClean="0">
                <a:solidFill>
                  <a:prstClr val="black"/>
                </a:solidFill>
              </a:rPr>
              <a:t>  </a:t>
            </a:r>
            <a:r>
              <a:rPr lang="ru-RU" sz="2200" b="1" i="1" dirty="0" smtClean="0">
                <a:solidFill>
                  <a:prstClr val="black"/>
                </a:solidFill>
              </a:rPr>
              <a:t>Е</a:t>
            </a:r>
            <a:r>
              <a:rPr lang="en-US" sz="2200" b="1" i="1" baseline="-25000" dirty="0">
                <a:solidFill>
                  <a:prstClr val="black"/>
                </a:solidFill>
              </a:rPr>
              <a:t>F</a:t>
            </a:r>
            <a:r>
              <a:rPr lang="ru-RU" sz="2200" b="1" i="1" baseline="-25000" dirty="0">
                <a:solidFill>
                  <a:prstClr val="black"/>
                </a:solidFill>
              </a:rPr>
              <a:t>2   </a:t>
            </a:r>
            <a:r>
              <a:rPr lang="en-US" sz="2200" b="1" dirty="0" err="1" smtClean="0">
                <a:solidFill>
                  <a:prstClr val="black"/>
                </a:solidFill>
              </a:rPr>
              <a:t>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boladı</a:t>
            </a:r>
            <a:r>
              <a:rPr lang="en-US" sz="2200" b="1" dirty="0" smtClean="0">
                <a:solidFill>
                  <a:prstClr val="black"/>
                </a:solidFill>
              </a:rPr>
              <a:t>:</a:t>
            </a:r>
            <a:r>
              <a:rPr lang="ru-RU" sz="2200" b="1" dirty="0" smtClean="0">
                <a:solidFill>
                  <a:prstClr val="black"/>
                </a:solidFill>
              </a:rPr>
              <a:t>  </a:t>
            </a:r>
            <a:r>
              <a:rPr lang="ru-RU" sz="2200" b="1" dirty="0">
                <a:solidFill>
                  <a:prstClr val="black"/>
                </a:solidFill>
              </a:rPr>
              <a:t>(</a:t>
            </a:r>
            <a:r>
              <a:rPr lang="ru-RU" sz="2200" b="1" i="1" dirty="0">
                <a:solidFill>
                  <a:prstClr val="black"/>
                </a:solidFill>
              </a:rPr>
              <a:t>Е</a:t>
            </a:r>
            <a:r>
              <a:rPr lang="en-US" sz="2200" b="1" i="1" baseline="-25000" dirty="0">
                <a:solidFill>
                  <a:prstClr val="black"/>
                </a:solidFill>
              </a:rPr>
              <a:t>F</a:t>
            </a:r>
            <a:r>
              <a:rPr lang="ru-RU" sz="2200" b="1" i="1" baseline="-25000" dirty="0">
                <a:solidFill>
                  <a:prstClr val="black"/>
                </a:solidFill>
              </a:rPr>
              <a:t>2  </a:t>
            </a:r>
            <a:r>
              <a:rPr lang="ru-RU" sz="2200" b="1" i="1" dirty="0">
                <a:solidFill>
                  <a:prstClr val="black"/>
                </a:solidFill>
              </a:rPr>
              <a:t>&gt; Е</a:t>
            </a:r>
            <a:r>
              <a:rPr lang="en-US" sz="2200" b="1" i="1" baseline="-25000" dirty="0">
                <a:solidFill>
                  <a:prstClr val="black"/>
                </a:solidFill>
              </a:rPr>
              <a:t>F</a:t>
            </a:r>
            <a:r>
              <a:rPr lang="ru-RU" sz="2200" b="1" i="1" baseline="-25000" dirty="0">
                <a:solidFill>
                  <a:prstClr val="black"/>
                </a:solidFill>
              </a:rPr>
              <a:t>1</a:t>
            </a:r>
            <a:r>
              <a:rPr lang="ru-RU" sz="2200" b="1" dirty="0">
                <a:solidFill>
                  <a:prstClr val="black"/>
                </a:solidFill>
              </a:rPr>
              <a:t>).</a:t>
            </a:r>
            <a:r>
              <a:rPr lang="uz-Cyrl-UZ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Kontakt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ornatılǵannan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soń</a:t>
            </a:r>
            <a:r>
              <a:rPr lang="en-US" sz="2200" b="1" dirty="0" smtClean="0">
                <a:solidFill>
                  <a:prstClr val="black"/>
                </a:solidFill>
              </a:rPr>
              <a:t>, </a:t>
            </a:r>
            <a:r>
              <a:rPr lang="uz-Cyrl-UZ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</a:rPr>
              <a:t>ishki</a:t>
            </a:r>
            <a:r>
              <a:rPr lang="en-US" sz="2200" b="1" i="1" dirty="0" smtClean="0">
                <a:solidFill>
                  <a:prstClr val="black"/>
                </a:solidFill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</a:rPr>
              <a:t>kontaktlıq</a:t>
            </a:r>
            <a:r>
              <a:rPr lang="en-US" sz="2200" b="1" i="1" dirty="0" smtClean="0">
                <a:solidFill>
                  <a:prstClr val="black"/>
                </a:solidFill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</a:rPr>
              <a:t>potenciallar</a:t>
            </a:r>
            <a:r>
              <a:rPr lang="en-US" sz="2200" b="1" i="1" dirty="0" smtClean="0">
                <a:solidFill>
                  <a:prstClr val="black"/>
                </a:solidFill>
              </a:rPr>
              <a:t> </a:t>
            </a:r>
            <a:r>
              <a:rPr lang="en-US" sz="2200" b="1" i="1" dirty="0" err="1" smtClean="0">
                <a:solidFill>
                  <a:prstClr val="black"/>
                </a:solidFill>
              </a:rPr>
              <a:t>ayırması</a:t>
            </a:r>
            <a:r>
              <a:rPr lang="en-US" sz="2200" b="1" i="1" dirty="0" smtClean="0">
                <a:solidFill>
                  <a:prstClr val="black"/>
                </a:solidFill>
              </a:rPr>
              <a:t>  </a:t>
            </a:r>
            <a:r>
              <a:rPr lang="en-US" sz="2200" b="1" dirty="0" err="1" smtClean="0">
                <a:solidFill>
                  <a:prstClr val="black"/>
                </a:solidFill>
              </a:rPr>
              <a:t>esabına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ekinshi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metalldan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birinshi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metallǵa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elektronlardıń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diffuziyası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baqlanadı</a:t>
            </a:r>
            <a:r>
              <a:rPr lang="en-US" sz="2200" b="1" dirty="0" smtClean="0">
                <a:solidFill>
                  <a:prstClr val="black"/>
                </a:solidFill>
              </a:rPr>
              <a:t>.</a:t>
            </a:r>
            <a:r>
              <a:rPr lang="uz-Cyrl-UZ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</a:rPr>
              <a:t>     </a:t>
            </a:r>
            <a:endParaRPr lang="ru-RU" sz="22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7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8088" y="261920"/>
            <a:ext cx="8867824" cy="6424648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Elektr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maydanı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kontaktlıq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potenciallar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ayırması</a:t>
            </a:r>
            <a:r>
              <a:rPr lang="en-US" sz="2600" b="1" dirty="0" smtClean="0">
                <a:solidFill>
                  <a:srgbClr val="002060"/>
                </a:solidFill>
              </a:rPr>
              <a:t> bar </a:t>
            </a:r>
            <a:r>
              <a:rPr lang="en-US" sz="2600" b="1" dirty="0" err="1" smtClean="0">
                <a:solidFill>
                  <a:srgbClr val="002060"/>
                </a:solidFill>
              </a:rPr>
              <a:t>bolǵan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metallardıń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juqa</a:t>
            </a:r>
            <a:r>
              <a:rPr lang="en-US" sz="2600" b="1" dirty="0" smtClean="0">
                <a:solidFill>
                  <a:srgbClr val="002060"/>
                </a:solidFill>
              </a:rPr>
              <a:t> bet </a:t>
            </a:r>
            <a:r>
              <a:rPr lang="en-US" sz="2600" b="1" dirty="0" err="1" smtClean="0">
                <a:solidFill>
                  <a:srgbClr val="002060"/>
                </a:solidFill>
              </a:rPr>
              <a:t>qatlamlarındaǵana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boladı</a:t>
            </a:r>
            <a:r>
              <a:rPr lang="en-US" sz="2600" b="1" dirty="0" smtClean="0">
                <a:solidFill>
                  <a:srgbClr val="002060"/>
                </a:solidFill>
              </a:rPr>
              <a:t>.</a:t>
            </a:r>
            <a:r>
              <a:rPr lang="ru-RU" sz="2600" b="1" dirty="0" smtClean="0">
                <a:solidFill>
                  <a:srgbClr val="002060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ru-RU" sz="2600" b="1" dirty="0" smtClean="0"/>
              <a:t>1 - </a:t>
            </a:r>
            <a:r>
              <a:rPr lang="en-US" sz="2600" b="1" dirty="0" err="1" smtClean="0"/>
              <a:t>nızam</a:t>
            </a:r>
            <a:r>
              <a:rPr lang="ru-RU" sz="2600" b="1" dirty="0" smtClean="0"/>
              <a:t> </a:t>
            </a:r>
          </a:p>
          <a:p>
            <a:pPr marL="0" lvl="0" indent="0" algn="ctr">
              <a:buNone/>
            </a:pPr>
            <a:r>
              <a:rPr lang="en-US" sz="2600" b="1" dirty="0" err="1" smtClean="0"/>
              <a:t>Ximiyalıq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qásiyetleri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qıylı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ótkizgishler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tutastırılǵanda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olar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arasında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tek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ótkizgishlerdiń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ximiyalıq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qásiyetleri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tempereturaǵa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baylanıslı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kontaktlıq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potenciallar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ayırması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payda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boladı</a:t>
            </a:r>
            <a:r>
              <a:rPr lang="en-US" sz="2600" b="1" dirty="0" smtClean="0"/>
              <a:t>.</a:t>
            </a:r>
            <a:r>
              <a:rPr lang="ru-RU" sz="2600" b="1" dirty="0" smtClean="0"/>
              <a:t>  </a:t>
            </a:r>
          </a:p>
          <a:p>
            <a:pPr marL="0" indent="0" algn="ctr">
              <a:buNone/>
            </a:pPr>
            <a:r>
              <a:rPr lang="ru-RU" sz="2600" b="1" dirty="0" smtClean="0"/>
              <a:t>2 - </a:t>
            </a:r>
            <a:r>
              <a:rPr lang="en-US" sz="2600" b="1" dirty="0" err="1" smtClean="0"/>
              <a:t>nızam</a:t>
            </a:r>
            <a:r>
              <a:rPr lang="ru-RU" sz="2600" b="1" dirty="0" smtClean="0"/>
              <a:t> </a:t>
            </a:r>
          </a:p>
          <a:p>
            <a:pPr marL="0" indent="0" algn="ctr">
              <a:buNone/>
            </a:pPr>
            <a:r>
              <a:rPr lang="en-US" sz="2600" b="1" dirty="0" err="1" smtClean="0"/>
              <a:t>Izbe-iz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jalǵanǵan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metall</a:t>
            </a:r>
            <a:r>
              <a:rPr lang="ru-RU" sz="2600" b="1" dirty="0" smtClean="0"/>
              <a:t> </a:t>
            </a:r>
            <a:r>
              <a:rPr lang="en-US" sz="2600" b="1" dirty="0" err="1" smtClean="0"/>
              <a:t>ótkizgishlerdiń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ushları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arasındaǵı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kontaktlıq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potenciallar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ayırması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berilgen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tempereturada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aralıq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ótkizgishlerdiń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ximiyalıq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dúzilisine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baylanıslı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bolmay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shetki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ótkizgishlerdiń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tuwrıdan-tuwrı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tutasıwında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payda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bolatuǵın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kontaktlıq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potenciallar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ayırmasına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teń</a:t>
            </a:r>
            <a:r>
              <a:rPr lang="en-US" sz="2600" b="1" dirty="0" smtClean="0"/>
              <a:t>.</a:t>
            </a:r>
            <a:endParaRPr lang="ru-RU" sz="2600" b="1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88" y="171432"/>
            <a:ext cx="8844500" cy="7372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tx1"/>
                </a:solidFill>
              </a:rPr>
              <a:t>Yarım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ótkizgish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penen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metalldıń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kontaktı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pic>
        <p:nvPicPr>
          <p:cNvPr id="1648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14422"/>
            <a:ext cx="4229612" cy="414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7"/>
          <p:cNvSpPr txBox="1">
            <a:spLocks/>
          </p:cNvSpPr>
          <p:nvPr/>
        </p:nvSpPr>
        <p:spPr>
          <a:xfrm>
            <a:off x="285720" y="1214422"/>
            <a:ext cx="4140552" cy="5312128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buFont typeface="Wingdings" pitchFamily="2" charset="2"/>
              <a:buNone/>
            </a:pPr>
            <a:endParaRPr lang="en-US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err="1" smtClean="0"/>
              <a:t>Oylayıq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metalldıń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termodinamikalıq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bolsın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Kontakt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shegarasında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almasıwı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nátiyjesinde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metall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salmaqlılıq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ornatıladı</a:t>
            </a:r>
            <a:r>
              <a:rPr lang="en-US" sz="2400" b="1" dirty="0" smtClean="0"/>
              <a:t>.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ótkizgishtegi</a:t>
            </a:r>
            <a:r>
              <a:rPr lang="en-US" sz="2400" b="1" dirty="0" smtClean="0"/>
              <a:t> Fermi </a:t>
            </a:r>
            <a:r>
              <a:rPr lang="en-US" sz="2400" b="1" dirty="0" err="1" smtClean="0"/>
              <a:t>qáddi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metalldaǵıǵa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sal</a:t>
            </a:r>
            <a:r>
              <a:rPr lang="en-US" sz="2400" b="1" dirty="0" err="1" smtClean="0"/>
              <a:t>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joqarı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sebepli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/>
              <a:t>ózara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tutas</a:t>
            </a:r>
            <a:r>
              <a:rPr lang="en-US" sz="2400" b="1" dirty="0" err="1" smtClean="0"/>
              <a:t>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ótkizgishten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metallǵa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ótiwshi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en-US" sz="2400" b="1" dirty="0" smtClean="0"/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ru-RU" sz="2400" b="1" dirty="0" smtClean="0">
                <a:solidFill>
                  <a:prstClr val="black"/>
                </a:solidFill>
              </a:rPr>
              <a:t>. </a:t>
            </a:r>
            <a:r>
              <a:rPr lang="en-US" sz="2400" b="1" dirty="0" err="1" smtClean="0">
                <a:solidFill>
                  <a:prstClr val="black"/>
                </a:solidFill>
              </a:rPr>
              <a:t>N</a:t>
            </a:r>
            <a:r>
              <a:rPr lang="en-US" sz="2400" b="1" dirty="0" err="1" smtClean="0"/>
              <a:t>átiyjede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metall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teris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zaryadlan</a:t>
            </a:r>
            <a:r>
              <a:rPr lang="en-US" sz="2400" b="1" dirty="0" err="1" smtClean="0"/>
              <a:t>ıp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on</a:t>
            </a:r>
            <a:r>
              <a:rPr lang="en-US" sz="2400" b="1" dirty="0" err="1" smtClean="0"/>
              <a:t>ıń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/>
              <a:t>Fermi </a:t>
            </a:r>
            <a:r>
              <a:rPr lang="en-US" sz="2400" b="1" dirty="0" err="1" smtClean="0"/>
              <a:t>qáddi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</a:t>
            </a:r>
            <a:r>
              <a:rPr lang="en-US" sz="2400" b="1" dirty="0" err="1" smtClean="0"/>
              <a:t>óteriledi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zaryadlan</a:t>
            </a:r>
            <a:r>
              <a:rPr lang="en-US" sz="2400" b="1" dirty="0" err="1" smtClean="0"/>
              <a:t>ıp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on</a:t>
            </a:r>
            <a:r>
              <a:rPr lang="en-US" sz="2400" b="1" dirty="0" err="1" smtClean="0"/>
              <a:t>ıń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/>
              <a:t>Fermi </a:t>
            </a:r>
            <a:r>
              <a:rPr lang="en-US" sz="2400" b="1" dirty="0" err="1" smtClean="0"/>
              <a:t>qáddi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</a:t>
            </a:r>
            <a:r>
              <a:rPr lang="en-US" sz="2400" b="1" dirty="0" err="1" smtClean="0"/>
              <a:t>áseyedi</a:t>
            </a:r>
            <a:r>
              <a:rPr lang="en-US" sz="2400" b="1" dirty="0" smtClean="0"/>
              <a:t>.</a:t>
            </a:r>
            <a:endParaRPr lang="ru-RU" sz="2400" b="1" dirty="0" smtClean="0"/>
          </a:p>
        </p:txBody>
      </p:sp>
      <p:pic>
        <p:nvPicPr>
          <p:cNvPr id="8" name="Рисунок 7" descr="Описание: D:\ПРОЕКТ\Sample Pictures\253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08" y="5084795"/>
            <a:ext cx="2665730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15008" y="1785926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715272" y="1785926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15008" y="5429264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429520" y="5429264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00040" y="2976560"/>
            <a:ext cx="3800496" cy="10858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одержимое 7"/>
          <p:cNvSpPr txBox="1">
            <a:spLocks/>
          </p:cNvSpPr>
          <p:nvPr/>
        </p:nvSpPr>
        <p:spPr>
          <a:xfrm>
            <a:off x="138088" y="171432"/>
            <a:ext cx="4524400" cy="6515136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Wingdings" pitchFamily="2" charset="2"/>
              <a:buNone/>
            </a:pPr>
            <a:endParaRPr lang="en-US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err="1" smtClean="0"/>
              <a:t>Metall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ótkizgishtiń</a:t>
            </a:r>
            <a:r>
              <a:rPr lang="en-US" sz="2400" b="1" dirty="0" smtClean="0"/>
              <a:t> Fermi </a:t>
            </a:r>
            <a:r>
              <a:rPr lang="en-US" sz="2400" b="1" dirty="0" err="1" smtClean="0"/>
              <a:t>qáddileri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biyikliklerge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eriskenlerinde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salmaqlılıq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ornatıladı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metalldan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ru-RU" sz="2400" b="1" dirty="0" smtClean="0"/>
              <a:t> </a:t>
            </a:r>
          </a:p>
          <a:p>
            <a:pPr algn="ctr"/>
            <a:endParaRPr lang="uz-Cyrl-UZ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800" b="1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800" b="1" i="1" baseline="-25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= е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b="1" i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l-GR" sz="2800" b="1" i="1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ru-RU" sz="2800" b="1" i="1" baseline="-250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endParaRPr lang="ru-RU" sz="2800" b="1" baseline="-25000" dirty="0" smtClean="0"/>
          </a:p>
          <a:p>
            <a:pPr algn="ctr">
              <a:buFont typeface="Wingdings" pitchFamily="2" charset="2"/>
              <a:buNone/>
            </a:pPr>
            <a:endParaRPr lang="ru-RU" sz="2400" b="1" dirty="0" smtClean="0"/>
          </a:p>
          <a:p>
            <a:pPr algn="ctr">
              <a:buFont typeface="Wingdings" pitchFamily="2" charset="2"/>
              <a:buNone/>
            </a:pPr>
            <a:endParaRPr lang="ru-RU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err="1" smtClean="0"/>
              <a:t>potencial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tosqınlıq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ru-RU" sz="2400" b="1" dirty="0" smtClean="0"/>
              <a:t>.  </a:t>
            </a:r>
          </a:p>
          <a:p>
            <a:pPr algn="ctr">
              <a:buFont typeface="Wingdings" pitchFamily="2" charset="2"/>
              <a:buNone/>
            </a:pPr>
            <a:endParaRPr lang="ru-RU" sz="2400" dirty="0" smtClean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2976" y="0"/>
            <a:ext cx="4357498" cy="433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одержимое 7"/>
          <p:cNvSpPr txBox="1">
            <a:spLocks/>
          </p:cNvSpPr>
          <p:nvPr/>
        </p:nvSpPr>
        <p:spPr>
          <a:xfrm>
            <a:off x="138088" y="171432"/>
            <a:ext cx="4524400" cy="6515136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Wingdings" pitchFamily="2" charset="2"/>
              <a:buNone/>
            </a:pPr>
            <a:endParaRPr lang="ru-RU" sz="2400" dirty="0" smtClean="0"/>
          </a:p>
          <a:p>
            <a:pPr algn="ctr">
              <a:buFont typeface="Wingdings" pitchFamily="2" charset="2"/>
              <a:buNone/>
            </a:pPr>
            <a:r>
              <a:rPr lang="en-US" sz="2400" dirty="0" smtClean="0"/>
              <a:t> </a:t>
            </a:r>
            <a:endParaRPr lang="ru-RU" sz="4000" baseline="-25000" dirty="0" smtClean="0"/>
          </a:p>
        </p:txBody>
      </p:sp>
      <p:pic>
        <p:nvPicPr>
          <p:cNvPr id="8" name="Рисунок 7" descr="Описание: D:\ПРОЕКТ\Sample Pictures\253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3" y="4959204"/>
            <a:ext cx="2665730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28728" y="5286388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71802" y="5286388"/>
            <a:ext cx="428628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76" y="0"/>
            <a:ext cx="8701142" cy="11787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en-US" sz="3200" b="1" dirty="0" err="1" smtClean="0">
                <a:solidFill>
                  <a:schemeClr val="tx1"/>
                </a:solidFill>
              </a:rPr>
              <a:t>Hár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qıylı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túrdegi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yarım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ótkizgishlerdiń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kontaktı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424" y="1268712"/>
            <a:ext cx="3780504" cy="52206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4391976" y="3248024"/>
            <a:ext cx="2610348" cy="2895616"/>
          </a:xfrm>
          <a:prstGeom prst="wedgeRectCallout">
            <a:avLst>
              <a:gd name="adj1" fmla="val -57794"/>
              <a:gd name="adj2" fmla="val -67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Чапда</a:t>
            </a:r>
            <a:r>
              <a:rPr lang="ru-RU" sz="2400" b="1" dirty="0" smtClean="0"/>
              <a:t> - </a:t>
            </a:r>
            <a:r>
              <a:rPr lang="ru-RU" sz="2400" b="1" i="1" dirty="0" err="1" smtClean="0"/>
              <a:t>N</a:t>
            </a:r>
            <a:r>
              <a:rPr lang="ru-RU" sz="2400" b="1" i="1" baseline="-25000" dirty="0" err="1" smtClean="0"/>
              <a:t>a</a:t>
            </a:r>
            <a:r>
              <a:rPr lang="ru-RU" sz="2400" b="1" baseline="-25000" dirty="0" smtClean="0"/>
              <a:t>  </a:t>
            </a:r>
            <a:r>
              <a:rPr lang="ru-RU" sz="2400" b="1" dirty="0" err="1" smtClean="0"/>
              <a:t>акцепторлар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концентрациясига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эга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бўлган</a:t>
            </a:r>
            <a:r>
              <a:rPr lang="ru-RU" sz="2400" b="1" dirty="0" smtClean="0"/>
              <a:t> </a:t>
            </a:r>
            <a:r>
              <a:rPr lang="ru-RU" sz="2400" b="1" i="1" dirty="0" err="1" smtClean="0"/>
              <a:t>р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– </a:t>
            </a:r>
            <a:r>
              <a:rPr lang="ru-RU" sz="2400" b="1" dirty="0" err="1" smtClean="0"/>
              <a:t>типли</a:t>
            </a:r>
            <a:r>
              <a:rPr lang="ru-RU" sz="2400" b="1" dirty="0" smtClean="0"/>
              <a:t> ярим </a:t>
            </a:r>
            <a:r>
              <a:rPr lang="ru-RU" sz="2400" b="1" dirty="0" err="1" smtClean="0"/>
              <a:t>ўтказгич</a:t>
            </a:r>
            <a:r>
              <a:rPr lang="ru-RU" sz="2400" b="1" dirty="0" smtClean="0"/>
              <a:t>. </a:t>
            </a:r>
            <a:endParaRPr lang="ru-RU" sz="2400" b="1" baseline="-25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21940" y="1268712"/>
            <a:ext cx="4736340" cy="52206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611472" y="3699036"/>
            <a:ext cx="3240432" cy="2444604"/>
          </a:xfrm>
          <a:prstGeom prst="wedgeRectCallout">
            <a:avLst>
              <a:gd name="adj1" fmla="val 36895"/>
              <a:gd name="adj2" fmla="val -822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ońda</a:t>
            </a:r>
            <a:r>
              <a:rPr lang="ru-RU" sz="2400" b="1" dirty="0" smtClean="0"/>
              <a:t> - </a:t>
            </a:r>
            <a:r>
              <a:rPr lang="ru-RU" sz="2400" b="1" i="1" dirty="0" err="1" smtClean="0"/>
              <a:t>Nд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donorlar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koncentraciyasına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uz-Cyrl-UZ" sz="2400" b="1" dirty="0" smtClean="0"/>
              <a:t>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b="1" dirty="0" smtClean="0"/>
              <a:t>-</a:t>
            </a:r>
            <a:r>
              <a:rPr lang="en-US" sz="2400" b="1" dirty="0" err="1" smtClean="0"/>
              <a:t>tipli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Ápiwayı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ru-RU" sz="2400" b="1" dirty="0" smtClean="0"/>
              <a:t>: </a:t>
            </a:r>
          </a:p>
          <a:p>
            <a:pPr algn="ctr"/>
            <a:r>
              <a:rPr lang="ru-RU" sz="2800" b="1" i="1" dirty="0" err="1" smtClean="0"/>
              <a:t>Na=Nд</a:t>
            </a:r>
            <a:endParaRPr lang="ru-RU" sz="2800" b="1" i="1" baseline="-25000" dirty="0"/>
          </a:p>
        </p:txBody>
      </p:sp>
      <p:pic>
        <p:nvPicPr>
          <p:cNvPr id="11" name="Рисунок 10" descr="Описание: D:\ПРОЕКТ\Sample Pictures\26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1" y="1447457"/>
            <a:ext cx="3420456" cy="198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Описание: 2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64" y="1448736"/>
            <a:ext cx="4230564" cy="486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55649" name="Рисунок 119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84" y="171432"/>
            <a:ext cx="8687440" cy="3529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Содержимое 7"/>
          <p:cNvSpPr txBox="1">
            <a:spLocks/>
          </p:cNvSpPr>
          <p:nvPr/>
        </p:nvSpPr>
        <p:spPr>
          <a:xfrm>
            <a:off x="138088" y="3881440"/>
            <a:ext cx="8777336" cy="2805128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b="1" dirty="0" err="1" smtClean="0"/>
              <a:t>Tiykarǵı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tasıwshı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koncentraciyası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endParaRPr lang="ru-RU" sz="2400" dirty="0" smtClean="0"/>
          </a:p>
          <a:p>
            <a:r>
              <a:rPr lang="en-US" sz="2400" b="1" dirty="0" err="1" smtClean="0"/>
              <a:t>Tiykarǵı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tasıwshılar</a:t>
            </a:r>
            <a:r>
              <a:rPr lang="en-US" sz="2400" b="1" dirty="0" smtClean="0"/>
              <a:t>                                             </a:t>
            </a:r>
            <a:r>
              <a:rPr lang="en-US" sz="2400" b="1" dirty="0" err="1" smtClean="0"/>
              <a:t>koncentraciyası</a:t>
            </a:r>
            <a:r>
              <a:rPr lang="ru-RU" sz="2400" b="1" dirty="0" smtClean="0"/>
              <a:t>:</a:t>
            </a:r>
          </a:p>
          <a:p>
            <a:r>
              <a:rPr lang="ru-RU" sz="2400" b="1" dirty="0" smtClean="0"/>
              <a:t> </a:t>
            </a:r>
          </a:p>
          <a:p>
            <a:pPr algn="ctr"/>
            <a:r>
              <a:rPr lang="en-US" sz="2400" b="1" i="1" dirty="0" smtClean="0"/>
              <a:t>n </a:t>
            </a:r>
            <a:r>
              <a:rPr lang="uz-Cyrl-UZ" sz="2400" b="1" i="1" dirty="0" smtClean="0"/>
              <a:t>- </a:t>
            </a:r>
            <a:r>
              <a:rPr lang="en-US" sz="2400" b="1" dirty="0" err="1" smtClean="0"/>
              <a:t>hám</a:t>
            </a:r>
            <a:r>
              <a:rPr lang="uz-Cyrl-UZ" sz="2400" b="1" dirty="0" smtClean="0"/>
              <a:t> </a:t>
            </a:r>
            <a:r>
              <a:rPr lang="uz-Cyrl-UZ" sz="2400" b="1" i="1" dirty="0" smtClean="0"/>
              <a:t>р</a:t>
            </a:r>
            <a:r>
              <a:rPr lang="ru-RU" sz="2400" b="1" i="1" dirty="0" smtClean="0"/>
              <a:t> –</a:t>
            </a:r>
            <a:r>
              <a:rPr lang="en-US" sz="2400" b="1" i="1" dirty="0" smtClean="0"/>
              <a:t>  </a:t>
            </a:r>
            <a:r>
              <a:rPr lang="en-US" sz="2400" b="1" dirty="0" err="1" smtClean="0"/>
              <a:t>tipli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yarım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ótkizgishlerdegi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tasıwshı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koncentraciyaları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ayırması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esabına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geweklerdiń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 </a:t>
            </a:r>
            <a:r>
              <a:rPr lang="en-US" sz="2400" b="1" dirty="0" smtClean="0"/>
              <a:t>– </a:t>
            </a:r>
            <a:r>
              <a:rPr lang="en-US" sz="2400" b="1" dirty="0" err="1" smtClean="0"/>
              <a:t>zonadan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i="1" dirty="0" smtClean="0"/>
              <a:t>n – </a:t>
            </a:r>
            <a:r>
              <a:rPr lang="en-US" sz="2400" b="1" dirty="0" err="1" smtClean="0"/>
              <a:t>zonaǵa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diffuziyası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baqlanadı</a:t>
            </a:r>
            <a:r>
              <a:rPr lang="uz-Cyrl-UZ" sz="2400" b="1" dirty="0" smtClean="0"/>
              <a:t>. </a:t>
            </a:r>
            <a:endParaRPr lang="ru-RU" sz="2400" b="1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8" y="3881440"/>
            <a:ext cx="2443176" cy="49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0784" y="4496233"/>
            <a:ext cx="2533664" cy="52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7156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Tuwrı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baǵıtta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potenciallar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ayırması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túsirilgen</a:t>
            </a:r>
            <a:r>
              <a:rPr lang="en-US" sz="3200" b="1" dirty="0" smtClean="0"/>
              <a:t>     </a:t>
            </a:r>
            <a:r>
              <a:rPr lang="en-US" sz="3200" b="1" i="1" dirty="0" smtClean="0"/>
              <a:t>p – n </a:t>
            </a:r>
            <a:r>
              <a:rPr lang="en-US" sz="3200" b="1" dirty="0" err="1" smtClean="0"/>
              <a:t>ótiw</a:t>
            </a:r>
            <a:endParaRPr lang="ru-RU" sz="3200" b="1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04" y="1628760"/>
            <a:ext cx="6120816" cy="5040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8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576632" y="4333880"/>
            <a:ext cx="5157816" cy="1357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9552" y="4514856"/>
            <a:ext cx="2895616" cy="7239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1920"/>
            <a:ext cx="8686824" cy="6243672"/>
          </a:xfrm>
          <a:ln w="38100">
            <a:solidFill>
              <a:srgbClr val="002060"/>
            </a:solidFill>
          </a:ln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600" b="1" dirty="0" smtClean="0"/>
              <a:t>–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zonanıń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zaryadlanıwı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bárshe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energetikalıq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qáddilerdiń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páseyiwine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alıp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keledi</a:t>
            </a:r>
            <a:r>
              <a:rPr lang="en-US" sz="2600" b="1" dirty="0" smtClean="0"/>
              <a:t>, </a:t>
            </a:r>
            <a:r>
              <a:rPr lang="en-US" sz="2600" b="1" i="1" dirty="0" smtClean="0"/>
              <a:t>p</a:t>
            </a:r>
            <a:r>
              <a:rPr lang="en-US" sz="2600" b="1" dirty="0" smtClean="0"/>
              <a:t>– </a:t>
            </a:r>
            <a:r>
              <a:rPr lang="en-US" sz="2600" b="1" dirty="0" err="1" smtClean="0"/>
              <a:t>zonanıń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teris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zaryadlanıwı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bolsa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bárshe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energetikalıq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qáddilerdiń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kóteriliwine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alıp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keledi</a:t>
            </a:r>
            <a:r>
              <a:rPr lang="en-US" sz="2600" b="1" dirty="0" smtClean="0"/>
              <a:t>.</a:t>
            </a:r>
            <a:endParaRPr lang="ru-RU" sz="2600" b="1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600" b="1" dirty="0" err="1" smtClean="0"/>
              <a:t>Elektronlardıń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ońnan</a:t>
            </a:r>
            <a:r>
              <a:rPr lang="en-US" sz="2600" b="1" dirty="0" smtClean="0"/>
              <a:t> – </a:t>
            </a:r>
            <a:r>
              <a:rPr lang="en-US" sz="2600" b="1" dirty="0" err="1" smtClean="0"/>
              <a:t>shepke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geweklerdiń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shepten</a:t>
            </a:r>
            <a:r>
              <a:rPr lang="en-US" sz="2600" b="1" dirty="0" smtClean="0"/>
              <a:t> – </a:t>
            </a:r>
            <a:r>
              <a:rPr lang="en-US" sz="2600" b="1" dirty="0" err="1" smtClean="0"/>
              <a:t>oń</a:t>
            </a:r>
            <a:r>
              <a:rPr lang="en-US" sz="2800" b="1" dirty="0" err="1" smtClean="0"/>
              <a:t>ǵ</a:t>
            </a:r>
            <a:r>
              <a:rPr lang="en-US" sz="2600" b="1" dirty="0" err="1" smtClean="0"/>
              <a:t>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aǵıp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ótiwi</a:t>
            </a:r>
            <a:r>
              <a:rPr lang="en-US" sz="2600" b="1" dirty="0" smtClean="0"/>
              <a:t> sol </a:t>
            </a:r>
            <a:r>
              <a:rPr lang="en-US" sz="2600" b="1" dirty="0" err="1" smtClean="0"/>
              <a:t>zonalardaǵı</a:t>
            </a:r>
            <a:r>
              <a:rPr lang="en-US" sz="2600" b="1" dirty="0" smtClean="0"/>
              <a:t> Fermi </a:t>
            </a:r>
            <a:r>
              <a:rPr lang="en-US" sz="2600" b="1" dirty="0" err="1" smtClean="0"/>
              <a:t>qáddileriniń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birdey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biyiklikke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ornatılıwına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shekem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dawam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etedi</a:t>
            </a:r>
            <a:r>
              <a:rPr lang="ru-RU" sz="2600" b="1" dirty="0" smtClean="0"/>
              <a:t>.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sz="2600" b="1" i="1" dirty="0" err="1" smtClean="0">
                <a:cs typeface="Times New Roman" pitchFamily="18" charset="0"/>
              </a:rPr>
              <a:t>р</a:t>
            </a:r>
            <a:r>
              <a:rPr lang="ru-RU" sz="2600" b="1" i="1" dirty="0" smtClean="0">
                <a:cs typeface="Times New Roman" pitchFamily="18" charset="0"/>
              </a:rPr>
              <a:t>- </a:t>
            </a:r>
            <a:r>
              <a:rPr lang="en-US" sz="2600" b="1" dirty="0" err="1" smtClean="0"/>
              <a:t>hám</a:t>
            </a:r>
            <a:r>
              <a:rPr lang="ru-RU" sz="2600" b="1" dirty="0" smtClean="0"/>
              <a:t>  </a:t>
            </a:r>
            <a:r>
              <a:rPr lang="en-US" sz="2600" b="1" i="1" dirty="0">
                <a:cs typeface="Times New Roman" pitchFamily="18" charset="0"/>
              </a:rPr>
              <a:t>n</a:t>
            </a:r>
            <a:r>
              <a:rPr lang="ru-RU" sz="2600" b="1" i="1" dirty="0" smtClean="0">
                <a:cs typeface="Times New Roman" pitchFamily="18" charset="0"/>
              </a:rPr>
              <a:t>- </a:t>
            </a:r>
            <a:r>
              <a:rPr lang="en-US" sz="2600" b="1" dirty="0" err="1" smtClean="0">
                <a:cs typeface="Times New Roman" pitchFamily="18" charset="0"/>
              </a:rPr>
              <a:t>zonalardaǵı</a:t>
            </a:r>
            <a:r>
              <a:rPr lang="en-US" sz="2600" b="1" dirty="0" smtClean="0">
                <a:cs typeface="Times New Roman" pitchFamily="18" charset="0"/>
              </a:rPr>
              <a:t> Fermi </a:t>
            </a:r>
            <a:r>
              <a:rPr lang="en-US" sz="2600" b="1" dirty="0" err="1" smtClean="0">
                <a:cs typeface="Times New Roman" pitchFamily="18" charset="0"/>
              </a:rPr>
              <a:t>qáddileri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teńlesiwi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menen</a:t>
            </a:r>
            <a:r>
              <a:rPr lang="en-US" sz="2600" b="1" dirty="0" smtClean="0">
                <a:cs typeface="Times New Roman" pitchFamily="18" charset="0"/>
              </a:rPr>
              <a:t>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l-GR" sz="2600" b="1" i="1" dirty="0" smtClean="0"/>
              <a:t>φ</a:t>
            </a:r>
            <a:r>
              <a:rPr lang="ru-RU" sz="2600" b="1" i="1" dirty="0" smtClean="0"/>
              <a:t>о</a:t>
            </a:r>
            <a:r>
              <a:rPr lang="en-US" sz="2600" b="1" i="1" dirty="0" smtClean="0"/>
              <a:t> </a:t>
            </a:r>
            <a:r>
              <a:rPr lang="en-US" sz="2600" b="1" dirty="0" err="1" smtClean="0"/>
              <a:t>potencial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tosqınlıqqa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sáykes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salmaqlılıq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ornatıladı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ru-RU" sz="2600" b="1" dirty="0" smtClean="0">
                <a:cs typeface="Times New Roman" pitchFamily="18" charset="0"/>
              </a:rPr>
              <a:t>.</a:t>
            </a:r>
            <a:r>
              <a:rPr lang="ru-RU" sz="2600" b="1" dirty="0" smtClean="0"/>
              <a:t> </a:t>
            </a:r>
            <a:endParaRPr lang="uz-Cyrl-UZ" sz="2600" b="1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ru-RU" sz="2000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9552" y="4424368"/>
          <a:ext cx="289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4" name="Формула" r:id="rId4" imgW="799753" imgH="241195" progId="Equation.3">
                  <p:embed/>
                </p:oleObj>
              </mc:Choice>
              <mc:Fallback>
                <p:oleObj name="Формула" r:id="rId4" imgW="799753" imgH="241195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2" y="4424368"/>
                        <a:ext cx="28956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667120" y="4243392"/>
          <a:ext cx="50863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5" name="Формула" r:id="rId6" imgW="1651000" imgH="469900" progId="Equation.3">
                  <p:embed/>
                </p:oleObj>
              </mc:Choice>
              <mc:Fallback>
                <p:oleObj name="Формула" r:id="rId6" imgW="1651000" imgH="4699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0" y="4243392"/>
                        <a:ext cx="508635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1920"/>
            <a:ext cx="8686824" cy="6243672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Tuwrı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baǵıttaǵı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sırtqı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kernew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tiykarǵı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>
                <a:ea typeface="Times New Roman"/>
                <a:cs typeface="Times New Roman"/>
              </a:rPr>
              <a:t>tok</a:t>
            </a:r>
            <a:r>
              <a:rPr lang="en-US" sz="2600" b="1" dirty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tasıwshı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potencial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tosqınlıqtı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l-GR" sz="2600" b="1" i="1" dirty="0" smtClean="0">
                <a:ea typeface="Times New Roman"/>
                <a:cs typeface="Times New Roman"/>
              </a:rPr>
              <a:t>φ</a:t>
            </a:r>
            <a:r>
              <a:rPr lang="en-US" sz="2600" b="1" i="1" dirty="0" smtClean="0">
                <a:ea typeface="Times New Roman"/>
                <a:cs typeface="Times New Roman"/>
              </a:rPr>
              <a:t>-</a:t>
            </a:r>
            <a:r>
              <a:rPr lang="en-US" sz="2600" b="1" i="1" dirty="0" err="1" smtClean="0">
                <a:ea typeface="Times New Roman"/>
                <a:cs typeface="Times New Roman"/>
              </a:rPr>
              <a:t>qu</a:t>
            </a:r>
            <a:r>
              <a:rPr lang="en-US" sz="2600" b="1" dirty="0" smtClean="0">
                <a:ea typeface="Times New Roman"/>
                <a:cs typeface="Times New Roman"/>
              </a:rPr>
              <a:t>  </a:t>
            </a:r>
            <a:r>
              <a:rPr lang="en-US" sz="2600" b="1" dirty="0" err="1" smtClean="0">
                <a:ea typeface="Times New Roman"/>
                <a:cs typeface="Times New Roman"/>
              </a:rPr>
              <a:t>mániske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páseytedi</a:t>
            </a:r>
            <a:r>
              <a:rPr lang="en-US" sz="2600" b="1" dirty="0" smtClean="0">
                <a:ea typeface="Times New Roman"/>
                <a:cs typeface="Times New Roman"/>
              </a:rPr>
              <a:t>. </a:t>
            </a:r>
            <a:r>
              <a:rPr lang="en-US" sz="2600" b="1" dirty="0" err="1" smtClean="0">
                <a:ea typeface="Times New Roman"/>
                <a:cs typeface="Times New Roman"/>
              </a:rPr>
              <a:t>Bul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bolsa</a:t>
            </a:r>
            <a:r>
              <a:rPr lang="en-US" sz="2600" b="1" dirty="0" smtClean="0">
                <a:ea typeface="Times New Roman"/>
                <a:cs typeface="Times New Roman"/>
              </a:rPr>
              <a:t>       </a:t>
            </a:r>
            <a:r>
              <a:rPr lang="en-US" sz="2600" b="1" i="1" dirty="0" smtClean="0">
                <a:ea typeface="Times New Roman"/>
                <a:cs typeface="Times New Roman"/>
              </a:rPr>
              <a:t>n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>
                <a:ea typeface="Times New Roman"/>
                <a:cs typeface="Times New Roman"/>
              </a:rPr>
              <a:t>– </a:t>
            </a:r>
            <a:r>
              <a:rPr lang="en-US" sz="2600" b="1" dirty="0" err="1" smtClean="0">
                <a:ea typeface="Times New Roman"/>
                <a:cs typeface="Times New Roman"/>
              </a:rPr>
              <a:t>zonadan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>
                <a:ea typeface="Times New Roman"/>
                <a:cs typeface="Times New Roman"/>
              </a:rPr>
              <a:t>elektronlar</a:t>
            </a:r>
            <a:r>
              <a:rPr lang="en-US" sz="2600" b="1" dirty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aǵımı</a:t>
            </a:r>
            <a:r>
              <a:rPr lang="en-US" sz="2600" b="1" dirty="0" smtClean="0">
                <a:ea typeface="Times New Roman"/>
                <a:cs typeface="Times New Roman"/>
              </a:rPr>
              <a:t>               </a:t>
            </a:r>
            <a:r>
              <a:rPr lang="en-US" sz="2600" b="1" dirty="0" err="1" smtClean="0">
                <a:ea typeface="Times New Roman"/>
                <a:cs typeface="Times New Roman"/>
              </a:rPr>
              <a:t>hám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i="1" dirty="0" smtClean="0">
                <a:ea typeface="Times New Roman"/>
                <a:cs typeface="Times New Roman"/>
              </a:rPr>
              <a:t>p</a:t>
            </a:r>
            <a:r>
              <a:rPr lang="en-US" sz="2600" b="1" dirty="0" smtClean="0">
                <a:ea typeface="Times New Roman"/>
                <a:cs typeface="Times New Roman"/>
              </a:rPr>
              <a:t> – </a:t>
            </a:r>
            <a:r>
              <a:rPr lang="en-US" sz="2600" b="1" dirty="0" err="1" smtClean="0">
                <a:ea typeface="Times New Roman"/>
                <a:cs typeface="Times New Roman"/>
              </a:rPr>
              <a:t>zonadan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gewekler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aǵımını</a:t>
            </a:r>
            <a:r>
              <a:rPr lang="en-US" sz="2600" b="1" dirty="0" err="1" smtClean="0">
                <a:cs typeface="Times New Roman" pitchFamily="18" charset="0"/>
              </a:rPr>
              <a:t>ń</a:t>
            </a:r>
            <a:r>
              <a:rPr lang="en-US" sz="2600" b="1" dirty="0" smtClean="0">
                <a:cs typeface="Times New Roman" pitchFamily="18" charset="0"/>
              </a:rPr>
              <a:t>  </a:t>
            </a:r>
            <a:r>
              <a:rPr lang="en-US" sz="2600" b="1" dirty="0" smtClean="0">
                <a:ea typeface="Times New Roman"/>
                <a:cs typeface="Times New Roman"/>
              </a:rPr>
              <a:t>             ,                </a:t>
            </a:r>
            <a:r>
              <a:rPr lang="en-US" sz="2600" b="1" dirty="0" err="1" smtClean="0">
                <a:ea typeface="Times New Roman"/>
                <a:cs typeface="Times New Roman"/>
              </a:rPr>
              <a:t>márte</a:t>
            </a:r>
            <a:r>
              <a:rPr lang="en-US" sz="2600" b="1" dirty="0" smtClean="0">
                <a:ea typeface="Times New Roman"/>
                <a:cs typeface="Times New Roman"/>
              </a:rPr>
              <a:t>    </a:t>
            </a:r>
            <a:r>
              <a:rPr lang="en-US" sz="2600" b="1" dirty="0" err="1" smtClean="0">
                <a:ea typeface="Times New Roman"/>
                <a:cs typeface="Times New Roman"/>
              </a:rPr>
              <a:t>artıwına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alıp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keledi</a:t>
            </a:r>
            <a:r>
              <a:rPr lang="en-US" sz="2600" b="1" dirty="0" smtClean="0">
                <a:ea typeface="Times New Roman"/>
                <a:cs typeface="Times New Roman"/>
              </a:rPr>
              <a:t>, </a:t>
            </a:r>
            <a:r>
              <a:rPr lang="en-US" sz="2600" b="1" dirty="0" err="1" smtClean="0">
                <a:ea typeface="Times New Roman"/>
                <a:cs typeface="Times New Roman"/>
              </a:rPr>
              <a:t>nátiyjede</a:t>
            </a:r>
            <a:r>
              <a:rPr lang="en-US" sz="2600" b="1" dirty="0" smtClean="0">
                <a:ea typeface="Times New Roman"/>
                <a:cs typeface="Times New Roman"/>
              </a:rPr>
              <a:t>, </a:t>
            </a:r>
            <a:r>
              <a:rPr lang="en-US" sz="2600" b="1" dirty="0" err="1" smtClean="0">
                <a:ea typeface="Times New Roman"/>
                <a:cs typeface="Times New Roman"/>
              </a:rPr>
              <a:t>bul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elektron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hám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gewekler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payda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qılǵan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toklar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tıǵızlıǵı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tómendegishe</a:t>
            </a:r>
            <a:r>
              <a:rPr lang="en-US" sz="2600" b="1" dirty="0" smtClean="0"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ea typeface="Times New Roman"/>
                <a:cs typeface="Times New Roman"/>
              </a:rPr>
              <a:t>ańlatıladı</a:t>
            </a:r>
            <a:r>
              <a:rPr lang="en-US" sz="2600" b="1" dirty="0" smtClean="0">
                <a:ea typeface="Times New Roman"/>
                <a:cs typeface="Times New Roman"/>
              </a:rPr>
              <a:t>:</a:t>
            </a:r>
            <a:endParaRPr lang="ru-RU" sz="2600" b="1" dirty="0" smtClean="0">
              <a:ea typeface="Calibri"/>
              <a:cs typeface="Times New Roman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,</a:t>
            </a:r>
            <a:endParaRPr lang="ru-RU" sz="2000" dirty="0" smtClean="0"/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2071678"/>
            <a:ext cx="1188778" cy="63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000240"/>
            <a:ext cx="1170156" cy="62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1571612"/>
            <a:ext cx="990132" cy="68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2" y="3596457"/>
            <a:ext cx="2880384" cy="117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73" y="3596457"/>
            <a:ext cx="2745366" cy="1165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2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7156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Keri </a:t>
            </a:r>
            <a:r>
              <a:rPr lang="en-US" sz="3200" b="1" dirty="0" err="1" smtClean="0"/>
              <a:t>baǵıtta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potenciallar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ayırması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túsirilgen</a:t>
            </a:r>
            <a:r>
              <a:rPr lang="en-US" sz="3200" b="1" dirty="0" smtClean="0"/>
              <a:t>     </a:t>
            </a:r>
            <a:r>
              <a:rPr lang="uz-Latn-UZ" sz="3200" b="1" dirty="0" smtClean="0"/>
              <a:t>  </a:t>
            </a:r>
            <a:r>
              <a:rPr lang="en-US" sz="3200" b="1" i="1" dirty="0" smtClean="0"/>
              <a:t>p – n </a:t>
            </a:r>
            <a:r>
              <a:rPr lang="en-US" sz="3200" b="1" dirty="0" err="1" smtClean="0"/>
              <a:t>ótiw</a:t>
            </a:r>
            <a:endParaRPr lang="ru-RU" sz="3200" b="1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44" y="1628760"/>
            <a:ext cx="6750900" cy="495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3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17859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Qatt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r>
              <a:rPr lang="en-US" sz="36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deneler</a:t>
            </a:r>
            <a:r>
              <a:rPr lang="en-US" sz="3600" b="1" cap="all" dirty="0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fizikAs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endParaRPr lang="ru-RU" sz="3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771800" y="3352800"/>
            <a:ext cx="5976664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>
                <a:latin typeface="Times New Roman"/>
                <a:ea typeface="Calibri"/>
              </a:rPr>
              <a:t>Kontaktl</a:t>
            </a:r>
            <a:r>
              <a:rPr lang="ru-RU" sz="4000" b="1" dirty="0">
                <a:latin typeface="Times New Roman"/>
                <a:ea typeface="Calibri"/>
              </a:rPr>
              <a:t>ı</a:t>
            </a:r>
            <a:r>
              <a:rPr lang="en-US" sz="4000" b="1" dirty="0">
                <a:latin typeface="Times New Roman"/>
                <a:ea typeface="Calibri"/>
              </a:rPr>
              <a:t>q </a:t>
            </a:r>
            <a:r>
              <a:rPr lang="en-US" sz="4000" b="1" dirty="0" err="1">
                <a:latin typeface="Times New Roman"/>
                <a:ea typeface="Calibri"/>
              </a:rPr>
              <a:t>qub</a:t>
            </a:r>
            <a:r>
              <a:rPr lang="ru-RU" sz="4000" b="1" dirty="0">
                <a:latin typeface="Times New Roman"/>
                <a:ea typeface="Calibri"/>
              </a:rPr>
              <a:t>ı</a:t>
            </a:r>
            <a:r>
              <a:rPr lang="en-US" sz="4000" b="1" dirty="0">
                <a:latin typeface="Times New Roman"/>
                <a:ea typeface="Calibri"/>
              </a:rPr>
              <a:t>l</a:t>
            </a:r>
            <a:r>
              <a:rPr lang="ru-RU" sz="4000" b="1" dirty="0">
                <a:latin typeface="Times New Roman"/>
                <a:ea typeface="Calibri"/>
              </a:rPr>
              <a:t>ı</a:t>
            </a:r>
            <a:r>
              <a:rPr lang="en-US" sz="4000" b="1" dirty="0" err="1">
                <a:latin typeface="Times New Roman"/>
                <a:ea typeface="Calibri"/>
              </a:rPr>
              <a:t>slar</a:t>
            </a:r>
            <a:r>
              <a:rPr lang="ru-RU" sz="4000" b="1" dirty="0">
                <a:latin typeface="Times New Roman"/>
                <a:ea typeface="Calibri"/>
              </a:rPr>
              <a:t>.</a:t>
            </a:r>
            <a:r>
              <a:rPr lang="ru-RU" sz="4000" dirty="0">
                <a:latin typeface="Times New Roman"/>
                <a:ea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1920"/>
            <a:ext cx="8686824" cy="6243672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err="1" smtClean="0">
                <a:ea typeface="Times New Roman"/>
                <a:cs typeface="Times New Roman"/>
              </a:rPr>
              <a:t>Egerde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i="1" dirty="0">
                <a:ea typeface="Times New Roman"/>
                <a:cs typeface="Times New Roman"/>
              </a:rPr>
              <a:t>p</a:t>
            </a:r>
            <a:r>
              <a:rPr lang="uz-Cyrl-UZ" sz="2400" b="1" dirty="0">
                <a:ea typeface="Times New Roman"/>
                <a:cs typeface="Times New Roman"/>
              </a:rPr>
              <a:t> - </a:t>
            </a:r>
            <a:r>
              <a:rPr lang="uz-Cyrl-UZ" sz="2400" b="1" i="1" dirty="0">
                <a:ea typeface="Times New Roman"/>
                <a:cs typeface="Times New Roman"/>
              </a:rPr>
              <a:t>n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ótiwge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keri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baǵıtt</a:t>
            </a:r>
            <a:r>
              <a:rPr lang="uz-Cyrl-UZ" sz="2400" b="1" dirty="0" smtClean="0">
                <a:ea typeface="Times New Roman"/>
                <a:cs typeface="Times New Roman"/>
              </a:rPr>
              <a:t>a </a:t>
            </a:r>
            <a:r>
              <a:rPr lang="en-US" sz="2400" b="1" dirty="0" err="1" smtClean="0">
                <a:ea typeface="Times New Roman"/>
                <a:cs typeface="Times New Roman"/>
              </a:rPr>
              <a:t>sırtqı</a:t>
            </a:r>
            <a:r>
              <a:rPr lang="uz-Cyrl-UZ" sz="2400" b="1" dirty="0" smtClean="0">
                <a:ea typeface="Times New Roman"/>
                <a:cs typeface="Times New Roman"/>
              </a:rPr>
              <a:t> k</a:t>
            </a:r>
            <a:r>
              <a:rPr lang="en-US" sz="2400" b="1" dirty="0" err="1" smtClean="0">
                <a:ea typeface="Times New Roman"/>
                <a:cs typeface="Times New Roman"/>
              </a:rPr>
              <a:t>ernew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túsirse</a:t>
            </a:r>
            <a:r>
              <a:rPr lang="uz-Cyrl-UZ" sz="2400" b="1" dirty="0" smtClean="0">
                <a:ea typeface="Times New Roman"/>
                <a:cs typeface="Times New Roman"/>
              </a:rPr>
              <a:t>k</a:t>
            </a:r>
            <a:r>
              <a:rPr lang="en-US" sz="2400" b="1" dirty="0" smtClean="0">
                <a:ea typeface="Times New Roman"/>
                <a:cs typeface="Times New Roman"/>
              </a:rPr>
              <a:t>,   </a:t>
            </a:r>
            <a:r>
              <a:rPr lang="uz-Cyrl-UZ" sz="2400" b="1" i="1" dirty="0" smtClean="0">
                <a:ea typeface="Times New Roman"/>
                <a:cs typeface="Times New Roman"/>
              </a:rPr>
              <a:t>p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- </a:t>
            </a:r>
            <a:r>
              <a:rPr lang="uz-Cyrl-UZ" sz="2400" b="1" i="1" dirty="0">
                <a:ea typeface="Times New Roman"/>
                <a:cs typeface="Times New Roman"/>
              </a:rPr>
              <a:t>n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ótiwinde</a:t>
            </a:r>
            <a:r>
              <a:rPr lang="uz-Cyrl-UZ" sz="2400" b="1" dirty="0" smtClean="0">
                <a:ea typeface="Times New Roman"/>
                <a:cs typeface="Times New Roman"/>
              </a:rPr>
              <a:t>gi poten</a:t>
            </a:r>
            <a:r>
              <a:rPr lang="en-US" sz="2400" b="1" dirty="0" err="1" smtClean="0">
                <a:ea typeface="Times New Roman"/>
                <a:cs typeface="Times New Roman"/>
              </a:rPr>
              <a:t>cia</a:t>
            </a:r>
            <a:r>
              <a:rPr lang="uz-Cyrl-UZ" sz="2400" b="1" dirty="0" smtClean="0">
                <a:ea typeface="Times New Roman"/>
                <a:cs typeface="Times New Roman"/>
              </a:rPr>
              <a:t>l to</a:t>
            </a:r>
            <a:r>
              <a:rPr lang="en-US" sz="2400" b="1" dirty="0" err="1" smtClean="0">
                <a:ea typeface="Times New Roman"/>
                <a:cs typeface="Times New Roman"/>
              </a:rPr>
              <a:t>sqınlıq</a:t>
            </a:r>
            <a:r>
              <a:rPr lang="uz-Cyrl-UZ" sz="2400" b="1" dirty="0" smtClean="0">
                <a:ea typeface="Times New Roman"/>
                <a:cs typeface="Times New Roman"/>
              </a:rPr>
              <a:t> b</a:t>
            </a:r>
            <a:r>
              <a:rPr lang="en-US" sz="2400" b="1" dirty="0" err="1" smtClean="0">
                <a:ea typeface="Times New Roman"/>
                <a:cs typeface="Times New Roman"/>
              </a:rPr>
              <a:t>iyik</a:t>
            </a:r>
            <a:r>
              <a:rPr lang="uz-Cyrl-UZ" sz="2400" b="1" dirty="0" smtClean="0">
                <a:ea typeface="Times New Roman"/>
                <a:cs typeface="Times New Roman"/>
              </a:rPr>
              <a:t>ligi</a:t>
            </a:r>
            <a:r>
              <a:rPr lang="en-US" sz="2400" b="1" dirty="0" smtClean="0">
                <a:ea typeface="Times New Roman"/>
                <a:cs typeface="Times New Roman"/>
              </a:rPr>
              <a:t>             </a:t>
            </a:r>
            <a:r>
              <a:rPr lang="en-US" sz="2400" b="1" dirty="0" err="1" smtClean="0">
                <a:ea typeface="Times New Roman"/>
                <a:cs typeface="Times New Roman"/>
              </a:rPr>
              <a:t>mániske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shekem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artadı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hám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tiykarǵı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tok </a:t>
            </a:r>
            <a:r>
              <a:rPr lang="uz-Cyrl-UZ" sz="2400" b="1" dirty="0" smtClean="0">
                <a:ea typeface="Times New Roman"/>
                <a:cs typeface="Times New Roman"/>
              </a:rPr>
              <a:t>tas</a:t>
            </a:r>
            <a:r>
              <a:rPr lang="en-US" sz="2400" b="1" dirty="0" err="1" smtClean="0">
                <a:ea typeface="Times New Roman"/>
                <a:cs typeface="Times New Roman"/>
              </a:rPr>
              <a:t>ıwshı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payda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qılǵa</a:t>
            </a:r>
            <a:r>
              <a:rPr lang="uz-Cyrl-UZ" sz="2400" b="1" dirty="0" smtClean="0">
                <a:ea typeface="Times New Roman"/>
                <a:cs typeface="Times New Roman"/>
              </a:rPr>
              <a:t>n </a:t>
            </a:r>
            <a:r>
              <a:rPr lang="uz-Cyrl-UZ" sz="2400" b="1" dirty="0">
                <a:ea typeface="Times New Roman"/>
                <a:cs typeface="Times New Roman"/>
              </a:rPr>
              <a:t>tok </a:t>
            </a:r>
            <a:r>
              <a:rPr lang="en-US" sz="2400" b="1" dirty="0" err="1" smtClean="0">
                <a:ea typeface="Times New Roman"/>
                <a:cs typeface="Times New Roman"/>
              </a:rPr>
              <a:t>tıǵızlıqların</a:t>
            </a:r>
            <a:r>
              <a:rPr lang="en-US" sz="2400" b="1" dirty="0" smtClean="0">
                <a:ea typeface="Times New Roman"/>
                <a:cs typeface="Times New Roman"/>
              </a:rPr>
              <a:t>   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ea typeface="Times New Roman"/>
                <a:cs typeface="Times New Roman"/>
              </a:rPr>
              <a:t>            </a:t>
            </a:r>
            <a:r>
              <a:rPr lang="en-US" sz="2400" b="1" dirty="0" err="1" smtClean="0">
                <a:ea typeface="Times New Roman"/>
                <a:cs typeface="Times New Roman"/>
              </a:rPr>
              <a:t>márte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kemeytiredi</a:t>
            </a:r>
            <a:r>
              <a:rPr lang="en-US" sz="2400" b="1" dirty="0" smtClean="0">
                <a:ea typeface="Times New Roman"/>
                <a:cs typeface="Times New Roman"/>
              </a:rPr>
              <a:t>:                                                                                                      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b="1" dirty="0" smtClean="0">
                <a:cs typeface="Times New Roman"/>
              </a:rPr>
              <a:t>                                                  ,                                               </a:t>
            </a: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 smtClean="0"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i="1" dirty="0" smtClean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i="1" dirty="0" err="1" smtClean="0">
                <a:ea typeface="Times New Roman"/>
                <a:cs typeface="Times New Roman"/>
              </a:rPr>
              <a:t>bul</a:t>
            </a:r>
            <a:r>
              <a:rPr lang="en-US" sz="2400" b="1" i="1" dirty="0" smtClean="0">
                <a:ea typeface="Times New Roman"/>
                <a:cs typeface="Times New Roman"/>
              </a:rPr>
              <a:t> </a:t>
            </a:r>
            <a:r>
              <a:rPr lang="uz-Cyrl-UZ" sz="2400" b="1" i="1" dirty="0" smtClean="0">
                <a:ea typeface="Times New Roman"/>
                <a:cs typeface="Times New Roman"/>
              </a:rPr>
              <a:t>p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- </a:t>
            </a:r>
            <a:r>
              <a:rPr lang="uz-Cyrl-UZ" sz="2400" b="1" i="1" dirty="0">
                <a:ea typeface="Times New Roman"/>
                <a:cs typeface="Times New Roman"/>
              </a:rPr>
              <a:t>n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ótiwde</a:t>
            </a:r>
            <a:r>
              <a:rPr lang="uz-Cyrl-UZ" sz="2400" b="1" dirty="0" smtClean="0">
                <a:ea typeface="Times New Roman"/>
                <a:cs typeface="Times New Roman"/>
              </a:rPr>
              <a:t>n </a:t>
            </a:r>
            <a:r>
              <a:rPr lang="en-US" sz="2400" b="1" dirty="0" err="1" smtClean="0">
                <a:ea typeface="Times New Roman"/>
                <a:cs typeface="Times New Roman"/>
              </a:rPr>
              <a:t>ótip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atırǵ</a:t>
            </a:r>
            <a:r>
              <a:rPr lang="uz-Cyrl-UZ" sz="2400" b="1" dirty="0" smtClean="0">
                <a:ea typeface="Times New Roman"/>
                <a:cs typeface="Times New Roman"/>
              </a:rPr>
              <a:t>an t</a:t>
            </a:r>
            <a:r>
              <a:rPr lang="en-US" sz="2400" b="1" dirty="0" err="1" smtClean="0">
                <a:ea typeface="Times New Roman"/>
                <a:cs typeface="Times New Roman"/>
              </a:rPr>
              <a:t>olıq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tok </a:t>
            </a:r>
            <a:r>
              <a:rPr lang="en-US" sz="2400" b="1" dirty="0" err="1" smtClean="0">
                <a:ea typeface="Times New Roman"/>
                <a:cs typeface="Times New Roman"/>
              </a:rPr>
              <a:t>tıǵızlıǵı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i="1" dirty="0" err="1" smtClean="0">
                <a:ea typeface="Times New Roman"/>
                <a:cs typeface="Times New Roman"/>
              </a:rPr>
              <a:t>keri</a:t>
            </a:r>
            <a:r>
              <a:rPr lang="uz-Cyrl-UZ" sz="2400" b="1" i="1" dirty="0" smtClean="0">
                <a:ea typeface="Times New Roman"/>
                <a:cs typeface="Times New Roman"/>
              </a:rPr>
              <a:t> </a:t>
            </a:r>
            <a:r>
              <a:rPr lang="uz-Cyrl-UZ" sz="2400" b="1" i="1" dirty="0">
                <a:ea typeface="Times New Roman"/>
                <a:cs typeface="Times New Roman"/>
              </a:rPr>
              <a:t>tok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endParaRPr lang="en-US" sz="2400" b="1" dirty="0" smtClean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uz-Cyrl-UZ" sz="2400" b="1" dirty="0" smtClean="0">
                <a:ea typeface="Times New Roman"/>
                <a:cs typeface="Times New Roman"/>
              </a:rPr>
              <a:t>d</a:t>
            </a:r>
            <a:r>
              <a:rPr lang="en-US" sz="2400" b="1" dirty="0" err="1" smtClean="0">
                <a:ea typeface="Times New Roman"/>
                <a:cs typeface="Times New Roman"/>
              </a:rPr>
              <a:t>ep</a:t>
            </a:r>
            <a:r>
              <a:rPr lang="uz-Cyrl-UZ" sz="2400" b="1" dirty="0" smtClean="0">
                <a:ea typeface="Times New Roman"/>
                <a:cs typeface="Times New Roman"/>
              </a:rPr>
              <a:t> atal</a:t>
            </a:r>
            <a:r>
              <a:rPr lang="en-US" sz="2400" b="1" dirty="0" err="1" smtClean="0">
                <a:ea typeface="Times New Roman"/>
                <a:cs typeface="Times New Roman"/>
              </a:rPr>
              <a:t>adı</a:t>
            </a:r>
            <a:r>
              <a:rPr lang="en-US" sz="2400" b="1" dirty="0" smtClean="0">
                <a:ea typeface="Times New Roman"/>
                <a:cs typeface="Times New Roman"/>
              </a:rPr>
              <a:t>.</a:t>
            </a:r>
            <a:endParaRPr lang="ru-RU" sz="2400" b="1" dirty="0">
              <a:ea typeface="Calibri"/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 smtClean="0"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000" dirty="0" smtClean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7" y="1844824"/>
            <a:ext cx="1170156" cy="62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071546"/>
            <a:ext cx="1350179" cy="47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643182"/>
            <a:ext cx="2594440" cy="115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571744"/>
            <a:ext cx="2814370" cy="125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786190"/>
            <a:ext cx="5040672" cy="1137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1920"/>
            <a:ext cx="8686824" cy="6243672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b="1" dirty="0" smtClean="0">
                <a:cs typeface="Times New Roman"/>
              </a:rPr>
              <a:t>                                                                                              </a:t>
            </a: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i="1" dirty="0" smtClean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i="1" dirty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i="1" dirty="0" err="1" smtClean="0">
                <a:ea typeface="Times New Roman"/>
                <a:cs typeface="Times New Roman"/>
              </a:rPr>
              <a:t>bul</a:t>
            </a:r>
            <a:r>
              <a:rPr lang="en-US" sz="2400" b="1" i="1" dirty="0" smtClean="0">
                <a:ea typeface="Times New Roman"/>
                <a:cs typeface="Times New Roman"/>
              </a:rPr>
              <a:t> </a:t>
            </a:r>
            <a:r>
              <a:rPr lang="uz-Cyrl-UZ" sz="2400" b="1" i="1" dirty="0" smtClean="0">
                <a:ea typeface="Times New Roman"/>
                <a:cs typeface="Times New Roman"/>
              </a:rPr>
              <a:t>p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- </a:t>
            </a:r>
            <a:r>
              <a:rPr lang="uz-Cyrl-UZ" sz="2400" b="1" i="1" dirty="0">
                <a:ea typeface="Times New Roman"/>
                <a:cs typeface="Times New Roman"/>
              </a:rPr>
              <a:t>n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ótiwdiń</a:t>
            </a:r>
            <a:r>
              <a:rPr lang="en-US" sz="2400" b="1" dirty="0" smtClean="0">
                <a:ea typeface="Times New Roman"/>
                <a:cs typeface="Times New Roman"/>
              </a:rPr>
              <a:t> volt – </a:t>
            </a:r>
            <a:r>
              <a:rPr lang="en-US" sz="2400" b="1" dirty="0" err="1" smtClean="0">
                <a:ea typeface="Times New Roman"/>
                <a:cs typeface="Times New Roman"/>
              </a:rPr>
              <a:t>amper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xarakteristikası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tómendegishe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ańlatıladı</a:t>
            </a:r>
            <a:r>
              <a:rPr lang="en-US" sz="2400" b="1" dirty="0" smtClean="0">
                <a:ea typeface="Times New Roman"/>
                <a:cs typeface="Times New Roman"/>
              </a:rPr>
              <a:t>:</a:t>
            </a: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dirty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dirty="0" smtClean="0">
              <a:ea typeface="Times New Roman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dirty="0">
              <a:ea typeface="Calibri"/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 smtClean="0"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en-US" sz="2600" b="1" dirty="0"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000" dirty="0" smtClean="0"/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64" y="548616"/>
            <a:ext cx="4217511" cy="270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47" y="4599156"/>
            <a:ext cx="3960527" cy="1114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3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</a:t>
            </a:r>
            <a:r>
              <a:rPr lang="uz-Latn-UZ" sz="2000" b="1" dirty="0" smtClean="0"/>
              <a:t>         </a:t>
            </a:r>
            <a:r>
              <a:rPr lang="uz-Cyrl-UZ" sz="2000" b="1" dirty="0" smtClean="0"/>
              <a:t>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lvl="0" algn="just"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>
                <a:solidFill>
                  <a:prstClr val="black"/>
                </a:solidFill>
              </a:rPr>
              <a:t>"</a:t>
            </a:r>
            <a:r>
              <a:rPr lang="en-US" sz="2000" b="1" dirty="0" err="1">
                <a:solidFill>
                  <a:prstClr val="black"/>
                </a:solidFill>
              </a:rPr>
              <a:t>Fizika</a:t>
            </a:r>
            <a:r>
              <a:rPr lang="en-US" sz="2000" b="1" dirty="0">
                <a:solidFill>
                  <a:prstClr val="black"/>
                </a:solidFill>
              </a:rPr>
              <a:t> I </a:t>
            </a:r>
            <a:r>
              <a:rPr lang="en-US" sz="2000" b="1" dirty="0" err="1">
                <a:solidFill>
                  <a:prstClr val="black"/>
                </a:solidFill>
              </a:rPr>
              <a:t>kursı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boyınsha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prezentaciyalıq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multimedialı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shınıǵıwlar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toplamı</a:t>
            </a:r>
            <a:r>
              <a:rPr lang="en-US" sz="2000" b="1" dirty="0">
                <a:solidFill>
                  <a:prstClr val="black"/>
                </a:solidFill>
              </a:rPr>
              <a:t>“</a:t>
            </a:r>
            <a:r>
              <a:rPr lang="uz-Latn-UZ" sz="2000" b="1" dirty="0">
                <a:solidFill>
                  <a:prstClr val="black"/>
                </a:solidFill>
              </a:rPr>
              <a:t>.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uz-Latn-UZ" sz="2000" b="1" dirty="0">
                <a:solidFill>
                  <a:prstClr val="black"/>
                </a:solidFill>
              </a:rPr>
              <a:t>E</a:t>
            </a:r>
            <a:r>
              <a:rPr lang="en-US" sz="2000" b="1" dirty="0" err="1">
                <a:solidFill>
                  <a:prstClr val="black"/>
                </a:solidFill>
              </a:rPr>
              <a:t>lektron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oqıw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qollanba</a:t>
            </a:r>
            <a:r>
              <a:rPr lang="en-US" sz="2000" b="1" dirty="0">
                <a:solidFill>
                  <a:prstClr val="black"/>
                </a:solidFill>
              </a:rPr>
              <a:t>. </a:t>
            </a:r>
            <a:r>
              <a:rPr lang="en-US" sz="2000" b="1" dirty="0" err="1">
                <a:solidFill>
                  <a:prstClr val="black"/>
                </a:solidFill>
              </a:rPr>
              <a:t>Nókis</a:t>
            </a:r>
            <a:r>
              <a:rPr lang="uz-Latn-UZ" sz="2000" b="1" dirty="0">
                <a:solidFill>
                  <a:prstClr val="black"/>
                </a:solidFill>
              </a:rPr>
              <a:t>.</a:t>
            </a:r>
            <a:r>
              <a:rPr lang="en-US" sz="2000" b="1" dirty="0">
                <a:solidFill>
                  <a:prstClr val="black"/>
                </a:solidFill>
              </a:rPr>
              <a:t> 2022 </a:t>
            </a:r>
            <a:r>
              <a:rPr lang="uz-Latn-UZ" sz="2000" b="1" dirty="0">
                <a:solidFill>
                  <a:prstClr val="black"/>
                </a:solidFill>
              </a:rPr>
              <a:t>j</a:t>
            </a:r>
            <a:r>
              <a:rPr lang="en-US" sz="2000" b="1" dirty="0">
                <a:solidFill>
                  <a:prstClr val="black"/>
                </a:solidFill>
              </a:rPr>
              <a:t>. </a:t>
            </a:r>
            <a:r>
              <a:rPr lang="en-US" sz="2000" b="1" dirty="0" err="1">
                <a:solidFill>
                  <a:prstClr val="black"/>
                </a:solidFill>
              </a:rPr>
              <a:t>O‘zR</a:t>
            </a:r>
            <a:r>
              <a:rPr lang="en-US" sz="2000" b="1" dirty="0">
                <a:solidFill>
                  <a:prstClr val="black"/>
                </a:solidFill>
              </a:rPr>
              <a:t> OO‘MTV 20</a:t>
            </a:r>
            <a:r>
              <a:rPr lang="uz-Latn-UZ" sz="2000" b="1" dirty="0">
                <a:solidFill>
                  <a:prstClr val="black"/>
                </a:solidFill>
              </a:rPr>
              <a:t>2</a:t>
            </a:r>
            <a:r>
              <a:rPr lang="en-US" sz="2000" b="1" dirty="0">
                <a:solidFill>
                  <a:prstClr val="black"/>
                </a:solidFill>
              </a:rPr>
              <a:t>1.</a:t>
            </a:r>
            <a:r>
              <a:rPr lang="uz-Latn-UZ" sz="2000" b="1" dirty="0">
                <a:solidFill>
                  <a:prstClr val="black"/>
                </a:solidFill>
              </a:rPr>
              <a:t>31</a:t>
            </a:r>
            <a:r>
              <a:rPr lang="en-US" sz="2000" b="1" dirty="0">
                <a:solidFill>
                  <a:prstClr val="black"/>
                </a:solidFill>
              </a:rPr>
              <a:t>.0</a:t>
            </a:r>
            <a:r>
              <a:rPr lang="uz-Latn-UZ" sz="2000" b="1" dirty="0">
                <a:solidFill>
                  <a:prstClr val="black"/>
                </a:solidFill>
              </a:rPr>
              <a:t>5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dagi</a:t>
            </a:r>
            <a:r>
              <a:rPr lang="en-US" sz="2000" b="1" dirty="0">
                <a:solidFill>
                  <a:prstClr val="black"/>
                </a:solidFill>
              </a:rPr>
              <a:t> “</a:t>
            </a:r>
            <a:r>
              <a:rPr lang="uz-Latn-UZ" sz="2000" b="1" dirty="0">
                <a:solidFill>
                  <a:prstClr val="black"/>
                </a:solidFill>
              </a:rPr>
              <a:t>2</a:t>
            </a:r>
            <a:r>
              <a:rPr lang="en-US" sz="2000" b="1" dirty="0">
                <a:solidFill>
                  <a:prstClr val="black"/>
                </a:solidFill>
              </a:rPr>
              <a:t>3</a:t>
            </a:r>
            <a:r>
              <a:rPr lang="uz-Latn-UZ" sz="2000" b="1" dirty="0">
                <a:solidFill>
                  <a:prstClr val="black"/>
                </a:solidFill>
              </a:rPr>
              <a:t>7</a:t>
            </a:r>
            <a:r>
              <a:rPr lang="en-US" sz="2000" b="1" dirty="0">
                <a:solidFill>
                  <a:prstClr val="black"/>
                </a:solidFill>
              </a:rPr>
              <a:t>”-</a:t>
            </a:r>
            <a:r>
              <a:rPr lang="en-US" sz="2000" b="1" dirty="0" err="1">
                <a:solidFill>
                  <a:prstClr val="black"/>
                </a:solidFill>
              </a:rPr>
              <a:t>sonli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buyrug‘i</a:t>
            </a:r>
            <a:r>
              <a:rPr lang="en-US" sz="2000" b="1" dirty="0">
                <a:solidFill>
                  <a:prstClr val="black"/>
                </a:solidFill>
              </a:rPr>
              <a:t>.</a:t>
            </a:r>
            <a:endParaRPr lang="ru-RU" sz="2000" dirty="0">
              <a:solidFill>
                <a:prstClr val="black"/>
              </a:solidFill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84784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https://phet.colorado.edu/en/simulation/</a:t>
            </a:r>
            <a:r>
              <a:rPr lang="uz-Latn-UZ" sz="3200" dirty="0">
                <a:hlinkClick r:id="rId2"/>
              </a:rPr>
              <a:t>legacy</a:t>
            </a:r>
            <a:r>
              <a:rPr lang="en-US" sz="3200" dirty="0" smtClean="0">
                <a:hlinkClick r:id="rId2"/>
              </a:rPr>
              <a:t>/semiconductor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51493" r="30457" b="17910"/>
          <a:stretch/>
        </p:blipFill>
        <p:spPr bwMode="auto">
          <a:xfrm>
            <a:off x="1043608" y="2780928"/>
            <a:ext cx="7275110" cy="344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phet.colorado.edu/en/simulation/</a:t>
            </a:r>
            <a:r>
              <a:rPr lang="uz-Latn-UZ" sz="3200" dirty="0" smtClean="0">
                <a:hlinkClick r:id="rId2"/>
              </a:rPr>
              <a:t>legacy</a:t>
            </a:r>
            <a:r>
              <a:rPr lang="en-US" sz="3200" dirty="0" smtClean="0">
                <a:hlinkClick r:id="rId2"/>
              </a:rPr>
              <a:t>/conductivity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1" t="51866" r="27205" b="19216"/>
          <a:stretch/>
        </p:blipFill>
        <p:spPr bwMode="auto">
          <a:xfrm>
            <a:off x="541287" y="2736376"/>
            <a:ext cx="8121580" cy="33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286808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064" y="171432"/>
            <a:ext cx="8505872" cy="80167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L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k</a:t>
            </a:r>
            <a:r>
              <a:rPr lang="ru-RU" sz="4800" b="1" dirty="0" smtClean="0">
                <a:solidFill>
                  <a:schemeClr val="tx1"/>
                </a:solidFill>
              </a:rPr>
              <a:t>с</a:t>
            </a:r>
            <a:r>
              <a:rPr lang="uz-Latn-UZ" sz="4800" b="1" dirty="0" smtClean="0">
                <a:solidFill>
                  <a:schemeClr val="tx1"/>
                </a:solidFill>
              </a:rPr>
              <a:t>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r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j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err="1" smtClean="0">
                <a:solidFill>
                  <a:schemeClr val="tx1"/>
                </a:solidFill>
              </a:rPr>
              <a:t>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9064" y="1166800"/>
            <a:ext cx="8596360" cy="5429280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endParaRPr lang="en-US" sz="2600" b="1" dirty="0" smtClean="0"/>
          </a:p>
          <a:p>
            <a:r>
              <a:rPr lang="uz-Latn-UZ" sz="2600" b="1" dirty="0" smtClean="0"/>
              <a:t>Shıǵıw jumısı.</a:t>
            </a:r>
            <a:r>
              <a:rPr lang="ru-RU" sz="2600" b="1" dirty="0" smtClean="0"/>
              <a:t> </a:t>
            </a:r>
          </a:p>
          <a:p>
            <a:r>
              <a:rPr lang="ru-RU" sz="2600" b="1" dirty="0" smtClean="0"/>
              <a:t>«</a:t>
            </a:r>
            <a:r>
              <a:rPr lang="uz-Latn-UZ" sz="2600" b="1" dirty="0" smtClean="0"/>
              <a:t>Metall-metall</a:t>
            </a:r>
            <a:r>
              <a:rPr lang="ru-RU" sz="2600" b="1" dirty="0" smtClean="0"/>
              <a:t>», «</a:t>
            </a:r>
            <a:r>
              <a:rPr lang="uz-Latn-UZ" sz="2600" b="1" dirty="0" smtClean="0"/>
              <a:t>metall-yarım ótkizgish</a:t>
            </a:r>
            <a:r>
              <a:rPr lang="ru-RU" sz="2600" b="1" dirty="0" smtClean="0"/>
              <a:t>», «</a:t>
            </a:r>
            <a:r>
              <a:rPr lang="uz-Latn-UZ" sz="2600" b="1" dirty="0" smtClean="0"/>
              <a:t>yarım ótkizgish</a:t>
            </a:r>
            <a:r>
              <a:rPr lang="en-US" sz="2600" b="1" dirty="0" smtClean="0"/>
              <a:t>-</a:t>
            </a:r>
            <a:r>
              <a:rPr lang="uz-Latn-UZ" sz="2600" b="1" dirty="0" smtClean="0"/>
              <a:t> yarım ótkizgish</a:t>
            </a:r>
            <a:r>
              <a:rPr lang="ru-RU" sz="2600" b="1" dirty="0" smtClean="0"/>
              <a:t>» </a:t>
            </a:r>
            <a:r>
              <a:rPr lang="uz-Latn-UZ" sz="2600" b="1" dirty="0" smtClean="0"/>
              <a:t>shegaralarındaǵı kontaktlıq hádiyseler</a:t>
            </a:r>
            <a:r>
              <a:rPr lang="ru-RU" sz="2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76" y="1219200"/>
            <a:ext cx="8686848" cy="4833952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 </a:t>
            </a:r>
          </a:p>
          <a:p>
            <a:pPr algn="just">
              <a:buNone/>
            </a:pPr>
            <a:r>
              <a:rPr lang="ru-RU" sz="2400" dirty="0" smtClean="0"/>
              <a:t>	</a:t>
            </a:r>
            <a:r>
              <a:rPr lang="uz-Latn-UZ" sz="2400" b="1" dirty="0" smtClean="0"/>
              <a:t>Metall kristall pánjeresi oń ionlarınıń dáwirli potencial maydanına kiritilgen erkin elektron teris potencial energiyaǵa iye boladı:</a:t>
            </a:r>
            <a:endParaRPr lang="ru-RU" sz="2400" b="1" dirty="0" smtClean="0"/>
          </a:p>
          <a:p>
            <a:pPr algn="ctr">
              <a:buNone/>
            </a:pPr>
            <a:r>
              <a:rPr lang="en-US" sz="2400" b="1" i="1" dirty="0" smtClean="0"/>
              <a:t>U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 = - </a:t>
            </a:r>
            <a:r>
              <a:rPr lang="en-US" sz="2400" b="1" i="1" dirty="0" err="1" smtClean="0"/>
              <a:t>qV</a:t>
            </a:r>
            <a:r>
              <a:rPr lang="ru-RU" sz="2400" b="1" i="1" baseline="-25000" dirty="0" smtClean="0"/>
              <a:t>0</a:t>
            </a:r>
            <a:endParaRPr lang="ru-RU" sz="24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uz-Latn-UZ" sz="2400" b="1" dirty="0" smtClean="0"/>
              <a:t>Metalldıń dáwirli potencialı elektronlar ushın potencial shuqırlıq wazıypasın óteydi hám bul shuqırlıqtan elektronlardıń vakuumǵa ótiwi ushın qandayda bir shıǵıw jumısın atqarıw kerek boladı.</a:t>
            </a:r>
            <a:endParaRPr lang="ru-RU" sz="24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uz-Latn-UZ" sz="2400" b="1" dirty="0" smtClean="0"/>
              <a:t>Metalldan elektronlardı vakuumǵa shıǵarıw ushın eń kem atqarılatuǵın jumıs Fermi qáddinen</a:t>
            </a:r>
            <a:r>
              <a:rPr lang="uz-Cyrl-UZ" sz="2400" b="1" dirty="0" smtClean="0"/>
              <a:t> </a:t>
            </a:r>
            <a:r>
              <a:rPr lang="uz-Cyrl-UZ" sz="2400" b="1" i="1" dirty="0" smtClean="0"/>
              <a:t>00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qáddige shekem bolǵan</a:t>
            </a:r>
            <a:r>
              <a:rPr lang="uz-Cyrl-UZ" sz="2400" b="1" dirty="0" smtClean="0"/>
              <a:t> </a:t>
            </a:r>
            <a:r>
              <a:rPr lang="en-US" sz="2400" b="1" dirty="0" smtClean="0"/>
              <a:t>  </a:t>
            </a:r>
            <a:r>
              <a:rPr lang="uz-Latn-UZ" sz="2400" b="1" dirty="0" smtClean="0"/>
              <a:t>    </a:t>
            </a:r>
            <a:r>
              <a:rPr lang="ru-RU" sz="2400" b="1" i="1" dirty="0" smtClean="0">
                <a:sym typeface="Symbol"/>
              </a:rPr>
              <a:t></a:t>
            </a:r>
            <a:r>
              <a:rPr lang="uz-Cyrl-UZ" sz="2400" b="1" i="1" dirty="0" smtClean="0"/>
              <a:t> </a:t>
            </a:r>
            <a:r>
              <a:rPr lang="uz-Cyrl-UZ" sz="2400" b="1" dirty="0" smtClean="0"/>
              <a:t>–</a:t>
            </a:r>
            <a:r>
              <a:rPr lang="uz-Latn-UZ" sz="2400" b="1" dirty="0" smtClean="0"/>
              <a:t>ǵa teń</a:t>
            </a:r>
            <a:r>
              <a:rPr lang="uz-Cyrl-UZ" sz="2400" b="1" dirty="0" smtClean="0"/>
              <a:t>. </a:t>
            </a:r>
            <a:r>
              <a:rPr lang="uz-Latn-UZ" sz="2400" b="1" dirty="0" smtClean="0"/>
              <a:t>Bunı </a:t>
            </a:r>
            <a:r>
              <a:rPr lang="uz-Latn-UZ" sz="2400" b="1" i="1" dirty="0" smtClean="0"/>
              <a:t>termodinamikalıq shıǵıw jumısı </a:t>
            </a:r>
            <a:r>
              <a:rPr lang="uz-Latn-UZ" sz="2400" b="1" dirty="0" smtClean="0"/>
              <a:t>dep ataladı</a:t>
            </a:r>
            <a:r>
              <a:rPr lang="uz-Cyrl-UZ" sz="2400" b="1" dirty="0" smtClean="0"/>
              <a:t>.</a:t>
            </a:r>
            <a:endParaRPr lang="ru-RU" sz="2400" b="1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600" b="1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>
              <a:latin typeface="Times New Roman" pitchFamily="18" charset="0"/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9064" y="171432"/>
            <a:ext cx="8505872" cy="80167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Shıǵıw jumısı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Физика\Desktop\рисунки кирилица\24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290"/>
            <a:ext cx="5063996" cy="444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312" y="4876808"/>
            <a:ext cx="6605624" cy="1809760"/>
          </a:xfrm>
          <a:ln w="38100"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uz-Latn-UZ" sz="2400" b="1" dirty="0" smtClean="0"/>
              <a:t>Elektronnıń metalldan vakuumǵa ótiw</a:t>
            </a:r>
            <a:r>
              <a:rPr lang="en-US" sz="2400" b="1" dirty="0" err="1" smtClean="0"/>
              <a:t>inde</a:t>
            </a:r>
            <a:r>
              <a:rPr lang="uz-Latn-UZ" sz="2400" b="1" dirty="0" smtClean="0"/>
              <a:t>gi potencial energiyanıń ózgeriwi tómendegige teń boladı: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</a:t>
            </a:r>
            <a:r>
              <a:rPr lang="uz-Latn-UZ" sz="2400" b="1" dirty="0" smtClean="0"/>
              <a:t>vakuumda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U</a:t>
            </a:r>
            <a:r>
              <a:rPr lang="uz-Cyrl-UZ" sz="2400" b="1" i="1" dirty="0" smtClean="0"/>
              <a:t> </a:t>
            </a:r>
            <a:r>
              <a:rPr lang="ru-RU" sz="2400" b="1" i="1" dirty="0" smtClean="0"/>
              <a:t>= 0, </a:t>
            </a:r>
            <a:r>
              <a:rPr lang="uz-Latn-UZ" sz="2400" b="1" dirty="0" smtClean="0"/>
              <a:t>metallda bolsa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en-US" sz="2700" b="1" i="1" dirty="0" smtClean="0"/>
              <a:t>U</a:t>
            </a:r>
            <a:r>
              <a:rPr lang="ru-RU" sz="2700" b="1" i="1" dirty="0" smtClean="0"/>
              <a:t> = </a:t>
            </a:r>
            <a:r>
              <a:rPr lang="en-US" sz="2700" b="1" i="1" dirty="0" smtClean="0"/>
              <a:t>U</a:t>
            </a:r>
            <a:r>
              <a:rPr lang="ru-RU" sz="2700" b="1" i="1" baseline="-25000" dirty="0" smtClean="0"/>
              <a:t>0 </a:t>
            </a:r>
            <a:r>
              <a:rPr lang="ru-RU" sz="2700" b="1" i="1" dirty="0" smtClean="0"/>
              <a:t>= -</a:t>
            </a:r>
            <a:r>
              <a:rPr lang="en-US" sz="2700" b="1" i="1" dirty="0" smtClean="0"/>
              <a:t> </a:t>
            </a:r>
            <a:r>
              <a:rPr lang="ru-RU" sz="2700" b="1" i="1" dirty="0" smtClean="0"/>
              <a:t>е</a:t>
            </a:r>
            <a:r>
              <a:rPr lang="en-US" sz="2700" b="1" i="1" dirty="0" smtClean="0"/>
              <a:t>V</a:t>
            </a:r>
            <a:r>
              <a:rPr lang="ru-RU" sz="2700" b="1" i="1" baseline="-25000" dirty="0" smtClean="0"/>
              <a:t>0</a:t>
            </a:r>
            <a:r>
              <a:rPr lang="ru-RU" sz="2700" b="1" dirty="0" smtClean="0"/>
              <a:t>.</a:t>
            </a:r>
            <a:r>
              <a:rPr lang="ru-RU" sz="2700" dirty="0" smtClean="0"/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57818" y="571480"/>
            <a:ext cx="3467118" cy="40719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Metalldıń kristall pánjeresin qurawshı oń</a:t>
            </a:r>
            <a:r>
              <a:rPr kumimoji="0" lang="uz-Latn-UZ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ionlar kristall i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uz-Latn-UZ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 pánjere túyinlerinen ótiwshi, dáwirli ózgeretuǵın, oń potencialǵa iye bolǵan elektr maydanın payda qıladı.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4414" y="2214554"/>
            <a:ext cx="1357322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Metall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86050" y="2214554"/>
            <a:ext cx="1285884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Metall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42976" y="2786058"/>
            <a:ext cx="1357322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</a:t>
            </a: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’ q</a:t>
            </a:r>
            <a:r>
              <a:rPr lang="uz-Latn-UZ" sz="2400" b="1" dirty="0" smtClean="0">
                <a:solidFill>
                  <a:schemeClr val="tx1"/>
                </a:solidFill>
              </a:rPr>
              <a:t>á</a:t>
            </a:r>
            <a:r>
              <a:rPr lang="en-US" sz="2400" b="1" dirty="0" err="1" smtClean="0">
                <a:solidFill>
                  <a:schemeClr val="tx1"/>
                </a:solidFill>
              </a:rPr>
              <a:t>ddi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928926" y="2786058"/>
            <a:ext cx="1357322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</a:t>
            </a:r>
            <a:r>
              <a:rPr kumimoji="0" lang="uz-Latn-UZ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’ q</a:t>
            </a:r>
            <a:r>
              <a:rPr lang="uz-Latn-UZ" sz="2400" b="1" dirty="0" smtClean="0">
                <a:solidFill>
                  <a:schemeClr val="tx1"/>
                </a:solidFill>
              </a:rPr>
              <a:t>á</a:t>
            </a:r>
            <a:r>
              <a:rPr lang="en-US" sz="2400" b="1" dirty="0" err="1" smtClean="0">
                <a:solidFill>
                  <a:schemeClr val="tx1"/>
                </a:solidFill>
              </a:rPr>
              <a:t>ddi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uz-Latn-UZ" sz="2400" b="1" dirty="0" smtClean="0"/>
              <a:t>Metalldan elektron</a:t>
            </a:r>
            <a:r>
              <a:rPr lang="en-US" sz="2400" b="1" dirty="0" smtClean="0"/>
              <a:t>lard</a:t>
            </a:r>
            <a:r>
              <a:rPr lang="uz-Latn-UZ" sz="2400" b="1" dirty="0" smtClean="0"/>
              <a:t>ı vakuumǵa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</a:t>
            </a:r>
            <a:r>
              <a:rPr lang="uz-Latn-UZ" sz="2400" b="1" dirty="0" smtClean="0"/>
              <a:t>ıǵa</a:t>
            </a:r>
            <a:r>
              <a:rPr lang="en-US" sz="2400" b="1" dirty="0" smtClean="0"/>
              <a:t>r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w </a:t>
            </a:r>
            <a:r>
              <a:rPr lang="en-US" sz="2400" b="1" dirty="0" err="1" smtClean="0"/>
              <a:t>ush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n </a:t>
            </a:r>
            <a:r>
              <a:rPr lang="uz-Latn-UZ" sz="2400" b="1" dirty="0" smtClean="0"/>
              <a:t>eń kem atqarılatuǵın jumıs Fermi qáddinen</a:t>
            </a:r>
            <a:r>
              <a:rPr lang="uz-Cyrl-UZ" sz="2400" b="1" dirty="0" smtClean="0"/>
              <a:t> </a:t>
            </a:r>
            <a:r>
              <a:rPr lang="uz-Cyrl-UZ" sz="2400" b="1" i="1" dirty="0" smtClean="0"/>
              <a:t>00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qáddige shekem bolǵan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     </a:t>
            </a:r>
            <a:r>
              <a:rPr lang="ru-RU" sz="2400" b="1" i="1" dirty="0" smtClean="0">
                <a:sym typeface="Symbol"/>
              </a:rPr>
              <a:t></a:t>
            </a:r>
            <a:r>
              <a:rPr lang="uz-Cyrl-UZ" sz="2400" b="1" i="1" dirty="0" smtClean="0"/>
              <a:t> </a:t>
            </a:r>
            <a:r>
              <a:rPr lang="uz-Cyrl-UZ" sz="2400" b="1" dirty="0" smtClean="0"/>
              <a:t>–</a:t>
            </a:r>
            <a:r>
              <a:rPr lang="uz-Latn-UZ" sz="2400" b="1" dirty="0" smtClean="0"/>
              <a:t>ǵa teń</a:t>
            </a:r>
            <a:r>
              <a:rPr lang="uz-Cyrl-UZ" sz="2400" b="1" dirty="0" smtClean="0"/>
              <a:t>. </a:t>
            </a:r>
            <a:r>
              <a:rPr lang="uz-Latn-UZ" sz="2400" b="1" dirty="0" smtClean="0"/>
              <a:t>Bunı </a:t>
            </a:r>
            <a:r>
              <a:rPr lang="uz-Latn-UZ" sz="2400" b="1" i="1" dirty="0" smtClean="0"/>
              <a:t>termodinamikalıq shıǵıw jumısı </a:t>
            </a:r>
            <a:r>
              <a:rPr lang="uz-Latn-UZ" sz="2400" b="1" dirty="0" smtClean="0"/>
              <a:t>dep ataladı</a:t>
            </a:r>
            <a:r>
              <a:rPr lang="uz-Cyrl-UZ" sz="2400" b="1" dirty="0" smtClean="0"/>
              <a:t>.</a:t>
            </a:r>
            <a:r>
              <a:rPr lang="uz-Latn-UZ" sz="2400" b="1" dirty="0" smtClean="0"/>
              <a:t> 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 		</a:t>
            </a:r>
            <a:r>
              <a:rPr lang="en-US" sz="2400" b="1" dirty="0" err="1" smtClean="0"/>
              <a:t>Nolinshi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qáddi</a:t>
            </a:r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/>
              <a:t>					</a:t>
            </a:r>
            <a:r>
              <a:rPr lang="uz-Latn-UZ" sz="2400" b="1" dirty="0" smtClean="0"/>
              <a:t>Yarım ótkizgish</a:t>
            </a:r>
            <a:r>
              <a:rPr lang="en-US" sz="2400" b="1" dirty="0" err="1" smtClean="0"/>
              <a:t>lerde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Fermi </a:t>
            </a:r>
            <a:r>
              <a:rPr lang="en-US" sz="2400" b="1" dirty="0" smtClean="0"/>
              <a:t>					</a:t>
            </a:r>
            <a:r>
              <a:rPr lang="uz-Latn-UZ" sz="2400" b="1" dirty="0" smtClean="0"/>
              <a:t>qáddinen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</a:t>
            </a:r>
            <a:r>
              <a:rPr lang="uz-Latn-UZ" sz="2400" b="1" dirty="0" smtClean="0"/>
              <a:t>ı</a:t>
            </a:r>
            <a:r>
              <a:rPr lang="en-US" sz="2400" b="1" dirty="0" err="1" smtClean="0"/>
              <a:t>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joqar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 h</a:t>
            </a:r>
            <a:r>
              <a:rPr lang="uz-Latn-UZ" sz="2400" b="1" dirty="0" smtClean="0"/>
              <a:t>á</a:t>
            </a:r>
            <a:r>
              <a:rPr lang="en-US" sz="2400" b="1" dirty="0" smtClean="0"/>
              <a:t>m 				t</a:t>
            </a:r>
            <a:r>
              <a:rPr lang="uz-Latn-UZ" sz="2400" b="1" dirty="0" smtClean="0"/>
              <a:t>ó</a:t>
            </a:r>
            <a:r>
              <a:rPr lang="en-US" sz="2400" b="1" dirty="0" smtClean="0"/>
              <a:t>men </a:t>
            </a:r>
            <a:r>
              <a:rPr lang="uz-Latn-UZ" sz="2400" b="1" dirty="0" smtClean="0"/>
              <a:t>qáddi</a:t>
            </a:r>
            <a:r>
              <a:rPr lang="en-US" sz="2400" b="1" dirty="0" err="1" smtClean="0"/>
              <a:t>lerden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elektron</a:t>
            </a:r>
            <a:r>
              <a:rPr lang="en-US" sz="2400" b="1" dirty="0" smtClean="0"/>
              <a:t>lard</a:t>
            </a:r>
            <a:r>
              <a:rPr lang="uz-Latn-UZ" sz="2400" b="1" dirty="0" smtClean="0"/>
              <a:t>ı </a:t>
            </a:r>
            <a:r>
              <a:rPr lang="en-US" sz="2400" b="1" dirty="0" smtClean="0"/>
              <a:t>				</a:t>
            </a:r>
            <a:r>
              <a:rPr lang="uz-Latn-UZ" sz="2400" b="1" dirty="0" smtClean="0"/>
              <a:t>vakuumǵa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</a:t>
            </a:r>
            <a:r>
              <a:rPr lang="uz-Latn-UZ" sz="2400" b="1" dirty="0" smtClean="0"/>
              <a:t>ıǵa</a:t>
            </a:r>
            <a:r>
              <a:rPr lang="en-US" sz="2400" b="1" dirty="0" smtClean="0"/>
              <a:t>r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w </a:t>
            </a:r>
            <a:r>
              <a:rPr lang="en-US" sz="2400" b="1" dirty="0" err="1" smtClean="0"/>
              <a:t>sisteman</a:t>
            </a:r>
            <a:r>
              <a:rPr lang="uz-Latn-UZ" sz="2400" b="1" dirty="0" smtClean="0"/>
              <a:t>ıń</a:t>
            </a:r>
            <a:r>
              <a:rPr lang="en-US" sz="2400" b="1" dirty="0" smtClean="0"/>
              <a:t> 				</a:t>
            </a:r>
            <a:r>
              <a:rPr lang="en-US" sz="2400" b="1" dirty="0" err="1" smtClean="0"/>
              <a:t>te</a:t>
            </a:r>
            <a:r>
              <a:rPr lang="uz-Latn-UZ" sz="2400" b="1" dirty="0" smtClean="0"/>
              <a:t>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salmaql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l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q </a:t>
            </a:r>
            <a:r>
              <a:rPr lang="en-US" sz="2400" b="1" dirty="0" err="1" smtClean="0"/>
              <a:t>halat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n </a:t>
            </a:r>
            <a:r>
              <a:rPr lang="en-US" sz="2400" b="1" dirty="0" err="1" smtClean="0"/>
              <a:t>buzbaw</a:t>
            </a:r>
            <a:r>
              <a:rPr lang="uz-Latn-UZ" sz="2400" b="1" dirty="0" smtClean="0"/>
              <a:t>ǵa</a:t>
            </a:r>
            <a:r>
              <a:rPr lang="en-US" sz="2400" b="1" dirty="0" smtClean="0"/>
              <a:t> 				h</a:t>
            </a:r>
            <a:r>
              <a:rPr lang="uz-Latn-UZ" sz="2400" b="1" dirty="0" smtClean="0"/>
              <a:t>á</a:t>
            </a:r>
            <a:r>
              <a:rPr lang="en-US" sz="2400" b="1" dirty="0" smtClean="0"/>
              <a:t>m </a:t>
            </a:r>
            <a:r>
              <a:rPr lang="en-US" sz="2400" b="1" dirty="0" err="1" smtClean="0"/>
              <a:t>kristall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temperaturas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n 					</a:t>
            </a:r>
            <a:r>
              <a:rPr lang="uz-Latn-UZ" sz="2400" b="1" dirty="0" smtClean="0"/>
              <a:t>ó</a:t>
            </a:r>
            <a:r>
              <a:rPr lang="en-US" sz="2400" b="1" dirty="0" err="1" smtClean="0"/>
              <a:t>zgertpewge</a:t>
            </a:r>
            <a:r>
              <a:rPr lang="en-US" sz="2400" b="1" dirty="0" smtClean="0"/>
              <a:t> al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p </a:t>
            </a:r>
            <a:r>
              <a:rPr lang="en-US" sz="2400" b="1" dirty="0" err="1" smtClean="0"/>
              <a:t>keledi</a:t>
            </a:r>
            <a:r>
              <a:rPr lang="en-US" sz="2400" b="1" dirty="0" smtClean="0"/>
              <a:t>. Sol 					</a:t>
            </a:r>
            <a:r>
              <a:rPr lang="en-US" sz="2400" b="1" dirty="0" err="1" smtClean="0"/>
              <a:t>sebepli</a:t>
            </a:r>
            <a:r>
              <a:rPr lang="en-US" sz="2400" b="1" dirty="0" smtClean="0"/>
              <a:t>, </a:t>
            </a:r>
            <a:r>
              <a:rPr lang="uz-Latn-UZ" sz="2400" b="1" dirty="0" smtClean="0"/>
              <a:t>yarım ótkizgish</a:t>
            </a:r>
            <a:r>
              <a:rPr lang="en-US" sz="2400" b="1" dirty="0" err="1" smtClean="0"/>
              <a:t>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n 				</a:t>
            </a:r>
            <a:r>
              <a:rPr lang="uz-Latn-UZ" sz="2400" b="1" dirty="0" smtClean="0"/>
              <a:t>shıǵıw jumısı Fermi qáddinen</a:t>
            </a:r>
            <a:r>
              <a:rPr lang="uz-Cyrl-UZ" sz="2400" b="1" dirty="0" smtClean="0"/>
              <a:t> </a:t>
            </a:r>
            <a:r>
              <a:rPr lang="en-US" sz="2400" b="1" dirty="0" smtClean="0"/>
              <a:t>					</a:t>
            </a:r>
            <a:r>
              <a:rPr lang="en-US" sz="2400" b="1" dirty="0" err="1" smtClean="0"/>
              <a:t>nolinshi</a:t>
            </a:r>
            <a:r>
              <a:rPr lang="uz-Cyrl-UZ" sz="2400" b="1" dirty="0" smtClean="0"/>
              <a:t> </a:t>
            </a:r>
            <a:r>
              <a:rPr lang="uz-Latn-UZ" sz="2400" b="1" dirty="0" smtClean="0"/>
              <a:t>qáddige shekem bolǵan</a:t>
            </a:r>
            <a:r>
              <a:rPr lang="uz-Cyrl-UZ" sz="2400" b="1" dirty="0" smtClean="0"/>
              <a:t> </a:t>
            </a:r>
            <a:r>
              <a:rPr lang="en-US" sz="2400" b="1" dirty="0" smtClean="0"/>
              <a:t>				</a:t>
            </a:r>
            <a:r>
              <a:rPr lang="en-US" sz="2400" b="1" dirty="0" err="1" smtClean="0"/>
              <a:t>energetikal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q </a:t>
            </a:r>
            <a:r>
              <a:rPr lang="en-US" sz="2400" b="1" dirty="0" err="1" smtClean="0"/>
              <a:t>aral</a:t>
            </a:r>
            <a:r>
              <a:rPr lang="uz-Latn-UZ" sz="2400" b="1" dirty="0" smtClean="0"/>
              <a:t>ı</a:t>
            </a:r>
            <a:r>
              <a:rPr lang="en-US" sz="2400" b="1" dirty="0" smtClean="0"/>
              <a:t>q </a:t>
            </a:r>
            <a:r>
              <a:rPr lang="ru-RU" sz="2400" b="1" i="1" dirty="0" smtClean="0">
                <a:sym typeface="Symbol"/>
              </a:rPr>
              <a:t></a:t>
            </a:r>
            <a:r>
              <a:rPr lang="uz-Cyrl-UZ" sz="2400" b="1" i="1" dirty="0" smtClean="0"/>
              <a:t> </a:t>
            </a:r>
            <a:r>
              <a:rPr lang="uz-Cyrl-UZ" sz="2400" b="1" dirty="0" smtClean="0"/>
              <a:t>–</a:t>
            </a:r>
            <a:r>
              <a:rPr lang="uz-Latn-UZ" sz="2400" b="1" dirty="0" smtClean="0"/>
              <a:t>ǵa teń</a:t>
            </a:r>
            <a:r>
              <a:rPr lang="en-US" sz="2400" b="1" dirty="0" smtClean="0"/>
              <a:t> 					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</a:t>
            </a:r>
            <a:r>
              <a:rPr lang="uz-Latn-UZ" sz="2400" b="1" dirty="0" smtClean="0"/>
              <a:t>ı</a:t>
            </a:r>
            <a:r>
              <a:rPr lang="uz-Cyrl-UZ" sz="2400" b="1" dirty="0" smtClean="0"/>
              <a:t>. </a:t>
            </a:r>
            <a:endParaRPr lang="ru-RU" sz="2400" b="1" dirty="0" smtClean="0"/>
          </a:p>
          <a:p>
            <a:pPr>
              <a:buNone/>
            </a:pPr>
            <a:endParaRPr lang="ru-RU" sz="2400" dirty="0"/>
          </a:p>
        </p:txBody>
      </p:sp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892752"/>
            <a:ext cx="328464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err="1" smtClean="0">
                <a:solidFill>
                  <a:schemeClr val="tx1"/>
                </a:solidFill>
              </a:rPr>
              <a:t>Metall-metall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kontaktı</a:t>
            </a:r>
            <a:r>
              <a:rPr lang="ru-RU" sz="3100" dirty="0" smtClean="0">
                <a:solidFill>
                  <a:schemeClr val="tx1"/>
                </a:solidFill>
              </a:rPr>
              <a:t/>
            </a:r>
            <a:br>
              <a:rPr lang="ru-RU" sz="3100" dirty="0" smtClean="0">
                <a:solidFill>
                  <a:schemeClr val="tx1"/>
                </a:solidFill>
              </a:rPr>
            </a:br>
            <a:endParaRPr lang="ru-RU" sz="3100" dirty="0" smtClean="0">
              <a:solidFill>
                <a:schemeClr val="tx1"/>
              </a:solidFill>
            </a:endParaRPr>
          </a:p>
        </p:txBody>
      </p:sp>
      <p:sp>
        <p:nvSpPr>
          <p:cNvPr id="5" name="Содержимое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381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b="1" dirty="0" err="1" smtClean="0"/>
              <a:t>Elektronlardıń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ótiwi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sebepli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birinshi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metalldıń</a:t>
            </a:r>
            <a:r>
              <a:rPr lang="ru-RU" sz="2800" b="1" dirty="0" smtClean="0"/>
              <a:t>  </a:t>
            </a:r>
            <a:r>
              <a:rPr lang="en-US" sz="2800" b="1" dirty="0" smtClean="0"/>
              <a:t>             </a:t>
            </a:r>
            <a:r>
              <a:rPr lang="ru-RU" sz="2800" b="1" dirty="0" smtClean="0"/>
              <a:t>μ</a:t>
            </a:r>
            <a:r>
              <a:rPr lang="ru-RU" sz="2800" b="1" baseline="-25000" dirty="0" smtClean="0"/>
              <a:t>1 </a:t>
            </a:r>
            <a:r>
              <a:rPr lang="en-US" sz="2800" b="1" dirty="0" err="1" smtClean="0"/>
              <a:t>ximiyalıq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potencialı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artıp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baradı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elektronlardıń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ketiwi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áqibetinde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ekinshi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metalldıń</a:t>
            </a:r>
            <a:r>
              <a:rPr lang="ru-RU" sz="2800" b="1" dirty="0" smtClean="0"/>
              <a:t>  μ</a:t>
            </a:r>
            <a:r>
              <a:rPr lang="ru-RU" sz="2800" b="1" baseline="-25000" dirty="0" smtClean="0"/>
              <a:t>2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ximiyalıq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potencialı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páseyip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baradı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Bul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ximiyalıq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potenciallar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birdey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biyikliklerde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bolǵanında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elektronlardıń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metalldan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ekinshisine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ótiwi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toqtaydı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turaqlı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potentciallar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ayırmasına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iye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dinamik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salmaqlılıq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ornatıladı</a:t>
            </a:r>
            <a:r>
              <a:rPr lang="en-US" sz="2800" b="1" dirty="0" smtClean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6215074" y="5429264"/>
            <a:ext cx="2805128" cy="10858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14282" y="171432"/>
            <a:ext cx="4714908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err="1" smtClean="0">
                <a:solidFill>
                  <a:schemeClr val="tx1"/>
                </a:solidFill>
              </a:rPr>
              <a:t>Metall-metall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kontaktı</a:t>
            </a:r>
            <a:r>
              <a:rPr lang="ru-RU" sz="3100" dirty="0" smtClean="0">
                <a:solidFill>
                  <a:schemeClr val="tx1"/>
                </a:solidFill>
              </a:rPr>
              <a:t/>
            </a:r>
            <a:br>
              <a:rPr lang="ru-RU" sz="3100" dirty="0" smtClean="0">
                <a:solidFill>
                  <a:schemeClr val="tx1"/>
                </a:solidFill>
              </a:rPr>
            </a:br>
            <a:endParaRPr lang="ru-RU" sz="3100" dirty="0" smtClean="0">
              <a:solidFill>
                <a:schemeClr val="tx1"/>
              </a:solidFill>
            </a:endParaRPr>
          </a:p>
        </p:txBody>
      </p:sp>
      <p:sp>
        <p:nvSpPr>
          <p:cNvPr id="15364" name="Содержимое 7"/>
          <p:cNvSpPr>
            <a:spLocks noGrp="1"/>
          </p:cNvSpPr>
          <p:nvPr>
            <p:ph sz="half" idx="1"/>
          </p:nvPr>
        </p:nvSpPr>
        <p:spPr>
          <a:xfrm>
            <a:off x="246759" y="985824"/>
            <a:ext cx="4682432" cy="5700744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Kontakt</a:t>
            </a:r>
            <a:r>
              <a:rPr lang="en-US" sz="2000" dirty="0" smtClean="0"/>
              <a:t> </a:t>
            </a:r>
            <a:r>
              <a:rPr lang="en-US" sz="2000" dirty="0" err="1" smtClean="0"/>
              <a:t>ornatılıwı</a:t>
            </a:r>
            <a:r>
              <a:rPr lang="en-US" sz="2000" dirty="0" smtClean="0"/>
              <a:t> </a:t>
            </a:r>
            <a:r>
              <a:rPr lang="en-US" sz="2000" dirty="0" err="1" smtClean="0"/>
              <a:t>menen</a:t>
            </a:r>
            <a:r>
              <a:rPr lang="uz-Cyrl-UZ" sz="2000" dirty="0" smtClean="0"/>
              <a:t>,  </a:t>
            </a:r>
            <a:r>
              <a:rPr lang="ru-RU" sz="2000" b="1" dirty="0" smtClean="0"/>
              <a:t>μ</a:t>
            </a:r>
            <a:r>
              <a:rPr lang="ru-RU" sz="2000" b="1" baseline="-25000" dirty="0" smtClean="0"/>
              <a:t>2 </a:t>
            </a:r>
            <a:r>
              <a:rPr lang="en-US" sz="2000" dirty="0" err="1" smtClean="0"/>
              <a:t>ximiyalıq</a:t>
            </a:r>
            <a:r>
              <a:rPr lang="en-US" sz="2000" dirty="0" smtClean="0"/>
              <a:t> </a:t>
            </a:r>
            <a:r>
              <a:rPr lang="en-US" sz="2000" dirty="0" err="1" smtClean="0"/>
              <a:t>potencialı</a:t>
            </a:r>
            <a:r>
              <a:rPr lang="en-US" sz="2000" dirty="0" smtClean="0"/>
              <a:t> </a:t>
            </a:r>
            <a:r>
              <a:rPr lang="en-US" sz="2000" dirty="0" err="1" smtClean="0"/>
              <a:t>úlken</a:t>
            </a:r>
            <a:r>
              <a:rPr lang="en-US" sz="2000" dirty="0" smtClean="0"/>
              <a:t> </a:t>
            </a:r>
            <a:r>
              <a:rPr lang="en-US" sz="2000" dirty="0" err="1" smtClean="0"/>
              <a:t>bolǵan</a:t>
            </a:r>
            <a:r>
              <a:rPr lang="en-US" sz="2000" dirty="0" smtClean="0"/>
              <a:t> </a:t>
            </a:r>
            <a:r>
              <a:rPr lang="en-US" sz="2000" dirty="0" err="1" smtClean="0"/>
              <a:t>ekinshi</a:t>
            </a:r>
            <a:r>
              <a:rPr lang="en-US" sz="2000" dirty="0" smtClean="0"/>
              <a:t> </a:t>
            </a:r>
            <a:r>
              <a:rPr lang="en-US" sz="2000" dirty="0" err="1" smtClean="0"/>
              <a:t>metalldan</a:t>
            </a:r>
            <a:r>
              <a:rPr lang="en-US" sz="2000" dirty="0" smtClean="0"/>
              <a:t> </a:t>
            </a:r>
            <a:r>
              <a:rPr lang="en-US" sz="2000" dirty="0" err="1" smtClean="0"/>
              <a:t>birinshi</a:t>
            </a:r>
            <a:r>
              <a:rPr lang="en-US" sz="2000" dirty="0" smtClean="0"/>
              <a:t> </a:t>
            </a:r>
            <a:r>
              <a:rPr lang="en-US" sz="2000" dirty="0" err="1" smtClean="0"/>
              <a:t>metallǵa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elektronlardıń</a:t>
            </a:r>
            <a:r>
              <a:rPr lang="en-US" sz="2000" dirty="0" smtClean="0"/>
              <a:t> </a:t>
            </a:r>
            <a:r>
              <a:rPr lang="en-US" sz="2000" dirty="0" err="1" smtClean="0"/>
              <a:t>ótiwi</a:t>
            </a:r>
            <a:r>
              <a:rPr lang="en-US" sz="2000" dirty="0" smtClean="0"/>
              <a:t> </a:t>
            </a:r>
            <a:r>
              <a:rPr lang="en-US" sz="2000" dirty="0" err="1" smtClean="0"/>
              <a:t>ústinlik</a:t>
            </a:r>
            <a:r>
              <a:rPr lang="en-US" sz="2000" dirty="0" smtClean="0"/>
              <a:t> </a:t>
            </a:r>
            <a:r>
              <a:rPr lang="en-US" sz="2000" dirty="0" err="1" smtClean="0"/>
              <a:t>qıladı</a:t>
            </a:r>
            <a:r>
              <a:rPr lang="uz-Cyrl-UZ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Bul</a:t>
            </a:r>
            <a:r>
              <a:rPr lang="en-US" sz="2000" dirty="0" smtClean="0"/>
              <a:t> </a:t>
            </a:r>
            <a:r>
              <a:rPr lang="en-US" sz="2000" dirty="0" err="1" smtClean="0"/>
              <a:t>metallarda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</a:t>
            </a:r>
            <a:r>
              <a:rPr lang="en-US" sz="2000" dirty="0" smtClean="0"/>
              <a:t> </a:t>
            </a:r>
            <a:r>
              <a:rPr lang="en-US" sz="2000" dirty="0" err="1" smtClean="0"/>
              <a:t>gazı</a:t>
            </a:r>
            <a:r>
              <a:rPr lang="en-US" sz="2000" dirty="0" smtClean="0"/>
              <a:t> </a:t>
            </a:r>
            <a:r>
              <a:rPr lang="en-US" sz="2000" dirty="0" err="1" smtClean="0"/>
              <a:t>tómendegi</a:t>
            </a:r>
            <a:r>
              <a:rPr lang="en-US" sz="2000" dirty="0" smtClean="0"/>
              <a:t> </a:t>
            </a:r>
            <a:r>
              <a:rPr lang="en-US" sz="2000" dirty="0" err="1" smtClean="0"/>
              <a:t>ximiyalıq</a:t>
            </a:r>
            <a:r>
              <a:rPr lang="en-US" sz="2000" dirty="0" smtClean="0"/>
              <a:t> </a:t>
            </a:r>
            <a:r>
              <a:rPr lang="en-US" sz="2000" dirty="0" err="1" smtClean="0"/>
              <a:t>potenciallar</a:t>
            </a:r>
            <a:r>
              <a:rPr lang="en-US" sz="2000" dirty="0" smtClean="0"/>
              <a:t>  </a:t>
            </a:r>
            <a:r>
              <a:rPr lang="en-US" sz="2000" dirty="0" err="1" smtClean="0"/>
              <a:t>menen</a:t>
            </a:r>
            <a:r>
              <a:rPr lang="en-US" sz="2000" dirty="0" smtClean="0"/>
              <a:t> </a:t>
            </a:r>
            <a:r>
              <a:rPr lang="en-US" sz="2000" dirty="0" err="1" smtClean="0"/>
              <a:t>xarakterlenedi</a:t>
            </a:r>
            <a:r>
              <a:rPr lang="ru-RU" sz="2000" dirty="0" smtClean="0"/>
              <a:t> </a:t>
            </a:r>
            <a:r>
              <a:rPr lang="ru-RU" sz="2000" b="1" dirty="0" smtClean="0"/>
              <a:t>μ</a:t>
            </a:r>
            <a:r>
              <a:rPr lang="ru-RU" sz="2000" b="1" baseline="-25000" dirty="0" smtClean="0"/>
              <a:t>1</a:t>
            </a:r>
            <a:r>
              <a:rPr lang="ru-RU" sz="2000" b="1" dirty="0" smtClean="0"/>
              <a:t> </a:t>
            </a:r>
            <a:r>
              <a:rPr lang="en-US" sz="2000" dirty="0" err="1" smtClean="0"/>
              <a:t>hám</a:t>
            </a:r>
            <a:r>
              <a:rPr lang="ru-RU" sz="2000" b="1" dirty="0" smtClean="0"/>
              <a:t> μ</a:t>
            </a:r>
            <a:r>
              <a:rPr lang="ru-RU" sz="2000" b="1" baseline="-25000" dirty="0" smtClean="0"/>
              <a:t>2</a:t>
            </a:r>
            <a:r>
              <a:rPr lang="ru-RU" sz="2000" dirty="0" smtClean="0"/>
              <a:t> .</a:t>
            </a:r>
          </a:p>
          <a:p>
            <a:pPr marL="0" indent="0" algn="ctr">
              <a:buNone/>
            </a:pPr>
            <a:r>
              <a:rPr lang="en-US" sz="2000" dirty="0" err="1" smtClean="0"/>
              <a:t>Elektronlardıń</a:t>
            </a:r>
            <a:r>
              <a:rPr lang="en-US" sz="2000" dirty="0" smtClean="0"/>
              <a:t> </a:t>
            </a:r>
            <a:r>
              <a:rPr lang="en-US" sz="2000" dirty="0" err="1" smtClean="0"/>
              <a:t>termodinamikalıq</a:t>
            </a:r>
            <a:r>
              <a:rPr lang="en-US" sz="2000" dirty="0" smtClean="0"/>
              <a:t> </a:t>
            </a:r>
            <a:r>
              <a:rPr lang="en-US" sz="2000" dirty="0" err="1" smtClean="0"/>
              <a:t>shıǵıw</a:t>
            </a:r>
            <a:r>
              <a:rPr lang="en-US" sz="2000" dirty="0" smtClean="0"/>
              <a:t> </a:t>
            </a:r>
            <a:r>
              <a:rPr lang="en-US" sz="2000" dirty="0" err="1" smtClean="0"/>
              <a:t>jumısları</a:t>
            </a:r>
            <a:r>
              <a:rPr lang="en-US" sz="2000" dirty="0" smtClean="0"/>
              <a:t> </a:t>
            </a:r>
            <a:r>
              <a:rPr lang="en-US" sz="2000" dirty="0" err="1" smtClean="0"/>
              <a:t>bolsa</a:t>
            </a:r>
            <a:r>
              <a:rPr lang="en-US" sz="2000" dirty="0" smtClean="0"/>
              <a:t> </a:t>
            </a:r>
            <a:r>
              <a:rPr lang="ru-RU" sz="2000" b="1" dirty="0" smtClean="0"/>
              <a:t>χ</a:t>
            </a:r>
            <a:r>
              <a:rPr lang="ru-RU" sz="2000" b="1" baseline="-25000" dirty="0" smtClean="0"/>
              <a:t>1</a:t>
            </a:r>
            <a:r>
              <a:rPr lang="ru-RU" sz="2000" b="1" dirty="0" smtClean="0"/>
              <a:t>  </a:t>
            </a:r>
            <a:r>
              <a:rPr lang="en-US" sz="2000" dirty="0" err="1" smtClean="0"/>
              <a:t>hám</a:t>
            </a:r>
            <a:r>
              <a:rPr lang="ru-RU" sz="2000" b="1" dirty="0" smtClean="0"/>
              <a:t>  χ</a:t>
            </a:r>
            <a:r>
              <a:rPr lang="ru-RU" sz="2000" b="1" baseline="-25000" dirty="0" smtClean="0"/>
              <a:t>2</a:t>
            </a:r>
            <a:r>
              <a:rPr lang="ru-RU" sz="2000" b="1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dirty="0" err="1" smtClean="0"/>
              <a:t>teń</a:t>
            </a:r>
            <a:r>
              <a:rPr lang="ru-RU" sz="2000" b="1" dirty="0" smtClean="0"/>
              <a:t>.</a:t>
            </a:r>
          </a:p>
          <a:p>
            <a:pPr marL="0" indent="0" algn="ctr">
              <a:buNone/>
            </a:pPr>
            <a:r>
              <a:rPr lang="en-US" sz="2000" b="1" dirty="0" err="1" smtClean="0"/>
              <a:t>Metallar</a:t>
            </a:r>
            <a:r>
              <a:rPr lang="ru-RU" sz="2000" b="1" dirty="0" smtClean="0"/>
              <a:t> </a:t>
            </a:r>
            <a:r>
              <a:rPr lang="en-US" sz="2000" b="1" i="1" dirty="0" smtClean="0"/>
              <a:t>d</a:t>
            </a:r>
            <a:r>
              <a:rPr lang="uz-Cyrl-UZ" sz="2000" b="1" dirty="0" smtClean="0"/>
              <a:t> </a:t>
            </a:r>
            <a:r>
              <a:rPr lang="en-US" sz="2000" b="1" dirty="0" err="1" smtClean="0"/>
              <a:t>aralıqqa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shekem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jaqınlastırılǵanda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termoelektron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emissiya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hádiysesine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tiykarlanıp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elektronlardıń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effektli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ózara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almasıwı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baqlanadı</a:t>
            </a:r>
            <a:r>
              <a:rPr lang="uz-Cyrl-UZ" sz="2000" b="1" dirty="0" smtClean="0"/>
              <a:t>. </a:t>
            </a:r>
            <a:endParaRPr lang="ru-RU" sz="2000" b="1" dirty="0" smtClean="0"/>
          </a:p>
          <a:p>
            <a:pPr algn="ctr"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Bul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potenciallar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ayırması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sırtqı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kontaktlıq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potenciallar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ayırması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dep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ataladı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l-GR" sz="2000" b="1" i="1" dirty="0" smtClean="0">
                <a:solidFill>
                  <a:srgbClr val="002060"/>
                </a:solidFill>
              </a:rPr>
              <a:t>χ </a:t>
            </a:r>
            <a:r>
              <a:rPr lang="ru-RU" sz="2000" b="1" i="1" baseline="-25000" dirty="0" smtClean="0">
                <a:solidFill>
                  <a:srgbClr val="002060"/>
                </a:solidFill>
              </a:rPr>
              <a:t>1 </a:t>
            </a:r>
            <a:r>
              <a:rPr lang="ru-RU" sz="2000" b="1" i="1" dirty="0" smtClean="0">
                <a:solidFill>
                  <a:srgbClr val="002060"/>
                </a:solidFill>
              </a:rPr>
              <a:t>, </a:t>
            </a:r>
            <a:r>
              <a:rPr lang="el-GR" sz="2000" b="1" i="1" dirty="0" smtClean="0">
                <a:solidFill>
                  <a:srgbClr val="002060"/>
                </a:solidFill>
              </a:rPr>
              <a:t>χ </a:t>
            </a:r>
            <a:r>
              <a:rPr lang="ru-RU" sz="2000" b="1" i="1" baseline="-25000" dirty="0" smtClean="0">
                <a:solidFill>
                  <a:srgbClr val="002060"/>
                </a:solidFill>
              </a:rPr>
              <a:t>2</a:t>
            </a:r>
            <a:r>
              <a:rPr lang="ru-RU" sz="2000" b="1" i="1" dirty="0" smtClean="0">
                <a:solidFill>
                  <a:srgbClr val="002060"/>
                </a:solidFill>
              </a:rPr>
              <a:t> 1- </a:t>
            </a:r>
            <a:r>
              <a:rPr lang="en-US" sz="2000" b="1" dirty="0" err="1" smtClean="0"/>
              <a:t>hám</a:t>
            </a:r>
            <a:r>
              <a:rPr lang="ru-RU" sz="2000" b="1" i="1" dirty="0" smtClean="0">
                <a:solidFill>
                  <a:srgbClr val="002060"/>
                </a:solidFill>
              </a:rPr>
              <a:t> 2- </a:t>
            </a:r>
            <a:r>
              <a:rPr lang="en-US" sz="2000" b="1" dirty="0" err="1" smtClean="0">
                <a:solidFill>
                  <a:srgbClr val="002060"/>
                </a:solidFill>
              </a:rPr>
              <a:t>metalldıń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termodinamikalıq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shıǵıw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jumısları</a:t>
            </a:r>
            <a:r>
              <a:rPr lang="ru-RU" sz="2000" b="1" i="1" dirty="0" smtClean="0">
                <a:solidFill>
                  <a:srgbClr val="002060"/>
                </a:solidFill>
              </a:rPr>
              <a:t>.</a:t>
            </a:r>
            <a:endParaRPr lang="ru-RU" sz="2000" dirty="0" smtClean="0"/>
          </a:p>
        </p:txBody>
      </p:sp>
      <p:pic>
        <p:nvPicPr>
          <p:cNvPr id="171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0"/>
            <a:ext cx="4085556" cy="523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500702"/>
            <a:ext cx="2533664" cy="100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трелка вправо 12"/>
          <p:cNvSpPr/>
          <p:nvPr/>
        </p:nvSpPr>
        <p:spPr>
          <a:xfrm>
            <a:off x="5143504" y="5715016"/>
            <a:ext cx="995368" cy="5429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364" grpId="0" uiExpand="1" build="p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2"/>
  <p:tag name="ISPRING_ULTRA_SCORM_DURATION" val="3600"/>
  <p:tag name="ISPRING_SCORM_RATE_SLIDES" val="0"/>
  <p:tag name="ISPRING_SCORM_RATE_QUIZZES" val="0"/>
  <p:tag name="ISPRING_SCORM_PASSING_SCORE" val="0.0000000000"/>
  <p:tag name="ISPRING_RESOURCE_PATHS_HASH_2" val="553d14455fe0c2e3d296a7ca99e26d77cd9d31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10674</TotalTime>
  <Words>1091</Words>
  <Application>Microsoft Office PowerPoint</Application>
  <PresentationFormat>Экран (4:3)</PresentationFormat>
  <Paragraphs>146</Paragraphs>
  <Slides>25</Slides>
  <Notes>17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Office Theme</vt:lpstr>
      <vt:lpstr>Точечный рисунок</vt:lpstr>
      <vt:lpstr>Формула</vt:lpstr>
      <vt:lpstr>ЭЛЕКТРОДИНАМИКА</vt:lpstr>
      <vt:lpstr>QattÍ deneler fizikAsÍ</vt:lpstr>
      <vt:lpstr>Презентация PowerPoint</vt:lpstr>
      <vt:lpstr>Lеkсiya rеjеsi</vt:lpstr>
      <vt:lpstr>Shıǵıw jumısı</vt:lpstr>
      <vt:lpstr>Elektronnıń metalldan vakuumǵa ótiwindegi potencial energiyanıń ózgeriwi tómendegige teń boladı:  vakuumda U = 0, metallda bolsa U = U0 = - еV0. </vt:lpstr>
      <vt:lpstr>Презентация PowerPoint</vt:lpstr>
      <vt:lpstr> Metall-metall kontaktı </vt:lpstr>
      <vt:lpstr> Metall-metall kontaktı </vt:lpstr>
      <vt:lpstr>Презентация PowerPoint</vt:lpstr>
      <vt:lpstr>Презентация PowerPoint</vt:lpstr>
      <vt:lpstr>Yarım ótkizgish penen metalldıń kontaktı</vt:lpstr>
      <vt:lpstr>Презентация PowerPoint</vt:lpstr>
      <vt:lpstr>Hár qıylı túrdegi yarım ótkizgishlerdiń kontaktı</vt:lpstr>
      <vt:lpstr>Презентация PowerPoint</vt:lpstr>
      <vt:lpstr>Tuwrı baǵıtta potenciallar ayırması túsirilgen     p – n ótiw</vt:lpstr>
      <vt:lpstr>Презентация PowerPoint</vt:lpstr>
      <vt:lpstr>Презентация PowerPoint</vt:lpstr>
      <vt:lpstr>Keri baǵıtta potenciallar ayırması túsirilgen       p – n ótiw</vt:lpstr>
      <vt:lpstr>Презентация PowerPoint</vt:lpstr>
      <vt:lpstr>Презентация PowerPoint</vt:lpstr>
      <vt:lpstr>PAYDALANÍLǴAN ÁDEBIYAТLAR</vt:lpstr>
      <vt:lpstr>Презентация PowerPoint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</dc:title>
  <cp:lastModifiedBy>admin</cp:lastModifiedBy>
  <cp:revision>454</cp:revision>
  <dcterms:modified xsi:type="dcterms:W3CDTF">2023-03-12T07:40:02Z</dcterms:modified>
</cp:coreProperties>
</file>