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ctiveX/activeX1.xml" ContentType="application/vnd.ms-office.activeX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8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2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13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activeX/activeX2.xml" ContentType="application/vnd.ms-office.activeX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6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17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18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19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20.xml" ContentType="application/vnd.openxmlformats-officedocument.presentationml.notesSlide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8" r:id="rId2"/>
    <p:sldId id="325" r:id="rId3"/>
    <p:sldId id="323" r:id="rId4"/>
    <p:sldId id="257" r:id="rId5"/>
    <p:sldId id="284" r:id="rId6"/>
    <p:sldId id="285" r:id="rId7"/>
    <p:sldId id="288" r:id="rId8"/>
    <p:sldId id="286" r:id="rId9"/>
    <p:sldId id="287" r:id="rId10"/>
    <p:sldId id="289" r:id="rId11"/>
    <p:sldId id="291" r:id="rId12"/>
    <p:sldId id="292" r:id="rId13"/>
    <p:sldId id="293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30" r:id="rId24"/>
    <p:sldId id="320" r:id="rId25"/>
    <p:sldId id="327" r:id="rId26"/>
    <p:sldId id="328" r:id="rId27"/>
    <p:sldId id="329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>
      <p:cViewPr>
        <p:scale>
          <a:sx n="70" d="100"/>
          <a:sy n="70" d="100"/>
        </p:scale>
        <p:origin x="-139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69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1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png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9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684B0-93E8-43F1-8255-77C90F00C042}" type="datetimeFigureOut">
              <a:rPr lang="ru-RU" smtClean="0"/>
              <a:pPr/>
              <a:t>12.03.2023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E43BB-4044-44CF-967A-823DE6DD09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91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35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E43BB-4044-44CF-967A-823DE6DD09F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E43BB-4044-44CF-967A-823DE6DD09F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E43BB-4044-44CF-967A-823DE6DD09F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759A-9664-4BB7-B0A7-E7E777399C12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759A-9664-4BB7-B0A7-E7E777399C12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759A-9664-4BB7-B0A7-E7E777399C12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759A-9664-4BB7-B0A7-E7E777399C12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759A-9664-4BB7-B0A7-E7E777399C12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759A-9664-4BB7-B0A7-E7E777399C12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759A-9664-4BB7-B0A7-E7E777399C12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759A-9664-4BB7-B0A7-E7E777399C12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759A-9664-4BB7-B0A7-E7E777399C12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A1B878-3603-441A-97E6-384E9212908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954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683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6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8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E43BB-4044-44CF-967A-823DE6DD09F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E43BB-4044-44CF-967A-823DE6DD09F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E43BB-4044-44CF-967A-823DE6DD09F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E43BB-4044-44CF-967A-823DE6DD09F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E43BB-4044-44CF-967A-823DE6DD09F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E43BB-4044-44CF-967A-823DE6DD09F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E43BB-4044-44CF-967A-823DE6DD09F0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8.png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4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9.wmf"/><Relationship Id="rId5" Type="http://schemas.openxmlformats.org/officeDocument/2006/relationships/image" Target="../media/image9.wmf"/><Relationship Id="rId15" Type="http://schemas.openxmlformats.org/officeDocument/2006/relationships/image" Target="../media/image41.wmf"/><Relationship Id="rId23" Type="http://schemas.openxmlformats.org/officeDocument/2006/relationships/image" Target="../media/image45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9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3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en/simulation/legacy/resonanc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en/simulation/pendulum-la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en/simulation/masses-and-spring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9400" y="304800"/>
            <a:ext cx="6019800" cy="2438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Mexanik</a:t>
            </a:r>
            <a:r>
              <a:rPr lang="en-US" sz="40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0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va</a:t>
            </a:r>
            <a:r>
              <a:rPr lang="en-US" sz="40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0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elektromagnit</a:t>
            </a:r>
            <a:r>
              <a:rPr lang="en-US" sz="40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0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tebranishlar</a:t>
            </a:r>
            <a:endParaRPr lang="ru-RU" sz="40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5814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325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2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 – </a:t>
            </a:r>
            <a:r>
              <a:rPr kumimoji="0" lang="en-US" sz="11200" b="1" i="0" u="none" strike="noStrike" kern="1200" cap="none" spc="0" normalizeH="0" baseline="0" noProof="0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ma’ruza</a:t>
            </a:r>
            <a:r>
              <a:rPr kumimoji="0" lang="en-US" sz="112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12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3622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FIZIKA KAFEDRASI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685800" y="5715000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201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9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624512"/>
            <a:ext cx="6400800" cy="990600"/>
          </a:xfrm>
        </p:spPr>
        <p:txBody>
          <a:bodyPr>
            <a:noAutofit/>
          </a:bodyPr>
          <a:lstStyle/>
          <a:p>
            <a:r>
              <a:rPr lang="ru-RU" sz="2800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K.P.Abduraxmanov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endParaRPr lang="ru-RU" sz="2800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V.S.Xamidov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M.F.Raxmatullaeva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ru-RU" sz="2800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4801" y="47244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154057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6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1905000" y="5105400"/>
            <a:ext cx="5238768" cy="1447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81000" y="1066800"/>
            <a:ext cx="8382000" cy="228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Terbeliw sistemasınıń hasıllıǵı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657600"/>
            <a:ext cx="8610600" cy="12003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z-Latn-UZ" sz="2400" b="1" dirty="0" smtClean="0"/>
              <a:t>Sóniwdiń logarifmik dekrementiniń kishi mánislerinde</a:t>
            </a:r>
            <a:endParaRPr lang="en-US" sz="2400" b="1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533399" y="1066800"/>
          <a:ext cx="811384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0" name="Equation" r:id="rId4" imgW="3263900" imgH="889000" progId="">
                  <p:embed/>
                </p:oleObj>
              </mc:Choice>
              <mc:Fallback>
                <p:oleObj name="Equation" r:id="rId4" imgW="3263900" imgH="889000" progId="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1066800"/>
                        <a:ext cx="8113845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2057400" y="5181600"/>
          <a:ext cx="5029200" cy="130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1" name="Equation" r:id="rId6" imgW="1511300" imgH="393700" progId="">
                  <p:embed/>
                </p:oleObj>
              </mc:Choice>
              <mc:Fallback>
                <p:oleObj name="Equation" r:id="rId6" imgW="1511300" imgH="393700" progId="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0"/>
                        <a:ext cx="5029200" cy="1308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3428992" y="4143380"/>
          <a:ext cx="224409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2" name="Equation" r:id="rId8" imgW="774364" imgH="203112" progId="">
                  <p:embed/>
                </p:oleObj>
              </mc:Choice>
              <mc:Fallback>
                <p:oleObj name="Equation" r:id="rId8" imgW="774364" imgH="203112" progId="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143380"/>
                        <a:ext cx="224409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1143000" y="4191000"/>
          <a:ext cx="1219200" cy="511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3" name="Equation" r:id="rId10" imgW="418918" imgH="177723" progId="">
                  <p:embed/>
                </p:oleObj>
              </mc:Choice>
              <mc:Fallback>
                <p:oleObj name="Equation" r:id="rId10" imgW="418918" imgH="177723" progId="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1219200" cy="5112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2643174" y="4214818"/>
          <a:ext cx="677862" cy="543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4" name="Equation" r:id="rId12" imgW="190417" imgH="152334" progId="">
                  <p:embed/>
                </p:oleObj>
              </mc:Choice>
              <mc:Fallback>
                <p:oleObj name="Equation" r:id="rId12" imgW="190417" imgH="152334" progId="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4214818"/>
                        <a:ext cx="677862" cy="5434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Скругленная прямоугольная выноска 15"/>
          <p:cNvSpPr/>
          <p:nvPr/>
        </p:nvSpPr>
        <p:spPr>
          <a:xfrm>
            <a:off x="7072330" y="4071942"/>
            <a:ext cx="2071670" cy="1174784"/>
          </a:xfrm>
          <a:prstGeom prst="wedgeRoundRectCallout">
            <a:avLst>
              <a:gd name="adj1" fmla="val -199012"/>
              <a:gd name="adj2" fmla="val 450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i="1" dirty="0" err="1" smtClean="0">
                <a:solidFill>
                  <a:schemeClr val="tx1"/>
                </a:solidFill>
              </a:rPr>
              <a:t>х</a:t>
            </a:r>
            <a:r>
              <a:rPr lang="ru-RU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t</a:t>
            </a:r>
            <a:r>
              <a:rPr lang="uz-Latn-UZ" sz="2400" b="1" dirty="0" smtClean="0">
                <a:solidFill>
                  <a:schemeClr val="tx1"/>
                </a:solidFill>
              </a:rPr>
              <a:t>iń kishi mánislerinde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7286644" y="4714884"/>
          <a:ext cx="1638288" cy="51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5" name="Equation" r:id="rId14" imgW="647419" imgH="203112" progId="">
                  <p:embed/>
                </p:oleObj>
              </mc:Choice>
              <mc:Fallback>
                <p:oleObj name="Equation" r:id="rId14" imgW="647419" imgH="203112" progId="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4714884"/>
                        <a:ext cx="1638288" cy="512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Erkin sóniwshi terbelisler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00809"/>
              </p:ext>
            </p:extLst>
          </p:nvPr>
        </p:nvGraphicFramePr>
        <p:xfrm>
          <a:off x="304800" y="1066800"/>
          <a:ext cx="8382000" cy="5435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uz-Latn-UZ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Prujinalı mayatnik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Latn-UZ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Terbelmeli kontur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78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Latn-UZ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Mexanikalıq terbelis</a:t>
                      </a:r>
                      <a:r>
                        <a:rPr lang="ru-RU" sz="24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uz-Latn-UZ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Latn-UZ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elastiklik</a:t>
                      </a:r>
                      <a:r>
                        <a:rPr lang="uz-Latn-UZ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kúshi hám súykeliw kúshi</a:t>
                      </a:r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z-Cyrl-UZ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Latn-UZ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tásirinde </a:t>
                      </a:r>
                      <a:r>
                        <a:rPr lang="en-US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uz-Cyrl-UZ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z-Latn-UZ" sz="2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massalı prujinalı mayatniktiń </a:t>
                      </a:r>
                      <a:r>
                        <a:rPr lang="uz-Latn-UZ" sz="24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kishi terbelisleri</a:t>
                      </a:r>
                      <a:r>
                        <a:rPr lang="uz-Cyrl-UZ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uz-Cyrl-UZ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uz-Latn-UZ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qarsılıq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Latn-UZ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koefficienti</a:t>
                      </a:r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Latn-UZ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Elektromagnit terbelisler</a:t>
                      </a:r>
                      <a:r>
                        <a:rPr lang="ru-RU" sz="24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z-Latn-UZ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qarsılıq</a:t>
                      </a:r>
                      <a:r>
                        <a:rPr lang="uz-Cyrl-UZ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uz-Cyrl-UZ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z-Latn-UZ" sz="2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induktivlik</a:t>
                      </a:r>
                      <a:r>
                        <a:rPr lang="uz-Latn-UZ" sz="24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hám </a:t>
                      </a:r>
                      <a:endParaRPr lang="en-US" sz="2400" b="1" i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uz-Cyrl-UZ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z-Latn-UZ" sz="2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sıyımlılıqtan ibarat bolǵan </a:t>
                      </a:r>
                      <a:r>
                        <a:rPr lang="uz-Latn-UZ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terbelis konturındaǵı </a:t>
                      </a:r>
                      <a:r>
                        <a:rPr lang="uz-Latn-UZ" sz="2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terbelisler.</a:t>
                      </a:r>
                      <a:endParaRPr lang="ru-RU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286116" y="1571612"/>
          <a:ext cx="1295400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7" name="Equation" r:id="rId4" imgW="545626" imgH="177646" progId="">
                  <p:embed/>
                </p:oleObj>
              </mc:Choice>
              <mc:Fallback>
                <p:oleObj name="Equation" r:id="rId4" imgW="545626" imgH="177646" progId="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1571612"/>
                        <a:ext cx="1295400" cy="421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357290" y="2214554"/>
          <a:ext cx="237392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8" name="Equation" r:id="rId6" imgW="914003" imgH="177723" progId="">
                  <p:embed/>
                </p:oleObj>
              </mc:Choice>
              <mc:Fallback>
                <p:oleObj name="Equation" r:id="rId6" imgW="914003" imgH="177723" progId="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214554"/>
                        <a:ext cx="237392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6248400" y="3733800"/>
          <a:ext cx="2332038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9" name="Точечный рисунок" r:id="rId8" imgW="3000000" imgH="3448531" progId="PBrush">
                  <p:embed/>
                </p:oleObj>
              </mc:Choice>
              <mc:Fallback>
                <p:oleObj name="Точечный рисунок" r:id="rId8" imgW="3000000" imgH="3448531" progId="PBrush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733800"/>
                        <a:ext cx="2332038" cy="267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2438400" y="3810000"/>
          <a:ext cx="2027237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0" name="Точечный рисунок" r:id="rId10" imgW="3191320" imgH="4095238" progId="PBrush">
                  <p:embed/>
                </p:oleObj>
              </mc:Choice>
              <mc:Fallback>
                <p:oleObj name="Точечный рисунок" r:id="rId10" imgW="3191320" imgH="4095238" progId="PBrush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2027237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Erkin sóniwshi terbelisler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94249"/>
              </p:ext>
            </p:extLst>
          </p:nvPr>
        </p:nvGraphicFramePr>
        <p:xfrm>
          <a:off x="152400" y="1143000"/>
          <a:ext cx="8763000" cy="5641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1584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Latn-UZ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Prujinalı mayatnik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Latn-UZ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Terbelis konturı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3691">
                <a:tc>
                  <a:txBody>
                    <a:bodyPr/>
                    <a:lstStyle/>
                    <a:p>
                      <a:pPr algn="ctr"/>
                      <a:r>
                        <a:rPr lang="uz-Latn-UZ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Terbeli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wshi</a:t>
                      </a:r>
                      <a:r>
                        <a:rPr lang="uz-Latn-UZ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shama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uz-Cyrl-UZ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z-Latn-UZ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teń salmaqlılıq</a:t>
                      </a:r>
                      <a:r>
                        <a:rPr lang="uz-Latn-UZ" sz="20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halatına salıstırǵanda jıljıwlar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uz-Cyrl-UZ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z-Latn-UZ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zaryad</a:t>
                      </a:r>
                      <a:endParaRPr lang="ru-RU" sz="2000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15836">
                <a:tc>
                  <a:txBody>
                    <a:bodyPr/>
                    <a:lstStyle/>
                    <a:p>
                      <a:pPr algn="ctr"/>
                      <a:r>
                        <a:rPr lang="uz-Latn-UZ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Terbelistiń differencial teńlemesi</a:t>
                      </a:r>
                      <a:endParaRPr lang="uz-Cyrl-UZ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uz-Cyrl-UZ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uz-Cyrl-UZ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362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Latn-UZ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Sónbeytuǵın terbelislerdiń menshikli</a:t>
                      </a:r>
                      <a:r>
                        <a:rPr lang="uz-Latn-UZ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jiyiligi</a:t>
                      </a:r>
                      <a:r>
                        <a:rPr lang="ru-RU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ru-RU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</a:t>
                      </a:r>
                      <a:r>
                        <a:rPr lang="en-US" sz="2000" b="1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12644">
                <a:tc>
                  <a:txBody>
                    <a:bodyPr/>
                    <a:lstStyle/>
                    <a:p>
                      <a:pPr algn="ctr"/>
                      <a:r>
                        <a:rPr lang="ru-RU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  - </a:t>
                      </a:r>
                      <a:r>
                        <a:rPr lang="uz-Latn-UZ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sóniw koefficienti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2590800" y="2438400"/>
          <a:ext cx="2667000" cy="849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1" name="Equation" r:id="rId4" imgW="1231366" imgH="393529" progId="">
                  <p:embed/>
                </p:oleObj>
              </mc:Choice>
              <mc:Fallback>
                <p:oleObj name="Equation" r:id="rId4" imgW="1231366" imgH="393529" progId="">
                  <p:embed/>
                  <p:pic>
                    <p:nvPicPr>
                      <p:cNvPr id="0" name="Picture 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38400"/>
                        <a:ext cx="2667000" cy="849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2428860" y="3214686"/>
          <a:ext cx="3124200" cy="876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2" name="Equation" r:id="rId6" imgW="1498600" imgH="419100" progId="">
                  <p:embed/>
                </p:oleObj>
              </mc:Choice>
              <mc:Fallback>
                <p:oleObj name="Equation" r:id="rId6" imgW="1498600" imgH="419100" progId="">
                  <p:embed/>
                  <p:pic>
                    <p:nvPicPr>
                      <p:cNvPr id="0" name="Picture 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214686"/>
                        <a:ext cx="3124200" cy="876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5638800" y="2438399"/>
          <a:ext cx="2895600" cy="86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3" name="Equation" r:id="rId8" imgW="1320227" imgH="393529" progId="">
                  <p:embed/>
                </p:oleObj>
              </mc:Choice>
              <mc:Fallback>
                <p:oleObj name="Equation" r:id="rId8" imgW="1320227" imgH="393529" progId="">
                  <p:embed/>
                  <p:pic>
                    <p:nvPicPr>
                      <p:cNvPr id="0" name="Picture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438399"/>
                        <a:ext cx="2895600" cy="8612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5675672" y="3286124"/>
          <a:ext cx="3468328" cy="918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4" name="Equation" r:id="rId10" imgW="1587500" imgH="419100" progId="">
                  <p:embed/>
                </p:oleObj>
              </mc:Choice>
              <mc:Fallback>
                <p:oleObj name="Equation" r:id="rId10" imgW="1587500" imgH="419100" progId="">
                  <p:embed/>
                  <p:pic>
                    <p:nvPicPr>
                      <p:cNvPr id="0" name="Picture 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672" y="3286124"/>
                        <a:ext cx="3468328" cy="9189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3200400" y="4495800"/>
          <a:ext cx="1600200" cy="97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5" name="Equation" r:id="rId12" imgW="723586" imgH="444307" progId="">
                  <p:embed/>
                </p:oleObj>
              </mc:Choice>
              <mc:Fallback>
                <p:oleObj name="Equation" r:id="rId12" imgW="723586" imgH="444307" progId="">
                  <p:embed/>
                  <p:pic>
                    <p:nvPicPr>
                      <p:cNvPr id="0" name="Picture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95800"/>
                        <a:ext cx="1600200" cy="972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6324600" y="4495799"/>
          <a:ext cx="1600200" cy="855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6" name="Equation" r:id="rId14" imgW="787400" imgH="419100" progId="">
                  <p:embed/>
                </p:oleObj>
              </mc:Choice>
              <mc:Fallback>
                <p:oleObj name="Equation" r:id="rId14" imgW="787400" imgH="419100" progId="">
                  <p:embed/>
                  <p:pic>
                    <p:nvPicPr>
                      <p:cNvPr id="0" name="Picture 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95799"/>
                        <a:ext cx="1600200" cy="855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200400" y="5715000"/>
          <a:ext cx="1240221" cy="91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7" name="Equation" r:id="rId16" imgW="533169" imgH="393529" progId="">
                  <p:embed/>
                </p:oleObj>
              </mc:Choice>
              <mc:Fallback>
                <p:oleObj name="Equation" r:id="rId16" imgW="533169" imgH="393529" progId="">
                  <p:embed/>
                  <p:pic>
                    <p:nvPicPr>
                      <p:cNvPr id="0" name="Picture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15000"/>
                        <a:ext cx="1240221" cy="9105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28" name="Object 20"/>
          <p:cNvGraphicFramePr>
            <a:graphicFrameLocks noChangeAspect="1"/>
          </p:cNvGraphicFramePr>
          <p:nvPr/>
        </p:nvGraphicFramePr>
        <p:xfrm>
          <a:off x="6553200" y="5638800"/>
          <a:ext cx="1295400" cy="1001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8" name="Equation" r:id="rId18" imgW="507780" imgH="393529" progId="">
                  <p:embed/>
                </p:oleObj>
              </mc:Choice>
              <mc:Fallback>
                <p:oleObj name="Equation" r:id="rId18" imgW="507780" imgH="393529" progId="">
                  <p:embed/>
                  <p:pic>
                    <p:nvPicPr>
                      <p:cNvPr id="0" name="Picture 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638800"/>
                        <a:ext cx="1295400" cy="10017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Erkin sóniwshi terbelisler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30"/>
              </p:ext>
            </p:extLst>
          </p:nvPr>
        </p:nvGraphicFramePr>
        <p:xfrm>
          <a:off x="304800" y="1219200"/>
          <a:ext cx="8686800" cy="533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1584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Latn-UZ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Prujinalı mayatnik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Latn-UZ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Terbelis konturı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8616">
                <a:tc>
                  <a:txBody>
                    <a:bodyPr/>
                    <a:lstStyle/>
                    <a:p>
                      <a:r>
                        <a:rPr lang="uz-Latn-UZ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Sóniwshi terbelisler jiyiligi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uz-Cyrl-UZ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uz-Latn-UZ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hasıllıq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z-Cyrl-UZ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z-Cyrl-UZ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12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Latn-UZ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Terbelisler</a:t>
                      </a:r>
                      <a:r>
                        <a:rPr lang="uz-Latn-UZ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amplitudası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12644">
                <a:tc>
                  <a:txBody>
                    <a:bodyPr/>
                    <a:lstStyle/>
                    <a:p>
                      <a:endParaRPr lang="uz-Cyrl-UZ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uz-Latn-UZ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Terbelis nızamı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685800" y="2209800"/>
          <a:ext cx="1905000" cy="583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1" name="Equation" r:id="rId4" imgW="990170" imgH="291973" progId="">
                  <p:embed/>
                </p:oleObj>
              </mc:Choice>
              <mc:Fallback>
                <p:oleObj name="Equation" r:id="rId4" imgW="990170" imgH="291973" progId="">
                  <p:embed/>
                  <p:pic>
                    <p:nvPicPr>
                      <p:cNvPr id="0" name="Picture 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1905000" cy="583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447015"/>
              </p:ext>
            </p:extLst>
          </p:nvPr>
        </p:nvGraphicFramePr>
        <p:xfrm>
          <a:off x="2971800" y="1676400"/>
          <a:ext cx="2438400" cy="1027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2" name="Equation" r:id="rId6" imgW="1079500" imgH="457200" progId="">
                  <p:embed/>
                </p:oleObj>
              </mc:Choice>
              <mc:Fallback>
                <p:oleObj name="Equation" r:id="rId6" imgW="1079500" imgH="457200" progId="">
                  <p:embed/>
                  <p:pic>
                    <p:nvPicPr>
                      <p:cNvPr id="0" name="Picture 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2438400" cy="10275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66089"/>
              </p:ext>
            </p:extLst>
          </p:nvPr>
        </p:nvGraphicFramePr>
        <p:xfrm>
          <a:off x="5943600" y="1676400"/>
          <a:ext cx="2667000" cy="105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3" name="Equation" r:id="rId8" imgW="1155700" imgH="457200" progId="">
                  <p:embed/>
                </p:oleObj>
              </mc:Choice>
              <mc:Fallback>
                <p:oleObj name="Equation" r:id="rId8" imgW="1155700" imgH="457200" progId="">
                  <p:embed/>
                  <p:pic>
                    <p:nvPicPr>
                      <p:cNvPr id="0" name="Picture 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76400"/>
                        <a:ext cx="2667000" cy="105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027931"/>
              </p:ext>
            </p:extLst>
          </p:nvPr>
        </p:nvGraphicFramePr>
        <p:xfrm>
          <a:off x="1295400" y="3048000"/>
          <a:ext cx="1143000" cy="8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4" name="Equation" r:id="rId10" imgW="507780" imgH="393529" progId="">
                  <p:embed/>
                </p:oleObj>
              </mc:Choice>
              <mc:Fallback>
                <p:oleObj name="Equation" r:id="rId10" imgW="507780" imgH="393529" progId="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1143000" cy="883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270113"/>
              </p:ext>
            </p:extLst>
          </p:nvPr>
        </p:nvGraphicFramePr>
        <p:xfrm>
          <a:off x="3429000" y="2841072"/>
          <a:ext cx="1752600" cy="1045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5" name="Equation" r:id="rId12" imgW="736280" imgH="444307" progId="">
                  <p:embed/>
                </p:oleObj>
              </mc:Choice>
              <mc:Fallback>
                <p:oleObj name="Equation" r:id="rId12" imgW="736280" imgH="444307" progId="">
                  <p:embed/>
                  <p:pic>
                    <p:nvPicPr>
                      <p:cNvPr id="0" name="Picture 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41072"/>
                        <a:ext cx="1752600" cy="1045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616530"/>
              </p:ext>
            </p:extLst>
          </p:nvPr>
        </p:nvGraphicFramePr>
        <p:xfrm>
          <a:off x="6336323" y="2819400"/>
          <a:ext cx="196947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6" name="Equation" r:id="rId14" imgW="812447" imgH="444307" progId="">
                  <p:embed/>
                </p:oleObj>
              </mc:Choice>
              <mc:Fallback>
                <p:oleObj name="Equation" r:id="rId14" imgW="812447" imgH="444307" progId="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323" y="2819400"/>
                        <a:ext cx="196947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3276600" y="4191000"/>
          <a:ext cx="1600200" cy="583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7" name="Equation" r:id="rId16" imgW="647700" imgH="241300" progId="">
                  <p:embed/>
                </p:oleObj>
              </mc:Choice>
              <mc:Fallback>
                <p:oleObj name="Equation" r:id="rId16" imgW="647700" imgH="241300" progId="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91000"/>
                        <a:ext cx="1600200" cy="5834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56" name="Object 24"/>
          <p:cNvGraphicFramePr>
            <a:graphicFrameLocks noChangeAspect="1"/>
          </p:cNvGraphicFramePr>
          <p:nvPr/>
        </p:nvGraphicFramePr>
        <p:xfrm>
          <a:off x="6400800" y="4191000"/>
          <a:ext cx="1524000" cy="59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8" name="Equation" r:id="rId18" imgW="609336" imgH="241195" progId="">
                  <p:embed/>
                </p:oleObj>
              </mc:Choice>
              <mc:Fallback>
                <p:oleObj name="Equation" r:id="rId18" imgW="609336" imgH="241195" progId="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191000"/>
                        <a:ext cx="1524000" cy="592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5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999635"/>
              </p:ext>
            </p:extLst>
          </p:nvPr>
        </p:nvGraphicFramePr>
        <p:xfrm>
          <a:off x="2667000" y="5410200"/>
          <a:ext cx="303276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9" name="Equation" r:id="rId20" imgW="1346200" imgH="241300" progId="">
                  <p:embed/>
                </p:oleObj>
              </mc:Choice>
              <mc:Fallback>
                <p:oleObj name="Equation" r:id="rId20" imgW="1346200" imgH="241300" progId="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10200"/>
                        <a:ext cx="303276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063076"/>
              </p:ext>
            </p:extLst>
          </p:nvPr>
        </p:nvGraphicFramePr>
        <p:xfrm>
          <a:off x="5715000" y="5410200"/>
          <a:ext cx="3276601" cy="58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0" name="Equation" r:id="rId22" imgW="1333500" imgH="241300" progId="">
                  <p:embed/>
                </p:oleObj>
              </mc:Choice>
              <mc:Fallback>
                <p:oleObj name="Equation" r:id="rId22" imgW="1333500" imgH="241300" progId="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410200"/>
                        <a:ext cx="3276601" cy="58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2057400" y="3810000"/>
            <a:ext cx="5029200" cy="16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z-Latn-UZ" sz="3400" b="1" dirty="0" smtClean="0">
                <a:solidFill>
                  <a:schemeClr val="tx1"/>
                </a:solidFill>
              </a:rPr>
              <a:t>Sinusoidal kúsh tásirindegi májbúriy terbelisler</a:t>
            </a:r>
            <a:endParaRPr lang="ru-RU" sz="34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1371600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  <a:tabLst>
                <a:tab pos="0" algn="l"/>
              </a:tabLst>
            </a:pPr>
            <a:r>
              <a:rPr lang="uz-Latn-UZ" sz="2400" b="1" dirty="0" smtClean="0"/>
              <a:t>Garmonikalıq nızamlılıq ózgeriwindegi faktorlar tásiri astında </a:t>
            </a:r>
            <a:r>
              <a:rPr lang="en-US" sz="2400" b="1" dirty="0" smtClean="0"/>
              <a:t>j</a:t>
            </a:r>
            <a:r>
              <a:rPr lang="uz-Latn-UZ" sz="2400" b="1" dirty="0" smtClean="0"/>
              <a:t>ú</a:t>
            </a:r>
            <a:r>
              <a:rPr lang="en-US" sz="2400" b="1" dirty="0" smtClean="0"/>
              <a:t>z</a:t>
            </a:r>
            <a:r>
              <a:rPr lang="uz-Latn-UZ" sz="2400" b="1" dirty="0" smtClean="0"/>
              <a:t> b</a:t>
            </a:r>
            <a:r>
              <a:rPr lang="en-US" sz="2400" b="1" dirty="0" smtClean="0"/>
              <a:t>ere</a:t>
            </a:r>
            <a:r>
              <a:rPr lang="uz-Latn-UZ" sz="2400" b="1" dirty="0" smtClean="0"/>
              <a:t>tuǵın terbelisler </a:t>
            </a:r>
            <a:r>
              <a:rPr lang="uz-Latn-UZ" sz="2400" b="1" i="1" dirty="0" smtClean="0"/>
              <a:t>májbúriy terbelisler </a:t>
            </a:r>
            <a:r>
              <a:rPr lang="uz-Latn-UZ" sz="2400" b="1" dirty="0" smtClean="0"/>
              <a:t>dep ataladı.</a:t>
            </a:r>
            <a:r>
              <a:rPr lang="ru-RU" sz="2400" b="1" dirty="0" smtClean="0"/>
              <a:t> </a:t>
            </a:r>
            <a:endParaRPr lang="ru-RU" sz="2400" b="1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286000" y="3810000"/>
          <a:ext cx="4876800" cy="1642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0" name="Equation" r:id="rId4" imgW="1955800" imgH="660400" progId="">
                  <p:embed/>
                </p:oleObj>
              </mc:Choice>
              <mc:Fallback>
                <p:oleObj name="Equation" r:id="rId4" imgW="1955800" imgH="660400" progId="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0"/>
                        <a:ext cx="4876800" cy="1642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357554" y="2143116"/>
          <a:ext cx="2667000" cy="612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1" name="Equation" r:id="rId6" imgW="952087" imgH="228501" progId="">
                  <p:embed/>
                </p:oleObj>
              </mc:Choice>
              <mc:Fallback>
                <p:oleObj name="Equation" r:id="rId6" imgW="952087" imgH="228501" progId="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143116"/>
                        <a:ext cx="2667000" cy="6124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600" y="2895600"/>
            <a:ext cx="8686800" cy="461665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z-Latn-UZ" sz="2400" b="1" dirty="0" smtClean="0">
                <a:solidFill>
                  <a:prstClr val="black"/>
                </a:solidFill>
              </a:rPr>
              <a:t>Májbúriy garmonikalıq terbelislerdiń differ</a:t>
            </a:r>
            <a:r>
              <a:rPr lang="en-US" sz="2400" b="1" dirty="0" smtClean="0">
                <a:solidFill>
                  <a:prstClr val="black"/>
                </a:solidFill>
              </a:rPr>
              <a:t>en</a:t>
            </a:r>
            <a:r>
              <a:rPr lang="uz-Latn-UZ" sz="2400" b="1" dirty="0" smtClean="0">
                <a:solidFill>
                  <a:prstClr val="black"/>
                </a:solidFill>
              </a:rPr>
              <a:t>cial teńlemeleri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81000" y="5486400"/>
            <a:ext cx="8382000" cy="1200329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solidFill>
                  <a:prstClr val="black"/>
                </a:solidFill>
                <a:sym typeface="Symbol"/>
              </a:rPr>
              <a:t> </a:t>
            </a:r>
            <a:r>
              <a:rPr lang="ru-RU" sz="2400" b="1" dirty="0">
                <a:solidFill>
                  <a:prstClr val="black"/>
                </a:solidFill>
                <a:sym typeface="Symbol"/>
              </a:rPr>
              <a:t>– </a:t>
            </a:r>
            <a:r>
              <a:rPr lang="uz-Latn-UZ" sz="2400" b="1" dirty="0" smtClean="0">
                <a:solidFill>
                  <a:prstClr val="black"/>
                </a:solidFill>
                <a:sym typeface="Symbol"/>
              </a:rPr>
              <a:t>sóniw koefficienti</a:t>
            </a:r>
            <a:endParaRPr lang="ru-RU" sz="2400" b="1" dirty="0" smtClean="0">
              <a:solidFill>
                <a:prstClr val="black"/>
              </a:solidFill>
              <a:sym typeface="Symbol"/>
            </a:endParaRPr>
          </a:p>
          <a:p>
            <a:r>
              <a:rPr lang="ru-RU" sz="2400" b="1" i="1" dirty="0" smtClean="0">
                <a:solidFill>
                  <a:prstClr val="black"/>
                </a:solidFill>
                <a:sym typeface="Symbol"/>
              </a:rPr>
              <a:t></a:t>
            </a:r>
            <a:r>
              <a:rPr lang="ru-RU" sz="2400" b="1" i="1" baseline="-25000" dirty="0" smtClean="0">
                <a:solidFill>
                  <a:prstClr val="black"/>
                </a:solidFill>
                <a:sym typeface="Symbol"/>
              </a:rPr>
              <a:t>0 </a:t>
            </a:r>
            <a:r>
              <a:rPr lang="ru-RU" sz="2400" b="1" dirty="0" smtClean="0">
                <a:solidFill>
                  <a:prstClr val="black"/>
                </a:solidFill>
                <a:sym typeface="Symbol"/>
              </a:rPr>
              <a:t>– </a:t>
            </a:r>
            <a:r>
              <a:rPr lang="uz-Latn-UZ" sz="2400" b="1" dirty="0" smtClean="0">
                <a:solidFill>
                  <a:prstClr val="black"/>
                </a:solidFill>
                <a:sym typeface="Symbol"/>
              </a:rPr>
              <a:t>terbelistiń menshikli jiyiligi</a:t>
            </a:r>
            <a:endParaRPr lang="ru-RU" sz="2400" b="1" dirty="0" smtClean="0">
              <a:solidFill>
                <a:prstClr val="black"/>
              </a:solidFill>
              <a:sym typeface="Symbol"/>
            </a:endParaRPr>
          </a:p>
          <a:p>
            <a:r>
              <a:rPr lang="ru-RU" sz="2400" b="1" i="1" dirty="0" smtClean="0">
                <a:solidFill>
                  <a:prstClr val="black"/>
                </a:solidFill>
                <a:sym typeface="Symbol"/>
              </a:rPr>
              <a:t></a:t>
            </a:r>
            <a:r>
              <a:rPr lang="ru-RU" sz="2400" b="1" i="1" baseline="-250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ru-RU" sz="2400" b="1" dirty="0">
                <a:solidFill>
                  <a:prstClr val="black"/>
                </a:solidFill>
                <a:sym typeface="Symbol"/>
              </a:rPr>
              <a:t>– </a:t>
            </a:r>
            <a:r>
              <a:rPr lang="uz-Latn-UZ" sz="2400" b="1" dirty="0" smtClean="0">
                <a:solidFill>
                  <a:prstClr val="black"/>
                </a:solidFill>
                <a:sym typeface="Symbol"/>
              </a:rPr>
              <a:t>májbúr etiwshi faktordıń jiyiligi</a:t>
            </a:r>
            <a:endParaRPr lang="ru-RU" sz="2400" b="1" dirty="0" smtClean="0">
              <a:solidFill>
                <a:prstClr val="black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7072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63518" name="ShockwaveFlash1" r:id="rId2" imgW="1828571" imgH="1828571"/>
        </mc:Choice>
        <mc:Fallback>
          <p:control name="ShockwaveFlash1" r:id="rId2" imgW="1828571" imgH="182857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000" y="266700"/>
                  <a:ext cx="8382000" cy="6286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62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5257800" y="3733800"/>
            <a:ext cx="34290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57158" y="3429000"/>
            <a:ext cx="36576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z-Latn-UZ" sz="3600" b="1" dirty="0" smtClean="0">
                <a:solidFill>
                  <a:schemeClr val="tx1"/>
                </a:solidFill>
              </a:rPr>
              <a:t>Differencial teńlemeniń sheshimi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200143"/>
          </a:xfrm>
          <a:ln w="28575">
            <a:solidFill>
              <a:srgbClr val="002060"/>
            </a:solidFill>
          </a:ln>
        </p:spPr>
        <p:txBody>
          <a:bodyPr>
            <a:noAutofit/>
          </a:bodyPr>
          <a:lstStyle/>
          <a:p>
            <a:pPr marL="93663" indent="0">
              <a:buNone/>
              <a:tabLst>
                <a:tab pos="0" algn="l"/>
              </a:tabLst>
            </a:pPr>
            <a:r>
              <a:rPr lang="uz-Latn-UZ" sz="2400" b="1" i="1" u="sng" dirty="0" smtClean="0"/>
              <a:t>Teńlemeniń sheshimi</a:t>
            </a:r>
            <a:r>
              <a:rPr lang="ru-RU" sz="2400" b="1" dirty="0" smtClean="0"/>
              <a:t> </a:t>
            </a:r>
            <a:r>
              <a:rPr lang="uz-Latn-UZ" sz="2400" b="1" dirty="0" smtClean="0"/>
              <a:t>bir tekli teńlemeniń </a:t>
            </a:r>
            <a:r>
              <a:rPr lang="uz-Latn-UZ" sz="2400" b="1" i="1" dirty="0" smtClean="0"/>
              <a:t>ulıwma sheshimi </a:t>
            </a:r>
            <a:r>
              <a:rPr lang="uz-Latn-UZ" sz="2400" b="1" dirty="0" smtClean="0"/>
              <a:t> hám bir tekli bo</a:t>
            </a:r>
            <a:r>
              <a:rPr lang="en-US" sz="2400" b="1" dirty="0" err="1" smtClean="0"/>
              <a:t>lmaǵ</a:t>
            </a:r>
            <a:r>
              <a:rPr lang="uz-Latn-UZ" sz="2400" b="1" dirty="0" smtClean="0"/>
              <a:t>an teńlemeniń </a:t>
            </a:r>
            <a:r>
              <a:rPr lang="uz-Latn-UZ" sz="2400" b="1" i="1" dirty="0" smtClean="0"/>
              <a:t>menshikli sheshimleri</a:t>
            </a:r>
            <a:r>
              <a:rPr lang="uz-Latn-UZ" sz="2400" b="1" dirty="0" smtClean="0"/>
              <a:t> jıyındısına teń.</a:t>
            </a:r>
            <a:endParaRPr lang="ru-RU" sz="2400" b="1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600" y="2590800"/>
            <a:ext cx="3962400" cy="1569660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z-Latn-UZ" sz="2400" b="1" dirty="0" smtClean="0">
                <a:solidFill>
                  <a:prstClr val="black"/>
                </a:solidFill>
              </a:rPr>
              <a:t>Bir tekli teńlemeniń ulıwma sheshimi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b="1" dirty="0" smtClean="0">
                <a:solidFill>
                  <a:prstClr val="black"/>
                </a:solidFill>
              </a:rPr>
              <a:t>(</a:t>
            </a:r>
            <a:r>
              <a:rPr lang="uz-Latn-UZ" sz="2400" b="1" dirty="0" smtClean="0">
                <a:solidFill>
                  <a:prstClr val="black"/>
                </a:solidFill>
              </a:rPr>
              <a:t>erkin terbelisler</a:t>
            </a:r>
            <a:r>
              <a:rPr lang="ru-RU" sz="2400" dirty="0" smtClean="0">
                <a:solidFill>
                  <a:prstClr val="black"/>
                </a:solidFill>
              </a:rPr>
              <a:t>)</a:t>
            </a:r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endParaRPr lang="ru-RU" sz="2400" dirty="0" smtClean="0">
              <a:solidFill>
                <a:prstClr val="black"/>
              </a:solidFill>
            </a:endParaRPr>
          </a:p>
          <a:p>
            <a:pPr algn="ctr"/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876800" y="2590800"/>
            <a:ext cx="4038600" cy="2308324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z-Latn-UZ" sz="2400" b="1" dirty="0" smtClean="0">
                <a:solidFill>
                  <a:prstClr val="black"/>
                </a:solidFill>
              </a:rPr>
              <a:t>Bir tekli bo</a:t>
            </a:r>
            <a:r>
              <a:rPr lang="uz-Latn-UZ" sz="2400" b="1" dirty="0" smtClean="0"/>
              <a:t>lmaǵ</a:t>
            </a:r>
            <a:r>
              <a:rPr lang="uz-Latn-UZ" sz="2400" b="1" dirty="0" smtClean="0">
                <a:solidFill>
                  <a:prstClr val="black"/>
                </a:solidFill>
              </a:rPr>
              <a:t>an teńlemeniń menshikli sheshimi</a:t>
            </a:r>
            <a:endParaRPr lang="ru-RU" sz="2400" dirty="0" smtClean="0">
              <a:solidFill>
                <a:prstClr val="black"/>
              </a:solidFill>
            </a:endParaRPr>
          </a:p>
          <a:p>
            <a:pPr algn="ctr"/>
            <a:endParaRPr lang="ru-RU" sz="2400" dirty="0" smtClean="0">
              <a:solidFill>
                <a:prstClr val="black"/>
              </a:solidFill>
            </a:endParaRPr>
          </a:p>
          <a:p>
            <a:pPr algn="ctr"/>
            <a:endParaRPr lang="ru-RU" sz="2400" dirty="0" smtClean="0">
              <a:solidFill>
                <a:prstClr val="black"/>
              </a:solidFill>
            </a:endParaRPr>
          </a:p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266557"/>
              </p:ext>
            </p:extLst>
          </p:nvPr>
        </p:nvGraphicFramePr>
        <p:xfrm>
          <a:off x="357158" y="3429000"/>
          <a:ext cx="369243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6" name="Equation" r:id="rId4" imgW="1435100" imgH="241300" progId="">
                  <p:embed/>
                </p:oleObj>
              </mc:Choice>
              <mc:Fallback>
                <p:oleObj name="Equation" r:id="rId4" imgW="1435100" imgH="241300" progId="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429000"/>
                        <a:ext cx="3692434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475987"/>
              </p:ext>
            </p:extLst>
          </p:nvPr>
        </p:nvGraphicFramePr>
        <p:xfrm>
          <a:off x="5486400" y="3746731"/>
          <a:ext cx="2895600" cy="596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7" name="Equation" r:id="rId6" imgW="1117600" imgH="228600" progId="">
                  <p:embed/>
                </p:oleObj>
              </mc:Choice>
              <mc:Fallback>
                <p:oleObj name="Equation" r:id="rId6" imgW="1117600" imgH="228600" progId="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746731"/>
                        <a:ext cx="2895600" cy="596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Крест 17"/>
          <p:cNvSpPr/>
          <p:nvPr/>
        </p:nvSpPr>
        <p:spPr>
          <a:xfrm>
            <a:off x="4114800" y="3581400"/>
            <a:ext cx="838200" cy="838200"/>
          </a:xfrm>
          <a:prstGeom prst="plus">
            <a:avLst>
              <a:gd name="adj" fmla="val 4192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28600" y="5029200"/>
            <a:ext cx="8701118" cy="1200329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z-Latn-UZ" sz="2400" b="1" dirty="0" smtClean="0">
                <a:solidFill>
                  <a:prstClr val="black"/>
                </a:solidFill>
              </a:rPr>
              <a:t>Májbúr etiwshi kúsh tásirindegi háreket eki terbelistiń superpoziciyasın súwretleydi</a:t>
            </a:r>
            <a:r>
              <a:rPr lang="ru-RU" sz="2400" b="1" dirty="0" smtClean="0">
                <a:solidFill>
                  <a:prstClr val="black"/>
                </a:solidFill>
              </a:rPr>
              <a:t>:</a:t>
            </a:r>
          </a:p>
          <a:p>
            <a:pPr algn="ctr"/>
            <a:r>
              <a:rPr lang="ru-RU" sz="2400" b="1" i="1" dirty="0" smtClean="0">
                <a:solidFill>
                  <a:prstClr val="black"/>
                </a:solidFill>
                <a:sym typeface="Symbol"/>
              </a:rPr>
              <a:t></a:t>
            </a:r>
            <a:r>
              <a:rPr lang="ru-RU" sz="2400" b="1" i="1" baseline="-25000" dirty="0" smtClean="0">
                <a:solidFill>
                  <a:prstClr val="black"/>
                </a:solidFill>
              </a:rPr>
              <a:t>0 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uz-Latn-UZ" sz="2400" b="1" dirty="0" smtClean="0">
                <a:solidFill>
                  <a:prstClr val="black"/>
                </a:solidFill>
              </a:rPr>
              <a:t>menshikli jiyilikli sistema hám </a:t>
            </a:r>
            <a:r>
              <a:rPr lang="ru-RU" sz="2400" b="1" i="1" dirty="0" smtClean="0">
                <a:solidFill>
                  <a:prstClr val="black"/>
                </a:solidFill>
                <a:sym typeface="Symbol"/>
              </a:rPr>
              <a:t>  </a:t>
            </a:r>
            <a:r>
              <a:rPr lang="uz-Latn-UZ" sz="2400" b="1" dirty="0" smtClean="0">
                <a:solidFill>
                  <a:prstClr val="black"/>
                </a:solidFill>
                <a:sym typeface="Symbol"/>
              </a:rPr>
              <a:t>jiyilikli májbúr etiwshi kúsh</a:t>
            </a:r>
            <a:r>
              <a:rPr lang="ru-RU" sz="2400" b="1" dirty="0" smtClean="0">
                <a:solidFill>
                  <a:prstClr val="black"/>
                </a:solidFill>
              </a:rPr>
              <a:t>.</a:t>
            </a:r>
            <a:endParaRPr lang="ru-RU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838200" y="2514600"/>
            <a:ext cx="7620000" cy="106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953000" y="4648200"/>
            <a:ext cx="3733800" cy="1447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57200" y="4648200"/>
            <a:ext cx="3733800" cy="1447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Májbúriy terbelislerdiń amplituda hám fazaları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990600"/>
          </a:xfrm>
          <a:ln w="28575">
            <a:solidFill>
              <a:srgbClr val="00206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0" algn="l"/>
              </a:tabLst>
            </a:pPr>
            <a:r>
              <a:rPr lang="uz-Latn-UZ" sz="2400" b="1" dirty="0" smtClean="0"/>
              <a:t>Teńlemeniń sheshimi, ulıwma kóriniste, </a:t>
            </a:r>
            <a:r>
              <a:rPr lang="ru-RU" sz="2400" b="1" dirty="0" smtClean="0"/>
              <a:t> </a:t>
            </a:r>
            <a:r>
              <a:rPr lang="uz-Latn-UZ" sz="2400" b="1" i="1" dirty="0" smtClean="0"/>
              <a:t>bir tekli teńlemeniń ulıwma sheshimi </a:t>
            </a:r>
            <a:r>
              <a:rPr lang="uz-Latn-UZ" sz="2400" b="1" dirty="0" smtClean="0"/>
              <a:t>hám bir tekli bolmaǵan teńlemeniń </a:t>
            </a:r>
            <a:r>
              <a:rPr lang="uz-Latn-UZ" sz="2400" b="1" i="1" dirty="0" smtClean="0"/>
              <a:t>menshikli sheshimleri</a:t>
            </a:r>
            <a:r>
              <a:rPr lang="uz-Latn-UZ" sz="2400" b="1" dirty="0" smtClean="0"/>
              <a:t> jıyındısına teń.</a:t>
            </a:r>
            <a:endParaRPr lang="ru-RU" sz="2400" b="1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800600" y="3886200"/>
            <a:ext cx="4038600" cy="2308324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z-Latn-UZ" sz="2400" b="1" dirty="0" smtClean="0">
                <a:solidFill>
                  <a:prstClr val="black"/>
                </a:solidFill>
              </a:rPr>
              <a:t>Májbúriy terbelistiń fazası</a:t>
            </a:r>
            <a:endParaRPr lang="ru-RU" sz="2400" dirty="0" smtClean="0">
              <a:solidFill>
                <a:prstClr val="black"/>
              </a:solidFill>
            </a:endParaRPr>
          </a:p>
          <a:p>
            <a:pPr algn="ctr"/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endParaRPr lang="ru-RU" sz="2400" dirty="0" smtClean="0">
              <a:solidFill>
                <a:prstClr val="black"/>
              </a:solidFill>
            </a:endParaRPr>
          </a:p>
          <a:p>
            <a:pPr algn="ctr"/>
            <a:endParaRPr lang="ru-RU" sz="2400" dirty="0" smtClean="0">
              <a:solidFill>
                <a:prstClr val="black"/>
              </a:solidFill>
            </a:endParaRPr>
          </a:p>
          <a:p>
            <a:pPr algn="ctr"/>
            <a:endParaRPr lang="ru-RU" sz="2400" dirty="0" smtClean="0">
              <a:solidFill>
                <a:prstClr val="black"/>
              </a:solidFill>
            </a:endParaRPr>
          </a:p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609600" y="4876800"/>
          <a:ext cx="332073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9" name="Equation" r:id="rId4" imgW="1587500" imgH="508000" progId="">
                  <p:embed/>
                </p:oleObj>
              </mc:Choice>
              <mc:Fallback>
                <p:oleObj name="Equation" r:id="rId4" imgW="1587500" imgH="508000" progId="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3320737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5638800" y="5029200"/>
          <a:ext cx="2286000" cy="911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0" name="Equation" r:id="rId6" imgW="914400" imgH="431800" progId="">
                  <p:embed/>
                </p:oleObj>
              </mc:Choice>
              <mc:Fallback>
                <p:oleObj name="Equation" r:id="rId6" imgW="914400" imgH="431800" progId="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029200"/>
                        <a:ext cx="2286000" cy="9113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04800" y="3886200"/>
            <a:ext cx="4038600" cy="2308324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z-Latn-UZ" sz="2400" b="1" dirty="0" smtClean="0">
                <a:solidFill>
                  <a:prstClr val="black"/>
                </a:solidFill>
              </a:rPr>
              <a:t>Májbúriy terbelistiń amplitudası</a:t>
            </a:r>
            <a:endParaRPr lang="en-US" sz="2400" b="1" dirty="0" smtClean="0">
              <a:solidFill>
                <a:prstClr val="black"/>
              </a:solidFill>
            </a:endParaRPr>
          </a:p>
          <a:p>
            <a:pPr algn="ctr"/>
            <a:endParaRPr lang="ru-RU" sz="2400" dirty="0" smtClean="0">
              <a:solidFill>
                <a:prstClr val="black"/>
              </a:solidFill>
            </a:endParaRPr>
          </a:p>
          <a:p>
            <a:pPr algn="ctr"/>
            <a:endParaRPr lang="ru-RU" sz="2400" dirty="0" smtClean="0">
              <a:solidFill>
                <a:prstClr val="black"/>
              </a:solidFill>
            </a:endParaRPr>
          </a:p>
          <a:p>
            <a:pPr algn="ctr"/>
            <a:endParaRPr lang="ru-RU" sz="2400" dirty="0" smtClean="0">
              <a:solidFill>
                <a:prstClr val="black"/>
              </a:solidFill>
            </a:endParaRPr>
          </a:p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990600" y="2514600"/>
          <a:ext cx="73591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1" name="Equation" r:id="rId8" imgW="2870200" imgH="431800" progId="">
                  <p:embed/>
                </p:oleObj>
              </mc:Choice>
              <mc:Fallback>
                <p:oleObj name="Equation" r:id="rId8" imgW="2870200" imgH="431800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7359112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rot="10800000" flipV="1">
            <a:off x="3429000" y="1643050"/>
            <a:ext cx="2857512" cy="11001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214810" y="1928802"/>
            <a:ext cx="1271590" cy="81439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39000" y="1219200"/>
            <a:ext cx="1447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52400" y="3276600"/>
            <a:ext cx="88392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52400" y="2209800"/>
            <a:ext cx="88392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28600" y="1295400"/>
            <a:ext cx="30480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42852"/>
            <a:ext cx="8839200" cy="100014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Mexanikalıq májbúriy terbelislerdiń differencial teńlemesi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04800" y="1371600"/>
          <a:ext cx="2971800" cy="648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8" name="Equation" r:id="rId4" imgW="1002865" imgH="228501" progId="">
                  <p:embed/>
                </p:oleObj>
              </mc:Choice>
              <mc:Fallback>
                <p:oleObj name="Equation" r:id="rId4" imgW="1002865" imgH="228501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971800" cy="6487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52401" y="3352800"/>
          <a:ext cx="8839199" cy="583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9" name="Equation" r:id="rId6" imgW="3314700" imgH="228600" progId="">
                  <p:embed/>
                </p:oleObj>
              </mc:Choice>
              <mc:Fallback>
                <p:oleObj name="Equation" r:id="rId6" imgW="3314700" imgH="22860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1" y="3352800"/>
                        <a:ext cx="8839199" cy="5830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152400" y="2209800"/>
          <a:ext cx="8836378" cy="97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0" name="Equation" r:id="rId8" imgW="3454400" imgH="393700" progId="">
                  <p:embed/>
                </p:oleObj>
              </mc:Choice>
              <mc:Fallback>
                <p:oleObj name="Equation" r:id="rId8" imgW="3454400" imgH="393700" progId="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09800"/>
                        <a:ext cx="8836378" cy="9738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7391400" y="1219200"/>
          <a:ext cx="1143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1" name="Equation" r:id="rId10" imgW="507780" imgH="393529" progId="">
                  <p:embed/>
                </p:oleObj>
              </mc:Choice>
              <mc:Fallback>
                <p:oleObj name="Equation" r:id="rId10" imgW="507780" imgH="393529" progId="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219200"/>
                        <a:ext cx="11430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429000" y="1447800"/>
            <a:ext cx="343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</a:rPr>
              <a:t>- </a:t>
            </a:r>
            <a:r>
              <a:rPr lang="en-US" sz="2400" b="1" dirty="0" smtClean="0">
                <a:solidFill>
                  <a:prstClr val="black"/>
                </a:solidFill>
              </a:rPr>
              <a:t>m</a:t>
            </a:r>
            <a:r>
              <a:rPr lang="uz-Latn-UZ" sz="2400" b="1" dirty="0" smtClean="0">
                <a:solidFill>
                  <a:prstClr val="black"/>
                </a:solidFill>
              </a:rPr>
              <a:t>ájbúr etiwshi kúsh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371600" y="4191000"/>
            <a:ext cx="6172200" cy="1569660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prstClr val="black"/>
                </a:solidFill>
                <a:sym typeface="Symbol"/>
              </a:rPr>
              <a:t>r</a:t>
            </a:r>
            <a:r>
              <a:rPr lang="ru-RU" sz="2400" b="1" i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ru-RU" sz="2400" b="1" dirty="0" smtClean="0">
                <a:solidFill>
                  <a:prstClr val="black"/>
                </a:solidFill>
                <a:sym typeface="Symbol"/>
              </a:rPr>
              <a:t>– </a:t>
            </a:r>
            <a:r>
              <a:rPr lang="uz-Latn-UZ" sz="2400" b="1" dirty="0" smtClean="0">
                <a:solidFill>
                  <a:prstClr val="black"/>
                </a:solidFill>
                <a:sym typeface="Symbol"/>
              </a:rPr>
              <a:t>qarsılıq koefficienti</a:t>
            </a:r>
            <a:endParaRPr lang="ru-RU" sz="2400" b="1" dirty="0" smtClean="0">
              <a:solidFill>
                <a:prstClr val="black"/>
              </a:solidFill>
              <a:sym typeface="Symbol"/>
            </a:endParaRPr>
          </a:p>
          <a:p>
            <a:r>
              <a:rPr lang="en-US" sz="2400" b="1" i="1" dirty="0" smtClean="0">
                <a:solidFill>
                  <a:prstClr val="black"/>
                </a:solidFill>
                <a:sym typeface="Symbol"/>
              </a:rPr>
              <a:t>k</a:t>
            </a:r>
            <a:r>
              <a:rPr lang="ru-RU" sz="2400" b="1" dirty="0" smtClean="0">
                <a:solidFill>
                  <a:prstClr val="black"/>
                </a:solidFill>
                <a:sym typeface="Symbol"/>
              </a:rPr>
              <a:t> – </a:t>
            </a:r>
            <a:r>
              <a:rPr lang="uz-Latn-UZ" sz="2400" b="1" dirty="0" smtClean="0">
                <a:solidFill>
                  <a:prstClr val="black"/>
                </a:solidFill>
                <a:sym typeface="Symbol"/>
              </a:rPr>
              <a:t>qattılıq koefficienti</a:t>
            </a:r>
            <a:endParaRPr lang="ru-RU" sz="2400" b="1" dirty="0" smtClean="0">
              <a:solidFill>
                <a:prstClr val="black"/>
              </a:solidFill>
              <a:sym typeface="Symbol"/>
            </a:endParaRPr>
          </a:p>
          <a:p>
            <a:r>
              <a:rPr lang="ru-RU" sz="2400" b="1" i="1" dirty="0" smtClean="0">
                <a:solidFill>
                  <a:prstClr val="black"/>
                </a:solidFill>
                <a:sym typeface="Symbol"/>
              </a:rPr>
              <a:t></a:t>
            </a:r>
            <a:r>
              <a:rPr lang="ru-RU" sz="2400" b="1" i="1" baseline="-25000" dirty="0" smtClean="0">
                <a:solidFill>
                  <a:prstClr val="black"/>
                </a:solidFill>
                <a:sym typeface="Symbol"/>
              </a:rPr>
              <a:t>0 </a:t>
            </a:r>
            <a:r>
              <a:rPr lang="ru-RU" sz="2400" b="1" dirty="0" smtClean="0">
                <a:solidFill>
                  <a:prstClr val="black"/>
                </a:solidFill>
                <a:sym typeface="Symbol"/>
              </a:rPr>
              <a:t>– </a:t>
            </a:r>
            <a:r>
              <a:rPr lang="uz-Latn-UZ" sz="2400" b="1" dirty="0" smtClean="0">
                <a:solidFill>
                  <a:prstClr val="black"/>
                </a:solidFill>
                <a:sym typeface="Symbol"/>
              </a:rPr>
              <a:t>terbelistiń menshikli jiyiligi</a:t>
            </a:r>
            <a:endParaRPr lang="ru-RU" sz="2400" b="1" dirty="0" smtClean="0">
              <a:solidFill>
                <a:prstClr val="black"/>
              </a:solidFill>
              <a:sym typeface="Symbol"/>
            </a:endParaRPr>
          </a:p>
          <a:p>
            <a:r>
              <a:rPr lang="ru-RU" sz="2400" b="1" i="1" dirty="0" smtClean="0">
                <a:solidFill>
                  <a:prstClr val="black"/>
                </a:solidFill>
                <a:sym typeface="Symbol"/>
              </a:rPr>
              <a:t></a:t>
            </a:r>
            <a:r>
              <a:rPr lang="ru-RU" sz="2400" b="1" baseline="-250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ru-RU" sz="2400" b="1" dirty="0" smtClean="0">
                <a:solidFill>
                  <a:prstClr val="black"/>
                </a:solidFill>
                <a:sym typeface="Symbol"/>
              </a:rPr>
              <a:t>– </a:t>
            </a:r>
            <a:r>
              <a:rPr lang="uz-Latn-UZ" sz="2400" b="1" dirty="0" smtClean="0">
                <a:solidFill>
                  <a:prstClr val="black"/>
                </a:solidFill>
                <a:sym typeface="Symbol"/>
              </a:rPr>
              <a:t>májbúr etiwshi faktordıń jiyiligi</a:t>
            </a:r>
            <a:endParaRPr lang="ru-RU" sz="2400" b="1" dirty="0" smtClean="0">
              <a:solidFill>
                <a:prstClr val="black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6516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Скругленный прямоугольник 42"/>
          <p:cNvSpPr/>
          <p:nvPr/>
        </p:nvSpPr>
        <p:spPr>
          <a:xfrm>
            <a:off x="4800600" y="4191000"/>
            <a:ext cx="3581400" cy="1447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381000" y="4191000"/>
            <a:ext cx="3581400" cy="1447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28600" y="3276600"/>
            <a:ext cx="2895600" cy="5378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52400" y="2133600"/>
            <a:ext cx="44958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28600" y="1295400"/>
            <a:ext cx="30480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42852"/>
            <a:ext cx="8839200" cy="100014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Elektr májbúriy terbelislerdiń </a:t>
            </a:r>
            <a:br>
              <a:rPr lang="uz-Latn-UZ" sz="3200" b="1" dirty="0" smtClean="0">
                <a:solidFill>
                  <a:schemeClr val="tx1"/>
                </a:solidFill>
              </a:rPr>
            </a:br>
            <a:r>
              <a:rPr lang="uz-Latn-UZ" sz="3200" b="1" dirty="0" smtClean="0">
                <a:solidFill>
                  <a:schemeClr val="tx1"/>
                </a:solidFill>
              </a:rPr>
              <a:t>differencial teńlemesi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9000" y="12954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</a:rPr>
              <a:t>- </a:t>
            </a:r>
            <a:r>
              <a:rPr lang="en-US" sz="2400" b="1" dirty="0" smtClean="0">
                <a:solidFill>
                  <a:prstClr val="black"/>
                </a:solidFill>
              </a:rPr>
              <a:t>m</a:t>
            </a:r>
            <a:r>
              <a:rPr lang="uz-Latn-UZ" sz="2400" b="1" dirty="0" smtClean="0">
                <a:solidFill>
                  <a:prstClr val="black"/>
                </a:solidFill>
              </a:rPr>
              <a:t>ájbúr etiwshi faktor </a:t>
            </a:r>
            <a:r>
              <a:rPr lang="ru-RU" sz="2400" b="1" dirty="0" smtClean="0">
                <a:solidFill>
                  <a:prstClr val="black"/>
                </a:solidFill>
              </a:rPr>
              <a:t>– </a:t>
            </a:r>
            <a:r>
              <a:rPr lang="uz-Latn-UZ" sz="2400" b="1" dirty="0" smtClean="0">
                <a:solidFill>
                  <a:prstClr val="black"/>
                </a:solidFill>
              </a:rPr>
              <a:t>sırtqı EQK yaki ózgermeli kernew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762000" y="5715000"/>
            <a:ext cx="7620000" cy="1015663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buFont typeface="Symbol" pitchFamily="18" charset="2"/>
              <a:buChar char="a"/>
            </a:pPr>
            <a:r>
              <a:rPr lang="en-US" sz="2000" b="1" i="1" dirty="0" smtClean="0">
                <a:solidFill>
                  <a:prstClr val="black"/>
                </a:solidFill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</a:rPr>
              <a:t>— </a:t>
            </a:r>
            <a:r>
              <a:rPr lang="uz-Latn-UZ" sz="2000" b="1" dirty="0" smtClean="0">
                <a:solidFill>
                  <a:prstClr val="black"/>
                </a:solidFill>
              </a:rPr>
              <a:t>zaryad hám túsirilgen kernew arasındaǵı faza jıljıwı</a:t>
            </a:r>
            <a:endParaRPr lang="ru-RU" sz="2000" b="1" dirty="0" smtClean="0">
              <a:solidFill>
                <a:prstClr val="black"/>
              </a:solidFill>
            </a:endParaRPr>
          </a:p>
          <a:p>
            <a:r>
              <a:rPr lang="en-US" sz="2000" b="1" i="1" dirty="0" smtClean="0">
                <a:solidFill>
                  <a:prstClr val="black"/>
                </a:solidFill>
                <a:sym typeface="Symbol"/>
              </a:rPr>
              <a:t>q</a:t>
            </a:r>
            <a:r>
              <a:rPr lang="ru-RU" sz="2000" b="1" dirty="0" smtClean="0">
                <a:solidFill>
                  <a:prstClr val="black"/>
                </a:solidFill>
                <a:sym typeface="Symbol"/>
              </a:rPr>
              <a:t>- </a:t>
            </a:r>
            <a:r>
              <a:rPr lang="uz-Latn-UZ" sz="2000" b="1" dirty="0" smtClean="0">
                <a:solidFill>
                  <a:prstClr val="black"/>
                </a:solidFill>
                <a:sym typeface="Symbol"/>
              </a:rPr>
              <a:t>elektr zaryadı</a:t>
            </a:r>
            <a:r>
              <a:rPr lang="ru-RU" sz="2000" b="1" i="1" dirty="0" smtClean="0">
                <a:solidFill>
                  <a:prstClr val="black"/>
                </a:solidFill>
                <a:sym typeface="Symbol"/>
              </a:rPr>
              <a:t>,        </a:t>
            </a:r>
            <a:r>
              <a:rPr lang="en-US" sz="2000" b="1" i="1" dirty="0" smtClean="0">
                <a:solidFill>
                  <a:prstClr val="black"/>
                </a:solidFill>
                <a:sym typeface="Symbol"/>
              </a:rPr>
              <a:t>R</a:t>
            </a:r>
            <a:r>
              <a:rPr lang="uz-Cyrl-UZ" sz="2000" b="1" i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sym typeface="Symbol"/>
              </a:rPr>
              <a:t>–</a:t>
            </a:r>
            <a:r>
              <a:rPr lang="ru-RU" sz="2000" b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uz-Latn-UZ" sz="2000" b="1" dirty="0" smtClean="0">
                <a:solidFill>
                  <a:prstClr val="black"/>
                </a:solidFill>
                <a:sym typeface="Symbol"/>
              </a:rPr>
              <a:t>qarsılıq</a:t>
            </a:r>
            <a:r>
              <a:rPr lang="ru-RU" sz="2000" b="1" dirty="0" smtClean="0">
                <a:solidFill>
                  <a:prstClr val="black"/>
                </a:solidFill>
                <a:sym typeface="Symbol"/>
              </a:rPr>
              <a:t>,</a:t>
            </a:r>
          </a:p>
          <a:p>
            <a:r>
              <a:rPr lang="en-US" sz="2000" b="1" i="1" dirty="0" smtClean="0">
                <a:solidFill>
                  <a:prstClr val="black"/>
                </a:solidFill>
                <a:sym typeface="Symbol"/>
              </a:rPr>
              <a:t>L</a:t>
            </a:r>
            <a:r>
              <a:rPr lang="ru-RU" sz="2000" b="1" dirty="0" smtClean="0">
                <a:solidFill>
                  <a:prstClr val="black"/>
                </a:solidFill>
                <a:sym typeface="Symbol"/>
              </a:rPr>
              <a:t>- </a:t>
            </a:r>
            <a:r>
              <a:rPr lang="uz-Latn-UZ" sz="2000" b="1" dirty="0" smtClean="0">
                <a:solidFill>
                  <a:prstClr val="black"/>
                </a:solidFill>
                <a:sym typeface="Symbol"/>
              </a:rPr>
              <a:t>induktivlik</a:t>
            </a:r>
            <a:r>
              <a:rPr lang="ru-RU" sz="2000" b="1" dirty="0" smtClean="0">
                <a:solidFill>
                  <a:prstClr val="black"/>
                </a:solidFill>
                <a:sym typeface="Symbol"/>
              </a:rPr>
              <a:t>, </a:t>
            </a:r>
            <a:r>
              <a:rPr lang="uz-Latn-UZ" sz="2000" b="1" dirty="0" smtClean="0">
                <a:solidFill>
                  <a:prstClr val="black"/>
                </a:solidFill>
                <a:sym typeface="Symbol"/>
              </a:rPr>
              <a:t>            </a:t>
            </a:r>
            <a:r>
              <a:rPr lang="ru-RU" sz="2000" b="1" i="1" dirty="0" smtClean="0">
                <a:solidFill>
                  <a:prstClr val="black"/>
                </a:solidFill>
                <a:sym typeface="Symbol"/>
              </a:rPr>
              <a:t>С</a:t>
            </a:r>
            <a:r>
              <a:rPr lang="ru-RU" sz="2000" b="1" dirty="0" smtClean="0">
                <a:solidFill>
                  <a:prstClr val="black"/>
                </a:solidFill>
                <a:sym typeface="Symbol"/>
              </a:rPr>
              <a:t> -  </a:t>
            </a:r>
            <a:r>
              <a:rPr lang="uz-Latn-UZ" sz="2000" b="1" dirty="0" smtClean="0">
                <a:solidFill>
                  <a:prstClr val="black"/>
                </a:solidFill>
                <a:sym typeface="Symbol"/>
              </a:rPr>
              <a:t>elektr sıyımlılıǵı</a:t>
            </a:r>
            <a:endParaRPr lang="ru-RU" sz="2000" b="1" dirty="0" smtClean="0">
              <a:solidFill>
                <a:prstClr val="black"/>
              </a:solidFill>
              <a:sym typeface="Symbol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304800" y="1295400"/>
          <a:ext cx="283169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0" name="Equation" r:id="rId4" imgW="901309" imgH="228501" progId="">
                  <p:embed/>
                </p:oleObj>
              </mc:Choice>
              <mc:Fallback>
                <p:oleObj name="Equation" r:id="rId4" imgW="901309" imgH="228501" progId="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283169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28600" y="2133600"/>
          <a:ext cx="442101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1" name="Equation" r:id="rId6" imgW="1701800" imgH="393700" progId="">
                  <p:embed/>
                </p:oleObj>
              </mc:Choice>
              <mc:Fallback>
                <p:oleObj name="Equation" r:id="rId6" imgW="1701800" imgH="393700" progId="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33600"/>
                        <a:ext cx="4421011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304800" y="3276600"/>
          <a:ext cx="2746001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2" name="Equation" r:id="rId8" imgW="1143000" imgH="228600" progId="">
                  <p:embed/>
                </p:oleObj>
              </mc:Choice>
              <mc:Fallback>
                <p:oleObj name="Equation" r:id="rId8" imgW="1143000" imgH="228600" progId="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76600"/>
                        <a:ext cx="2746001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457200" y="4267200"/>
          <a:ext cx="3334722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3" name="Equation" r:id="rId10" imgW="1676400" imgH="698500" progId="">
                  <p:embed/>
                </p:oleObj>
              </mc:Choice>
              <mc:Fallback>
                <p:oleObj name="Equation" r:id="rId10" imgW="1676400" imgH="698500" progId="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3334722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5334000" y="4267200"/>
          <a:ext cx="262318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4" name="Equation" r:id="rId12" imgW="1002865" imgH="583947" progId="">
                  <p:embed/>
                </p:oleObj>
              </mc:Choice>
              <mc:Fallback>
                <p:oleObj name="Equation" r:id="rId12" imgW="1002865" imgH="583947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267200"/>
                        <a:ext cx="262318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800" y="3733800"/>
            <a:ext cx="233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Latn-UZ" sz="2400" b="1" dirty="0" smtClean="0">
                <a:solidFill>
                  <a:prstClr val="black"/>
                </a:solidFill>
              </a:rPr>
              <a:t>Maksimal zaryad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10200" y="3733800"/>
            <a:ext cx="195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Latn-UZ" sz="2400" b="1" dirty="0" smtClean="0">
                <a:solidFill>
                  <a:prstClr val="black"/>
                </a:solidFill>
              </a:rPr>
              <a:t>Terbelis fazası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3438" y="2428868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</a:rPr>
              <a:t>- </a:t>
            </a:r>
            <a:r>
              <a:rPr lang="en-US" sz="2400" b="1" dirty="0">
                <a:solidFill>
                  <a:prstClr val="black"/>
                </a:solidFill>
              </a:rPr>
              <a:t>d</a:t>
            </a:r>
            <a:r>
              <a:rPr lang="uz-Latn-UZ" sz="2400" b="1" dirty="0" smtClean="0">
                <a:solidFill>
                  <a:prstClr val="black"/>
                </a:solidFill>
              </a:rPr>
              <a:t>ifferencial teńleme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24200" y="3352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</a:rPr>
              <a:t>-  </a:t>
            </a:r>
            <a:r>
              <a:rPr lang="en-US" sz="2400" b="1" dirty="0">
                <a:solidFill>
                  <a:prstClr val="black"/>
                </a:solidFill>
              </a:rPr>
              <a:t>t</a:t>
            </a:r>
            <a:r>
              <a:rPr lang="uz-Latn-UZ" sz="2400" b="1" dirty="0" smtClean="0">
                <a:solidFill>
                  <a:prstClr val="black"/>
                </a:solidFill>
              </a:rPr>
              <a:t>eńlemeniń sheshimi</a:t>
            </a:r>
            <a:endParaRPr lang="ru-RU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3200" y="457200"/>
            <a:ext cx="6019800" cy="254317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mexanIkal</a:t>
            </a:r>
            <a:r>
              <a:rPr lang="en-US" sz="5400" b="1" dirty="0" err="1" smtClean="0">
                <a:solidFill>
                  <a:schemeClr val="tx1"/>
                </a:solidFill>
              </a:rPr>
              <a:t>Í</a:t>
            </a:r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q</a:t>
            </a:r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hám</a:t>
            </a:r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elektromagnit</a:t>
            </a:r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terbelisler</a:t>
            </a:r>
            <a:endParaRPr lang="ru-RU" sz="5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143512"/>
            <a:ext cx="6400800" cy="118108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Qaraqalpaq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tiline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awdarmala</a:t>
            </a:r>
            <a:r>
              <a:rPr lang="en-US" sz="2800" b="1" dirty="0" err="1" smtClean="0">
                <a:solidFill>
                  <a:schemeClr val="tx1"/>
                </a:solidFill>
              </a:rPr>
              <a:t>ǵan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2771800" y="3352800"/>
            <a:ext cx="5976664" cy="79058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2 – </a:t>
            </a:r>
            <a:r>
              <a:rPr lang="en-US" sz="40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lekciya</a:t>
            </a:r>
            <a:r>
              <a:rPr lang="uz-Latn-UZ" sz="40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r>
              <a:rPr lang="en-US" sz="4000" b="1" dirty="0" err="1"/>
              <a:t>Elektromagnit</a:t>
            </a:r>
            <a:r>
              <a:rPr lang="en-US" sz="4000" b="1" dirty="0"/>
              <a:t> </a:t>
            </a:r>
            <a:r>
              <a:rPr lang="en-US" sz="4000" b="1" dirty="0" err="1"/>
              <a:t>terbelisler</a:t>
            </a:r>
            <a:r>
              <a:rPr lang="en-US" sz="4000" b="1" dirty="0"/>
              <a:t>.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285992"/>
            <a:ext cx="1905000" cy="1214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TÁBIYIY HÁM </a:t>
            </a:r>
            <a:r>
              <a:rPr lang="uz-Latn-UZ" b="1" dirty="0" smtClean="0"/>
              <a:t>ANÍQ</a:t>
            </a:r>
            <a:r>
              <a:rPr lang="en-US" b="1" dirty="0" smtClean="0"/>
              <a:t> </a:t>
            </a:r>
            <a:r>
              <a:rPr lang="uz-Cyrl-UZ" b="1" dirty="0" smtClean="0"/>
              <a:t>PÁNLER</a:t>
            </a:r>
            <a:endParaRPr lang="en-US" b="1" dirty="0" smtClean="0"/>
          </a:p>
          <a:p>
            <a:pPr algn="ctr"/>
            <a:r>
              <a:rPr lang="en-US" b="1" dirty="0" smtClean="0"/>
              <a:t>KAFEDRASÍ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714348" y="5857892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uz-Latn-UZ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85720" y="5000636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Скругленный прямоугольник 64"/>
          <p:cNvSpPr/>
          <p:nvPr/>
        </p:nvSpPr>
        <p:spPr>
          <a:xfrm>
            <a:off x="304800" y="44196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5105400" y="3429000"/>
            <a:ext cx="28956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096000" y="-10182"/>
            <a:ext cx="1219200" cy="10007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371601" y="1752600"/>
            <a:ext cx="61722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28600" y="2819400"/>
            <a:ext cx="4114800" cy="1524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5486400" cy="6096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z-Latn-UZ" sz="3600" b="1" dirty="0" smtClean="0">
                <a:solidFill>
                  <a:schemeClr val="tx1"/>
                </a:solidFill>
              </a:rPr>
              <a:t>Tok kúshiniń ózgeriwi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371600" y="1828800"/>
          <a:ext cx="619978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7" name="Equation" r:id="rId4" imgW="2908300" imgH="393700" progId="">
                  <p:embed/>
                </p:oleObj>
              </mc:Choice>
              <mc:Fallback>
                <p:oleObj name="Equation" r:id="rId4" imgW="2908300" imgH="393700" progId="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6199789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304799" y="2895600"/>
          <a:ext cx="40290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8" name="Equation" r:id="rId6" imgW="1968500" imgH="698500" progId="">
                  <p:embed/>
                </p:oleObj>
              </mc:Choice>
              <mc:Fallback>
                <p:oleObj name="Equation" r:id="rId6" imgW="1968500" imgH="698500" progId="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" y="2895600"/>
                        <a:ext cx="402907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5257800" y="3505200"/>
          <a:ext cx="2667000" cy="549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9" name="Equation" r:id="rId8" imgW="1117600" imgH="228600" progId="">
                  <p:embed/>
                </p:oleObj>
              </mc:Choice>
              <mc:Fallback>
                <p:oleObj name="Equation" r:id="rId8" imgW="1117600" imgH="228600" progId="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05200"/>
                        <a:ext cx="2667000" cy="5495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457200" y="4495800"/>
          <a:ext cx="141889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0" name="Equation" r:id="rId10" imgW="647419" imgH="393529" progId="">
                  <p:embed/>
                </p:oleObj>
              </mc:Choice>
              <mc:Fallback>
                <p:oleObj name="Equation" r:id="rId10" imgW="647419" imgH="393529" progId="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1418897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6248400" y="0"/>
          <a:ext cx="914400" cy="938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1" name="Equation" r:id="rId12" imgW="457002" imgH="393529" progId="">
                  <p:embed/>
                </p:oleObj>
              </mc:Choice>
              <mc:Fallback>
                <p:oleObj name="Equation" r:id="rId12" imgW="457002" imgH="393529" progId="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0"/>
                        <a:ext cx="914400" cy="9381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Скругленный прямоугольник 51"/>
          <p:cNvSpPr/>
          <p:nvPr/>
        </p:nvSpPr>
        <p:spPr>
          <a:xfrm>
            <a:off x="228600" y="990600"/>
            <a:ext cx="28956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53" name="Object 15"/>
          <p:cNvGraphicFramePr>
            <a:graphicFrameLocks noChangeAspect="1"/>
          </p:cNvGraphicFramePr>
          <p:nvPr/>
        </p:nvGraphicFramePr>
        <p:xfrm>
          <a:off x="304800" y="1066800"/>
          <a:ext cx="2746001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2" name="Equation" r:id="rId14" imgW="1143000" imgH="228600" progId="">
                  <p:embed/>
                </p:oleObj>
              </mc:Choice>
              <mc:Fallback>
                <p:oleObj name="Equation" r:id="rId14" imgW="1143000" imgH="228600" progId="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2746001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124200" y="9144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Latn-UZ" sz="2000" b="1" dirty="0" smtClean="0">
                <a:solidFill>
                  <a:prstClr val="black"/>
                </a:solidFill>
              </a:rPr>
              <a:t>Zaryadtan waqıt bo</a:t>
            </a:r>
            <a:r>
              <a:rPr lang="uz-Latn-UZ" sz="2000" b="1" dirty="0" smtClean="0"/>
              <a:t>yıns</a:t>
            </a:r>
            <a:r>
              <a:rPr lang="uz-Latn-UZ" sz="2000" b="1" dirty="0" smtClean="0">
                <a:solidFill>
                  <a:prstClr val="black"/>
                </a:solidFill>
              </a:rPr>
              <a:t>ha </a:t>
            </a:r>
          </a:p>
          <a:p>
            <a:r>
              <a:rPr lang="uz-Latn-UZ" sz="2000" b="1" dirty="0" smtClean="0">
                <a:solidFill>
                  <a:prstClr val="black"/>
                </a:solidFill>
              </a:rPr>
              <a:t>birinshi tuwındını alamız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2743200" y="1981200"/>
            <a:ext cx="614354" cy="6619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72198" y="1016853"/>
            <a:ext cx="3071802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z-Latn-UZ" sz="2000" b="1" dirty="0" smtClean="0">
                <a:solidFill>
                  <a:prstClr val="black"/>
                </a:solidFill>
              </a:rPr>
              <a:t>Tok kúshiniń amplitudası </a:t>
            </a:r>
          </a:p>
          <a:p>
            <a:pPr algn="ctr"/>
            <a:r>
              <a:rPr lang="uz-Latn-UZ" sz="2000" b="1" dirty="0" smtClean="0">
                <a:solidFill>
                  <a:prstClr val="black"/>
                </a:solidFill>
              </a:rPr>
              <a:t>yaki maksimal tok</a:t>
            </a:r>
            <a:endParaRPr lang="ru-RU" sz="2000" b="1" dirty="0">
              <a:solidFill>
                <a:prstClr val="black"/>
              </a:solidFill>
            </a:endParaRPr>
          </a:p>
        </p:txBody>
      </p:sp>
      <p:cxnSp>
        <p:nvCxnSpPr>
          <p:cNvPr id="60" name="Прямая со стрелкой 59"/>
          <p:cNvCxnSpPr/>
          <p:nvPr/>
        </p:nvCxnSpPr>
        <p:spPr>
          <a:xfrm rot="10800000" flipV="1">
            <a:off x="685800" y="2438400"/>
            <a:ext cx="2057400" cy="762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3352800" y="1619250"/>
            <a:ext cx="2286000" cy="5143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133600" y="4572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b="1" dirty="0" smtClean="0">
                <a:solidFill>
                  <a:prstClr val="black"/>
                </a:solidFill>
              </a:rPr>
              <a:t>- </a:t>
            </a:r>
            <a:r>
              <a:rPr lang="uz-Latn-UZ" sz="2000" b="1" dirty="0" smtClean="0">
                <a:solidFill>
                  <a:prstClr val="black"/>
                </a:solidFill>
              </a:rPr>
              <a:t>tok hám túsirilgen kernew arasındaǵı faza jıljıwı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67" name="Скругленный прямоугольник 66"/>
          <p:cNvSpPr/>
          <p:nvPr/>
        </p:nvSpPr>
        <p:spPr>
          <a:xfrm>
            <a:off x="3810000" y="5486400"/>
            <a:ext cx="5105400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62600" y="2895600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Latn-UZ" sz="2000" b="1" dirty="0" smtClean="0">
                <a:solidFill>
                  <a:prstClr val="black"/>
                </a:solidFill>
              </a:rPr>
              <a:t>Ulıwma halda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4114800" y="5486400"/>
          <a:ext cx="440314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3" name="Equation" r:id="rId16" imgW="2298700" imgH="596900" progId="">
                  <p:embed/>
                </p:oleObj>
              </mc:Choice>
              <mc:Fallback>
                <p:oleObj name="Equation" r:id="rId16" imgW="2298700" imgH="596900" progId="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86400"/>
                        <a:ext cx="4403148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45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/>
          <p:cNvSpPr/>
          <p:nvPr/>
        </p:nvSpPr>
        <p:spPr>
          <a:xfrm>
            <a:off x="5181600" y="4876800"/>
            <a:ext cx="26670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62000" y="4807803"/>
            <a:ext cx="2667000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3962400" y="152400"/>
            <a:ext cx="5029200" cy="6096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z-Latn-UZ" sz="3600" b="1" dirty="0" smtClean="0">
                <a:solidFill>
                  <a:schemeClr val="tx1"/>
                </a:solidFill>
              </a:rPr>
              <a:t>Rezonans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962400" y="914400"/>
            <a:ext cx="5029200" cy="19389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uz-Latn-UZ" sz="2400" b="1" dirty="0" smtClean="0">
                <a:solidFill>
                  <a:prstClr val="black"/>
                </a:solidFill>
              </a:rPr>
              <a:t>Májbúr etiwshi kúsh jiyiligi terbeliw sistemasınıń menshikli jiyiligine jaqınlasqanda májbúriy terbelisler amplitudasınıń birden artıwı hádiysesi –</a:t>
            </a:r>
            <a:r>
              <a:rPr lang="uz-Latn-UZ" sz="2400" b="1" i="1" dirty="0" smtClean="0">
                <a:solidFill>
                  <a:prstClr val="black"/>
                </a:solidFill>
              </a:rPr>
              <a:t>rezonans hádiysesi </a:t>
            </a:r>
            <a:r>
              <a:rPr lang="uz-Latn-UZ" sz="2400" b="1" dirty="0" smtClean="0">
                <a:solidFill>
                  <a:prstClr val="black"/>
                </a:solidFill>
              </a:rPr>
              <a:t>dep ataladı.</a:t>
            </a:r>
            <a:endParaRPr lang="ru-RU" sz="2400" b="1" dirty="0" smtClean="0">
              <a:solidFill>
                <a:prstClr val="black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5410200" y="4953000"/>
          <a:ext cx="23317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4" name="Equation" r:id="rId4" imgW="1117600" imgH="292100" progId="">
                  <p:embed/>
                </p:oleObj>
              </mc:Choice>
              <mc:Fallback>
                <p:oleObj name="Equation" r:id="rId4" imgW="1117600" imgH="292100" progId="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953000"/>
                        <a:ext cx="233172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914400" y="4884002"/>
          <a:ext cx="2362200" cy="102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5" name="Equation" r:id="rId6" imgW="1206500" imgH="469900" progId="">
                  <p:embed/>
                </p:oleObj>
              </mc:Choice>
              <mc:Fallback>
                <p:oleObj name="Equation" r:id="rId6" imgW="1206500" imgH="469900" progId="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84002"/>
                        <a:ext cx="2362200" cy="1028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105400" y="5715000"/>
            <a:ext cx="220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Latn-UZ" sz="2400" b="1" dirty="0" smtClean="0">
                <a:solidFill>
                  <a:prstClr val="black"/>
                </a:solidFill>
              </a:rPr>
              <a:t>Rezonans jiyiligi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602700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z-Latn-UZ" sz="2400" b="1" dirty="0" smtClean="0">
                <a:solidFill>
                  <a:prstClr val="black"/>
                </a:solidFill>
              </a:rPr>
              <a:t>Rezonans amplitudası</a:t>
            </a:r>
            <a:endParaRPr lang="ru-RU" sz="2400" b="1" dirty="0">
              <a:solidFill>
                <a:prstClr val="black"/>
              </a:solidFill>
            </a:endParaRPr>
          </a:p>
        </p:txBody>
      </p:sp>
      <p:pic>
        <p:nvPicPr>
          <p:cNvPr id="26" name="Рисунок 25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152400"/>
            <a:ext cx="36576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0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3276600" y="3581400"/>
            <a:ext cx="1905000" cy="106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096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z-Latn-UZ" sz="3600" b="1" dirty="0" smtClean="0">
                <a:solidFill>
                  <a:schemeClr val="tx1"/>
                </a:solidFill>
              </a:rPr>
              <a:t>Rezonans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52400" y="838200"/>
            <a:ext cx="883920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uz-Latn-UZ" sz="2400" b="1" dirty="0" smtClean="0">
                <a:solidFill>
                  <a:prstClr val="black"/>
                </a:solidFill>
                <a:cs typeface="Arial" pitchFamily="34" charset="0"/>
              </a:rPr>
              <a:t>Májbúriy terbelislerdiń amplitudası ańlatpasın kórip shıǵamız</a:t>
            </a:r>
            <a:endParaRPr lang="ru-RU" sz="24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" y="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95400"/>
            <a:ext cx="430304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0785" y="2618625"/>
            <a:ext cx="858873" cy="406013"/>
          </a:xfrm>
          <a:prstGeom prst="rect">
            <a:avLst/>
          </a:prstGeom>
          <a:noFill/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3581400"/>
            <a:ext cx="1821656" cy="1066800"/>
          </a:xfrm>
          <a:prstGeom prst="rect">
            <a:avLst/>
          </a:prstGeom>
          <a:noFill/>
        </p:spPr>
      </p:pic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228600" y="2590800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solidFill>
                  <a:srgbClr val="000000"/>
                </a:solidFill>
                <a:latin typeface="+mj-lt"/>
                <a:ea typeface="Times New Roman" pitchFamily="18" charset="0"/>
                <a:cs typeface="Arial" pitchFamily="34" charset="0"/>
              </a:rPr>
              <a:t>1. </a:t>
            </a:r>
            <a:r>
              <a:rPr lang="uz-Latn-UZ" sz="2400" b="1" dirty="0" smtClean="0">
                <a:solidFill>
                  <a:srgbClr val="000000"/>
                </a:solidFill>
                <a:latin typeface="+mj-lt"/>
                <a:ea typeface="Times New Roman" pitchFamily="18" charset="0"/>
                <a:cs typeface="Arial" pitchFamily="34" charset="0"/>
              </a:rPr>
              <a:t>Májbúr etiwshi kúsh jiyiligi nolge teń bo</a:t>
            </a:r>
            <a:r>
              <a:rPr lang="uz-Latn-UZ" sz="2400" b="1" dirty="0" smtClean="0"/>
              <a:t>lsı</a:t>
            </a:r>
            <a:r>
              <a:rPr lang="uz-Latn-UZ" sz="2400" b="1" dirty="0" smtClean="0">
                <a:solidFill>
                  <a:srgbClr val="000000"/>
                </a:solidFill>
                <a:latin typeface="+mj-lt"/>
                <a:ea typeface="Times New Roman" pitchFamily="18" charset="0"/>
                <a:cs typeface="Arial" pitchFamily="34" charset="0"/>
              </a:rPr>
              <a:t>n</a:t>
            </a:r>
            <a:endParaRPr lang="ru-RU" sz="24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52400" y="3048000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Т</a:t>
            </a:r>
            <a:r>
              <a:rPr lang="uz-Latn-UZ" sz="2400" b="1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erbelis </a:t>
            </a:r>
            <a:r>
              <a:rPr lang="en-US" sz="2400" b="1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j</a:t>
            </a:r>
            <a:r>
              <a:rPr lang="uz-Latn-UZ" sz="2400" b="1" dirty="0" smtClean="0">
                <a:solidFill>
                  <a:prstClr val="black"/>
                </a:solidFill>
                <a:cs typeface="Arial" pitchFamily="34" charset="0"/>
              </a:rPr>
              <a:t>ú</a:t>
            </a: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z </a:t>
            </a:r>
            <a:r>
              <a:rPr lang="en-US" sz="2400" b="1" dirty="0" err="1" smtClean="0">
                <a:solidFill>
                  <a:prstClr val="black"/>
                </a:solidFill>
                <a:cs typeface="Arial" pitchFamily="34" charset="0"/>
              </a:rPr>
              <a:t>berme</a:t>
            </a:r>
            <a:r>
              <a:rPr lang="uz-Latn-UZ" sz="2400" b="1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ydi, jıljıw statik</a:t>
            </a:r>
            <a:r>
              <a:rPr lang="en-US" sz="2400" b="1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al</a:t>
            </a:r>
            <a:r>
              <a:rPr lang="uz-Latn-UZ" sz="2400" b="1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ı</a:t>
            </a:r>
            <a:r>
              <a:rPr lang="en-US" sz="2400" b="1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q</a:t>
            </a:r>
            <a:r>
              <a:rPr lang="uz-Latn-UZ" sz="2400" b="1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 deformaciya</a:t>
            </a:r>
            <a:r>
              <a:rPr lang="uz-Latn-UZ" sz="2400" b="1" dirty="0" smtClean="0">
                <a:solidFill>
                  <a:prstClr val="black"/>
                </a:solidFill>
                <a:cs typeface="Arial" pitchFamily="34" charset="0"/>
              </a:rPr>
              <a:t>ǵ</a:t>
            </a:r>
            <a:r>
              <a:rPr lang="uz-Latn-UZ" sz="2400" b="1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a teń boladı.</a:t>
            </a:r>
            <a:endParaRPr lang="ru-RU" sz="24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9012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810" y="5786454"/>
            <a:ext cx="1160702" cy="619125"/>
          </a:xfrm>
          <a:prstGeom prst="rect">
            <a:avLst/>
          </a:prstGeom>
          <a:noFill/>
        </p:spPr>
      </p:pic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304800" y="4648200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E</a:t>
            </a:r>
            <a:r>
              <a:rPr lang="uz-Latn-UZ" sz="2400" b="1" dirty="0" smtClean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g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e</a:t>
            </a:r>
            <a:r>
              <a:rPr lang="uz-Latn-UZ" sz="2400" b="1" dirty="0" smtClean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rd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e</a:t>
            </a:r>
            <a:r>
              <a:rPr lang="uz-Latn-UZ" sz="2400" b="1" dirty="0" smtClean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 sóniw baqlanbasa, sóniw koefficienti nolge teń boladı. Terbelis amplitudası, májbúr etiwshi kúsh jiyiligi artıwı menen 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a</a:t>
            </a:r>
            <a:r>
              <a:rPr lang="uz-Latn-UZ" sz="2400" b="1" dirty="0" smtClean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rtadı hám 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t</a:t>
            </a:r>
            <a:r>
              <a:rPr lang="uz-Latn-UZ" sz="2400" b="1" dirty="0" smtClean="0">
                <a:solidFill>
                  <a:prstClr val="black"/>
                </a:solidFill>
                <a:cs typeface="Arial" pitchFamily="34" charset="0"/>
              </a:rPr>
              <a:t>ó</a:t>
            </a: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me</a:t>
            </a:r>
            <a:r>
              <a:rPr lang="uz-Latn-UZ" sz="2400" b="1" dirty="0" smtClean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ndegi halda 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s</a:t>
            </a:r>
            <a:r>
              <a:rPr lang="uz-Latn-UZ" sz="2400" b="1" dirty="0" smtClean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heksiz </a:t>
            </a:r>
            <a:r>
              <a:rPr lang="uz-Latn-UZ" sz="2400" b="1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ú</a:t>
            </a:r>
            <a:r>
              <a:rPr lang="en-US" sz="2400" b="1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l</a:t>
            </a:r>
            <a:r>
              <a:rPr lang="uz-Latn-UZ" sz="2400" b="1" dirty="0" smtClean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k</a:t>
            </a:r>
            <a:r>
              <a:rPr lang="en-US" sz="2400" b="1" dirty="0" err="1" smtClean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eyedi</a:t>
            </a:r>
            <a:r>
              <a:rPr lang="uz-Latn-UZ" sz="2400" b="1" dirty="0" smtClean="0">
                <a:solidFill>
                  <a:prstClr val="black"/>
                </a:solidFill>
                <a:ea typeface="Times New Roman" pitchFamily="18" charset="0"/>
                <a:cs typeface="Arial" pitchFamily="34" charset="0"/>
              </a:rPr>
              <a:t>.</a:t>
            </a:r>
            <a:endParaRPr lang="ru-RU" sz="24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01038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PAYDALAN</a:t>
            </a:r>
            <a:r>
              <a:rPr lang="es-ES" sz="3200" b="1" dirty="0" smtClean="0">
                <a:solidFill>
                  <a:schemeClr val="tx1"/>
                </a:solidFill>
              </a:rPr>
              <a:t>ÍL</a:t>
            </a:r>
            <a:r>
              <a:rPr lang="en-US" sz="3200" b="1" dirty="0" smtClean="0">
                <a:solidFill>
                  <a:schemeClr val="tx1"/>
                </a:solidFill>
              </a:rPr>
              <a:t>ǴAN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ÁDEBIYA</a:t>
            </a:r>
            <a:r>
              <a:rPr lang="ru-RU" sz="3200" b="1" dirty="0" smtClean="0">
                <a:solidFill>
                  <a:schemeClr val="tx1"/>
                </a:solidFill>
              </a:rPr>
              <a:t>Т</a:t>
            </a:r>
            <a:r>
              <a:rPr lang="en-US" sz="3200" b="1" dirty="0" smtClean="0">
                <a:solidFill>
                  <a:schemeClr val="tx1"/>
                </a:solidFill>
              </a:rPr>
              <a:t>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928688"/>
            <a:ext cx="8270875" cy="559435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just">
              <a:buFont typeface="Arial" charset="0"/>
              <a:buNone/>
              <a:defRPr/>
            </a:pPr>
            <a:r>
              <a:rPr lang="ru-RU" sz="2000" b="1" dirty="0" smtClean="0"/>
              <a:t>1. </a:t>
            </a:r>
            <a:r>
              <a:rPr lang="en-US" sz="2000" b="1" dirty="0" smtClean="0"/>
              <a:t>Q</a:t>
            </a:r>
            <a:r>
              <a:rPr lang="ru-RU" sz="2000" b="1" dirty="0" smtClean="0"/>
              <a:t>.</a:t>
            </a:r>
            <a:r>
              <a:rPr lang="en-US" sz="2000" b="1" dirty="0" smtClean="0"/>
              <a:t>P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Abduraxmanov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V</a:t>
            </a:r>
            <a:r>
              <a:rPr lang="ru-RU" sz="2000" b="1" dirty="0" smtClean="0"/>
              <a:t>.</a:t>
            </a:r>
            <a:r>
              <a:rPr lang="en-US" sz="2000" b="1" dirty="0" smtClean="0"/>
              <a:t>S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Xamidov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N</a:t>
            </a:r>
            <a:r>
              <a:rPr lang="ru-RU" sz="2000" b="1" dirty="0" smtClean="0"/>
              <a:t>.</a:t>
            </a:r>
            <a:r>
              <a:rPr lang="en-US" sz="2000" b="1" dirty="0" smtClean="0"/>
              <a:t>A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Axmedova</a:t>
            </a:r>
            <a:r>
              <a:rPr lang="ru-RU" sz="2000" b="1" dirty="0" smtClean="0"/>
              <a:t>. </a:t>
            </a:r>
            <a:r>
              <a:rPr lang="en-US" sz="2000" b="1" dirty="0" smtClean="0"/>
              <a:t>FIZIKA</a:t>
            </a:r>
            <a:r>
              <a:rPr lang="ru-RU" sz="2000" b="1" dirty="0" smtClean="0"/>
              <a:t>. </a:t>
            </a:r>
            <a:r>
              <a:rPr lang="en-US" sz="2000" b="1" dirty="0" err="1" smtClean="0"/>
              <a:t>Darslik</a:t>
            </a:r>
            <a:r>
              <a:rPr lang="ru-RU" sz="2000" b="1" dirty="0" smtClean="0"/>
              <a:t>. </a:t>
            </a:r>
            <a:r>
              <a:rPr lang="en-US" sz="2000" b="1" dirty="0" smtClean="0"/>
              <a:t>Toshkent</a:t>
            </a:r>
            <a:r>
              <a:rPr lang="ru-RU" sz="2000" b="1" dirty="0" smtClean="0"/>
              <a:t>. “</a:t>
            </a:r>
            <a:r>
              <a:rPr lang="en-US" sz="2000" b="1" dirty="0" err="1" smtClean="0"/>
              <a:t>Aloqachi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nashriyoti</a:t>
            </a:r>
            <a:r>
              <a:rPr lang="ru-RU" sz="2000" b="1" dirty="0" smtClean="0"/>
              <a:t>”. 2018 </a:t>
            </a:r>
            <a:r>
              <a:rPr lang="en-US" sz="2000" b="1" dirty="0" smtClean="0"/>
              <a:t>y</a:t>
            </a:r>
            <a:r>
              <a:rPr lang="ru-RU" sz="2000" b="1" dirty="0" smtClean="0"/>
              <a:t>. </a:t>
            </a:r>
            <a:r>
              <a:rPr lang="en-US" sz="2000" b="1" dirty="0" smtClean="0"/>
              <a:t>O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zR</a:t>
            </a:r>
            <a:r>
              <a:rPr lang="en-US" sz="2000" b="1" dirty="0" smtClean="0"/>
              <a:t> OO</a:t>
            </a:r>
            <a:r>
              <a:rPr lang="ru-RU" sz="2000" b="1" dirty="0" smtClean="0"/>
              <a:t>‘</a:t>
            </a:r>
            <a:r>
              <a:rPr lang="en-US" sz="2000" b="1" dirty="0" smtClean="0"/>
              <a:t>MTV</a:t>
            </a:r>
            <a:r>
              <a:rPr lang="ru-RU" sz="2000" b="1" dirty="0" smtClean="0"/>
              <a:t> 2017.24.08 </a:t>
            </a:r>
            <a:r>
              <a:rPr lang="en-US" sz="2000" b="1" dirty="0" err="1" smtClean="0"/>
              <a:t>dagi</a:t>
            </a:r>
            <a:r>
              <a:rPr lang="ru-RU" sz="2000" b="1" dirty="0" smtClean="0"/>
              <a:t> “603”-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2.</a:t>
            </a:r>
            <a:r>
              <a:rPr lang="ru-RU" sz="2000" b="1" dirty="0" smtClean="0"/>
              <a:t>   </a:t>
            </a:r>
            <a:r>
              <a:rPr lang="en-US" sz="2000" b="1" dirty="0" err="1" smtClean="0"/>
              <a:t>B.A.Ibragimov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G.Q.Atajanova</a:t>
            </a:r>
            <a:r>
              <a:rPr lang="en-US" sz="2000" b="1" dirty="0" smtClean="0"/>
              <a:t>. </a:t>
            </a:r>
            <a:r>
              <a:rPr lang="uz-Cyrl-UZ" sz="2000" b="1" dirty="0" smtClean="0"/>
              <a:t>“FIZIKA”. </a:t>
            </a:r>
            <a:r>
              <a:rPr lang="en-US" sz="2000" b="1" dirty="0" err="1" smtClean="0"/>
              <a:t>Oqıwlıq</a:t>
            </a:r>
            <a:r>
              <a:rPr lang="uz-Cyrl-UZ" sz="2000" b="1" dirty="0" smtClean="0"/>
              <a:t>. T</a:t>
            </a:r>
            <a:r>
              <a:rPr lang="en-US" sz="2000" b="1" dirty="0" smtClean="0"/>
              <a:t>a</a:t>
            </a:r>
            <a:r>
              <a:rPr lang="uz-Cyrl-UZ" sz="2000" b="1" dirty="0" smtClean="0"/>
              <a:t>shkent. </a:t>
            </a:r>
            <a:r>
              <a:rPr lang="en-US" sz="2000" b="1" dirty="0" smtClean="0"/>
              <a:t>2018 j. </a:t>
            </a:r>
            <a:endParaRPr lang="ru-RU" sz="2000" b="1" dirty="0" smtClean="0"/>
          </a:p>
          <a:p>
            <a:pPr algn="just">
              <a:buFont typeface="Arial" charset="0"/>
              <a:buNone/>
              <a:defRPr/>
            </a:pPr>
            <a:r>
              <a:rPr lang="uz-Cyrl-UZ" sz="2000" b="1" dirty="0" smtClean="0"/>
              <a:t>3.  Q.P.Abduraxmanov, O’.Egamov. “FIZIKA”. Darslik. Toshkent. O‘quv-ta’lim metodika” bosmaxonasi. 2015 y. O‘zROO‘MTV  2009.26.02. dagi “51”-sonli buyrug‘i.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4</a:t>
            </a:r>
            <a:r>
              <a:rPr lang="uz-Cyrl-UZ" sz="2000" b="1" dirty="0" smtClean="0"/>
              <a:t>. Douglas C. Giancoli. Physics. Principles with Applicathions. 2004 USA ISBN-13 978-0-321-62592-2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5. </a:t>
            </a:r>
            <a:r>
              <a:rPr lang="ru-RU" sz="2000" b="1" dirty="0" smtClean="0"/>
              <a:t> </a:t>
            </a:r>
            <a:r>
              <a:rPr lang="en-US" sz="2000" b="1" dirty="0" smtClean="0"/>
              <a:t>Physics for Scientists and Engineers, Raymond A. </a:t>
            </a:r>
            <a:r>
              <a:rPr lang="en-US" sz="2000" b="1" dirty="0" err="1" smtClean="0"/>
              <a:t>Serway</a:t>
            </a:r>
            <a:r>
              <a:rPr lang="en-US" sz="2000" b="1" dirty="0" smtClean="0"/>
              <a:t>, John W. Jewett. 9th Edition, 2012.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6.</a:t>
            </a:r>
            <a:r>
              <a:rPr lang="ru-RU" sz="2000" b="1" dirty="0" smtClean="0"/>
              <a:t> </a:t>
            </a: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0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uz-Latn-UZ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sz="2000" b="1" dirty="0"/>
              <a:t>"</a:t>
            </a:r>
            <a:r>
              <a:rPr lang="en-US" sz="2000" b="1" dirty="0" err="1"/>
              <a:t>Fizika</a:t>
            </a:r>
            <a:r>
              <a:rPr lang="en-US" sz="2000" b="1" dirty="0"/>
              <a:t> I </a:t>
            </a:r>
            <a:r>
              <a:rPr lang="en-US" sz="2000" b="1" dirty="0" err="1"/>
              <a:t>kursı</a:t>
            </a:r>
            <a:r>
              <a:rPr lang="en-US" sz="2000" b="1" dirty="0"/>
              <a:t> </a:t>
            </a:r>
            <a:r>
              <a:rPr lang="en-US" sz="2000" b="1" dirty="0" err="1"/>
              <a:t>boyınsha</a:t>
            </a:r>
            <a:r>
              <a:rPr lang="en-US" sz="2000" b="1" dirty="0"/>
              <a:t> </a:t>
            </a:r>
            <a:r>
              <a:rPr lang="en-US" sz="2000" b="1" dirty="0" err="1"/>
              <a:t>prezentaciyalıq</a:t>
            </a:r>
            <a:r>
              <a:rPr lang="en-US" sz="2000" b="1" dirty="0"/>
              <a:t> </a:t>
            </a:r>
            <a:r>
              <a:rPr lang="en-US" sz="2000" b="1" dirty="0" err="1"/>
              <a:t>multimedialı</a:t>
            </a:r>
            <a:r>
              <a:rPr lang="en-US" sz="2000" b="1" dirty="0"/>
              <a:t> </a:t>
            </a:r>
            <a:r>
              <a:rPr lang="en-US" sz="2000" b="1" dirty="0" err="1"/>
              <a:t>shınıǵıwlar</a:t>
            </a:r>
            <a:r>
              <a:rPr lang="en-US" sz="2000" b="1" dirty="0"/>
              <a:t> </a:t>
            </a:r>
            <a:r>
              <a:rPr lang="en-US" sz="2000" b="1" dirty="0" err="1"/>
              <a:t>toplamı</a:t>
            </a:r>
            <a:r>
              <a:rPr lang="en-US" sz="2000" b="1" dirty="0"/>
              <a:t>“</a:t>
            </a:r>
            <a:r>
              <a:rPr lang="uz-Latn-UZ" sz="2000" b="1" dirty="0"/>
              <a:t>.</a:t>
            </a:r>
            <a:r>
              <a:rPr lang="en-US" sz="2000" b="1" dirty="0"/>
              <a:t> </a:t>
            </a:r>
            <a:r>
              <a:rPr lang="uz-Latn-UZ" sz="2000" b="1" dirty="0"/>
              <a:t>E</a:t>
            </a:r>
            <a:r>
              <a:rPr lang="en-US" sz="2000" b="1" dirty="0" err="1"/>
              <a:t>lektron</a:t>
            </a:r>
            <a:r>
              <a:rPr lang="en-US" sz="2000" b="1" dirty="0"/>
              <a:t> </a:t>
            </a:r>
            <a:r>
              <a:rPr lang="en-US" sz="2000" b="1" dirty="0" err="1"/>
              <a:t>oqıw</a:t>
            </a:r>
            <a:r>
              <a:rPr lang="en-US" sz="2000" b="1" dirty="0"/>
              <a:t> </a:t>
            </a:r>
            <a:r>
              <a:rPr lang="en-US" sz="2000" b="1" dirty="0" err="1"/>
              <a:t>qollanba</a:t>
            </a:r>
            <a:r>
              <a:rPr lang="en-US" sz="2000" b="1" dirty="0"/>
              <a:t>. </a:t>
            </a:r>
            <a:r>
              <a:rPr lang="en-US" sz="2000" b="1" dirty="0" err="1"/>
              <a:t>Nókis</a:t>
            </a:r>
            <a:r>
              <a:rPr lang="uz-Latn-UZ" sz="2000" b="1" dirty="0"/>
              <a:t>.</a:t>
            </a:r>
            <a:r>
              <a:rPr lang="en-US" sz="2000" b="1" dirty="0"/>
              <a:t> 2022 </a:t>
            </a:r>
            <a:r>
              <a:rPr lang="uz-Latn-UZ" sz="2000" b="1" dirty="0"/>
              <a:t>j</a:t>
            </a:r>
            <a:r>
              <a:rPr lang="en-US" sz="2000" b="1" dirty="0"/>
              <a:t>. </a:t>
            </a:r>
            <a:r>
              <a:rPr lang="en-US" sz="2000" b="1" dirty="0" err="1"/>
              <a:t>O‘zR</a:t>
            </a:r>
            <a:r>
              <a:rPr lang="en-US" sz="2000" b="1" dirty="0"/>
              <a:t> OO‘MTV 20</a:t>
            </a:r>
            <a:r>
              <a:rPr lang="uz-Latn-UZ" sz="2000" b="1" dirty="0"/>
              <a:t>2</a:t>
            </a:r>
            <a:r>
              <a:rPr lang="en-US" sz="2000" b="1" dirty="0"/>
              <a:t>1.</a:t>
            </a:r>
            <a:r>
              <a:rPr lang="uz-Latn-UZ" sz="2000" b="1" dirty="0"/>
              <a:t>31</a:t>
            </a:r>
            <a:r>
              <a:rPr lang="en-US" sz="2000" b="1" dirty="0"/>
              <a:t>.0</a:t>
            </a:r>
            <a:r>
              <a:rPr lang="uz-Latn-UZ" sz="2000" b="1" dirty="0"/>
              <a:t>5</a:t>
            </a:r>
            <a:r>
              <a:rPr lang="en-US" sz="2000" b="1" dirty="0"/>
              <a:t> </a:t>
            </a:r>
            <a:r>
              <a:rPr lang="en-US" sz="2000" b="1" dirty="0" err="1"/>
              <a:t>dagi</a:t>
            </a:r>
            <a:r>
              <a:rPr lang="en-US" sz="2000" b="1" dirty="0"/>
              <a:t> “</a:t>
            </a:r>
            <a:r>
              <a:rPr lang="uz-Latn-UZ" sz="2000" b="1" dirty="0"/>
              <a:t>2</a:t>
            </a:r>
            <a:r>
              <a:rPr lang="en-US" sz="2000" b="1" dirty="0"/>
              <a:t>3</a:t>
            </a:r>
            <a:r>
              <a:rPr lang="uz-Latn-UZ" sz="2000" b="1" dirty="0"/>
              <a:t>7</a:t>
            </a:r>
            <a:r>
              <a:rPr lang="en-US" sz="2000" b="1" dirty="0"/>
              <a:t>”-</a:t>
            </a:r>
            <a:r>
              <a:rPr lang="en-US" sz="2000" b="1" dirty="0" err="1"/>
              <a:t>sonli</a:t>
            </a:r>
            <a:r>
              <a:rPr lang="en-US" sz="2000" b="1" dirty="0"/>
              <a:t> </a:t>
            </a:r>
            <a:r>
              <a:rPr lang="en-US" sz="2000" b="1" dirty="0" err="1"/>
              <a:t>buyrug‘i</a:t>
            </a:r>
            <a:r>
              <a:rPr lang="en-US" sz="2000" b="1" dirty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7. “Fizika-1 </a:t>
            </a:r>
            <a:r>
              <a:rPr lang="en-US" sz="2000" b="1" dirty="0" err="1" smtClean="0"/>
              <a:t>kursi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2019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2019.04.10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“892”-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marL="0" indent="0" algn="just">
              <a:buFont typeface="Arial" charset="0"/>
              <a:buNone/>
              <a:defRPr/>
            </a:pPr>
            <a:endParaRPr lang="ru-RU" sz="2000" b="1" dirty="0"/>
          </a:p>
          <a:p>
            <a:pPr>
              <a:buFont typeface="Arial" charset="0"/>
              <a:buNone/>
              <a:defRPr/>
            </a:pPr>
            <a:endParaRPr lang="ru-RU" sz="2400" dirty="0" smtClean="0"/>
          </a:p>
          <a:p>
            <a:pPr>
              <a:defRPr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qrcoder.ru/code/?https%3A%2F%2Fphet.colorado.edu%2F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0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phet.colorado.edu/en/simulation/legacy/resonance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2857496"/>
            <a:ext cx="761730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phet.colorado.edu/en/simulation/pendulum-lab</a:t>
            </a:r>
            <a:r>
              <a:rPr lang="ru-RU" dirty="0" smtClean="0"/>
              <a:t> 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819400"/>
            <a:ext cx="769869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phet.colorado.edu/en/simulation/masses-and-springs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743200"/>
            <a:ext cx="7391400" cy="3470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4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68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chemeClr val="tx1"/>
                </a:solidFill>
                <a:cs typeface="Times New Roman" pitchFamily="18" charset="0"/>
              </a:rPr>
              <a:t>Lekciya</a:t>
            </a:r>
            <a:r>
              <a:rPr lang="en-US" sz="4800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cs typeface="Times New Roman" pitchFamily="18" charset="0"/>
              </a:rPr>
              <a:t>rejesi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  <a:ln>
            <a:solidFill>
              <a:srgbClr val="005828"/>
            </a:solidFill>
          </a:ln>
        </p:spPr>
        <p:txBody>
          <a:bodyPr>
            <a:normAutofit/>
          </a:bodyPr>
          <a:lstStyle/>
          <a:p>
            <a:r>
              <a:rPr lang="en-US" sz="3000" b="1" dirty="0" err="1" smtClean="0"/>
              <a:t>Sóniwshi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mexanikalıq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terbelisler</a:t>
            </a:r>
            <a:r>
              <a:rPr lang="en-US" sz="3000" b="1" dirty="0" smtClean="0"/>
              <a:t>.</a:t>
            </a:r>
          </a:p>
          <a:p>
            <a:r>
              <a:rPr lang="en-US" sz="3000" b="1" dirty="0" err="1" smtClean="0"/>
              <a:t>Terbelislerdiń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sóniw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koefficienti</a:t>
            </a:r>
            <a:r>
              <a:rPr lang="en-US" sz="3000" b="1" dirty="0" smtClean="0"/>
              <a:t>.</a:t>
            </a:r>
          </a:p>
          <a:p>
            <a:r>
              <a:rPr lang="en-US" sz="3000" b="1" dirty="0" err="1" smtClean="0"/>
              <a:t>Sóniwdiń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logarifmik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dekrementi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hám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sistemanıń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hasıllıǵı</a:t>
            </a:r>
            <a:r>
              <a:rPr lang="en-US" sz="3000" b="1" dirty="0" smtClean="0"/>
              <a:t>.</a:t>
            </a:r>
          </a:p>
          <a:p>
            <a:r>
              <a:rPr lang="en-US" sz="3000" b="1" dirty="0" err="1" smtClean="0"/>
              <a:t>Májbúriy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mexanikalıq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terbelisler</a:t>
            </a:r>
            <a:r>
              <a:rPr lang="en-US" sz="3000" b="1" dirty="0" smtClean="0"/>
              <a:t>. </a:t>
            </a:r>
          </a:p>
          <a:p>
            <a:r>
              <a:rPr lang="en-US" sz="3000" b="1" dirty="0" err="1" smtClean="0"/>
              <a:t>Májbúriy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elektromagnit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terbelisler</a:t>
            </a:r>
            <a:r>
              <a:rPr lang="en-US" sz="3000" b="1" dirty="0" smtClean="0"/>
              <a:t>. </a:t>
            </a:r>
          </a:p>
          <a:p>
            <a:r>
              <a:rPr lang="en-US" sz="3000" b="1" dirty="0" err="1" smtClean="0"/>
              <a:t>Rezonans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hádiysesi</a:t>
            </a:r>
            <a:r>
              <a:rPr lang="en-US" sz="3000" b="1" dirty="0" smtClean="0"/>
              <a:t>.</a:t>
            </a:r>
          </a:p>
          <a:p>
            <a:r>
              <a:rPr lang="en-US" sz="3000" b="1" dirty="0" err="1" smtClean="0"/>
              <a:t>Tok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hám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kerdewdiń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rezonansı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hám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olardıń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radiotexnikada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qollanılıwı</a:t>
            </a:r>
            <a:r>
              <a:rPr lang="en-US" sz="3000" b="1" dirty="0" smtClean="0"/>
              <a:t>. </a:t>
            </a:r>
            <a:endParaRPr lang="ru-RU" sz="36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Sóniwshi terbelisler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8763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z-Latn-UZ" sz="2400" b="1" dirty="0" smtClean="0"/>
              <a:t>Terbeliw sisteması energiyasınıń sarp bo</a:t>
            </a:r>
            <a:r>
              <a:rPr lang="en-US" sz="2400" b="1" dirty="0" err="1" smtClean="0">
                <a:solidFill>
                  <a:schemeClr val="tx1"/>
                </a:solidFill>
              </a:rPr>
              <a:t>lıwı</a:t>
            </a:r>
            <a:r>
              <a:rPr lang="uz-Latn-UZ" sz="2400" b="1" dirty="0" smtClean="0"/>
              <a:t> nátiyjesinde, waqıt ótiwi menen áste-aqırın terbelis </a:t>
            </a:r>
            <a:r>
              <a:rPr lang="en-US" sz="2400" b="1" dirty="0" err="1" smtClean="0"/>
              <a:t>amplitudasınıń</a:t>
            </a:r>
            <a:r>
              <a:rPr lang="en-US" sz="2400" b="1" dirty="0" smtClean="0"/>
              <a:t> </a:t>
            </a:r>
            <a:r>
              <a:rPr lang="uz-Latn-UZ" sz="2400" b="1" dirty="0" smtClean="0"/>
              <a:t>páseyiw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procesi</a:t>
            </a:r>
            <a:r>
              <a:rPr lang="uz-Latn-UZ" sz="2400" b="1" dirty="0" smtClean="0"/>
              <a:t> </a:t>
            </a:r>
            <a:r>
              <a:rPr lang="uz-Latn-UZ" sz="2400" b="1" i="1" dirty="0" smtClean="0"/>
              <a:t>terbelistiń sóniwi</a:t>
            </a:r>
            <a:r>
              <a:rPr lang="uz-Cyrl-UZ" sz="2400" b="1" dirty="0" smtClean="0"/>
              <a:t> </a:t>
            </a:r>
            <a:r>
              <a:rPr lang="uz-Latn-UZ" sz="2400" b="1" dirty="0" smtClean="0"/>
              <a:t>dep ataladı.</a:t>
            </a:r>
            <a:endParaRPr lang="ru-RU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2590800"/>
            <a:ext cx="8686800" cy="2308324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uz-Latn-UZ" sz="2400" b="1" dirty="0" smtClean="0"/>
              <a:t>Terbelis sóniwiniń sebepleri</a:t>
            </a:r>
            <a:endParaRPr lang="ru-RU" sz="2400" b="1" dirty="0" smtClean="0"/>
          </a:p>
          <a:p>
            <a:pPr algn="ctr"/>
            <a:r>
              <a:rPr lang="uz-Latn-UZ" sz="2400" b="1" dirty="0" smtClean="0"/>
              <a:t>Mexanikalıq sistemalarda</a:t>
            </a:r>
            <a:r>
              <a:rPr lang="ru-RU" sz="2400" b="1" dirty="0" smtClean="0"/>
              <a:t> </a:t>
            </a:r>
            <a:r>
              <a:rPr lang="ru-RU" sz="2400" dirty="0" smtClean="0"/>
              <a:t>– </a:t>
            </a:r>
            <a:r>
              <a:rPr lang="uz-Latn-UZ" sz="2400" b="1" i="1" dirty="0" smtClean="0"/>
              <a:t>súykeliw </a:t>
            </a:r>
            <a:r>
              <a:rPr lang="en-US" sz="2400" b="1" i="1" dirty="0" err="1" smtClean="0"/>
              <a:t>hádiysesiniń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barlıǵı</a:t>
            </a:r>
            <a:r>
              <a:rPr lang="ru-RU" sz="2400" b="1" i="1" dirty="0" smtClean="0"/>
              <a:t>.</a:t>
            </a:r>
          </a:p>
          <a:p>
            <a:pPr algn="ctr"/>
            <a:r>
              <a:rPr lang="uz-Latn-UZ" sz="2400" b="1" dirty="0" smtClean="0"/>
              <a:t>Elektr sistemalarında </a:t>
            </a:r>
            <a:r>
              <a:rPr lang="ru-RU" sz="2400" b="1" dirty="0" smtClean="0"/>
              <a:t>– </a:t>
            </a:r>
            <a:r>
              <a:rPr lang="uz-Latn-UZ" sz="2400" b="1" i="1" dirty="0" smtClean="0"/>
              <a:t>jıllılıq hám elektromagnit tolqınlar nurlanıwına baylanıslı energiyanıń joǵalıwı hámde elektr hám magnit gisterizisi esabına dielektrik hám ferromagn</a:t>
            </a:r>
            <a:r>
              <a:rPr lang="en-US" sz="2400" b="1" i="1" dirty="0" smtClean="0"/>
              <a:t>e</a:t>
            </a:r>
            <a:r>
              <a:rPr lang="uz-Latn-UZ" sz="2400" b="1" i="1" dirty="0" smtClean="0"/>
              <a:t>tiklerde jıllılıq sarplanıwı.</a:t>
            </a:r>
            <a:endParaRPr lang="ru-RU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228600" y="1295400"/>
            <a:ext cx="41148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Sistema</a:t>
            </a:r>
            <a:r>
              <a:rPr lang="uz-Latn-UZ" sz="3200" b="1" dirty="0" smtClean="0">
                <a:solidFill>
                  <a:schemeClr val="tx1"/>
                </a:solidFill>
              </a:rPr>
              <a:t> erkin sóniw terbelisiniń differencial teńlemesi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029200"/>
            <a:ext cx="8329642" cy="12003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</a:t>
            </a:r>
            <a:r>
              <a:rPr lang="ru-RU" sz="2400" b="1" dirty="0" smtClean="0"/>
              <a:t> – </a:t>
            </a:r>
            <a:r>
              <a:rPr lang="uz-Latn-UZ" sz="2400" b="1" dirty="0" smtClean="0"/>
              <a:t>terbeliwshi shama</a:t>
            </a:r>
            <a:r>
              <a:rPr lang="ru-RU" sz="2400" b="1" dirty="0" smtClean="0"/>
              <a:t>,</a:t>
            </a:r>
          </a:p>
          <a:p>
            <a:r>
              <a:rPr lang="ru-RU" sz="2400" b="1" i="1" dirty="0" smtClean="0">
                <a:sym typeface="Symbol"/>
              </a:rPr>
              <a:t></a:t>
            </a:r>
            <a:r>
              <a:rPr lang="en-US" sz="2400" b="1" i="1" dirty="0" smtClean="0">
                <a:sym typeface="Symbol"/>
              </a:rPr>
              <a:t> </a:t>
            </a:r>
            <a:r>
              <a:rPr lang="ru-RU" sz="2400" b="1" dirty="0" smtClean="0"/>
              <a:t>– </a:t>
            </a:r>
            <a:r>
              <a:rPr lang="uz-Latn-UZ" sz="2400" b="1" dirty="0" smtClean="0"/>
              <a:t>sóniw koefficienti</a:t>
            </a:r>
            <a:r>
              <a:rPr lang="en-US" sz="2400" b="1" dirty="0" smtClean="0"/>
              <a:t>,</a:t>
            </a:r>
            <a:endParaRPr lang="ru-RU" sz="2400" b="1" dirty="0" smtClean="0"/>
          </a:p>
          <a:p>
            <a:r>
              <a:rPr lang="ru-RU" sz="2400" b="1" i="1" dirty="0" smtClean="0">
                <a:sym typeface="Symbol"/>
              </a:rPr>
              <a:t></a:t>
            </a:r>
            <a:r>
              <a:rPr lang="ru-RU" sz="2400" b="1" i="1" baseline="-25000" dirty="0" smtClean="0"/>
              <a:t>0</a:t>
            </a:r>
            <a:r>
              <a:rPr lang="ru-RU" sz="2400" b="1" i="1" dirty="0" smtClean="0"/>
              <a:t> </a:t>
            </a:r>
            <a:r>
              <a:rPr lang="ru-RU" sz="2400" b="1" dirty="0" smtClean="0"/>
              <a:t>– </a:t>
            </a:r>
            <a:r>
              <a:rPr lang="uz-Latn-UZ" sz="2400" b="1" dirty="0" smtClean="0"/>
              <a:t>erkin sóniw terbelisiniń cikllıq jiyiligi</a:t>
            </a:r>
            <a:r>
              <a:rPr lang="ru-RU" sz="2400" b="1" dirty="0" smtClean="0"/>
              <a:t> </a:t>
            </a:r>
            <a:r>
              <a:rPr lang="ru-RU" sz="2400" i="1" dirty="0" smtClean="0"/>
              <a:t>(</a:t>
            </a:r>
            <a:r>
              <a:rPr lang="ru-RU" sz="2400" b="1" i="1" dirty="0" smtClean="0">
                <a:sym typeface="Symbol"/>
              </a:rPr>
              <a:t> </a:t>
            </a:r>
            <a:r>
              <a:rPr lang="ru-RU" sz="2400" b="1" i="1" dirty="0" smtClean="0"/>
              <a:t>= 0 </a:t>
            </a:r>
            <a:r>
              <a:rPr lang="uz-Latn-UZ" sz="2400" b="1" dirty="0" smtClean="0"/>
              <a:t>bolǵanda</a:t>
            </a:r>
            <a:r>
              <a:rPr lang="ru-RU" sz="2400" dirty="0" smtClean="0"/>
              <a:t>)</a:t>
            </a:r>
            <a:r>
              <a:rPr lang="en-US" sz="2400" b="1" dirty="0" smtClean="0"/>
              <a:t>.</a:t>
            </a:r>
            <a:endParaRPr lang="ru-RU" sz="2400" b="1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381000" y="1371600"/>
          <a:ext cx="41111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" name="Equation" r:id="rId5" imgW="1511300" imgH="419100" progId="">
                  <p:embed/>
                </p:oleObj>
              </mc:Choice>
              <mc:Fallback>
                <p:oleObj name="Equation" r:id="rId5" imgW="1511300" imgH="419100" progId="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411111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4800" y="3886200"/>
          <a:ext cx="3886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name="Equation" r:id="rId7" imgW="1333500" imgH="241300" progId="">
                  <p:embed/>
                </p:oleObj>
              </mc:Choice>
              <mc:Fallback>
                <p:oleObj name="Equation" r:id="rId7" imgW="1333500" imgH="241300" progId="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86200"/>
                        <a:ext cx="388620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кругленный прямоугольник 9"/>
          <p:cNvSpPr/>
          <p:nvPr/>
        </p:nvSpPr>
        <p:spPr>
          <a:xfrm>
            <a:off x="228600" y="3886200"/>
            <a:ext cx="42672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28600" y="2819400"/>
            <a:ext cx="4479303" cy="461665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uz-Latn-UZ" sz="2400" b="1" dirty="0" smtClean="0"/>
              <a:t>Differencial teńlemeniń sheshimi:</a:t>
            </a:r>
            <a:endParaRPr lang="ru-RU" sz="2400" b="1" dirty="0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81000" y="4038600"/>
          <a:ext cx="3886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" name="Equation" r:id="rId9" imgW="1333500" imgH="241300" progId="">
                  <p:embed/>
                </p:oleObj>
              </mc:Choice>
              <mc:Fallback>
                <p:oleObj name="Equation" r:id="rId9" imgW="1333500" imgH="241300" progId="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388620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19673" name="ShockwaveFlash1" r:id="rId2" imgW="1828571" imgH="1828571"/>
        </mc:Choice>
        <mc:Fallback>
          <p:control name="ShockwaveFlash1" r:id="rId2" imgW="1828571" imgH="182857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34000" y="1371600"/>
                  <a:ext cx="3810000" cy="3089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Скругленный прямоугольник 60"/>
          <p:cNvSpPr/>
          <p:nvPr/>
        </p:nvSpPr>
        <p:spPr>
          <a:xfrm>
            <a:off x="685800" y="4114800"/>
            <a:ext cx="2819400" cy="838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914400" y="2286000"/>
            <a:ext cx="23622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3810000" cy="1066800"/>
          </a:xfrm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700" b="1" dirty="0" err="1" smtClean="0"/>
              <a:t>Ortalıqtıń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qarsılıǵı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kishi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bolǵanda</a:t>
            </a:r>
            <a:r>
              <a:rPr lang="en-US" sz="2700" b="1" dirty="0" smtClean="0"/>
              <a:t> </a:t>
            </a:r>
            <a:r>
              <a:rPr lang="ru-RU" sz="2800" b="1" dirty="0" smtClean="0">
                <a:sym typeface="Symbol"/>
              </a:rPr>
              <a:t></a:t>
            </a:r>
            <a:r>
              <a:rPr lang="ru-RU" sz="2800" dirty="0" smtClean="0"/>
              <a:t> </a:t>
            </a:r>
            <a:r>
              <a:rPr lang="ru-RU" sz="2800" b="1" baseline="30000" dirty="0" smtClean="0"/>
              <a:t>2</a:t>
            </a:r>
            <a:r>
              <a:rPr lang="ru-RU" sz="2800" b="1" dirty="0" smtClean="0"/>
              <a:t>&lt;&lt;</a:t>
            </a:r>
            <a:r>
              <a:rPr lang="en-US" sz="2800" b="1" baseline="-25000" dirty="0" smtClean="0"/>
              <a:t> </a:t>
            </a:r>
            <a:r>
              <a:rPr lang="ru-RU" sz="2800" b="1" i="1" dirty="0">
                <a:ea typeface="Calibri"/>
                <a:cs typeface="Times New Roman"/>
              </a:rPr>
              <a:t>ω</a:t>
            </a:r>
            <a:r>
              <a:rPr lang="ru-RU" sz="2800" b="1" i="1" baseline="-25000" dirty="0">
                <a:ea typeface="Calibri"/>
                <a:cs typeface="Times New Roman"/>
              </a:rPr>
              <a:t>0</a:t>
            </a:r>
            <a:r>
              <a:rPr lang="ru-RU" sz="2800" b="1" i="1" baseline="30000" dirty="0">
                <a:ea typeface="Calibri"/>
                <a:cs typeface="Times New Roman"/>
              </a:rPr>
              <a:t>2</a:t>
            </a:r>
            <a:r>
              <a:rPr lang="ru-RU" sz="2800" dirty="0">
                <a:ea typeface="Calibri"/>
                <a:cs typeface="Times New Roman"/>
              </a:rPr>
              <a:t/>
            </a:r>
            <a:br>
              <a:rPr lang="ru-RU" sz="2800" dirty="0">
                <a:ea typeface="Calibri"/>
                <a:cs typeface="Times New Roman"/>
              </a:rPr>
            </a:br>
            <a:endParaRPr lang="ru-RU" sz="28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4800600" y="2039938"/>
            <a:ext cx="4114800" cy="174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rot="5400000" flipH="1" flipV="1">
            <a:off x="2972594" y="2037556"/>
            <a:ext cx="3657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уга 8"/>
          <p:cNvSpPr/>
          <p:nvPr/>
        </p:nvSpPr>
        <p:spPr>
          <a:xfrm flipH="1" flipV="1">
            <a:off x="3733800" y="-4171950"/>
            <a:ext cx="9296400" cy="5676900"/>
          </a:xfrm>
          <a:prstGeom prst="arc">
            <a:avLst>
              <a:gd name="adj1" fmla="val 16121440"/>
              <a:gd name="adj2" fmla="val 20022021"/>
            </a:avLst>
          </a:prstGeom>
          <a:ln w="28575">
            <a:solidFill>
              <a:srgbClr val="00206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уга 9"/>
          <p:cNvSpPr/>
          <p:nvPr/>
        </p:nvSpPr>
        <p:spPr>
          <a:xfrm flipH="1">
            <a:off x="3810000" y="2590800"/>
            <a:ext cx="9220200" cy="5753100"/>
          </a:xfrm>
          <a:prstGeom prst="arc">
            <a:avLst>
              <a:gd name="adj1" fmla="val 16200000"/>
              <a:gd name="adj2" fmla="val 20022021"/>
            </a:avLst>
          </a:prstGeom>
          <a:ln w="28575">
            <a:solidFill>
              <a:srgbClr val="00206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4794837" y="362590"/>
            <a:ext cx="3642232" cy="2959634"/>
          </a:xfrm>
          <a:custGeom>
            <a:avLst/>
            <a:gdLst>
              <a:gd name="connsiteX0" fmla="*/ 0 w 3642232"/>
              <a:gd name="connsiteY0" fmla="*/ 659547 h 2959634"/>
              <a:gd name="connsiteX1" fmla="*/ 238205 w 3642232"/>
              <a:gd name="connsiteY1" fmla="*/ 375237 h 2959634"/>
              <a:gd name="connsiteX2" fmla="*/ 622407 w 3642232"/>
              <a:gd name="connsiteY2" fmla="*/ 2910968 h 2959634"/>
              <a:gd name="connsiteX3" fmla="*/ 929768 w 3642232"/>
              <a:gd name="connsiteY3" fmla="*/ 667231 h 2959634"/>
              <a:gd name="connsiteX4" fmla="*/ 1290918 w 3642232"/>
              <a:gd name="connsiteY4" fmla="*/ 2618975 h 2959634"/>
              <a:gd name="connsiteX5" fmla="*/ 1621331 w 3642232"/>
              <a:gd name="connsiteY5" fmla="*/ 905436 h 2959634"/>
              <a:gd name="connsiteX6" fmla="*/ 1974797 w 3642232"/>
              <a:gd name="connsiteY6" fmla="*/ 2396138 h 2959634"/>
              <a:gd name="connsiteX7" fmla="*/ 2312894 w 3642232"/>
              <a:gd name="connsiteY7" fmla="*/ 1105221 h 2959634"/>
              <a:gd name="connsiteX8" fmla="*/ 2620255 w 3642232"/>
              <a:gd name="connsiteY8" fmla="*/ 2273194 h 2959634"/>
              <a:gd name="connsiteX9" fmla="*/ 2942985 w 3642232"/>
              <a:gd name="connsiteY9" fmla="*/ 1128273 h 2959634"/>
              <a:gd name="connsiteX10" fmla="*/ 3142770 w 3642232"/>
              <a:gd name="connsiteY10" fmla="*/ 2234773 h 2959634"/>
              <a:gd name="connsiteX11" fmla="*/ 3442447 w 3642232"/>
              <a:gd name="connsiteY11" fmla="*/ 1205113 h 2959634"/>
              <a:gd name="connsiteX12" fmla="*/ 3642232 w 3642232"/>
              <a:gd name="connsiteY12" fmla="*/ 2173301 h 295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42232" h="2959634">
                <a:moveTo>
                  <a:pt x="0" y="659547"/>
                </a:moveTo>
                <a:cubicBezTo>
                  <a:pt x="67235" y="329773"/>
                  <a:pt x="134471" y="0"/>
                  <a:pt x="238205" y="375237"/>
                </a:cubicBezTo>
                <a:cubicBezTo>
                  <a:pt x="341940" y="750474"/>
                  <a:pt x="507147" y="2862302"/>
                  <a:pt x="622407" y="2910968"/>
                </a:cubicBezTo>
                <a:cubicBezTo>
                  <a:pt x="737667" y="2959634"/>
                  <a:pt x="818350" y="715896"/>
                  <a:pt x="929768" y="667231"/>
                </a:cubicBezTo>
                <a:cubicBezTo>
                  <a:pt x="1041186" y="618566"/>
                  <a:pt x="1175658" y="2579274"/>
                  <a:pt x="1290918" y="2618975"/>
                </a:cubicBezTo>
                <a:cubicBezTo>
                  <a:pt x="1406178" y="2658676"/>
                  <a:pt x="1507351" y="942575"/>
                  <a:pt x="1621331" y="905436"/>
                </a:cubicBezTo>
                <a:cubicBezTo>
                  <a:pt x="1735311" y="868297"/>
                  <a:pt x="1859536" y="2362840"/>
                  <a:pt x="1974797" y="2396138"/>
                </a:cubicBezTo>
                <a:cubicBezTo>
                  <a:pt x="2090058" y="2429436"/>
                  <a:pt x="2205318" y="1125712"/>
                  <a:pt x="2312894" y="1105221"/>
                </a:cubicBezTo>
                <a:cubicBezTo>
                  <a:pt x="2420470" y="1084730"/>
                  <a:pt x="2515240" y="2269352"/>
                  <a:pt x="2620255" y="2273194"/>
                </a:cubicBezTo>
                <a:cubicBezTo>
                  <a:pt x="2725270" y="2277036"/>
                  <a:pt x="2855899" y="1134677"/>
                  <a:pt x="2942985" y="1128273"/>
                </a:cubicBezTo>
                <a:cubicBezTo>
                  <a:pt x="3030071" y="1121869"/>
                  <a:pt x="3059526" y="2221966"/>
                  <a:pt x="3142770" y="2234773"/>
                </a:cubicBezTo>
                <a:cubicBezTo>
                  <a:pt x="3226014" y="2247580"/>
                  <a:pt x="3359204" y="1215358"/>
                  <a:pt x="3442447" y="1205113"/>
                </a:cubicBezTo>
                <a:cubicBezTo>
                  <a:pt x="3525690" y="1194868"/>
                  <a:pt x="3583961" y="1684084"/>
                  <a:pt x="3642232" y="2173301"/>
                </a:cubicBezTo>
              </a:path>
            </a:pathLst>
          </a:custGeom>
          <a:ln w="28575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096000" y="3581400"/>
          <a:ext cx="188105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0" name="Equation" r:id="rId4" imgW="647700" imgH="241300" progId="">
                  <p:embed/>
                </p:oleObj>
              </mc:Choice>
              <mc:Fallback>
                <p:oleObj name="Equation" r:id="rId4" imgW="647700" imgH="241300" progId="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81400"/>
                        <a:ext cx="188105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762000" y="4114800"/>
          <a:ext cx="2654152" cy="78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" name="Equation" r:id="rId6" imgW="990170" imgH="291973" progId="">
                  <p:embed/>
                </p:oleObj>
              </mc:Choice>
              <mc:Fallback>
                <p:oleObj name="Equation" r:id="rId6" imgW="990170" imgH="291973" progId="">
                  <p:embed/>
                  <p:pic>
                    <p:nvPicPr>
                      <p:cNvPr id="0" name="Picture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2654152" cy="781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5221288" y="0"/>
          <a:ext cx="392271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" name="Equation" r:id="rId8" imgW="1346200" imgH="241300" progId="">
                  <p:embed/>
                </p:oleObj>
              </mc:Choice>
              <mc:Fallback>
                <p:oleObj name="Equation" r:id="rId8" imgW="1346200" imgH="241300" progId="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0"/>
                        <a:ext cx="3922712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Прямая со стрелкой 25"/>
          <p:cNvCxnSpPr/>
          <p:nvPr/>
        </p:nvCxnSpPr>
        <p:spPr>
          <a:xfrm rot="5400000">
            <a:off x="4953000" y="762000"/>
            <a:ext cx="9144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6019800" y="4114800"/>
            <a:ext cx="1447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715000" y="609600"/>
            <a:ext cx="3429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16200000" flipV="1">
            <a:off x="5334000" y="3429000"/>
            <a:ext cx="9144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rot="5400000">
            <a:off x="7506494" y="3009106"/>
            <a:ext cx="838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5400000">
            <a:off x="7011194" y="3047206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rot="10800000">
            <a:off x="7391400" y="3276600"/>
            <a:ext cx="533400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7467600" y="2743200"/>
          <a:ext cx="40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" name="Equation" r:id="rId10" imgW="139579" imgH="164957" progId="">
                  <p:embed/>
                </p:oleObj>
              </mc:Choice>
              <mc:Fallback>
                <p:oleObj name="Equation" r:id="rId10" imgW="139579" imgH="164957" progId="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743200"/>
                        <a:ext cx="406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Прямая соединительная линия 47"/>
          <p:cNvCxnSpPr/>
          <p:nvPr/>
        </p:nvCxnSpPr>
        <p:spPr>
          <a:xfrm>
            <a:off x="4191000" y="2057400"/>
            <a:ext cx="60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4191000" y="457200"/>
            <a:ext cx="60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20488" idx="2"/>
          </p:cNvCxnSpPr>
          <p:nvPr/>
        </p:nvCxnSpPr>
        <p:spPr>
          <a:xfrm rot="5400000">
            <a:off x="3771900" y="12573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4038600" y="990600"/>
          <a:ext cx="5524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4" name="Equation" r:id="rId12" imgW="190500" imgH="228600" progId="">
                  <p:embed/>
                </p:oleObj>
              </mc:Choice>
              <mc:Fallback>
                <p:oleObj name="Equation" r:id="rId12" imgW="190500" imgH="228600" progId="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90600"/>
                        <a:ext cx="55245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1219200" y="2362200"/>
          <a:ext cx="18811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5" name="Equation" r:id="rId14" imgW="647700" imgH="241300" progId="">
                  <p:embed/>
                </p:oleObj>
              </mc:Choice>
              <mc:Fallback>
                <p:oleObj name="Equation" r:id="rId14" imgW="647700" imgH="241300" progId="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188118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14348" y="1357298"/>
            <a:ext cx="2767809" cy="830997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uz-Latn-UZ" sz="2400" b="1" dirty="0" smtClean="0"/>
              <a:t>Sóniwshi terbelisler </a:t>
            </a:r>
          </a:p>
          <a:p>
            <a:pPr algn="ctr"/>
            <a:r>
              <a:rPr lang="uz-Latn-UZ" sz="2400" b="1" dirty="0" smtClean="0"/>
              <a:t>amplitudası</a:t>
            </a:r>
            <a:endParaRPr lang="ru-RU" sz="2400" b="1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7239000" y="5181600"/>
            <a:ext cx="1524000" cy="1219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714348" y="3143248"/>
            <a:ext cx="2767809" cy="830997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uz-Latn-UZ" sz="2400" b="1" dirty="0" smtClean="0"/>
              <a:t>Sóniwshi terbelisler </a:t>
            </a:r>
          </a:p>
          <a:p>
            <a:pPr algn="ctr"/>
            <a:r>
              <a:rPr lang="uz-Latn-UZ" sz="2400" b="1" dirty="0" smtClean="0"/>
              <a:t>jiyiligi</a:t>
            </a:r>
            <a:endParaRPr lang="ru-RU" sz="2400" b="1" dirty="0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7391400" y="5257800"/>
          <a:ext cx="1229710" cy="1150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6" name="Equation" r:id="rId15" imgW="418918" imgH="393529" progId="">
                  <p:embed/>
                </p:oleObj>
              </mc:Choice>
              <mc:Fallback>
                <p:oleObj name="Equation" r:id="rId15" imgW="418918" imgH="393529" progId="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257800"/>
                        <a:ext cx="1229710" cy="11503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Стрелка вправо 67"/>
          <p:cNvSpPr/>
          <p:nvPr/>
        </p:nvSpPr>
        <p:spPr>
          <a:xfrm>
            <a:off x="228600" y="5029200"/>
            <a:ext cx="6553200" cy="1600200"/>
          </a:xfrm>
          <a:prstGeom prst="rightArrow">
            <a:avLst>
              <a:gd name="adj1" fmla="val 96056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b="1" dirty="0" smtClean="0"/>
          </a:p>
          <a:p>
            <a:pPr algn="ctr"/>
            <a:r>
              <a:rPr lang="uz-Latn-UZ" sz="2400" b="1" dirty="0" smtClean="0"/>
              <a:t>Sóniwshi terbelisler amplitudasını</a:t>
            </a:r>
            <a:r>
              <a:rPr lang="en-US" sz="2400" b="1" dirty="0" smtClean="0"/>
              <a:t>ń</a:t>
            </a:r>
            <a:r>
              <a:rPr lang="uz-Latn-UZ" sz="2400" b="1" dirty="0" smtClean="0"/>
              <a:t> </a:t>
            </a:r>
            <a:r>
              <a:rPr lang="uz-Latn-UZ" sz="2400" b="1" i="1" dirty="0" smtClean="0"/>
              <a:t>e</a:t>
            </a:r>
            <a:r>
              <a:rPr lang="uz-Latn-UZ" sz="2400" b="1" dirty="0" smtClean="0"/>
              <a:t> márte kemeyiwine ketken waqıt aralıǵı</a:t>
            </a:r>
            <a:r>
              <a:rPr lang="ru-RU" sz="2400" b="1" dirty="0" smtClean="0"/>
              <a:t> </a:t>
            </a:r>
            <a:r>
              <a:rPr lang="uz-Latn-UZ" sz="2400" b="1" i="1" dirty="0" smtClean="0"/>
              <a:t>relaksaciya waqtı </a:t>
            </a:r>
            <a:r>
              <a:rPr lang="uz-Latn-UZ" sz="2400" b="1" dirty="0" smtClean="0"/>
              <a:t>dep ataladı.</a:t>
            </a:r>
            <a:endParaRPr lang="ru-RU" sz="2400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кругленный прямоугольник 18"/>
          <p:cNvSpPr/>
          <p:nvPr/>
        </p:nvSpPr>
        <p:spPr>
          <a:xfrm>
            <a:off x="152400" y="3124200"/>
            <a:ext cx="3124200" cy="1447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810000" y="4648200"/>
            <a:ext cx="5181600" cy="1219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810000" y="1981200"/>
            <a:ext cx="5181600" cy="1219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Sóniw dekrementi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4678" y="3571876"/>
            <a:ext cx="579120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 </a:t>
            </a:r>
            <a:r>
              <a:rPr lang="ru-RU" sz="2400" b="1" dirty="0" smtClean="0"/>
              <a:t>— </a:t>
            </a:r>
            <a:r>
              <a:rPr lang="uz-Latn-UZ" sz="2400" b="1" dirty="0" smtClean="0"/>
              <a:t>waqıtları bir dáwirge parq qılatuǵın eki izbe-iz terbelislerdiń amplitudaları</a:t>
            </a:r>
            <a:r>
              <a:rPr lang="en-US" sz="2400" b="1" dirty="0" smtClean="0"/>
              <a:t>.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066800"/>
            <a:ext cx="8763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z-Latn-UZ" sz="2400" b="1" i="1" dirty="0" smtClean="0"/>
              <a:t>Sóniw dekrementi</a:t>
            </a:r>
            <a:r>
              <a:rPr lang="ru-RU" sz="2400" b="1" i="1" dirty="0" smtClean="0"/>
              <a:t> </a:t>
            </a:r>
            <a:r>
              <a:rPr lang="ru-RU" sz="2400" b="1" dirty="0" smtClean="0"/>
              <a:t>– </a:t>
            </a:r>
            <a:r>
              <a:rPr lang="uz-Latn-UZ" sz="2400" b="1" dirty="0" smtClean="0"/>
              <a:t>bul sızıqlı sistemalarda terbelistiń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baslanǵısh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aqırǵı</a:t>
            </a:r>
            <a:r>
              <a:rPr lang="uz-Latn-UZ" sz="2400" b="1" dirty="0" smtClean="0"/>
              <a:t> </a:t>
            </a:r>
            <a:r>
              <a:rPr lang="en-US" sz="2400" b="1" dirty="0" err="1" smtClean="0"/>
              <a:t>halatları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amplitudalarınıń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qatnasın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kórsetiwshi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shama</a:t>
            </a:r>
            <a:r>
              <a:rPr lang="uz-Latn-UZ" sz="2400" b="1" dirty="0" smtClean="0"/>
              <a:t>.</a:t>
            </a:r>
            <a:endParaRPr lang="ru-RU" sz="2400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2400" y="4953000"/>
            <a:ext cx="3505200" cy="8309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z-Latn-UZ" sz="2400" b="1" dirty="0" smtClean="0"/>
              <a:t>Sóniwdiń logarifmik dekrementi</a:t>
            </a:r>
            <a:r>
              <a:rPr lang="ru-RU" sz="2400" b="1" dirty="0" smtClean="0"/>
              <a:t>-</a:t>
            </a:r>
            <a:endParaRPr lang="ru-RU" sz="2400" b="1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74718"/>
              </p:ext>
            </p:extLst>
          </p:nvPr>
        </p:nvGraphicFramePr>
        <p:xfrm>
          <a:off x="3916908" y="2209800"/>
          <a:ext cx="4998492" cy="1059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4" name="Equation" r:id="rId4" imgW="2146300" imgH="457200" progId="">
                  <p:embed/>
                </p:oleObj>
              </mc:Choice>
              <mc:Fallback>
                <p:oleObj name="Equation" r:id="rId4" imgW="2146300" imgH="457200" progId="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908" y="2209800"/>
                        <a:ext cx="4998492" cy="1059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" y="2209800"/>
            <a:ext cx="3505200" cy="4616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z-Latn-UZ" sz="2400" b="1" dirty="0" smtClean="0"/>
              <a:t>Sóniw dekrementi</a:t>
            </a:r>
            <a:r>
              <a:rPr lang="ru-RU" sz="2400" b="1" dirty="0" smtClean="0"/>
              <a:t>-</a:t>
            </a:r>
            <a:endParaRPr lang="ru-RU" sz="2400" b="1" dirty="0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52400" y="3200400"/>
          <a:ext cx="326474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5" name="Equation" r:id="rId6" imgW="1358900" imgH="508000" progId="">
                  <p:embed/>
                </p:oleObj>
              </mc:Choice>
              <mc:Fallback>
                <p:oleObj name="Equation" r:id="rId6" imgW="1358900" imgH="508000" progId="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200400"/>
                        <a:ext cx="3264748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" y="5867400"/>
            <a:ext cx="868680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ru-RU" sz="2400" b="1" dirty="0" smtClean="0"/>
              <a:t>– </a:t>
            </a:r>
            <a:r>
              <a:rPr lang="uz-Latn-UZ" sz="2400" b="1" dirty="0" smtClean="0"/>
              <a:t>amplitudanıń </a:t>
            </a:r>
            <a:r>
              <a:rPr lang="uz-Latn-UZ" sz="2400" b="1" i="1" dirty="0" smtClean="0"/>
              <a:t>e</a:t>
            </a:r>
            <a:r>
              <a:rPr lang="uz-Latn-UZ" sz="2400" b="1" dirty="0" smtClean="0"/>
              <a:t> márte kemeyiwine ketken waqıttaǵı terbelisler sanı</a:t>
            </a:r>
            <a:r>
              <a:rPr lang="en-US" sz="2400" b="1" dirty="0" smtClean="0"/>
              <a:t>.</a:t>
            </a:r>
            <a:endParaRPr lang="ru-RU" sz="2400" b="1" dirty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3886200" y="4724400"/>
          <a:ext cx="5003346" cy="110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6" name="Equation" r:id="rId8" imgW="1930400" imgH="431800" progId="">
                  <p:embed/>
                </p:oleObj>
              </mc:Choice>
              <mc:Fallback>
                <p:oleObj name="Equation" r:id="rId8" imgW="1930400" imgH="431800" progId="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24400"/>
                        <a:ext cx="5003346" cy="1106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914400" y="4191000"/>
            <a:ext cx="7467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105400" y="5562600"/>
            <a:ext cx="38100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4600" y="3048000"/>
            <a:ext cx="41148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Terbeliwshi sistemanıń hasıllıǵı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8763000" cy="1446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uz-Latn-UZ" sz="2200" b="1" i="1" dirty="0" smtClean="0"/>
              <a:t>Terbeliwshi sistemanıń </a:t>
            </a:r>
            <a:r>
              <a:rPr lang="uz-Latn-UZ" sz="2200" b="1" i="1" dirty="0" smtClean="0">
                <a:solidFill>
                  <a:schemeClr val="tx1"/>
                </a:solidFill>
              </a:rPr>
              <a:t>hasıllıǵı </a:t>
            </a:r>
            <a:r>
              <a:rPr lang="uz-Latn-UZ" sz="2200" b="1" dirty="0" smtClean="0"/>
              <a:t>dep,</a:t>
            </a:r>
            <a:r>
              <a:rPr lang="ru-RU" sz="2200" b="1" dirty="0" smtClean="0"/>
              <a:t> </a:t>
            </a:r>
            <a:r>
              <a:rPr lang="en-US" sz="2200" b="1" i="1" dirty="0" smtClean="0"/>
              <a:t>t </a:t>
            </a:r>
            <a:r>
              <a:rPr lang="uz-Latn-UZ" sz="2200" b="1" dirty="0" smtClean="0"/>
              <a:t>qálegen waqıt momentindegi sistemanıń </a:t>
            </a:r>
            <a:r>
              <a:rPr lang="en-US" sz="2200" b="1" i="1" dirty="0" smtClean="0"/>
              <a:t>W</a:t>
            </a:r>
            <a:r>
              <a:rPr lang="ru-RU" sz="2200" b="1" i="1" dirty="0" smtClean="0"/>
              <a:t>(</a:t>
            </a:r>
            <a:r>
              <a:rPr lang="en-US" sz="2200" b="1" i="1" dirty="0" smtClean="0"/>
              <a:t>t</a:t>
            </a:r>
            <a:r>
              <a:rPr lang="uz-Cyrl-UZ" sz="2200" b="1" dirty="0" smtClean="0"/>
              <a:t>) </a:t>
            </a:r>
            <a:r>
              <a:rPr lang="uz-Latn-UZ" sz="2200" b="1" dirty="0" smtClean="0"/>
              <a:t>terbelis energiyasınıń</a:t>
            </a:r>
            <a:r>
              <a:rPr lang="uz-Cyrl-UZ" sz="2200" b="1" i="1" dirty="0" smtClean="0"/>
              <a:t> </a:t>
            </a:r>
            <a:r>
              <a:rPr lang="en-US" sz="2200" b="1" i="1" dirty="0" smtClean="0"/>
              <a:t>t </a:t>
            </a:r>
            <a:r>
              <a:rPr lang="uz-Latn-UZ" sz="2200" b="1" dirty="0" smtClean="0"/>
              <a:t>dan</a:t>
            </a:r>
            <a:r>
              <a:rPr lang="uz-Cyrl-UZ" sz="2200" b="1" dirty="0" smtClean="0"/>
              <a:t>  </a:t>
            </a:r>
            <a:r>
              <a:rPr lang="en-US" sz="2200" b="1" i="1" dirty="0" smtClean="0"/>
              <a:t>t</a:t>
            </a:r>
            <a:r>
              <a:rPr lang="ru-RU" sz="2200" b="1" i="1" dirty="0" smtClean="0"/>
              <a:t> + </a:t>
            </a:r>
            <a:r>
              <a:rPr lang="en-US" sz="2200" b="1" i="1" dirty="0" smtClean="0"/>
              <a:t>T </a:t>
            </a:r>
            <a:r>
              <a:rPr lang="uz-Latn-UZ" sz="2200" b="1" dirty="0" smtClean="0"/>
              <a:t>waqıt aralıǵındaǵı energiyanıń kemeyiwine qatnasın </a:t>
            </a:r>
            <a:r>
              <a:rPr lang="ru-RU" sz="2200" b="1" i="1" dirty="0" smtClean="0"/>
              <a:t>2</a:t>
            </a:r>
            <a:r>
              <a:rPr lang="ru-RU" sz="2200" b="1" i="1" dirty="0" smtClean="0">
                <a:sym typeface="Symbol"/>
              </a:rPr>
              <a:t></a:t>
            </a:r>
            <a:r>
              <a:rPr lang="uz-Cyrl-UZ" sz="2200" b="1" i="1" dirty="0" smtClean="0"/>
              <a:t>  </a:t>
            </a:r>
            <a:r>
              <a:rPr lang="uz-Latn-UZ" sz="2200" b="1" dirty="0" smtClean="0"/>
              <a:t>g</a:t>
            </a:r>
            <a:r>
              <a:rPr lang="en-US" sz="2200" b="1" dirty="0" smtClean="0"/>
              <a:t>e</a:t>
            </a:r>
            <a:r>
              <a:rPr lang="uz-Latn-UZ" sz="2200" b="1" dirty="0" smtClean="0"/>
              <a:t> kóbeymesine teń</a:t>
            </a:r>
            <a:r>
              <a:rPr lang="uz-Cyrl-UZ" sz="2200" b="1" dirty="0" smtClean="0"/>
              <a:t> </a:t>
            </a:r>
            <a:r>
              <a:rPr lang="en-US" sz="2200" b="1" i="1" dirty="0" smtClean="0"/>
              <a:t>Q</a:t>
            </a:r>
            <a:r>
              <a:rPr lang="ru-RU" sz="2200" b="1" dirty="0" smtClean="0"/>
              <a:t> – </a:t>
            </a:r>
            <a:r>
              <a:rPr lang="uz-Latn-UZ" sz="2200" b="1" dirty="0" smtClean="0"/>
              <a:t>ólshemsiz shamaǵa aytıladı</a:t>
            </a:r>
            <a:r>
              <a:rPr lang="ru-RU" sz="2200" b="1" dirty="0" smtClean="0"/>
              <a:t> (</a:t>
            </a:r>
            <a:r>
              <a:rPr lang="uz-Latn-UZ" sz="2200" b="1" dirty="0" smtClean="0"/>
              <a:t>bir shártli sóniwshi terbelis dáwirinde</a:t>
            </a:r>
            <a:r>
              <a:rPr lang="ru-RU" sz="2200" b="1" dirty="0" smtClean="0"/>
              <a:t>):</a:t>
            </a:r>
            <a:endParaRPr lang="ru-R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638800"/>
            <a:ext cx="4572000" cy="8309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W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t</a:t>
            </a:r>
            <a:r>
              <a:rPr lang="ru-RU" sz="2400" b="1" i="1" dirty="0" smtClean="0"/>
              <a:t>) </a:t>
            </a:r>
            <a:r>
              <a:rPr lang="uz-Latn-UZ" sz="2400" b="1" dirty="0" smtClean="0"/>
              <a:t>energiya</a:t>
            </a:r>
            <a:r>
              <a:rPr lang="ru-RU" sz="2400" b="1" dirty="0" smtClean="0"/>
              <a:t> </a:t>
            </a:r>
            <a:r>
              <a:rPr lang="uz-Cyrl-UZ" sz="2400" b="1" i="1" dirty="0" smtClean="0"/>
              <a:t>А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t</a:t>
            </a:r>
            <a:r>
              <a:rPr lang="ru-RU" sz="2400" b="1" i="1" dirty="0" smtClean="0"/>
              <a:t>) </a:t>
            </a:r>
            <a:r>
              <a:rPr lang="uz-Latn-UZ" sz="2400" b="1" dirty="0" smtClean="0"/>
              <a:t>amplituda kvadratına</a:t>
            </a:r>
            <a:r>
              <a:rPr lang="ru-RU" sz="2400" b="1" dirty="0" smtClean="0"/>
              <a:t> </a:t>
            </a:r>
            <a:r>
              <a:rPr lang="uz-Latn-UZ" sz="2400" b="1" dirty="0" smtClean="0"/>
              <a:t>proporcional</a:t>
            </a:r>
            <a:r>
              <a:rPr lang="ru-RU" sz="2400" b="1" dirty="0" smtClean="0"/>
              <a:t>  -</a:t>
            </a:r>
            <a:endParaRPr lang="ru-RU" sz="2400" b="1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2743200" y="3048000"/>
          <a:ext cx="3810000" cy="1025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6" name="Equation" r:id="rId4" imgW="1587500" imgH="431800" progId="">
                  <p:embed/>
                </p:oleObj>
              </mc:Choice>
              <mc:Fallback>
                <p:oleObj name="Equation" r:id="rId4" imgW="1587500" imgH="431800" progId="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0"/>
                        <a:ext cx="3810000" cy="1025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5410200" y="5562600"/>
          <a:ext cx="3209003" cy="1030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7" name="Equation" r:id="rId6" imgW="1308100" imgH="419100" progId="">
                  <p:embed/>
                </p:oleObj>
              </mc:Choice>
              <mc:Fallback>
                <p:oleObj name="Equation" r:id="rId6" imgW="1308100" imgH="419100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562600"/>
                        <a:ext cx="3209003" cy="10308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4267201"/>
                <a:ext cx="7315200" cy="826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/>
                        </a:rPr>
                        <m:t>𝑄</m:t>
                      </m:r>
                      <m:r>
                        <a:rPr lang="en-US" sz="2300" b="0" i="1" smtClean="0">
                          <a:latin typeface="Cambria Math"/>
                        </a:rPr>
                        <m:t>=2</m:t>
                      </m:r>
                      <m:r>
                        <a:rPr lang="en-US" sz="2300" b="0" i="1" smtClean="0">
                          <a:latin typeface="Cambria Math"/>
                          <a:ea typeface="Cambria Math"/>
                        </a:rPr>
                        <m:t>𝜋</m:t>
                      </m:r>
                      <m:f>
                        <m:fPr>
                          <m:ctrlPr>
                            <a:rPr lang="en-US" sz="23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/>
                            </a:rPr>
                            <m:t>𝑡𝑒𝑏𝑟𝑎𝑛𝑢𝑣𝑐h𝑖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𝑡𝑖𝑧𝑖𝑚𝑑𝑎𝑔𝑖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𝑒𝑛𝑒𝑟𝑔𝑖𝑦𝑎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𝑧𝑎𝑥𝑖𝑟𝑎𝑠𝑖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/>
                            </a:rPr>
                            <m:t>𝑏𝑖𝑟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𝑑𝑎𝑣𝑟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𝑑𝑎𝑣𝑜𝑚𝑖𝑑𝑎𝑔𝑖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𝑒𝑛𝑒𝑟𝑔𝑖𝑦𝑎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𝑦𝑜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‘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𝑞𝑜𝑙𝑖𝑠h𝑖</m:t>
                          </m:r>
                        </m:den>
                      </m:f>
                    </m:oMath>
                  </m:oMathPara>
                </a14:m>
                <a:endParaRPr lang="ru-RU" sz="23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267201"/>
                <a:ext cx="7315200" cy="82663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357422" y="4214818"/>
            <a:ext cx="5429288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z-Latn-UZ" sz="2200" b="1" i="1" dirty="0" smtClean="0"/>
              <a:t>terbeliwshi sistema</a:t>
            </a:r>
            <a:r>
              <a:rPr lang="en-US" sz="2200" b="1" i="1" dirty="0" err="1" smtClean="0"/>
              <a:t>da</a:t>
            </a:r>
            <a:r>
              <a:rPr lang="uz-Latn-UZ" sz="2200" b="1" i="1" dirty="0" smtClean="0"/>
              <a:t>ǵı energiya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zapas</a:t>
            </a:r>
            <a:r>
              <a:rPr lang="uz-Latn-UZ" sz="2200" b="1" i="1" dirty="0" smtClean="0"/>
              <a:t>ı</a:t>
            </a:r>
            <a:endParaRPr lang="ru-RU" sz="2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57422" y="4714884"/>
            <a:ext cx="5429288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i="1" dirty="0" err="1" smtClean="0"/>
              <a:t>bir</a:t>
            </a:r>
            <a:r>
              <a:rPr lang="en-US" sz="2200" b="1" i="1" dirty="0" smtClean="0"/>
              <a:t> d</a:t>
            </a:r>
            <a:r>
              <a:rPr lang="uz-Latn-UZ" sz="2200" b="1" i="1" dirty="0" smtClean="0"/>
              <a:t>á</a:t>
            </a:r>
            <a:r>
              <a:rPr lang="en-US" sz="2200" b="1" i="1" dirty="0" smtClean="0"/>
              <a:t>w</a:t>
            </a:r>
            <a:r>
              <a:rPr lang="uz-Latn-UZ" sz="2200" b="1" i="1" dirty="0" smtClean="0"/>
              <a:t>i</a:t>
            </a:r>
            <a:r>
              <a:rPr lang="en-US" sz="2200" b="1" i="1" dirty="0" smtClean="0"/>
              <a:t>r</a:t>
            </a:r>
            <a:r>
              <a:rPr lang="uz-Latn-UZ" sz="2200" b="1" i="1" dirty="0" smtClean="0"/>
              <a:t> </a:t>
            </a:r>
            <a:r>
              <a:rPr lang="en-US" sz="2200" b="1" i="1" dirty="0" err="1" smtClean="0"/>
              <a:t>dawam</a:t>
            </a:r>
            <a:r>
              <a:rPr lang="uz-Latn-UZ" sz="2200" b="1" i="1" dirty="0" smtClean="0"/>
              <a:t>ı</a:t>
            </a:r>
            <a:r>
              <a:rPr lang="en-US" sz="2200" b="1" i="1" dirty="0" err="1" smtClean="0"/>
              <a:t>nda</a:t>
            </a:r>
            <a:r>
              <a:rPr lang="uz-Latn-UZ" sz="2200" b="1" i="1" dirty="0" smtClean="0"/>
              <a:t>ǵı energiya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jo</a:t>
            </a:r>
            <a:r>
              <a:rPr lang="uz-Latn-UZ" sz="2200" b="1" i="1" dirty="0" smtClean="0"/>
              <a:t>ǵ</a:t>
            </a:r>
            <a:r>
              <a:rPr lang="en-US" sz="2200" b="1" i="1" dirty="0" smtClean="0"/>
              <a:t>al</a:t>
            </a:r>
            <a:r>
              <a:rPr lang="uz-Latn-UZ" sz="2200" b="1" i="1" dirty="0" smtClean="0"/>
              <a:t>ı</a:t>
            </a:r>
            <a:r>
              <a:rPr lang="en-US" sz="2200" b="1" i="1" dirty="0" smtClean="0"/>
              <a:t>w</a:t>
            </a:r>
            <a:r>
              <a:rPr lang="uz-Latn-UZ" sz="2200" b="1" i="1" dirty="0" smtClean="0"/>
              <a:t>ı</a:t>
            </a:r>
            <a:endParaRPr lang="ru-RU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DURATION" val="3600"/>
  <p:tag name="ISPRING_ULTRA_SCORM_SLIDE_COUNT" val="12"/>
  <p:tag name="ISPRING_SCORM_RATE_SLIDES" val="0"/>
  <p:tag name="ISPRING_SCORM_RATE_QUIZZES" val="0"/>
  <p:tag name="ISPRING_SCORM_PASSING_SCORE" val="0.0000000000"/>
  <p:tag name="ISPRING_RESOURCE_PATHS_HASH_2" val="f21b9a918c096a961376df88e63a2ed4f9ec7b"/>
</p:tagLst>
</file>

<file path=ppt/theme/theme1.xml><?xml version="1.0" encoding="utf-8"?>
<a:theme xmlns:a="http://schemas.openxmlformats.org/drawingml/2006/main" name="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1073</Words>
  <Application>Microsoft Office PowerPoint</Application>
  <PresentationFormat>Экран (4:3)</PresentationFormat>
  <Paragraphs>184</Paragraphs>
  <Slides>27</Slides>
  <Notes>26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Office Theme</vt:lpstr>
      <vt:lpstr>Equation</vt:lpstr>
      <vt:lpstr>Точечный рисунок</vt:lpstr>
      <vt:lpstr>Mexanik va elektromagnit tebranishlar</vt:lpstr>
      <vt:lpstr>mexanIkalÍq hám elektromagnit terbelisler</vt:lpstr>
      <vt:lpstr>Презентация PowerPoint</vt:lpstr>
      <vt:lpstr>Lekciya rejesi</vt:lpstr>
      <vt:lpstr>Sóniwshi terbelisler</vt:lpstr>
      <vt:lpstr>Sistema erkin sóniw terbelisiniń differencial teńlemesi</vt:lpstr>
      <vt:lpstr> Ortalıqtıń qarsılıǵı kishi bolǵanda  2&lt;&lt; ω02 </vt:lpstr>
      <vt:lpstr>Sóniw dekrementi</vt:lpstr>
      <vt:lpstr>Terbeliwshi sistemanıń hasıllıǵı</vt:lpstr>
      <vt:lpstr>Terbeliw sistemasınıń hasıllıǵı</vt:lpstr>
      <vt:lpstr>Erkin sóniwshi terbelisler</vt:lpstr>
      <vt:lpstr>Erkin sóniwshi terbelisler</vt:lpstr>
      <vt:lpstr>Erkin sóniwshi terbelisler</vt:lpstr>
      <vt:lpstr>Sinusoidal kúsh tásirindegi májbúriy terbelisler</vt:lpstr>
      <vt:lpstr>Презентация PowerPoint</vt:lpstr>
      <vt:lpstr>Differencial teńlemeniń sheshimi</vt:lpstr>
      <vt:lpstr>Májbúriy terbelislerdiń amplituda hám fazaları</vt:lpstr>
      <vt:lpstr>Mexanikalıq májbúriy terbelislerdiń differencial teńlemesi</vt:lpstr>
      <vt:lpstr>Elektr májbúriy terbelislerdiń  differencial teńlemesi</vt:lpstr>
      <vt:lpstr>Tok kúshiniń ózgeriwi</vt:lpstr>
      <vt:lpstr>Rezonans</vt:lpstr>
      <vt:lpstr>Rezonans</vt:lpstr>
      <vt:lpstr>PAYDALANÍLǴAN ÁDEBIYAТLAR</vt:lpstr>
      <vt:lpstr>Презентация PowerPoint</vt:lpstr>
      <vt:lpstr>PEDAGOGIKALÍQ DÁSTÚRIY QURALLAR</vt:lpstr>
      <vt:lpstr>PEDAGOGIKALÍQ DÁSTÚRIY QURALLAR</vt:lpstr>
      <vt:lpstr>PEDAGOGIKALÍQ DÁSTÚRIY QURALLAR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</dc:title>
  <dc:creator>TRET_22</dc:creator>
  <cp:lastModifiedBy>admin</cp:lastModifiedBy>
  <cp:revision>334</cp:revision>
  <dcterms:modified xsi:type="dcterms:W3CDTF">2023-03-12T06:10:05Z</dcterms:modified>
</cp:coreProperties>
</file>