
<file path=[Content_Types].xml><?xml version="1.0" encoding="utf-8"?>
<Types xmlns="http://schemas.openxmlformats.org/package/2006/content-types">
  <Default Extension="png" ContentType="image/png"/>
  <Default Extension="bin" ContentType="application/vnd.ms-office.activeX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activeX/activeX1.xml" ContentType="application/vnd.ms-office.activeX+xml"/>
  <Override PartName="/ppt/activeX/activeX2.xml" ContentType="application/vnd.ms-office.activeX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activeX/activeX3.xml" ContentType="application/vnd.ms-office.activeX+xml"/>
  <Override PartName="/ppt/activeX/activeX4.xml" ContentType="application/vnd.ms-office.activeX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notesSlides/notesSlide13.xml" ContentType="application/vnd.openxmlformats-officedocument.presentationml.notesSlide+xml"/>
  <Override PartName="/ppt/embeddings/oleObject3.bin" ContentType="application/vnd.openxmlformats-officedocument.oleObject"/>
  <Override PartName="/ppt/notesSlides/notesSlide14.xml" ContentType="application/vnd.openxmlformats-officedocument.presentationml.notesSlide+xml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notesSlides/notesSlide15.xml" ContentType="application/vnd.openxmlformats-officedocument.presentationml.notesSlide+xml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notesSlides/notesSlide16.xml" ContentType="application/vnd.openxmlformats-officedocument.presentationml.notesSlide+xml"/>
  <Override PartName="/ppt/embeddings/oleObject9.bin" ContentType="application/vnd.openxmlformats-officedocument.oleObject"/>
  <Override PartName="/ppt/notesSlides/notesSlide17.xml" ContentType="application/vnd.openxmlformats-officedocument.presentationml.notesSlide+xml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notesSlides/notesSlide18.xml" ContentType="application/vnd.openxmlformats-officedocument.presentationml.notesSlide+xml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notesSlides/notesSlide19.xml" ContentType="application/vnd.openxmlformats-officedocument.presentationml.notesSlide+xml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notesSlides/notesSlide20.xml" ContentType="application/vnd.openxmlformats-officedocument.presentationml.notesSlide+xml"/>
  <Override PartName="/ppt/embeddings/oleObject16.bin" ContentType="application/vnd.openxmlformats-officedocument.oleObject"/>
  <Override PartName="/ppt/embeddings/oleObject17.bin" ContentType="application/vnd.openxmlformats-officedocument.oleObject"/>
  <Override PartName="/ppt/embeddings/oleObject18.bin" ContentType="application/vnd.openxmlformats-officedocument.oleObject"/>
  <Override PartName="/ppt/embeddings/oleObject19.bin" ContentType="application/vnd.openxmlformats-officedocument.oleObject"/>
  <Override PartName="/ppt/embeddings/oleObject20.bin" ContentType="application/vnd.openxmlformats-officedocument.oleObject"/>
  <Override PartName="/ppt/embeddings/oleObject21.bin" ContentType="application/vnd.openxmlformats-officedocument.oleObject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activeX/activeX5.xml" ContentType="application/vnd.ms-office.activeX+xml"/>
  <Override PartName="/ppt/notesSlides/notesSlide23.xml" ContentType="application/vnd.openxmlformats-officedocument.presentationml.notesSlide+xml"/>
  <Override PartName="/ppt/embeddings/oleObject22.bin" ContentType="application/vnd.openxmlformats-officedocument.oleObject"/>
  <Override PartName="/ppt/embeddings/oleObject23.bin" ContentType="application/vnd.openxmlformats-officedocument.oleObject"/>
  <Override PartName="/ppt/embeddings/oleObject24.bin" ContentType="application/vnd.openxmlformats-officedocument.oleObject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8"/>
  </p:notesMasterIdLst>
  <p:sldIdLst>
    <p:sldId id="315" r:id="rId3"/>
    <p:sldId id="320" r:id="rId4"/>
    <p:sldId id="305" r:id="rId5"/>
    <p:sldId id="257" r:id="rId6"/>
    <p:sldId id="258" r:id="rId7"/>
    <p:sldId id="307" r:id="rId8"/>
    <p:sldId id="308" r:id="rId9"/>
    <p:sldId id="309" r:id="rId10"/>
    <p:sldId id="310" r:id="rId11"/>
    <p:sldId id="312" r:id="rId12"/>
    <p:sldId id="311" r:id="rId13"/>
    <p:sldId id="295" r:id="rId14"/>
    <p:sldId id="321" r:id="rId15"/>
    <p:sldId id="322" r:id="rId16"/>
    <p:sldId id="299" r:id="rId17"/>
    <p:sldId id="268" r:id="rId18"/>
    <p:sldId id="269" r:id="rId19"/>
    <p:sldId id="270" r:id="rId20"/>
    <p:sldId id="271" r:id="rId21"/>
    <p:sldId id="272" r:id="rId22"/>
    <p:sldId id="306" r:id="rId23"/>
    <p:sldId id="273" r:id="rId24"/>
    <p:sldId id="274" r:id="rId25"/>
    <p:sldId id="275" r:id="rId26"/>
    <p:sldId id="276" r:id="rId27"/>
    <p:sldId id="277" r:id="rId28"/>
    <p:sldId id="278" r:id="rId29"/>
    <p:sldId id="300" r:id="rId30"/>
    <p:sldId id="301" r:id="rId31"/>
    <p:sldId id="302" r:id="rId32"/>
    <p:sldId id="303" r:id="rId33"/>
    <p:sldId id="326" r:id="rId34"/>
    <p:sldId id="317" r:id="rId35"/>
    <p:sldId id="324" r:id="rId36"/>
    <p:sldId id="325" r:id="rId37"/>
  </p:sldIdLst>
  <p:sldSz cx="9144000" cy="6858000" type="screen4x3"/>
  <p:notesSz cx="6858000" cy="9144000"/>
  <p:custDataLst>
    <p:tags r:id="rId39"/>
  </p:custDataLst>
  <p:defaultTextStyle>
    <a:defPPr>
      <a:defRPr lang="en-US"/>
    </a:defPPr>
    <a:lvl1pPr marL="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86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gs" Target="tags/tag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ableStyles" Target="tableStyles.xml"/></Relationships>
</file>

<file path=ppt/activeX/_rels/activeX1.xml.rels><?xml version="1.0" encoding="UTF-8" standalone="yes"?>
<Relationships xmlns="http://schemas.openxmlformats.org/package/2006/relationships"><Relationship Id="rId1" Type="http://schemas.microsoft.com/office/2006/relationships/activeXControlBinary" Target="activeX1.bin"/></Relationships>
</file>

<file path=ppt/activeX/_rels/activeX2.xml.rels><?xml version="1.0" encoding="UTF-8" standalone="yes"?>
<Relationships xmlns="http://schemas.openxmlformats.org/package/2006/relationships"><Relationship Id="rId1" Type="http://schemas.microsoft.com/office/2006/relationships/activeXControlBinary" Target="activeX2.bin"/></Relationships>
</file>

<file path=ppt/activeX/_rels/activeX3.xml.rels><?xml version="1.0" encoding="UTF-8" standalone="yes"?>
<Relationships xmlns="http://schemas.openxmlformats.org/package/2006/relationships"><Relationship Id="rId1" Type="http://schemas.microsoft.com/office/2006/relationships/activeXControlBinary" Target="activeX3.bin"/></Relationships>
</file>

<file path=ppt/activeX/_rels/activeX4.xml.rels><?xml version="1.0" encoding="UTF-8" standalone="yes"?>
<Relationships xmlns="http://schemas.openxmlformats.org/package/2006/relationships"><Relationship Id="rId1" Type="http://schemas.microsoft.com/office/2006/relationships/activeXControlBinary" Target="activeX4.bin"/></Relationships>
</file>

<file path=ppt/activeX/_rels/activeX5.xml.rels><?xml version="1.0" encoding="UTF-8" standalone="yes"?>
<Relationships xmlns="http://schemas.openxmlformats.org/package/2006/relationships"><Relationship Id="rId1" Type="http://schemas.microsoft.com/office/2006/relationships/activeXControlBinary" Target="activeX5.bin"/></Relationships>
</file>

<file path=ppt/activeX/activeX1.xml><?xml version="1.0" encoding="utf-8"?>
<ax:ocx xmlns:ax="http://schemas.microsoft.com/office/2006/activeX" xmlns:r="http://schemas.openxmlformats.org/officeDocument/2006/relationships" ax:classid="{D27CDB6E-AE6D-11CF-96B8-444553540000}" ax:persistence="persistStorage" r:id="rId1"/>
</file>

<file path=ppt/activeX/activeX2.xml><?xml version="1.0" encoding="utf-8"?>
<ax:ocx xmlns:ax="http://schemas.microsoft.com/office/2006/activeX" xmlns:r="http://schemas.openxmlformats.org/officeDocument/2006/relationships" ax:classid="{D27CDB6E-AE6D-11CF-96B8-444553540000}" ax:persistence="persistStorage" r:id="rId1"/>
</file>

<file path=ppt/activeX/activeX3.xml><?xml version="1.0" encoding="utf-8"?>
<ax:ocx xmlns:ax="http://schemas.microsoft.com/office/2006/activeX" xmlns:r="http://schemas.openxmlformats.org/officeDocument/2006/relationships" ax:classid="{D27CDB6E-AE6D-11CF-96B8-444553540000}" ax:persistence="persistStorage" r:id="rId1"/>
</file>

<file path=ppt/activeX/activeX4.xml><?xml version="1.0" encoding="utf-8"?>
<ax:ocx xmlns:ax="http://schemas.microsoft.com/office/2006/activeX" xmlns:r="http://schemas.openxmlformats.org/officeDocument/2006/relationships" ax:classid="{D27CDB6E-AE6D-11CF-96B8-444553540000}" ax:persistence="persistStorage" r:id="rId1"/>
</file>

<file path=ppt/activeX/activeX5.xml><?xml version="1.0" encoding="utf-8"?>
<ax:ocx xmlns:ax="http://schemas.microsoft.com/office/2006/activeX" xmlns:r="http://schemas.openxmlformats.org/officeDocument/2006/relationships" ax:classid="{D27CDB6E-AE6D-11CF-96B8-444553540000}" ax:persistence="persistStorage" r:id="rId1"/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50.wmf"/><Relationship Id="rId1" Type="http://schemas.openxmlformats.org/officeDocument/2006/relationships/image" Target="../media/image49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3.wmf"/><Relationship Id="rId2" Type="http://schemas.openxmlformats.org/officeDocument/2006/relationships/image" Target="../media/image52.wmf"/><Relationship Id="rId1" Type="http://schemas.openxmlformats.org/officeDocument/2006/relationships/image" Target="../media/image51.wmf"/><Relationship Id="rId6" Type="http://schemas.openxmlformats.org/officeDocument/2006/relationships/image" Target="../media/image56.wmf"/><Relationship Id="rId5" Type="http://schemas.openxmlformats.org/officeDocument/2006/relationships/image" Target="../media/image55.wmf"/><Relationship Id="rId4" Type="http://schemas.openxmlformats.org/officeDocument/2006/relationships/image" Target="../media/image54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1.wmf"/><Relationship Id="rId2" Type="http://schemas.openxmlformats.org/officeDocument/2006/relationships/image" Target="../media/image60.wmf"/><Relationship Id="rId1" Type="http://schemas.openxmlformats.org/officeDocument/2006/relationships/image" Target="../media/image59.png"/><Relationship Id="rId4" Type="http://schemas.openxmlformats.org/officeDocument/2006/relationships/image" Target="../media/image62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image" Target="../media/image39.wmf"/><Relationship Id="rId1" Type="http://schemas.openxmlformats.org/officeDocument/2006/relationships/image" Target="../media/image38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42.wmf"/><Relationship Id="rId1" Type="http://schemas.openxmlformats.org/officeDocument/2006/relationships/image" Target="../media/image41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45.wmf"/><Relationship Id="rId1" Type="http://schemas.openxmlformats.org/officeDocument/2006/relationships/image" Target="../media/image44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47.wmf"/><Relationship Id="rId1" Type="http://schemas.openxmlformats.org/officeDocument/2006/relationships/image" Target="../media/image4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FC104B-C11B-41F6-9759-F6A9DBA37011}" type="datetimeFigureOut">
              <a:rPr lang="ru-RU" smtClean="0"/>
              <a:pPr/>
              <a:t>12.03.2023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68AD7F-0F85-4FE4-8035-99046CF2177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7188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3D1E15-734D-4405-A451-6FAF8E930C0D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98738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8AD7F-0F85-4FE4-8035-99046CF2177D}" type="slidenum">
              <a:rPr lang="ru-RU" smtClean="0"/>
              <a:pPr/>
              <a:t>12</a:t>
            </a:fld>
            <a:endParaRPr lang="ru-RU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8AD7F-0F85-4FE4-8035-99046CF2177D}" type="slidenum">
              <a:rPr lang="ru-RU" smtClean="0"/>
              <a:pPr/>
              <a:t>15</a:t>
            </a:fld>
            <a:endParaRPr lang="ru-RU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8AD7F-0F85-4FE4-8035-99046CF2177D}" type="slidenum">
              <a:rPr lang="ru-RU" smtClean="0"/>
              <a:pPr/>
              <a:t>16</a:t>
            </a:fld>
            <a:endParaRPr lang="ru-RU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8AD7F-0F85-4FE4-8035-99046CF2177D}" type="slidenum">
              <a:rPr lang="ru-RU" smtClean="0"/>
              <a:pPr/>
              <a:t>17</a:t>
            </a:fld>
            <a:endParaRPr lang="ru-RU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8AD7F-0F85-4FE4-8035-99046CF2177D}" type="slidenum">
              <a:rPr lang="ru-RU" smtClean="0"/>
              <a:pPr/>
              <a:t>18</a:t>
            </a:fld>
            <a:endParaRPr lang="ru-RU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8AD7F-0F85-4FE4-8035-99046CF2177D}" type="slidenum">
              <a:rPr lang="ru-RU" smtClean="0"/>
              <a:pPr/>
              <a:t>19</a:t>
            </a:fld>
            <a:endParaRPr lang="ru-RU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8AD7F-0F85-4FE4-8035-99046CF2177D}" type="slidenum">
              <a:rPr lang="ru-RU" smtClean="0"/>
              <a:pPr/>
              <a:t>20</a:t>
            </a:fld>
            <a:endParaRPr lang="ru-RU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75571-A955-4D7D-929F-D01C99B2EFB6}" type="slidenum">
              <a:rPr lang="ru-RU" smtClean="0">
                <a:solidFill>
                  <a:prstClr val="black"/>
                </a:solidFill>
              </a:rPr>
              <a:pPr/>
              <a:t>21</a:t>
            </a:fld>
            <a:endParaRPr lang="ru-RU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8AD7F-0F85-4FE4-8035-99046CF2177D}" type="slidenum">
              <a:rPr lang="ru-RU" smtClean="0"/>
              <a:pPr/>
              <a:t>22</a:t>
            </a:fld>
            <a:endParaRPr lang="ru-RU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8AD7F-0F85-4FE4-8035-99046CF2177D}" type="slidenum">
              <a:rPr lang="ru-RU" smtClean="0"/>
              <a:pPr/>
              <a:t>23</a:t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3D1E15-734D-4405-A451-6FAF8E930C0D}" type="slidenum">
              <a:rPr lang="ru-RU" smtClean="0"/>
              <a:pPr/>
              <a:t>2</a:t>
            </a:fld>
            <a:endParaRPr lang="ru-RU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8AD7F-0F85-4FE4-8035-99046CF2177D}" type="slidenum">
              <a:rPr lang="ru-RU" smtClean="0"/>
              <a:pPr/>
              <a:t>24</a:t>
            </a:fld>
            <a:endParaRPr lang="ru-RU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8AD7F-0F85-4FE4-8035-99046CF2177D}" type="slidenum">
              <a:rPr lang="ru-RU" smtClean="0"/>
              <a:pPr/>
              <a:t>25</a:t>
            </a:fld>
            <a:endParaRPr lang="ru-RU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8AD7F-0F85-4FE4-8035-99046CF2177D}" type="slidenum">
              <a:rPr lang="ru-RU" smtClean="0"/>
              <a:pPr/>
              <a:t>26</a:t>
            </a:fld>
            <a:endParaRPr lang="ru-RU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8AD7F-0F85-4FE4-8035-99046CF2177D}" type="slidenum">
              <a:rPr lang="ru-RU" smtClean="0"/>
              <a:pPr/>
              <a:t>27</a:t>
            </a:fld>
            <a:endParaRPr lang="ru-RU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8AD7F-0F85-4FE4-8035-99046CF2177D}" type="slidenum">
              <a:rPr lang="ru-RU" smtClean="0"/>
              <a:pPr/>
              <a:t>28</a:t>
            </a:fld>
            <a:endParaRPr lang="ru-RU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8AD7F-0F85-4FE4-8035-99046CF2177D}" type="slidenum">
              <a:rPr lang="ru-RU" smtClean="0"/>
              <a:pPr/>
              <a:t>29</a:t>
            </a:fld>
            <a:endParaRPr lang="ru-RU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8AD7F-0F85-4FE4-8035-99046CF2177D}" type="slidenum">
              <a:rPr lang="ru-RU" smtClean="0"/>
              <a:pPr/>
              <a:t>30</a:t>
            </a:fld>
            <a:endParaRPr lang="ru-RU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8AD7F-0F85-4FE4-8035-99046CF2177D}" type="slidenum">
              <a:rPr lang="ru-RU" smtClean="0"/>
              <a:pPr/>
              <a:t>31</a:t>
            </a:fld>
            <a:endParaRPr lang="ru-RU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9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DA1B878-3603-441A-97E6-384E9212908B}" type="slidenum">
              <a:rPr lang="ru-RU" smtClean="0"/>
              <a:pPr>
                <a:defRPr/>
              </a:pPr>
              <a:t>32</a:t>
            </a:fld>
            <a:endParaRPr lang="ru-RU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3769F7-0F0D-494F-9DB9-A2A064C2805D}" type="slidenum">
              <a:rPr lang="ru-RU" smtClean="0"/>
              <a:pPr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07352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8AD7F-0F85-4FE4-8035-99046CF2177D}" type="slidenum">
              <a:rPr lang="ru-RU" smtClean="0">
                <a:solidFill>
                  <a:prstClr val="black"/>
                </a:solidFill>
              </a:rPr>
              <a:pPr/>
              <a:t>3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175743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3769F7-0F0D-494F-9DB9-A2A064C2805D}" type="slidenum">
              <a:rPr lang="ru-RU" smtClean="0"/>
              <a:pPr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693235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3769F7-0F0D-494F-9DB9-A2A064C2805D}" type="slidenum">
              <a:rPr lang="ru-RU" smtClean="0"/>
              <a:pPr/>
              <a:t>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83440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8AD7F-0F85-4FE4-8035-99046CF2177D}" type="slidenum">
              <a:rPr lang="ru-RU" smtClean="0"/>
              <a:pPr/>
              <a:t>4</a:t>
            </a:fld>
            <a:endParaRPr lang="ru-R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8AD7F-0F85-4FE4-8035-99046CF2177D}" type="slidenum">
              <a:rPr lang="ru-RU" smtClean="0"/>
              <a:pPr/>
              <a:t>5</a:t>
            </a:fld>
            <a:endParaRPr lang="ru-R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8AD7F-0F85-4FE4-8035-99046CF2177D}" type="slidenum">
              <a:rPr lang="ru-RU" smtClean="0">
                <a:solidFill>
                  <a:prstClr val="black"/>
                </a:solidFill>
              </a:rPr>
              <a:pPr/>
              <a:t>6</a:t>
            </a:fld>
            <a:endParaRPr lang="ru-RU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8AD7F-0F85-4FE4-8035-99046CF2177D}" type="slidenum">
              <a:rPr lang="ru-RU" smtClean="0">
                <a:solidFill>
                  <a:prstClr val="black"/>
                </a:solidFill>
              </a:rPr>
              <a:pPr/>
              <a:t>7</a:t>
            </a:fld>
            <a:endParaRPr lang="ru-RU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8AD7F-0F85-4FE4-8035-99046CF2177D}" type="slidenum">
              <a:rPr lang="ru-RU" smtClean="0">
                <a:solidFill>
                  <a:prstClr val="black"/>
                </a:solidFill>
              </a:rPr>
              <a:pPr/>
              <a:t>9</a:t>
            </a:fld>
            <a:endParaRPr lang="ru-RU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8AD7F-0F85-4FE4-8035-99046CF2177D}" type="slidenum">
              <a:rPr lang="ru-RU" smtClean="0">
                <a:solidFill>
                  <a:prstClr val="black"/>
                </a:solidFill>
              </a:rPr>
              <a:pPr/>
              <a:t>11</a:t>
            </a:fld>
            <a:endParaRPr lang="ru-RU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3/12/2023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3/12/2023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add title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3/12/2023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15554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31693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509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10204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16680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69496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01958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2235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3/12/2023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029799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173890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add title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8360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3/12/2023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3/12/2023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3/12/2023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3/12/2023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3/12/2023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3/12/2023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3/12/2023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000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path path="rect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AF463A-BC7C-46EE-9F1E-7F377CCA4891}" type="datetimeFigureOut">
              <a:rPr lang="en-US" smtClean="0"/>
              <a:pPr/>
              <a:t>3/12/2023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latinLnBrk="0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latinLnBrk="0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latinLnBrk="0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latinLnBrk="0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latinLnBrk="0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latinLnBrk="0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000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path path="rect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AF463A-BC7C-46EE-9F1E-7F377CCA48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83448D-3A78-4528-A469-B745A65DA4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0447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latinLnBrk="0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latinLnBrk="0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latinLnBrk="0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latinLnBrk="0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latinLnBrk="0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latinLnBrk="0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3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31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3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3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36.png"/><Relationship Id="rId5" Type="http://schemas.openxmlformats.org/officeDocument/2006/relationships/image" Target="../media/image35.wmf"/><Relationship Id="rId4" Type="http://schemas.openxmlformats.org/officeDocument/2006/relationships/oleObject" Target="../embeddings/oleObject3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3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38.wmf"/><Relationship Id="rId4" Type="http://schemas.openxmlformats.org/officeDocument/2006/relationships/oleObject" Target="../embeddings/oleObject4.bin"/><Relationship Id="rId9" Type="http://schemas.openxmlformats.org/officeDocument/2006/relationships/image" Target="../media/image40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4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41.wmf"/><Relationship Id="rId4" Type="http://schemas.openxmlformats.org/officeDocument/2006/relationships/oleObject" Target="../embeddings/oleObject7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43.wmf"/><Relationship Id="rId4" Type="http://schemas.openxmlformats.org/officeDocument/2006/relationships/oleObject" Target="../embeddings/oleObject9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7" Type="http://schemas.openxmlformats.org/officeDocument/2006/relationships/image" Target="../media/image4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1.bin"/><Relationship Id="rId5" Type="http://schemas.openxmlformats.org/officeDocument/2006/relationships/image" Target="../media/image44.wmf"/><Relationship Id="rId4" Type="http://schemas.openxmlformats.org/officeDocument/2006/relationships/oleObject" Target="../embeddings/oleObject10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notesSlide" Target="../notesSlides/notesSlide18.xml"/><Relationship Id="rId7" Type="http://schemas.openxmlformats.org/officeDocument/2006/relationships/image" Target="../media/image4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13.bin"/><Relationship Id="rId5" Type="http://schemas.openxmlformats.org/officeDocument/2006/relationships/image" Target="../media/image46.wmf"/><Relationship Id="rId4" Type="http://schemas.openxmlformats.org/officeDocument/2006/relationships/oleObject" Target="../embeddings/oleObject12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7" Type="http://schemas.openxmlformats.org/officeDocument/2006/relationships/image" Target="../media/image5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15.bin"/><Relationship Id="rId5" Type="http://schemas.openxmlformats.org/officeDocument/2006/relationships/image" Target="../media/image49.wmf"/><Relationship Id="rId4" Type="http://schemas.openxmlformats.org/officeDocument/2006/relationships/oleObject" Target="../embeddings/oleObject14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wmf"/><Relationship Id="rId13" Type="http://schemas.openxmlformats.org/officeDocument/2006/relationships/oleObject" Target="../embeddings/oleObject20.bin"/><Relationship Id="rId3" Type="http://schemas.openxmlformats.org/officeDocument/2006/relationships/notesSlide" Target="../notesSlides/notesSlide20.xml"/><Relationship Id="rId7" Type="http://schemas.openxmlformats.org/officeDocument/2006/relationships/oleObject" Target="../embeddings/oleObject17.bin"/><Relationship Id="rId12" Type="http://schemas.openxmlformats.org/officeDocument/2006/relationships/image" Target="../media/image54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6.wmf"/><Relationship Id="rId1" Type="http://schemas.openxmlformats.org/officeDocument/2006/relationships/vmlDrawing" Target="../drawings/vmlDrawing11.vml"/><Relationship Id="rId6" Type="http://schemas.openxmlformats.org/officeDocument/2006/relationships/image" Target="../media/image57.png"/><Relationship Id="rId11" Type="http://schemas.openxmlformats.org/officeDocument/2006/relationships/oleObject" Target="../embeddings/oleObject19.bin"/><Relationship Id="rId5" Type="http://schemas.openxmlformats.org/officeDocument/2006/relationships/image" Target="../media/image51.wmf"/><Relationship Id="rId15" Type="http://schemas.openxmlformats.org/officeDocument/2006/relationships/oleObject" Target="../embeddings/oleObject21.bin"/><Relationship Id="rId10" Type="http://schemas.openxmlformats.org/officeDocument/2006/relationships/image" Target="../media/image53.wmf"/><Relationship Id="rId4" Type="http://schemas.openxmlformats.org/officeDocument/2006/relationships/oleObject" Target="../embeddings/oleObject16.bin"/><Relationship Id="rId9" Type="http://schemas.openxmlformats.org/officeDocument/2006/relationships/oleObject" Target="../embeddings/oleObject18.bin"/><Relationship Id="rId14" Type="http://schemas.openxmlformats.org/officeDocument/2006/relationships/image" Target="../media/image55.wmf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wmf"/><Relationship Id="rId3" Type="http://schemas.openxmlformats.org/officeDocument/2006/relationships/slideLayout" Target="../slideLayouts/slideLayout4.xml"/><Relationship Id="rId7" Type="http://schemas.openxmlformats.org/officeDocument/2006/relationships/oleObject" Target="../embeddings/oleObject23.bin"/><Relationship Id="rId2" Type="http://schemas.openxmlformats.org/officeDocument/2006/relationships/control" Target="../activeX/activeX5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60.wmf"/><Relationship Id="rId11" Type="http://schemas.openxmlformats.org/officeDocument/2006/relationships/image" Target="../media/image63.png"/><Relationship Id="rId5" Type="http://schemas.openxmlformats.org/officeDocument/2006/relationships/oleObject" Target="../embeddings/oleObject22.bin"/><Relationship Id="rId10" Type="http://schemas.openxmlformats.org/officeDocument/2006/relationships/image" Target="../media/image62.wmf"/><Relationship Id="rId4" Type="http://schemas.openxmlformats.org/officeDocument/2006/relationships/notesSlide" Target="../notesSlides/notesSlide23.xml"/><Relationship Id="rId9" Type="http://schemas.openxmlformats.org/officeDocument/2006/relationships/oleObject" Target="../embeddings/oleObject24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gi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phet.colorado.edu/en/simulation/legacy/normal-modes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phet.colorado.edu/en/simulation/wave-on-a-string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ontrol" Target="../activeX/activeX2.xml"/><Relationship Id="rId7" Type="http://schemas.openxmlformats.org/officeDocument/2006/relationships/image" Target="../media/image7.png"/><Relationship Id="rId2" Type="http://schemas.openxmlformats.org/officeDocument/2006/relationships/control" Target="../activeX/activeX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png"/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gi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ontrol" Target="../activeX/activeX4.xml"/><Relationship Id="rId7" Type="http://schemas.openxmlformats.org/officeDocument/2006/relationships/image" Target="../media/image13.png"/><Relationship Id="rId2" Type="http://schemas.openxmlformats.org/officeDocument/2006/relationships/control" Target="../activeX/activeX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2.png"/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819400" y="304800"/>
            <a:ext cx="6019800" cy="2438400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sz="4000" b="1" cap="all" dirty="0" err="1" smtClean="0">
                <a:ln w="0"/>
                <a:solidFill>
                  <a:schemeClr val="tx1"/>
                </a:solidFill>
                <a:effectLst>
                  <a:reflection blurRad="12700" stA="50000" endPos="50000" dist="5000" dir="5400000" sy="-100000" rotWithShape="0"/>
                </a:effectLst>
              </a:rPr>
              <a:t>Mexanik</a:t>
            </a:r>
            <a:r>
              <a:rPr lang="en-US" sz="4000" b="1" cap="all" dirty="0" smtClean="0">
                <a:ln w="0"/>
                <a:solidFill>
                  <a:schemeClr val="tx1"/>
                </a:solidFill>
                <a:effectLst>
                  <a:reflection blurRad="12700" stA="50000" endPos="50000" dist="5000" dir="5400000" sy="-100000" rotWithShape="0"/>
                </a:effectLst>
              </a:rPr>
              <a:t> </a:t>
            </a:r>
            <a:r>
              <a:rPr lang="en-US" sz="4000" b="1" cap="all" dirty="0" err="1" smtClean="0">
                <a:ln w="0"/>
                <a:solidFill>
                  <a:schemeClr val="tx1"/>
                </a:solidFill>
                <a:effectLst>
                  <a:reflection blurRad="12700" stA="50000" endPos="50000" dist="5000" dir="5400000" sy="-100000" rotWithShape="0"/>
                </a:effectLst>
              </a:rPr>
              <a:t>va</a:t>
            </a:r>
            <a:r>
              <a:rPr lang="en-US" sz="4000" b="1" cap="all" dirty="0" smtClean="0">
                <a:ln w="0"/>
                <a:solidFill>
                  <a:schemeClr val="tx1"/>
                </a:solidFill>
                <a:effectLst>
                  <a:reflection blurRad="12700" stA="50000" endPos="50000" dist="5000" dir="5400000" sy="-100000" rotWithShape="0"/>
                </a:effectLst>
              </a:rPr>
              <a:t> </a:t>
            </a:r>
            <a:r>
              <a:rPr lang="en-US" sz="4000" b="1" cap="all" dirty="0" err="1" smtClean="0">
                <a:ln w="0"/>
                <a:solidFill>
                  <a:schemeClr val="tx1"/>
                </a:solidFill>
                <a:effectLst>
                  <a:reflection blurRad="12700" stA="50000" endPos="50000" dist="5000" dir="5400000" sy="-100000" rotWithShape="0"/>
                </a:effectLst>
              </a:rPr>
              <a:t>elektromagnit</a:t>
            </a:r>
            <a:r>
              <a:rPr lang="en-US" sz="4000" b="1" cap="all" dirty="0" smtClean="0">
                <a:ln w="0"/>
                <a:solidFill>
                  <a:schemeClr val="tx1"/>
                </a:solidFill>
                <a:effectLst>
                  <a:reflection blurRad="12700" stA="50000" endPos="50000" dist="5000" dir="5400000" sy="-100000" rotWithShape="0"/>
                </a:effectLst>
              </a:rPr>
              <a:t> </a:t>
            </a:r>
            <a:r>
              <a:rPr lang="en-US" sz="4000" b="1" cap="all" dirty="0" err="1" smtClean="0">
                <a:ln w="0"/>
                <a:solidFill>
                  <a:schemeClr val="tx1"/>
                </a:solidFill>
                <a:effectLst>
                  <a:reflection blurRad="12700" stA="50000" endPos="50000" dist="5000" dir="5400000" sy="-100000" rotWithShape="0"/>
                </a:effectLst>
              </a:rPr>
              <a:t>tebranishlar</a:t>
            </a:r>
            <a:endParaRPr lang="ru-RU" sz="4000" b="1" cap="all" dirty="0">
              <a:ln w="0"/>
              <a:solidFill>
                <a:schemeClr val="tx1"/>
              </a:solidFill>
              <a:effectLst>
                <a:reflection blurRad="12700" stA="50000" endPos="50000" dist="5000" dir="5400000" sy="-100000" rotWithShape="0"/>
              </a:effectLst>
              <a:latin typeface="+mj-lt"/>
            </a:endParaRPr>
          </a:p>
        </p:txBody>
      </p:sp>
      <p:pic>
        <p:nvPicPr>
          <p:cNvPr id="239621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1" y="304801"/>
            <a:ext cx="1905000" cy="1905000"/>
          </a:xfrm>
          <a:prstGeom prst="rect">
            <a:avLst/>
          </a:prstGeom>
          <a:ln w="19050">
            <a:solidFill>
              <a:schemeClr val="accent1">
                <a:lumMod val="50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Подзаголовок 2"/>
          <p:cNvSpPr txBox="1">
            <a:spLocks/>
          </p:cNvSpPr>
          <p:nvPr/>
        </p:nvSpPr>
        <p:spPr>
          <a:xfrm>
            <a:off x="3886200" y="3581400"/>
            <a:ext cx="3733800" cy="838200"/>
          </a:xfrm>
          <a:prstGeom prst="rect">
            <a:avLst/>
          </a:prstGeom>
          <a:ln w="28575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32500" lnSpcReduction="20000"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4000" b="1" i="0" u="none" strike="noStrike" kern="1200" cap="none" spc="0" normalizeH="0" baseline="0" noProof="0" dirty="0" smtClean="0">
              <a:ln w="11430"/>
              <a:solidFill>
                <a:schemeClr val="tx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1200" b="1" i="0" u="none" strike="noStrike" kern="1200" cap="none" spc="0" normalizeH="0" baseline="0" noProof="0" dirty="0" smtClean="0">
                <a:ln w="11430"/>
                <a:solidFill>
                  <a:schemeClr val="tx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3 – </a:t>
            </a:r>
            <a:r>
              <a:rPr kumimoji="0" lang="en-US" sz="11200" b="1" i="0" u="none" strike="noStrike" kern="1200" cap="none" spc="0" normalizeH="0" baseline="0" noProof="0" dirty="0" err="1" smtClean="0">
                <a:ln w="11430"/>
                <a:solidFill>
                  <a:schemeClr val="tx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ma’ruza</a:t>
            </a:r>
            <a:r>
              <a:rPr kumimoji="0" lang="en-US" sz="11200" b="1" i="0" u="none" strike="noStrike" kern="1200" cap="none" spc="0" normalizeH="0" baseline="0" noProof="0" dirty="0" smtClean="0">
                <a:ln w="11430"/>
                <a:solidFill>
                  <a:schemeClr val="tx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ru-RU" sz="11200" b="1" i="0" u="none" strike="noStrike" kern="1200" cap="none" spc="0" normalizeH="0" baseline="0" noProof="0" dirty="0" smtClean="0">
              <a:ln w="11430"/>
              <a:solidFill>
                <a:schemeClr val="tx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304800" y="2362200"/>
            <a:ext cx="1905000" cy="6096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FIZIKA KAFEDRASI </a:t>
            </a:r>
            <a:endParaRPr lang="ru-RU" b="1" dirty="0"/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 rot="5400000">
            <a:off x="-761206" y="3429000"/>
            <a:ext cx="6400006" cy="794"/>
          </a:xfrm>
          <a:prstGeom prst="line">
            <a:avLst/>
          </a:prstGeom>
          <a:ln w="762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Подзаголовок 2"/>
          <p:cNvSpPr txBox="1">
            <a:spLocks/>
          </p:cNvSpPr>
          <p:nvPr/>
        </p:nvSpPr>
        <p:spPr>
          <a:xfrm>
            <a:off x="685800" y="5715000"/>
            <a:ext cx="1066800" cy="533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2800" b="1" i="0" u="none" strike="noStrike" kern="1200" cap="none" spc="0" normalizeH="0" baseline="0" noProof="0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uLnTx/>
                <a:uFillTx/>
                <a:latin typeface="+mn-lt"/>
                <a:ea typeface="+mn-ea"/>
                <a:cs typeface="+mn-cs"/>
              </a:rPr>
              <a:t>201</a:t>
            </a:r>
            <a:r>
              <a:rPr kumimoji="0" lang="en-US" sz="2800" b="1" i="0" u="none" strike="noStrike" kern="1200" cap="none" spc="0" normalizeH="0" baseline="0" noProof="0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uLnTx/>
                <a:uFillTx/>
                <a:latin typeface="+mn-lt"/>
                <a:ea typeface="+mn-ea"/>
                <a:cs typeface="+mn-cs"/>
              </a:rPr>
              <a:t>9</a:t>
            </a:r>
            <a:endParaRPr kumimoji="0" lang="ru-RU" sz="2800" b="1" i="0" u="none" strike="noStrike" kern="1200" cap="none" spc="0" normalizeH="0" baseline="0" noProof="0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743200" y="5624512"/>
            <a:ext cx="6400800" cy="990600"/>
          </a:xfrm>
        </p:spPr>
        <p:txBody>
          <a:bodyPr>
            <a:noAutofit/>
          </a:bodyPr>
          <a:lstStyle/>
          <a:p>
            <a:r>
              <a:rPr lang="ru-RU" sz="2800" b="1" dirty="0">
                <a:ln w="1905"/>
                <a:solidFill>
                  <a:schemeClr val="tx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sz="2800" b="1" dirty="0" err="1" smtClean="0">
                <a:ln w="1905"/>
                <a:solidFill>
                  <a:schemeClr val="tx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K.P.Abduraxmanov</a:t>
            </a:r>
            <a:r>
              <a:rPr lang="en-US" sz="2800" b="1" dirty="0" smtClean="0">
                <a:ln w="1905"/>
                <a:solidFill>
                  <a:schemeClr val="tx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, </a:t>
            </a:r>
            <a:endParaRPr lang="ru-RU" sz="2800" b="1" dirty="0" smtClean="0">
              <a:ln w="1905"/>
              <a:solidFill>
                <a:schemeClr val="tx1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r>
              <a:rPr lang="en-US" sz="2800" b="1" dirty="0" err="1" smtClean="0">
                <a:ln w="1905"/>
                <a:solidFill>
                  <a:schemeClr val="tx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V.S.Xamidov</a:t>
            </a:r>
            <a:r>
              <a:rPr lang="en-US" sz="2800" b="1" dirty="0" smtClean="0">
                <a:ln w="1905"/>
                <a:solidFill>
                  <a:schemeClr val="tx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, </a:t>
            </a:r>
            <a:r>
              <a:rPr lang="en-US" sz="2800" b="1" dirty="0" err="1" smtClean="0">
                <a:ln w="1905"/>
                <a:solidFill>
                  <a:schemeClr val="tx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M.F.Raxmatullaeva</a:t>
            </a:r>
            <a:r>
              <a:rPr lang="en-US" sz="2800" b="1" dirty="0" smtClean="0">
                <a:ln w="1905"/>
                <a:solidFill>
                  <a:schemeClr val="tx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endParaRPr lang="ru-RU" sz="2800" b="1" dirty="0" smtClean="0">
              <a:ln w="1905"/>
              <a:solidFill>
                <a:schemeClr val="tx1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304801" y="4724400"/>
            <a:ext cx="1905000" cy="6096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err="1">
                <a:ln w="11430"/>
                <a:solidFill>
                  <a:schemeClr val="tx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Fizika</a:t>
            </a:r>
            <a:r>
              <a:rPr lang="en-US" sz="2800" b="1" dirty="0">
                <a:ln w="11430"/>
                <a:solidFill>
                  <a:schemeClr val="tx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</a:t>
            </a:r>
            <a:r>
              <a:rPr lang="en-US" sz="2800" b="1" dirty="0" smtClean="0">
                <a:ln w="11430"/>
                <a:solidFill>
                  <a:schemeClr val="tx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II</a:t>
            </a:r>
            <a:endParaRPr lang="ru-RU" sz="28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4" name="Picture 11" descr="D:\АНИМАЦИИ\My Pictures\17072009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4800" y="3154057"/>
            <a:ext cx="1904999" cy="1341743"/>
          </a:xfrm>
          <a:prstGeom prst="rect">
            <a:avLst/>
          </a:prstGeom>
          <a:ln w="19050">
            <a:solidFill>
              <a:schemeClr val="accent1">
                <a:lumMod val="50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00483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3200" b="1" dirty="0" err="1" smtClean="0"/>
              <a:t>Tolqın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túrleri</a:t>
            </a:r>
            <a:r>
              <a:rPr lang="en-US" sz="3200" b="1" dirty="0" smtClean="0"/>
              <a:t> </a:t>
            </a:r>
            <a:endParaRPr lang="ru-RU" sz="3200" b="1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381000" y="1219200"/>
            <a:ext cx="8382000" cy="5334000"/>
          </a:xfrm>
        </p:spPr>
        <p:txBody>
          <a:bodyPr>
            <a:normAutofit/>
          </a:bodyPr>
          <a:lstStyle/>
          <a:p>
            <a:pPr marL="0" indent="363538" algn="just">
              <a:buNone/>
            </a:pPr>
            <a:r>
              <a:rPr lang="en-US" sz="2400" b="1" dirty="0" smtClean="0"/>
              <a:t>	</a:t>
            </a:r>
            <a:r>
              <a:rPr lang="en-US" sz="2400" b="1" dirty="0" err="1" smtClean="0"/>
              <a:t>Ortalıqta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payda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bolatuǵın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elastik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deformaciyalardıń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xarakterine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qarap</a:t>
            </a:r>
            <a:r>
              <a:rPr lang="en-US" sz="2400" b="1" dirty="0" smtClean="0"/>
              <a:t>  </a:t>
            </a:r>
            <a:r>
              <a:rPr lang="en-US" sz="2400" b="1" dirty="0" err="1" smtClean="0"/>
              <a:t>tolqınlardı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tómendegi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túrlerge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ajratıw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múmkin</a:t>
            </a:r>
            <a:r>
              <a:rPr lang="en-US" sz="2400" b="1" dirty="0" smtClean="0"/>
              <a:t>:</a:t>
            </a:r>
          </a:p>
          <a:p>
            <a:pPr marL="0" indent="0" algn="just">
              <a:buNone/>
            </a:pPr>
            <a:r>
              <a:rPr lang="en-US" sz="2400" b="1" dirty="0" smtClean="0"/>
              <a:t>   	</a:t>
            </a:r>
            <a:r>
              <a:rPr lang="en-US" sz="2400" b="1" i="1" dirty="0" smtClean="0"/>
              <a:t>- </a:t>
            </a:r>
            <a:r>
              <a:rPr lang="en-US" sz="2400" b="1" i="1" dirty="0" err="1" smtClean="0"/>
              <a:t>boylama</a:t>
            </a:r>
            <a:r>
              <a:rPr lang="en-US" sz="2400" b="1" i="1" dirty="0" smtClean="0"/>
              <a:t> </a:t>
            </a:r>
            <a:r>
              <a:rPr lang="en-US" sz="2400" b="1" i="1" dirty="0" err="1" smtClean="0"/>
              <a:t>tolqınlar</a:t>
            </a:r>
            <a:r>
              <a:rPr lang="en-US" sz="2400" b="1" i="1" dirty="0" smtClean="0"/>
              <a:t> – </a:t>
            </a:r>
            <a:r>
              <a:rPr lang="en-US" sz="2400" b="1" dirty="0" err="1" smtClean="0"/>
              <a:t>ortalıqtıń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bóleksheleri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tolqın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tarqalıw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baǵıtı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boylap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terbeledi</a:t>
            </a:r>
            <a:r>
              <a:rPr lang="en-US" sz="2400" b="1" dirty="0" smtClean="0"/>
              <a:t>. </a:t>
            </a:r>
            <a:r>
              <a:rPr lang="en-US" sz="2400" b="1" dirty="0" err="1" smtClean="0"/>
              <a:t>Boylama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tolqınlardıń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tarqalıwı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elastik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ortalıqtıń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qısılıw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hám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sozılıw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deformaciyalarına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baylanıslı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hám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bárshe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ortalıqlarda</a:t>
            </a:r>
            <a:r>
              <a:rPr lang="en-US" sz="2400" b="1" dirty="0" smtClean="0"/>
              <a:t>: </a:t>
            </a:r>
            <a:r>
              <a:rPr lang="en-US" sz="2400" b="1" dirty="0" err="1" smtClean="0"/>
              <a:t>suyıqlıq</a:t>
            </a:r>
            <a:r>
              <a:rPr lang="en-US" sz="2400" b="1" dirty="0" smtClean="0"/>
              <a:t>, </a:t>
            </a:r>
            <a:r>
              <a:rPr lang="en-US" sz="2400" b="1" dirty="0" err="1" smtClean="0"/>
              <a:t>qattı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dene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hám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gazlarda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júz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beredi</a:t>
            </a:r>
            <a:r>
              <a:rPr lang="en-US" sz="2400" b="1" dirty="0" smtClean="0"/>
              <a:t>;</a:t>
            </a:r>
          </a:p>
          <a:p>
            <a:pPr marL="0" indent="0" algn="just">
              <a:buNone/>
            </a:pPr>
            <a:r>
              <a:rPr lang="en-US" sz="2400" b="1" dirty="0"/>
              <a:t> </a:t>
            </a:r>
            <a:r>
              <a:rPr lang="en-US" sz="2400" b="1" dirty="0" smtClean="0"/>
              <a:t>  	</a:t>
            </a:r>
            <a:r>
              <a:rPr lang="en-US" sz="2400" b="1" i="1" dirty="0" smtClean="0"/>
              <a:t>- </a:t>
            </a:r>
            <a:r>
              <a:rPr lang="en-US" sz="2400" b="1" i="1" dirty="0" err="1" smtClean="0"/>
              <a:t>kóndeleń</a:t>
            </a:r>
            <a:r>
              <a:rPr lang="en-US" sz="2400" b="1" i="1" dirty="0" smtClean="0"/>
              <a:t> </a:t>
            </a:r>
            <a:r>
              <a:rPr lang="en-US" sz="2400" b="1" i="1" dirty="0" err="1" smtClean="0"/>
              <a:t>tolqınlar</a:t>
            </a:r>
            <a:r>
              <a:rPr lang="en-US" sz="2400" b="1" i="1" dirty="0" smtClean="0"/>
              <a:t> – </a:t>
            </a:r>
            <a:r>
              <a:rPr lang="en-US" sz="2400" b="1" dirty="0" err="1" smtClean="0"/>
              <a:t>ortalıq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bóleksheleri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tolqın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tarqalıw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baǵıtına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perpendikulyar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baǵıtta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terbeledi</a:t>
            </a:r>
            <a:r>
              <a:rPr lang="en-US" sz="2400" b="1" dirty="0" smtClean="0"/>
              <a:t>.  </a:t>
            </a:r>
            <a:r>
              <a:rPr lang="en-US" sz="2400" b="1" dirty="0" err="1" smtClean="0"/>
              <a:t>Kóndeleń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tolqınnıń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tarqalıwı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jıljıw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deformaciyasına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baylanıslı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boladı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hám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ol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tek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qattı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denelerde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baqlanadı</a:t>
            </a:r>
            <a:r>
              <a:rPr lang="en-US" sz="2400" b="1" dirty="0" smtClean="0"/>
              <a:t>.</a:t>
            </a:r>
          </a:p>
          <a:p>
            <a:pPr marL="0" indent="0" algn="just">
              <a:buNone/>
            </a:pPr>
            <a:r>
              <a:rPr lang="en-US" sz="2400" b="1" dirty="0"/>
              <a:t> </a:t>
            </a:r>
            <a:r>
              <a:rPr lang="en-US" sz="2400" b="1" dirty="0" smtClean="0"/>
              <a:t>  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356911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ru-RU" sz="3100" b="1" dirty="0" smtClean="0"/>
              <a:t/>
            </a:r>
            <a:br>
              <a:rPr lang="ru-RU" sz="3100" b="1" dirty="0" smtClean="0"/>
            </a:br>
            <a:r>
              <a:rPr lang="en-US" sz="2700" b="1" dirty="0" err="1" smtClean="0"/>
              <a:t>Boylama</a:t>
            </a:r>
            <a:r>
              <a:rPr lang="en-US" sz="2700" b="1" dirty="0" smtClean="0"/>
              <a:t> </a:t>
            </a:r>
            <a:r>
              <a:rPr lang="en-US" sz="2700" b="1" dirty="0" err="1" smtClean="0"/>
              <a:t>tolqınlarda</a:t>
            </a:r>
            <a:r>
              <a:rPr lang="en-US" sz="2700" b="1" dirty="0" smtClean="0"/>
              <a:t> </a:t>
            </a:r>
            <a:r>
              <a:rPr lang="en-US" sz="2700" b="1" dirty="0" err="1" smtClean="0"/>
              <a:t>ortalıqtıń</a:t>
            </a:r>
            <a:r>
              <a:rPr lang="en-US" sz="2700" b="1" dirty="0" smtClean="0"/>
              <a:t> </a:t>
            </a:r>
            <a:r>
              <a:rPr lang="en-US" sz="2700" b="1" dirty="0" err="1" smtClean="0"/>
              <a:t>bóleksheleri</a:t>
            </a:r>
            <a:r>
              <a:rPr lang="en-US" sz="2700" b="1" dirty="0" smtClean="0"/>
              <a:t> </a:t>
            </a:r>
            <a:r>
              <a:rPr lang="en-US" sz="2700" b="1" dirty="0" err="1" smtClean="0"/>
              <a:t>tolqın</a:t>
            </a:r>
            <a:r>
              <a:rPr lang="en-US" sz="2700" b="1" dirty="0" smtClean="0"/>
              <a:t> </a:t>
            </a:r>
            <a:r>
              <a:rPr lang="en-US" sz="2700" b="1" dirty="0" err="1" smtClean="0"/>
              <a:t>tarqalıw</a:t>
            </a:r>
            <a:r>
              <a:rPr lang="en-US" sz="2700" b="1" dirty="0" smtClean="0"/>
              <a:t> </a:t>
            </a:r>
            <a:r>
              <a:rPr lang="en-US" sz="2700" b="1" dirty="0" err="1" smtClean="0"/>
              <a:t>baǵıtı</a:t>
            </a:r>
            <a:r>
              <a:rPr lang="en-US" sz="2700" b="1" dirty="0" smtClean="0"/>
              <a:t> </a:t>
            </a:r>
            <a:r>
              <a:rPr lang="en-US" sz="2700" b="1" dirty="0" err="1" smtClean="0"/>
              <a:t>boylap</a:t>
            </a:r>
            <a:r>
              <a:rPr lang="en-US" sz="2700" b="1" dirty="0" smtClean="0"/>
              <a:t> </a:t>
            </a:r>
            <a:r>
              <a:rPr lang="en-US" sz="2700" b="1" dirty="0" err="1" smtClean="0"/>
              <a:t>terbeledi</a:t>
            </a:r>
            <a:r>
              <a:rPr lang="en-US" sz="2700" b="1" dirty="0" smtClean="0"/>
              <a:t>.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pic>
        <p:nvPicPr>
          <p:cNvPr id="40997" name="Picture 3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4245" y="2071678"/>
            <a:ext cx="7918283" cy="4000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Заголовок 1"/>
          <p:cNvSpPr txBox="1">
            <a:spLocks/>
          </p:cNvSpPr>
          <p:nvPr/>
        </p:nvSpPr>
        <p:spPr>
          <a:xfrm>
            <a:off x="642910" y="1071546"/>
            <a:ext cx="7929618" cy="990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/>
            </a:r>
            <a:br>
              <a:rPr kumimoji="0" lang="ru-RU" sz="3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27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Boylama</a:t>
            </a:r>
            <a:r>
              <a:rPr kumimoji="0" lang="en-US" sz="2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7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tolqınlar</a:t>
            </a:r>
            <a:endParaRPr kumimoji="0" lang="ru-RU" sz="27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65769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3716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ru-RU" sz="3100" b="1" dirty="0" smtClean="0"/>
              <a:t/>
            </a:r>
            <a:br>
              <a:rPr lang="ru-RU" sz="3100" b="1" dirty="0" smtClean="0"/>
            </a:br>
            <a:r>
              <a:rPr lang="ru-RU" sz="3100" b="1" dirty="0" smtClean="0"/>
              <a:t/>
            </a:r>
            <a:br>
              <a:rPr lang="ru-RU" sz="3100" b="1" dirty="0" smtClean="0"/>
            </a:br>
            <a:r>
              <a:rPr lang="ru-RU" sz="3100" b="1" dirty="0" smtClean="0"/>
              <a:t/>
            </a:r>
            <a:br>
              <a:rPr lang="ru-RU" sz="3100" b="1" dirty="0" smtClean="0"/>
            </a:br>
            <a:r>
              <a:rPr lang="en-US" sz="2700" b="1" dirty="0" err="1" smtClean="0"/>
              <a:t>Kóndeleń</a:t>
            </a:r>
            <a:r>
              <a:rPr lang="en-US" sz="2700" b="1" dirty="0" smtClean="0"/>
              <a:t> </a:t>
            </a:r>
            <a:r>
              <a:rPr lang="en-US" sz="2700" b="1" dirty="0" err="1" smtClean="0"/>
              <a:t>tolqınlarda</a:t>
            </a:r>
            <a:r>
              <a:rPr lang="en-US" sz="2700" b="1" dirty="0" smtClean="0"/>
              <a:t> </a:t>
            </a:r>
            <a:r>
              <a:rPr lang="en-US" sz="2700" b="1" dirty="0" err="1" smtClean="0"/>
              <a:t>ortalıq</a:t>
            </a:r>
            <a:r>
              <a:rPr lang="en-US" sz="2700" b="1" dirty="0" smtClean="0"/>
              <a:t> </a:t>
            </a:r>
            <a:r>
              <a:rPr lang="en-US" sz="2700" b="1" dirty="0" err="1" smtClean="0"/>
              <a:t>bóleksheleri</a:t>
            </a:r>
            <a:r>
              <a:rPr lang="en-US" sz="2700" b="1" dirty="0" smtClean="0"/>
              <a:t> </a:t>
            </a:r>
            <a:r>
              <a:rPr lang="en-US" sz="2700" b="1" dirty="0" err="1" smtClean="0"/>
              <a:t>tolqın</a:t>
            </a:r>
            <a:r>
              <a:rPr lang="en-US" sz="2700" b="1" dirty="0" smtClean="0"/>
              <a:t> </a:t>
            </a:r>
            <a:r>
              <a:rPr lang="en-US" sz="2700" b="1" dirty="0" err="1" smtClean="0"/>
              <a:t>tarqalıw</a:t>
            </a:r>
            <a:r>
              <a:rPr lang="en-US" sz="2700" b="1" dirty="0" smtClean="0"/>
              <a:t> </a:t>
            </a:r>
            <a:r>
              <a:rPr lang="en-US" sz="2700" b="1" dirty="0" err="1" smtClean="0"/>
              <a:t>baǵıtına</a:t>
            </a:r>
            <a:r>
              <a:rPr lang="en-US" sz="2700" b="1" dirty="0" smtClean="0"/>
              <a:t> </a:t>
            </a:r>
            <a:r>
              <a:rPr lang="en-US" sz="2700" b="1" dirty="0" err="1" smtClean="0"/>
              <a:t>perpendikulyar</a:t>
            </a:r>
            <a:r>
              <a:rPr lang="en-US" sz="2700" b="1" dirty="0" smtClean="0"/>
              <a:t> </a:t>
            </a:r>
            <a:r>
              <a:rPr lang="en-US" sz="2700" b="1" dirty="0" err="1" smtClean="0"/>
              <a:t>baǵıtlarda</a:t>
            </a:r>
            <a:r>
              <a:rPr lang="en-US" sz="2700" b="1" dirty="0" smtClean="0"/>
              <a:t> </a:t>
            </a:r>
            <a:r>
              <a:rPr lang="en-US" sz="2700" b="1" dirty="0" err="1" smtClean="0"/>
              <a:t>terbeledi</a:t>
            </a:r>
            <a:r>
              <a:rPr lang="en-US" sz="2700" b="1" dirty="0" smtClean="0"/>
              <a:t>.</a:t>
            </a:r>
            <a:r>
              <a:rPr lang="ru-RU" sz="3600" dirty="0" smtClean="0"/>
              <a:t/>
            </a:r>
            <a:br>
              <a:rPr lang="ru-RU" sz="3600" dirty="0" smtClean="0"/>
            </a:b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pic>
        <p:nvPicPr>
          <p:cNvPr id="34855" name="Picture 3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786" y="2428868"/>
            <a:ext cx="7572428" cy="3643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Заголовок 1"/>
          <p:cNvSpPr txBox="1">
            <a:spLocks/>
          </p:cNvSpPr>
          <p:nvPr/>
        </p:nvSpPr>
        <p:spPr>
          <a:xfrm>
            <a:off x="785786" y="1428736"/>
            <a:ext cx="7572428" cy="10144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4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/>
            </a:r>
            <a:br>
              <a:rPr kumimoji="0" lang="ru-RU" sz="3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ru-RU" sz="3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/>
            </a:r>
            <a:br>
              <a:rPr kumimoji="0" lang="ru-RU" sz="3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ru-RU" sz="3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/>
            </a:r>
            <a:br>
              <a:rPr kumimoji="0" lang="ru-RU" sz="3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6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Kóndeleń</a:t>
            </a:r>
            <a:r>
              <a:rPr kumimoji="0" lang="en-US" sz="6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6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tolqınlar</a:t>
            </a:r>
            <a:endParaRPr kumimoji="0" lang="ru-RU" sz="64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78801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idx="1"/>
          </p:nvPr>
        </p:nvSpPr>
        <p:spPr>
          <a:xfrm>
            <a:off x="428596" y="500042"/>
            <a:ext cx="8229600" cy="56261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97500"/>
          </a:bodyPr>
          <a:lstStyle/>
          <a:p>
            <a:pPr>
              <a:buNone/>
            </a:pPr>
            <a:r>
              <a:rPr lang="en-US" sz="2400" b="1" dirty="0" err="1" smtClean="0"/>
              <a:t>Boylama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tolqınlardıń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tarqalıw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tezligi</a:t>
            </a:r>
            <a:endParaRPr lang="en-US" sz="2400" b="1" dirty="0" smtClean="0"/>
          </a:p>
          <a:p>
            <a:pPr>
              <a:buNone/>
            </a:pPr>
            <a:endParaRPr lang="en-US" sz="2400" b="1" dirty="0" smtClean="0"/>
          </a:p>
          <a:p>
            <a:pPr>
              <a:buNone/>
            </a:pPr>
            <a:endParaRPr lang="en-US" sz="2400" b="1" dirty="0" smtClean="0"/>
          </a:p>
          <a:p>
            <a:pPr>
              <a:buNone/>
            </a:pPr>
            <a:r>
              <a:rPr lang="en-US" sz="2400" b="1" dirty="0" err="1" smtClean="0"/>
              <a:t>dan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ibarat</a:t>
            </a:r>
            <a:r>
              <a:rPr lang="en-US" sz="2400" b="1" dirty="0" smtClean="0"/>
              <a:t>. </a:t>
            </a:r>
            <a:r>
              <a:rPr lang="en-US" sz="2400" b="1" dirty="0" err="1" smtClean="0"/>
              <a:t>Bul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jerde</a:t>
            </a:r>
            <a:r>
              <a:rPr lang="en-US" sz="2400" b="1" dirty="0" smtClean="0"/>
              <a:t>                                                        </a:t>
            </a:r>
            <a:r>
              <a:rPr lang="en-US" sz="2400" b="1" dirty="0" err="1" smtClean="0"/>
              <a:t>ortalıqtıń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tıǵızlıǵı</a:t>
            </a:r>
            <a:r>
              <a:rPr lang="en-US" sz="2400" b="1" dirty="0" smtClean="0"/>
              <a:t>. </a:t>
            </a:r>
          </a:p>
          <a:p>
            <a:pPr>
              <a:buNone/>
            </a:pPr>
            <a:r>
              <a:rPr lang="en-US" sz="2400" b="1" dirty="0" err="1" smtClean="0"/>
              <a:t>Kóndeleń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tolqınlardıń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tarqalıw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tezligi</a:t>
            </a:r>
            <a:r>
              <a:rPr lang="en-US" sz="2400" b="1" dirty="0" smtClean="0"/>
              <a:t>  </a:t>
            </a:r>
          </a:p>
          <a:p>
            <a:pPr>
              <a:buNone/>
            </a:pPr>
            <a:endParaRPr lang="en-US" sz="2400" b="1" dirty="0" smtClean="0"/>
          </a:p>
          <a:p>
            <a:pPr>
              <a:buNone/>
            </a:pPr>
            <a:endParaRPr lang="en-US" sz="2400" b="1" dirty="0" smtClean="0"/>
          </a:p>
          <a:p>
            <a:pPr>
              <a:buNone/>
            </a:pPr>
            <a:r>
              <a:rPr lang="en-US" sz="2400" b="1" dirty="0" err="1" smtClean="0"/>
              <a:t>dan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ibarat</a:t>
            </a:r>
            <a:r>
              <a:rPr lang="en-US" sz="2400" b="1" dirty="0" smtClean="0"/>
              <a:t>. </a:t>
            </a:r>
            <a:r>
              <a:rPr lang="en-US" sz="2400" b="1" dirty="0" err="1" smtClean="0"/>
              <a:t>Bul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jerde</a:t>
            </a:r>
            <a:r>
              <a:rPr lang="en-US" sz="2400" b="1" dirty="0" smtClean="0"/>
              <a:t> </a:t>
            </a:r>
            <a:r>
              <a:rPr lang="en-US" sz="2400" b="1" i="1" dirty="0" smtClean="0"/>
              <a:t>G- </a:t>
            </a:r>
            <a:r>
              <a:rPr lang="en-US" sz="2400" b="1" dirty="0" err="1" smtClean="0"/>
              <a:t>jıljıw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moduli</a:t>
            </a:r>
            <a:r>
              <a:rPr lang="en-US" sz="2400" b="1" dirty="0" smtClean="0"/>
              <a:t>.</a:t>
            </a:r>
            <a:r>
              <a:rPr lang="ru-RU" sz="2400" b="1" dirty="0" smtClean="0"/>
              <a:t> </a:t>
            </a:r>
            <a:r>
              <a:rPr lang="en-US" sz="2400" b="1" dirty="0" smtClean="0"/>
              <a:t>Yung </a:t>
            </a:r>
            <a:r>
              <a:rPr lang="en-US" sz="2400" b="1" dirty="0" err="1" smtClean="0"/>
              <a:t>moduli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jıljıw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modulinen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úlken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bolǵanı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ushın</a:t>
            </a:r>
            <a:r>
              <a:rPr lang="en-US" sz="2400" b="1" dirty="0" smtClean="0"/>
              <a:t>                   </a:t>
            </a:r>
            <a:r>
              <a:rPr lang="en-US" sz="2400" b="1" dirty="0" err="1" smtClean="0"/>
              <a:t>boylama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tolqın</a:t>
            </a:r>
            <a:r>
              <a:rPr lang="en-US" sz="2400" b="1" dirty="0" smtClean="0"/>
              <a:t>  </a:t>
            </a:r>
            <a:r>
              <a:rPr lang="en-US" sz="2400" b="1" dirty="0" err="1" smtClean="0"/>
              <a:t>tezligi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kóndeleń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tolqın</a:t>
            </a:r>
            <a:r>
              <a:rPr lang="en-US" sz="2400" b="1" dirty="0" smtClean="0"/>
              <a:t>  </a:t>
            </a:r>
            <a:r>
              <a:rPr lang="en-US" sz="2400" b="1" dirty="0" err="1" smtClean="0"/>
              <a:t>tezliginen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úlken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boladı</a:t>
            </a:r>
            <a:r>
              <a:rPr lang="en-US" sz="2400" b="1" dirty="0" smtClean="0"/>
              <a:t>:</a:t>
            </a:r>
          </a:p>
          <a:p>
            <a:pPr>
              <a:buNone/>
            </a:pP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pic>
        <p:nvPicPr>
          <p:cNvPr id="1034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00496" y="1000108"/>
            <a:ext cx="1133475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42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43240" y="1785926"/>
            <a:ext cx="3543300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430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033838" y="3028950"/>
            <a:ext cx="1076325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9090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786314" y="4214818"/>
            <a:ext cx="1190625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9091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000496" y="5000636"/>
            <a:ext cx="1209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2594"/>
          </a:xfrm>
        </p:spPr>
        <p:txBody>
          <a:bodyPr>
            <a:normAutofit fontScale="90000"/>
          </a:bodyPr>
          <a:lstStyle/>
          <a:p>
            <a:r>
              <a:rPr lang="en-US" b="1" dirty="0" err="1" smtClean="0"/>
              <a:t>Tolqın</a:t>
            </a:r>
            <a:r>
              <a:rPr lang="en-US" b="1" dirty="0" smtClean="0"/>
              <a:t> </a:t>
            </a:r>
            <a:r>
              <a:rPr lang="en-US" b="1" dirty="0" err="1" smtClean="0"/>
              <a:t>teńlemesi</a:t>
            </a:r>
            <a:r>
              <a:rPr lang="en-US" b="1" dirty="0" smtClean="0"/>
              <a:t>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857232"/>
            <a:ext cx="8229600" cy="5268931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sz="2400" b="1" dirty="0" smtClean="0"/>
              <a:t>		</a:t>
            </a:r>
            <a:r>
              <a:rPr lang="en-US" sz="2400" b="1" dirty="0" err="1" smtClean="0"/>
              <a:t>Ortalıq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bóleksheleriniń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teń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salmaqlılıq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halatlarınan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jıljıwı</a:t>
            </a:r>
            <a:r>
              <a:rPr lang="en-US" sz="2400" b="1" dirty="0" smtClean="0"/>
              <a:t> – </a:t>
            </a:r>
            <a:r>
              <a:rPr lang="en-US" sz="2400" b="1" dirty="0" err="1" smtClean="0"/>
              <a:t>tolqın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procesiniń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xarakteristikası</a:t>
            </a:r>
            <a:r>
              <a:rPr lang="en-US" sz="2400" b="1" dirty="0" smtClean="0"/>
              <a:t>. </a:t>
            </a:r>
            <a:r>
              <a:rPr lang="en-US" sz="2400" b="1" dirty="0" err="1" smtClean="0"/>
              <a:t>Jıljıwdıń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waqıtqa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hám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koordinataǵa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ǵárezliligi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tolqın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teńlemesi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dep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ataladı</a:t>
            </a:r>
            <a:r>
              <a:rPr lang="en-US" sz="2400" b="1" dirty="0" smtClean="0"/>
              <a:t>. </a:t>
            </a:r>
            <a:r>
              <a:rPr lang="en-US" sz="2400" b="1" dirty="0" err="1" smtClean="0"/>
              <a:t>Tolqın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deregi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koordinatası</a:t>
            </a:r>
            <a:r>
              <a:rPr lang="en-US" sz="2400" b="1" dirty="0" smtClean="0"/>
              <a:t> </a:t>
            </a:r>
            <a:r>
              <a:rPr lang="en-US" sz="2400" b="1" i="1" dirty="0" smtClean="0"/>
              <a:t>0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noqatta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bolǵanda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ortalıq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bóleksheleri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tómendegi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garmonikalıq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nızam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boyınsha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terbeledi</a:t>
            </a:r>
            <a:r>
              <a:rPr lang="en-US" sz="2400" b="1" dirty="0" smtClean="0"/>
              <a:t>:</a:t>
            </a:r>
          </a:p>
          <a:p>
            <a:pPr>
              <a:buNone/>
            </a:pPr>
            <a:endParaRPr lang="en-US" sz="2400" b="1" dirty="0" smtClean="0"/>
          </a:p>
          <a:p>
            <a:pPr>
              <a:buNone/>
            </a:pPr>
            <a:endParaRPr lang="en-US" sz="2400" b="1" dirty="0" smtClean="0"/>
          </a:p>
          <a:p>
            <a:pPr algn="just">
              <a:buNone/>
            </a:pPr>
            <a:r>
              <a:rPr lang="en-US" sz="2400" b="1" dirty="0" smtClean="0"/>
              <a:t>	</a:t>
            </a:r>
            <a:r>
              <a:rPr lang="en-US" sz="2400" b="1" dirty="0" err="1" smtClean="0"/>
              <a:t>bul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jerde</a:t>
            </a:r>
            <a:r>
              <a:rPr lang="en-US" sz="2400" b="1" dirty="0" smtClean="0"/>
              <a:t>                   </a:t>
            </a:r>
            <a:r>
              <a:rPr lang="en-US" sz="2400" b="1" dirty="0" err="1" smtClean="0"/>
              <a:t>terbelistiń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amplitudası</a:t>
            </a:r>
            <a:r>
              <a:rPr lang="en-US" sz="2400" b="1" dirty="0" smtClean="0"/>
              <a:t>, </a:t>
            </a:r>
            <a:r>
              <a:rPr lang="en-US" sz="2400" b="1" dirty="0" err="1" smtClean="0"/>
              <a:t>cikllıq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jiyiligi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hám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baslanǵısh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fazası</a:t>
            </a:r>
            <a:r>
              <a:rPr lang="en-US" sz="2400" b="1" dirty="0" smtClean="0"/>
              <a:t>. </a:t>
            </a:r>
            <a:r>
              <a:rPr lang="en-US" sz="2400" b="1" dirty="0" err="1" smtClean="0"/>
              <a:t>Ol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halda</a:t>
            </a:r>
            <a:r>
              <a:rPr lang="en-US" sz="2400" b="1" dirty="0" smtClean="0"/>
              <a:t> </a:t>
            </a:r>
            <a:r>
              <a:rPr lang="en-US" sz="2400" b="1" i="1" dirty="0" smtClean="0"/>
              <a:t>OX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kósherindegi</a:t>
            </a:r>
            <a:r>
              <a:rPr lang="en-US" sz="2400" b="1" dirty="0" smtClean="0"/>
              <a:t> </a:t>
            </a:r>
            <a:r>
              <a:rPr lang="en-US" sz="2400" b="1" i="1" dirty="0" smtClean="0"/>
              <a:t>M </a:t>
            </a:r>
            <a:r>
              <a:rPr lang="en-US" sz="2400" b="1" dirty="0" err="1" smtClean="0"/>
              <a:t>noqatta</a:t>
            </a:r>
            <a:endParaRPr lang="en-US" sz="2400" b="1" dirty="0" smtClean="0"/>
          </a:p>
          <a:p>
            <a:pPr algn="just">
              <a:buNone/>
            </a:pPr>
            <a:r>
              <a:rPr lang="en-US" sz="2400" b="1" dirty="0" smtClean="0"/>
              <a:t>	</a:t>
            </a:r>
            <a:r>
              <a:rPr lang="en-US" sz="2400" b="1" dirty="0" err="1" smtClean="0"/>
              <a:t>shamanıń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terbelisi</a:t>
            </a:r>
            <a:r>
              <a:rPr lang="en-US" sz="2400" b="1" dirty="0" smtClean="0"/>
              <a:t>        </a:t>
            </a:r>
            <a:r>
              <a:rPr lang="en-US" sz="2400" b="1" dirty="0" err="1" smtClean="0"/>
              <a:t>terbelisinen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faza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boyınsha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arqada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qaladı</a:t>
            </a:r>
            <a:r>
              <a:rPr lang="en-US" sz="2400" b="1" dirty="0" smtClean="0"/>
              <a:t>: </a:t>
            </a:r>
            <a:endParaRPr lang="ru-RU" sz="2400" b="1" dirty="0"/>
          </a:p>
        </p:txBody>
      </p:sp>
      <p:pic>
        <p:nvPicPr>
          <p:cNvPr id="1044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62288" y="3190875"/>
            <a:ext cx="301942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44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00232" y="4071942"/>
            <a:ext cx="12192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4453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072461" y="4429132"/>
            <a:ext cx="307733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4455" name="Picture 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428992" y="4857760"/>
            <a:ext cx="4857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4457" name="Picture 9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57158" y="5572140"/>
            <a:ext cx="8551454" cy="857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1600200"/>
            <a:ext cx="4114800" cy="2667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Рисунок 3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24400" y="1600200"/>
            <a:ext cx="3886200" cy="2667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38200" y="4495800"/>
            <a:ext cx="2903145" cy="990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419600" y="4495800"/>
            <a:ext cx="1447799" cy="9517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629400" y="4495800"/>
            <a:ext cx="1514475" cy="990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Прямоугольник 1"/>
          <p:cNvSpPr/>
          <p:nvPr/>
        </p:nvSpPr>
        <p:spPr>
          <a:xfrm>
            <a:off x="381000" y="228600"/>
            <a:ext cx="8229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i="1" dirty="0" err="1" smtClean="0"/>
              <a:t>Tolqın</a:t>
            </a:r>
            <a:r>
              <a:rPr lang="en-US" sz="2400" b="1" i="1" dirty="0" smtClean="0"/>
              <a:t> </a:t>
            </a:r>
            <a:r>
              <a:rPr lang="en-US" sz="2400" b="1" i="1" dirty="0" err="1" smtClean="0"/>
              <a:t>uzınlıǵı</a:t>
            </a:r>
            <a:r>
              <a:rPr lang="en-US" sz="2400" b="1" i="1" dirty="0" smtClean="0"/>
              <a:t> </a:t>
            </a:r>
            <a:r>
              <a:rPr lang="en-US" sz="2400" b="1" dirty="0" err="1" smtClean="0"/>
              <a:t>dep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tolqın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frontınıń</a:t>
            </a:r>
            <a:r>
              <a:rPr lang="en-US" sz="2400" b="1" dirty="0" smtClean="0"/>
              <a:t> </a:t>
            </a:r>
            <a:r>
              <a:rPr lang="en-US" sz="2400" b="1" i="1" dirty="0" smtClean="0"/>
              <a:t>T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bir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dáwirge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teń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waqıtta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kóshken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aralıǵına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aytıladı</a:t>
            </a:r>
            <a:r>
              <a:rPr lang="uz-Cyrl-UZ" sz="2400" dirty="0" smtClean="0"/>
              <a:t>. </a:t>
            </a:r>
            <a:endParaRPr lang="ru-RU" sz="2400" dirty="0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1828800" y="3429000"/>
            <a:ext cx="2590800" cy="7620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z-Cyrl-UZ" sz="2000" b="1" dirty="0" smtClean="0"/>
              <a:t>А- </a:t>
            </a:r>
            <a:r>
              <a:rPr lang="en-US" sz="2000" b="1" dirty="0" err="1" smtClean="0"/>
              <a:t>tolqın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amplitudası</a:t>
            </a:r>
            <a:endParaRPr lang="uz-Cyrl-UZ" sz="2000" b="1" dirty="0" smtClean="0"/>
          </a:p>
          <a:p>
            <a:pPr algn="ctr"/>
            <a:r>
              <a:rPr lang="uz-Cyrl-UZ" sz="2000" b="1" dirty="0" smtClean="0"/>
              <a:t>Т-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terbeliw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dáwiri</a:t>
            </a:r>
            <a:endParaRPr lang="ru-RU" sz="2000" b="1" dirty="0"/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2428860" y="5857892"/>
            <a:ext cx="4643436" cy="85725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l-GR" sz="2400" b="1" dirty="0" smtClean="0"/>
              <a:t>ν</a:t>
            </a:r>
            <a:r>
              <a:rPr lang="uz-Cyrl-UZ" sz="2400" b="1" dirty="0" smtClean="0"/>
              <a:t>- </a:t>
            </a:r>
            <a:r>
              <a:rPr lang="en-US" sz="2400" b="1" dirty="0" err="1" smtClean="0"/>
              <a:t>tolqın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jiyiligi</a:t>
            </a:r>
            <a:r>
              <a:rPr lang="en-US" sz="2400" b="1" dirty="0" smtClean="0"/>
              <a:t>,</a:t>
            </a:r>
            <a:endParaRPr lang="uz-Cyrl-UZ" sz="2400" b="1" dirty="0" smtClean="0"/>
          </a:p>
          <a:p>
            <a:pPr algn="ctr"/>
            <a:r>
              <a:rPr lang="el-GR" sz="2400" b="1" dirty="0" smtClean="0"/>
              <a:t>λ</a:t>
            </a:r>
            <a:r>
              <a:rPr lang="uz-Cyrl-UZ" sz="2400" b="1" dirty="0" smtClean="0"/>
              <a:t>-</a:t>
            </a:r>
            <a:r>
              <a:rPr lang="en-US" sz="2400" b="1" dirty="0" err="1" smtClean="0"/>
              <a:t>tolqın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uzınlıǵı</a:t>
            </a:r>
            <a:r>
              <a:rPr lang="en-US" sz="2400" b="1" dirty="0" smtClean="0"/>
              <a:t>.</a:t>
            </a:r>
            <a:endParaRPr lang="ru-RU" sz="2400" b="1" dirty="0"/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6033035" y="3429000"/>
            <a:ext cx="2510588" cy="7620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z-Cyrl-UZ" sz="2000" b="1" dirty="0" smtClean="0"/>
              <a:t>А- </a:t>
            </a:r>
            <a:r>
              <a:rPr lang="en-US" sz="2000" b="1" dirty="0" err="1" smtClean="0"/>
              <a:t>tolqın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amplitudası</a:t>
            </a:r>
            <a:endParaRPr lang="uz-Cyrl-UZ" sz="2000" b="1" dirty="0" smtClean="0"/>
          </a:p>
          <a:p>
            <a:pPr algn="ctr"/>
            <a:r>
              <a:rPr lang="el-GR" sz="2000" b="1" dirty="0" smtClean="0"/>
              <a:t>λ</a:t>
            </a:r>
            <a:r>
              <a:rPr lang="uz-Cyrl-UZ" sz="2000" b="1" dirty="0" smtClean="0"/>
              <a:t>-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tolqın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uzınlıǵı</a:t>
            </a:r>
            <a:endParaRPr lang="ru-RU" sz="2000" b="1" dirty="0"/>
          </a:p>
        </p:txBody>
      </p:sp>
    </p:spTree>
    <p:extLst>
      <p:ext uri="{BB962C8B-B14F-4D97-AF65-F5344CB8AC3E}">
        <p14:creationId xmlns:p14="http://schemas.microsoft.com/office/powerpoint/2010/main" val="3776454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534400" cy="944562"/>
          </a:xfrm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2000" endA="300" endPos="35000" dir="5400000" sy="-100000" algn="bl" rotWithShape="0"/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3200" b="1" dirty="0" err="1" smtClean="0">
                <a:solidFill>
                  <a:schemeClr val="tx1"/>
                </a:solidFill>
              </a:rPr>
              <a:t>Tolqındaǵı</a:t>
            </a:r>
            <a:r>
              <a:rPr lang="en-US" sz="3200" b="1" dirty="0" smtClean="0">
                <a:solidFill>
                  <a:schemeClr val="tx1"/>
                </a:solidFill>
              </a:rPr>
              <a:t> </a:t>
            </a:r>
            <a:r>
              <a:rPr lang="en-US" sz="3200" b="1" dirty="0" err="1" smtClean="0">
                <a:solidFill>
                  <a:schemeClr val="tx1"/>
                </a:solidFill>
              </a:rPr>
              <a:t>bóleksheniń</a:t>
            </a:r>
            <a:r>
              <a:rPr lang="en-US" sz="3200" b="1" dirty="0" smtClean="0">
                <a:solidFill>
                  <a:schemeClr val="tx1"/>
                </a:solidFill>
              </a:rPr>
              <a:t> </a:t>
            </a:r>
            <a:r>
              <a:rPr lang="en-US" sz="3200" b="1" dirty="0" err="1" smtClean="0">
                <a:solidFill>
                  <a:schemeClr val="tx1"/>
                </a:solidFill>
              </a:rPr>
              <a:t>terbelis</a:t>
            </a:r>
            <a:r>
              <a:rPr lang="en-US" sz="3200" b="1" dirty="0" smtClean="0">
                <a:solidFill>
                  <a:schemeClr val="tx1"/>
                </a:solidFill>
              </a:rPr>
              <a:t> </a:t>
            </a:r>
            <a:r>
              <a:rPr lang="en-US" sz="3200" b="1" dirty="0" err="1" smtClean="0">
                <a:solidFill>
                  <a:schemeClr val="tx1"/>
                </a:solidFill>
              </a:rPr>
              <a:t>teńlemesi</a:t>
            </a:r>
            <a:endParaRPr lang="ru-RU" sz="3200" b="1" dirty="0">
              <a:solidFill>
                <a:schemeClr val="tx1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52400" y="1285860"/>
            <a:ext cx="5105400" cy="534354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2400" b="1" dirty="0" err="1" smtClean="0"/>
              <a:t>Tolqındaǵı</a:t>
            </a:r>
            <a:r>
              <a:rPr lang="en-US" sz="2400" b="1" dirty="0" smtClean="0"/>
              <a:t> </a:t>
            </a:r>
            <a:r>
              <a:rPr lang="en-US" sz="2400" b="1" i="1" dirty="0" smtClean="0"/>
              <a:t>x=0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tegislikte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jatqan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bárshe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noqatlar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garmonikalıq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nızam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boyınsha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terbeledi</a:t>
            </a:r>
            <a:r>
              <a:rPr lang="en-US" sz="2400" b="1" dirty="0" smtClean="0"/>
              <a:t>.</a:t>
            </a:r>
            <a:endParaRPr lang="ru-RU" sz="2400" b="1" dirty="0" smtClean="0"/>
          </a:p>
          <a:p>
            <a:pPr>
              <a:buNone/>
            </a:pPr>
            <a:endParaRPr lang="ru-RU" sz="2400" b="1" dirty="0" smtClean="0"/>
          </a:p>
          <a:p>
            <a:pPr>
              <a:buNone/>
            </a:pPr>
            <a:endParaRPr lang="ru-RU" sz="2400" b="1" dirty="0" smtClean="0"/>
          </a:p>
          <a:p>
            <a:pPr algn="ctr">
              <a:buNone/>
            </a:pPr>
            <a:r>
              <a:rPr lang="ru-RU" sz="2400" b="1" dirty="0" err="1" smtClean="0"/>
              <a:t>х</a:t>
            </a:r>
            <a:r>
              <a:rPr lang="ru-RU" sz="2400" b="1" dirty="0" smtClean="0"/>
              <a:t> </a:t>
            </a:r>
            <a:r>
              <a:rPr lang="en-US" sz="2400" b="1" dirty="0" err="1" smtClean="0"/>
              <a:t>tegislikte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jatqan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bárshe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noqatlar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tómendegi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nızam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boyınsha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terbeledi</a:t>
            </a:r>
            <a:r>
              <a:rPr lang="en-US" sz="2400" b="1" dirty="0" smtClean="0"/>
              <a:t>.</a:t>
            </a:r>
            <a:endParaRPr lang="ru-RU" sz="2400" b="1" dirty="0" smtClean="0"/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endParaRPr lang="ru-RU" dirty="0"/>
          </a:p>
        </p:txBody>
      </p:sp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5121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6032810"/>
              </p:ext>
            </p:extLst>
          </p:nvPr>
        </p:nvGraphicFramePr>
        <p:xfrm>
          <a:off x="685800" y="2743200"/>
          <a:ext cx="37338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6" name="Формула" r:id="rId4" imgW="1028254" imgH="203112" progId="Equation.3">
                  <p:embed/>
                </p:oleObj>
              </mc:Choice>
              <mc:Fallback>
                <p:oleObj name="Формула" r:id="rId4" imgW="1028254" imgH="203112" progId="Equation.3">
                  <p:embed/>
                  <p:pic>
                    <p:nvPicPr>
                      <p:cNvPr id="0" name="Picture 1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2743200"/>
                        <a:ext cx="37338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5123" name="Object 3"/>
          <p:cNvGraphicFramePr>
            <a:graphicFrameLocks noChangeAspect="1"/>
          </p:cNvGraphicFramePr>
          <p:nvPr/>
        </p:nvGraphicFramePr>
        <p:xfrm>
          <a:off x="428596" y="4500570"/>
          <a:ext cx="44196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7" name="Формула" r:id="rId6" imgW="1396394" imgH="393529" progId="Equation.3">
                  <p:embed/>
                </p:oleObj>
              </mc:Choice>
              <mc:Fallback>
                <p:oleObj name="Формула" r:id="rId6" imgW="1396394" imgH="393529" progId="Equation.3">
                  <p:embed/>
                  <p:pic>
                    <p:nvPicPr>
                      <p:cNvPr id="0" name="Picture 1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596" y="4500570"/>
                        <a:ext cx="4419600" cy="1066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5638800" y="5029200"/>
            <a:ext cx="3209925" cy="13239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5334000" y="1371600"/>
            <a:ext cx="3581400" cy="30248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Скругленный прямоугольник 9"/>
          <p:cNvSpPr/>
          <p:nvPr/>
        </p:nvSpPr>
        <p:spPr>
          <a:xfrm>
            <a:off x="5638801" y="4572008"/>
            <a:ext cx="3209924" cy="761992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>
                <a:solidFill>
                  <a:schemeClr val="tx1"/>
                </a:solidFill>
              </a:rPr>
              <a:t>Terbelistiń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</a:rPr>
              <a:t>toqtaw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</a:rPr>
              <a:t>waqtı</a:t>
            </a:r>
            <a:endParaRPr lang="ru-RU" sz="2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2000" endA="300" endPos="35000" dir="5400000" sy="-100000" algn="bl" rotWithShape="0"/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b="1" dirty="0" err="1" smtClean="0">
                <a:solidFill>
                  <a:schemeClr val="tx1"/>
                </a:solidFill>
              </a:rPr>
              <a:t>Tegis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tolqın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teńlemesi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04800" y="1295400"/>
            <a:ext cx="8534400" cy="5410200"/>
          </a:xfrm>
        </p:spPr>
        <p:txBody>
          <a:bodyPr/>
          <a:lstStyle/>
          <a:p>
            <a:pPr algn="ctr">
              <a:buNone/>
            </a:pPr>
            <a:r>
              <a:rPr lang="en-US" sz="2400" b="1" dirty="0" err="1" smtClean="0"/>
              <a:t>Ulıwma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halda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ortalıqtaǵı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kósherdiń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oń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baǵıtı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boylap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tarqalıp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atırǵan</a:t>
            </a:r>
            <a:r>
              <a:rPr lang="en-US" sz="2400" b="1" dirty="0" smtClean="0"/>
              <a:t>, </a:t>
            </a:r>
            <a:r>
              <a:rPr lang="en-US" sz="2400" b="1" dirty="0" err="1" smtClean="0"/>
              <a:t>energiyanı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jutpaytuǵın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tegis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tolqınnıń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teńlemesi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tómendegishe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esaplanadı</a:t>
            </a:r>
            <a:r>
              <a:rPr lang="en-US" sz="2400" b="1" dirty="0" smtClean="0"/>
              <a:t>:</a:t>
            </a:r>
            <a:endParaRPr lang="ru-RU" sz="2400" b="1" dirty="0" smtClean="0"/>
          </a:p>
          <a:p>
            <a:pPr>
              <a:buNone/>
            </a:pPr>
            <a:endParaRPr lang="ru-RU" dirty="0"/>
          </a:p>
        </p:txBody>
      </p:sp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25601" name="Object 1"/>
          <p:cNvGraphicFramePr>
            <a:graphicFrameLocks noChangeAspect="1"/>
          </p:cNvGraphicFramePr>
          <p:nvPr/>
        </p:nvGraphicFramePr>
        <p:xfrm>
          <a:off x="2071670" y="3000372"/>
          <a:ext cx="5186438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68" name="Формула" r:id="rId4" imgW="1803400" imgH="431800" progId="Equation.3">
                  <p:embed/>
                </p:oleObj>
              </mc:Choice>
              <mc:Fallback>
                <p:oleObj name="Формула" r:id="rId4" imgW="1803400" imgH="431800" progId="Equation.3">
                  <p:embed/>
                  <p:pic>
                    <p:nvPicPr>
                      <p:cNvPr id="0" name="Picture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1670" y="3000372"/>
                        <a:ext cx="5186438" cy="1219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81000" y="4876800"/>
            <a:ext cx="4038600" cy="102757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5604" name="Picture 4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495800" y="4876800"/>
            <a:ext cx="4419600" cy="10382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81000" y="4876800"/>
            <a:ext cx="4038600" cy="102757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495800" y="4876800"/>
            <a:ext cx="4419600" cy="10382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0" name="Скругленный прямоугольник 9"/>
          <p:cNvSpPr/>
          <p:nvPr/>
        </p:nvSpPr>
        <p:spPr>
          <a:xfrm>
            <a:off x="381000" y="4876799"/>
            <a:ext cx="4038600" cy="102757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z-Cyrl-UZ" sz="2400" b="1" dirty="0" smtClean="0"/>
              <a:t>А- </a:t>
            </a:r>
            <a:r>
              <a:rPr lang="en-US" sz="2400" b="1" dirty="0" err="1" smtClean="0"/>
              <a:t>tolqın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amplitudası</a:t>
            </a:r>
            <a:endParaRPr lang="uz-Cyrl-UZ" sz="2400" b="1" dirty="0" smtClean="0"/>
          </a:p>
          <a:p>
            <a:pPr algn="ctr"/>
            <a:r>
              <a:rPr lang="el-GR" sz="2400" b="1" dirty="0" smtClean="0">
                <a:cs typeface="Times New Roman"/>
              </a:rPr>
              <a:t>ω</a:t>
            </a:r>
            <a:r>
              <a:rPr lang="en-US" sz="2400" b="1" dirty="0" smtClean="0">
                <a:cs typeface="Times New Roman"/>
              </a:rPr>
              <a:t>-</a:t>
            </a:r>
            <a:r>
              <a:rPr lang="en-US" sz="2400" b="1" dirty="0" err="1" smtClean="0"/>
              <a:t>cikllıq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jiyilik</a:t>
            </a:r>
            <a:endParaRPr lang="ru-RU" sz="2400" b="1" dirty="0"/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4495801" y="4876801"/>
            <a:ext cx="4419600" cy="3048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l-GR" sz="2400" dirty="0" smtClean="0">
                <a:latin typeface="Times New Roman"/>
                <a:cs typeface="Times New Roman"/>
              </a:rPr>
              <a:t>φ</a:t>
            </a:r>
            <a:r>
              <a:rPr lang="uz-Cyrl-UZ" sz="2400" dirty="0" smtClean="0"/>
              <a:t>- </a:t>
            </a:r>
            <a:r>
              <a:rPr lang="en-US" sz="2400" b="1" dirty="0" err="1" smtClean="0"/>
              <a:t>baslanǵısh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faza</a:t>
            </a:r>
            <a:endParaRPr lang="uz-Cyrl-UZ" sz="2400" b="1" dirty="0" smtClean="0"/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6400800" y="5181601"/>
            <a:ext cx="2514601" cy="73342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b="1" dirty="0" err="1" smtClean="0"/>
              <a:t>tegis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tolqın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fazası</a:t>
            </a:r>
            <a:endParaRPr lang="en-US" sz="24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04800" y="381000"/>
            <a:ext cx="8534400" cy="6172200"/>
          </a:xfrm>
        </p:spPr>
        <p:txBody>
          <a:bodyPr/>
          <a:lstStyle/>
          <a:p>
            <a:pPr algn="ctr">
              <a:buNone/>
            </a:pPr>
            <a:r>
              <a:rPr lang="uz-Cyrl-UZ" dirty="0" smtClean="0"/>
              <a:t>	</a:t>
            </a:r>
            <a:r>
              <a:rPr lang="en-US" sz="2800" b="1" i="1" dirty="0" smtClean="0"/>
              <a:t>k </a:t>
            </a:r>
            <a:r>
              <a:rPr lang="en-US" sz="2800" b="1" i="1" dirty="0" err="1" smtClean="0"/>
              <a:t>to</a:t>
            </a:r>
            <a:r>
              <a:rPr lang="en-US" sz="2800" b="1" dirty="0" err="1" smtClean="0"/>
              <a:t>lqın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sanın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inabatqa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alǵandaǵı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tegis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shabar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tolqınnıń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teńlemesi</a:t>
            </a:r>
            <a:endParaRPr lang="ru-RU" sz="2800" b="1" dirty="0" smtClean="0"/>
          </a:p>
          <a:p>
            <a:pPr>
              <a:buNone/>
            </a:pPr>
            <a:endParaRPr lang="ru-RU" sz="2800" b="1" dirty="0" smtClean="0"/>
          </a:p>
          <a:p>
            <a:pPr>
              <a:buNone/>
            </a:pPr>
            <a:endParaRPr lang="ru-RU" sz="2800" b="1" dirty="0" smtClean="0"/>
          </a:p>
          <a:p>
            <a:pPr algn="ctr">
              <a:buNone/>
            </a:pPr>
            <a:r>
              <a:rPr lang="ru-RU" sz="2800" b="1" dirty="0" smtClean="0"/>
              <a:t>	</a:t>
            </a:r>
            <a:r>
              <a:rPr lang="en-US" sz="2800" b="1" dirty="0" err="1" smtClean="0"/>
              <a:t>Eksponencial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kórinistegi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tegis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tolqınnıń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teńlemesi</a:t>
            </a:r>
            <a:endParaRPr lang="ru-RU" sz="2800" b="1" dirty="0" smtClean="0"/>
          </a:p>
          <a:p>
            <a:endParaRPr lang="ru-RU" dirty="0"/>
          </a:p>
        </p:txBody>
      </p:sp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26625" name="Object 1"/>
          <p:cNvGraphicFramePr>
            <a:graphicFrameLocks noChangeAspect="1"/>
          </p:cNvGraphicFramePr>
          <p:nvPr/>
        </p:nvGraphicFramePr>
        <p:xfrm>
          <a:off x="1600200" y="1447800"/>
          <a:ext cx="5749636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31" name="Формула" r:id="rId4" imgW="1676400" imgH="228600" progId="Equation.3">
                  <p:embed/>
                </p:oleObj>
              </mc:Choice>
              <mc:Fallback>
                <p:oleObj name="Формула" r:id="rId4" imgW="1676400" imgH="228600" progId="Equation.3">
                  <p:embed/>
                  <p:pic>
                    <p:nvPicPr>
                      <p:cNvPr id="0" name="Picture 1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1447800"/>
                        <a:ext cx="5749636" cy="762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2662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9971345"/>
              </p:ext>
            </p:extLst>
          </p:nvPr>
        </p:nvGraphicFramePr>
        <p:xfrm>
          <a:off x="2627784" y="3429000"/>
          <a:ext cx="4503118" cy="823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32" name="Формула" r:id="rId6" imgW="1219200" imgH="228600" progId="Equation.3">
                  <p:embed/>
                </p:oleObj>
              </mc:Choice>
              <mc:Fallback>
                <p:oleObj name="Формула" r:id="rId6" imgW="1219200" imgH="228600" progId="Equation.3">
                  <p:embed/>
                  <p:pic>
                    <p:nvPicPr>
                      <p:cNvPr id="0" name="Picture 1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784" y="3429000"/>
                        <a:ext cx="4503118" cy="8239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Объект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8047507"/>
              </p:ext>
            </p:extLst>
          </p:nvPr>
        </p:nvGraphicFramePr>
        <p:xfrm>
          <a:off x="533400" y="4876800"/>
          <a:ext cx="2527069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33" name="Equation" r:id="rId8" imgW="1270000" imgH="457200" progId="">
                  <p:embed/>
                </p:oleObj>
              </mc:Choice>
              <mc:Fallback>
                <p:oleObj name="Equation" r:id="rId8" imgW="1270000" imgH="457200" progId="">
                  <p:embed/>
                  <p:pic>
                    <p:nvPicPr>
                      <p:cNvPr id="0" name="Picture 1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4876800"/>
                        <a:ext cx="2527069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3352800" y="5099785"/>
            <a:ext cx="270616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z-Cyrl-UZ" sz="2800" dirty="0" smtClean="0"/>
              <a:t>-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tolqın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sanı</a:t>
            </a:r>
            <a:endParaRPr lang="ru-RU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b="1" dirty="0" err="1" smtClean="0">
                <a:solidFill>
                  <a:schemeClr val="tx1"/>
                </a:solidFill>
              </a:rPr>
              <a:t>Sferalıq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tolqınnıń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teńlemesi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28600" y="1371600"/>
            <a:ext cx="8610600" cy="5105400"/>
          </a:xfrm>
        </p:spPr>
        <p:txBody>
          <a:bodyPr>
            <a:normAutofit/>
          </a:bodyPr>
          <a:lstStyle/>
          <a:p>
            <a:endParaRPr lang="ru-RU" dirty="0" smtClean="0"/>
          </a:p>
          <a:p>
            <a:pPr>
              <a:buNone/>
            </a:pPr>
            <a:endParaRPr lang="ru-RU" dirty="0" smtClean="0"/>
          </a:p>
          <a:p>
            <a:pPr algn="ctr">
              <a:buNone/>
            </a:pPr>
            <a:r>
              <a:rPr lang="en-US" sz="2800" b="1" dirty="0" smtClean="0"/>
              <a:t>      </a:t>
            </a:r>
            <a:r>
              <a:rPr lang="en-US" sz="2800" b="1" dirty="0" err="1" smtClean="0"/>
              <a:t>Sferalıq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tolqın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terbeliw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amplitudası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tegis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tolqın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amplitudasınan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parqlı</a:t>
            </a:r>
            <a:r>
              <a:rPr lang="en-US" sz="2800" b="1" dirty="0" smtClean="0"/>
              <a:t>, </a:t>
            </a:r>
            <a:r>
              <a:rPr lang="en-US" sz="2800" b="1" dirty="0" err="1" smtClean="0"/>
              <a:t>aralıq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asıwı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menen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tómendegi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nızam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boyınsha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kemeyip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baradı</a:t>
            </a:r>
            <a:r>
              <a:rPr lang="en-US" sz="2800" b="1" dirty="0" smtClean="0"/>
              <a:t>:</a:t>
            </a:r>
            <a:endParaRPr lang="ru-RU" sz="2800" b="1" dirty="0" smtClean="0"/>
          </a:p>
          <a:p>
            <a:pPr>
              <a:buNone/>
            </a:pPr>
            <a:endParaRPr lang="ru-RU" sz="2800" b="1" dirty="0" smtClean="0"/>
          </a:p>
          <a:p>
            <a:pPr>
              <a:buNone/>
            </a:pPr>
            <a:r>
              <a:rPr lang="ru-RU" sz="2800" b="1" dirty="0" smtClean="0"/>
              <a:t>   </a:t>
            </a:r>
          </a:p>
          <a:p>
            <a:pPr algn="ctr">
              <a:buNone/>
            </a:pPr>
            <a:r>
              <a:rPr lang="en-US" sz="2800" b="1" i="1" dirty="0" smtClean="0"/>
              <a:t>   </a:t>
            </a:r>
            <a:r>
              <a:rPr lang="ru-RU" sz="2800" b="1" i="1" dirty="0" smtClean="0"/>
              <a:t> </a:t>
            </a:r>
            <a:r>
              <a:rPr lang="en-US" sz="2800" b="1" i="1" dirty="0" smtClean="0"/>
              <a:t>r</a:t>
            </a:r>
            <a:r>
              <a:rPr lang="ru-RU" sz="2800" b="1" i="1" dirty="0" smtClean="0"/>
              <a:t> </a:t>
            </a:r>
            <a:r>
              <a:rPr lang="ru-RU" sz="2800" b="1" dirty="0" smtClean="0"/>
              <a:t>–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tolqın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orayınan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ortalıqtaǵı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baqlanıp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atırǵan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noqatqa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shekemgi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bolǵan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aralıq</a:t>
            </a:r>
            <a:r>
              <a:rPr lang="en-US" sz="2800" b="1" dirty="0" smtClean="0"/>
              <a:t>.</a:t>
            </a:r>
            <a:endParaRPr lang="ru-RU" sz="2800" b="1" dirty="0" smtClean="0"/>
          </a:p>
          <a:p>
            <a:pPr>
              <a:buNone/>
            </a:pPr>
            <a:endParaRPr lang="ru-RU" dirty="0" smtClean="0"/>
          </a:p>
          <a:p>
            <a:endParaRPr lang="ru-RU" dirty="0"/>
          </a:p>
        </p:txBody>
      </p:sp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27649" name="Object 1"/>
          <p:cNvGraphicFramePr>
            <a:graphicFrameLocks noChangeAspect="1"/>
          </p:cNvGraphicFramePr>
          <p:nvPr/>
        </p:nvGraphicFramePr>
        <p:xfrm>
          <a:off x="1905000" y="1371600"/>
          <a:ext cx="5025258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84" name="Формула" r:id="rId4" imgW="1714500" imgH="393700" progId="Equation.3">
                  <p:embed/>
                </p:oleObj>
              </mc:Choice>
              <mc:Fallback>
                <p:oleObj name="Формула" r:id="rId4" imgW="1714500" imgH="393700" progId="Equation.3">
                  <p:embed/>
                  <p:pic>
                    <p:nvPicPr>
                      <p:cNvPr id="0" name="Picture 1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1371600"/>
                        <a:ext cx="5025258" cy="1143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2765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8864890"/>
              </p:ext>
            </p:extLst>
          </p:nvPr>
        </p:nvGraphicFramePr>
        <p:xfrm>
          <a:off x="4114800" y="3857628"/>
          <a:ext cx="457200" cy="11389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85" name="Формула" r:id="rId6" imgW="139639" imgH="393529" progId="Equation.3">
                  <p:embed/>
                </p:oleObj>
              </mc:Choice>
              <mc:Fallback>
                <p:oleObj name="Формула" r:id="rId6" imgW="139639" imgH="393529" progId="Equation.3">
                  <p:embed/>
                  <p:pic>
                    <p:nvPicPr>
                      <p:cNvPr id="0" name="Picture 1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857628"/>
                        <a:ext cx="457200" cy="113891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743200" y="457200"/>
            <a:ext cx="6019800" cy="2543172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sz="5400" b="1" cap="all" dirty="0" err="1" smtClean="0">
                <a:ln w="0"/>
                <a:solidFill>
                  <a:schemeClr val="tx1"/>
                </a:solidFill>
                <a:effectLst>
                  <a:reflection blurRad="12700" stA="50000" endPos="50000" dist="5000" dir="5400000" sy="-100000" rotWithShape="0"/>
                </a:effectLst>
              </a:rPr>
              <a:t>mexanIkal</a:t>
            </a:r>
            <a:r>
              <a:rPr lang="en-US" sz="5400" b="1" dirty="0" err="1" smtClean="0">
                <a:solidFill>
                  <a:schemeClr val="tx1"/>
                </a:solidFill>
              </a:rPr>
              <a:t>Í</a:t>
            </a:r>
            <a:r>
              <a:rPr lang="en-US" sz="5400" b="1" cap="all" dirty="0" err="1" smtClean="0">
                <a:ln w="0"/>
                <a:solidFill>
                  <a:schemeClr val="tx1"/>
                </a:solidFill>
                <a:effectLst>
                  <a:reflection blurRad="12700" stA="50000" endPos="50000" dist="5000" dir="5400000" sy="-100000" rotWithShape="0"/>
                </a:effectLst>
              </a:rPr>
              <a:t>q</a:t>
            </a:r>
            <a:r>
              <a:rPr lang="en-US" sz="5400" b="1" cap="all" dirty="0" smtClean="0">
                <a:ln w="0"/>
                <a:solidFill>
                  <a:schemeClr val="tx1"/>
                </a:solidFill>
                <a:effectLst>
                  <a:reflection blurRad="12700" stA="50000" endPos="50000" dist="5000" dir="5400000" sy="-100000" rotWithShape="0"/>
                </a:effectLst>
              </a:rPr>
              <a:t> </a:t>
            </a:r>
            <a:r>
              <a:rPr lang="en-US" sz="5400" b="1" cap="all" dirty="0" err="1" smtClean="0">
                <a:ln w="0"/>
                <a:solidFill>
                  <a:schemeClr val="tx1"/>
                </a:solidFill>
                <a:effectLst>
                  <a:reflection blurRad="12700" stA="50000" endPos="50000" dist="5000" dir="5400000" sy="-100000" rotWithShape="0"/>
                </a:effectLst>
              </a:rPr>
              <a:t>hám</a:t>
            </a:r>
            <a:r>
              <a:rPr lang="en-US" sz="5400" b="1" cap="all" dirty="0" smtClean="0">
                <a:ln w="0"/>
                <a:solidFill>
                  <a:schemeClr val="tx1"/>
                </a:solidFill>
                <a:effectLst>
                  <a:reflection blurRad="12700" stA="50000" endPos="50000" dist="5000" dir="5400000" sy="-100000" rotWithShape="0"/>
                </a:effectLst>
              </a:rPr>
              <a:t> </a:t>
            </a:r>
            <a:r>
              <a:rPr lang="en-US" sz="5400" b="1" cap="all" dirty="0" err="1" smtClean="0">
                <a:ln w="0"/>
                <a:solidFill>
                  <a:schemeClr val="tx1"/>
                </a:solidFill>
                <a:effectLst>
                  <a:reflection blurRad="12700" stA="50000" endPos="50000" dist="5000" dir="5400000" sy="-100000" rotWithShape="0"/>
                </a:effectLst>
              </a:rPr>
              <a:t>elektromagnit</a:t>
            </a:r>
            <a:r>
              <a:rPr lang="en-US" sz="5400" b="1" cap="all" dirty="0" smtClean="0">
                <a:ln w="0"/>
                <a:solidFill>
                  <a:schemeClr val="tx1"/>
                </a:solidFill>
                <a:effectLst>
                  <a:reflection blurRad="12700" stA="50000" endPos="50000" dist="5000" dir="5400000" sy="-100000" rotWithShape="0"/>
                </a:effectLst>
              </a:rPr>
              <a:t> </a:t>
            </a:r>
            <a:r>
              <a:rPr lang="en-US" sz="5400" b="1" cap="all" dirty="0" err="1" smtClean="0">
                <a:ln w="0"/>
                <a:solidFill>
                  <a:schemeClr val="tx1"/>
                </a:solidFill>
                <a:effectLst>
                  <a:reflection blurRad="12700" stA="50000" endPos="50000" dist="5000" dir="5400000" sy="-100000" rotWithShape="0"/>
                </a:effectLst>
              </a:rPr>
              <a:t>terbelisler</a:t>
            </a:r>
            <a:endParaRPr lang="ru-RU" sz="5400" b="1" cap="all" dirty="0">
              <a:ln w="0"/>
              <a:solidFill>
                <a:schemeClr val="tx1"/>
              </a:soli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590800" y="5143512"/>
            <a:ext cx="6400800" cy="1181088"/>
          </a:xfrm>
        </p:spPr>
        <p:txBody>
          <a:bodyPr>
            <a:noAutofit/>
          </a:bodyPr>
          <a:lstStyle/>
          <a:p>
            <a:r>
              <a:rPr lang="en-US" sz="2800" b="1" dirty="0" err="1" smtClean="0">
                <a:ln w="1905"/>
                <a:solidFill>
                  <a:schemeClr val="tx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Qaraqalpaq</a:t>
            </a:r>
            <a:r>
              <a:rPr lang="en-US" sz="2800" b="1" dirty="0" smtClean="0">
                <a:ln w="1905"/>
                <a:solidFill>
                  <a:schemeClr val="tx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sz="2800" b="1" dirty="0" err="1" smtClean="0">
                <a:ln w="1905"/>
                <a:solidFill>
                  <a:schemeClr val="tx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tiline</a:t>
            </a:r>
            <a:r>
              <a:rPr lang="en-US" sz="2800" b="1" dirty="0" smtClean="0">
                <a:ln w="1905"/>
                <a:solidFill>
                  <a:schemeClr val="tx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sz="2800" b="1" dirty="0" err="1" smtClean="0">
                <a:ln w="1905"/>
                <a:solidFill>
                  <a:schemeClr val="tx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awdarmala</a:t>
            </a:r>
            <a:r>
              <a:rPr lang="en-US" sz="2800" b="1" dirty="0" err="1" smtClean="0">
                <a:solidFill>
                  <a:schemeClr val="tx1"/>
                </a:solidFill>
              </a:rPr>
              <a:t>ǵan</a:t>
            </a:r>
            <a:endParaRPr lang="en-US" sz="2800" b="1" dirty="0" smtClean="0">
              <a:solidFill>
                <a:schemeClr val="tx1"/>
              </a:solidFill>
            </a:endParaRPr>
          </a:p>
          <a:p>
            <a:r>
              <a:rPr lang="en-US" sz="2800" b="1" dirty="0" smtClean="0">
                <a:ln w="1905"/>
                <a:solidFill>
                  <a:schemeClr val="tx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S.G. </a:t>
            </a:r>
            <a:r>
              <a:rPr lang="en-US" sz="2800" b="1" dirty="0" err="1" smtClean="0">
                <a:ln w="1905"/>
                <a:solidFill>
                  <a:schemeClr val="tx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Kaypnazarov</a:t>
            </a:r>
            <a:r>
              <a:rPr lang="en-US" sz="2800" b="1" dirty="0" smtClean="0">
                <a:ln w="1905"/>
                <a:solidFill>
                  <a:schemeClr val="tx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ru-RU" sz="2800" b="1" dirty="0" smtClean="0">
                <a:ln w="1905"/>
                <a:solidFill>
                  <a:schemeClr val="tx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</a:p>
        </p:txBody>
      </p:sp>
      <p:pic>
        <p:nvPicPr>
          <p:cNvPr id="239621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1" y="304801"/>
            <a:ext cx="1905000" cy="1905000"/>
          </a:xfrm>
          <a:prstGeom prst="rect">
            <a:avLst/>
          </a:prstGeom>
          <a:ln w="19050">
            <a:solidFill>
              <a:schemeClr val="accent1">
                <a:lumMod val="50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Подзаголовок 2"/>
          <p:cNvSpPr txBox="1">
            <a:spLocks/>
          </p:cNvSpPr>
          <p:nvPr/>
        </p:nvSpPr>
        <p:spPr>
          <a:xfrm>
            <a:off x="2771800" y="3352800"/>
            <a:ext cx="5976664" cy="790580"/>
          </a:xfrm>
          <a:prstGeom prst="rect">
            <a:avLst/>
          </a:prstGeom>
          <a:ln w="28575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92500"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lvl="0" algn="ctr">
              <a:spcBef>
                <a:spcPct val="20000"/>
              </a:spcBef>
              <a:defRPr/>
            </a:pPr>
            <a:r>
              <a:rPr kumimoji="0" lang="ru-RU" sz="4000" b="1" i="0" u="none" strike="noStrike" kern="1200" cap="none" spc="0" normalizeH="0" baseline="0" noProof="0" dirty="0" smtClean="0">
                <a:ln w="11430"/>
                <a:solidFill>
                  <a:schemeClr val="tx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4000" b="1" i="0" u="none" strike="noStrike" kern="1200" cap="none" spc="0" normalizeH="0" baseline="0" noProof="0" dirty="0" smtClean="0">
                <a:ln w="11430"/>
                <a:solidFill>
                  <a:schemeClr val="tx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3</a:t>
            </a:r>
            <a:r>
              <a:rPr kumimoji="0" lang="ru-RU" sz="4000" b="1" i="0" u="none" strike="noStrike" kern="1200" cap="none" spc="0" normalizeH="0" baseline="0" noProof="0" dirty="0" smtClean="0">
                <a:ln w="11430"/>
                <a:solidFill>
                  <a:schemeClr val="tx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– </a:t>
            </a:r>
            <a:r>
              <a:rPr lang="en-US" sz="4000" b="1" dirty="0" err="1" smtClean="0">
                <a:ln w="11430"/>
                <a:solidFill>
                  <a:schemeClr val="tx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lekciya</a:t>
            </a:r>
            <a:r>
              <a:rPr lang="ru-RU" sz="4000" b="1" dirty="0" smtClean="0">
                <a:ln w="11430"/>
                <a:solidFill>
                  <a:schemeClr val="tx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. </a:t>
            </a:r>
            <a:r>
              <a:rPr lang="en-US" sz="4000" b="1" dirty="0" err="1"/>
              <a:t>Tolq</a:t>
            </a:r>
            <a:r>
              <a:rPr lang="ru-RU" sz="4000" b="1" dirty="0"/>
              <a:t>ı</a:t>
            </a:r>
            <a:r>
              <a:rPr lang="en-US" sz="4000" b="1" dirty="0"/>
              <a:t>n </a:t>
            </a:r>
            <a:r>
              <a:rPr lang="en-US" sz="4000" b="1" dirty="0" err="1"/>
              <a:t>qub</a:t>
            </a:r>
            <a:r>
              <a:rPr lang="ru-RU" sz="4000" b="1" dirty="0"/>
              <a:t>ı</a:t>
            </a:r>
            <a:r>
              <a:rPr lang="en-US" sz="4000" b="1" dirty="0"/>
              <a:t>l</a:t>
            </a:r>
            <a:r>
              <a:rPr lang="ru-RU" sz="4000" b="1" dirty="0"/>
              <a:t>ı</a:t>
            </a:r>
            <a:r>
              <a:rPr lang="en-US" sz="4000" b="1" dirty="0" err="1"/>
              <a:t>slar</a:t>
            </a:r>
            <a:r>
              <a:rPr lang="ru-RU" sz="4000" b="1" dirty="0"/>
              <a:t>ı.</a:t>
            </a:r>
            <a:r>
              <a:rPr kumimoji="0" lang="en-US" sz="4000" b="1" i="0" u="none" strike="noStrike" kern="1200" cap="none" spc="0" normalizeH="0" baseline="0" noProof="0" dirty="0" smtClean="0">
                <a:ln w="11430"/>
                <a:solidFill>
                  <a:schemeClr val="tx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ru-RU" sz="4000" b="1" i="0" u="none" strike="noStrike" kern="1200" cap="none" spc="0" normalizeH="0" baseline="0" noProof="0" dirty="0" smtClean="0">
              <a:ln w="11430"/>
              <a:solidFill>
                <a:schemeClr val="tx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304800" y="2285992"/>
            <a:ext cx="1905000" cy="1214446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z-Cyrl-UZ" b="1" dirty="0" smtClean="0"/>
              <a:t>TÁBIYIY HÁM </a:t>
            </a:r>
            <a:r>
              <a:rPr lang="uz-Latn-UZ" b="1" dirty="0" smtClean="0"/>
              <a:t>ANÍQ</a:t>
            </a:r>
            <a:r>
              <a:rPr lang="en-US" b="1" dirty="0" smtClean="0"/>
              <a:t> </a:t>
            </a:r>
            <a:r>
              <a:rPr lang="uz-Cyrl-UZ" b="1" dirty="0" smtClean="0"/>
              <a:t>PÁNLER</a:t>
            </a:r>
            <a:endParaRPr lang="en-US" b="1" dirty="0" smtClean="0"/>
          </a:p>
          <a:p>
            <a:pPr algn="ctr"/>
            <a:r>
              <a:rPr lang="en-US" b="1" dirty="0" smtClean="0"/>
              <a:t>KAFEDRASÍ </a:t>
            </a:r>
            <a:endParaRPr lang="ru-RU" b="1" dirty="0"/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 rot="5400000">
            <a:off x="-761206" y="3429000"/>
            <a:ext cx="6400006" cy="794"/>
          </a:xfrm>
          <a:prstGeom prst="line">
            <a:avLst/>
          </a:prstGeom>
          <a:ln w="762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Подзаголовок 2"/>
          <p:cNvSpPr txBox="1">
            <a:spLocks/>
          </p:cNvSpPr>
          <p:nvPr/>
        </p:nvSpPr>
        <p:spPr>
          <a:xfrm>
            <a:off x="714348" y="5857892"/>
            <a:ext cx="1066800" cy="533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2800" b="1" i="0" u="none" strike="noStrike" kern="1200" cap="none" spc="0" normalizeH="0" baseline="0" noProof="0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uLnTx/>
                <a:uFillTx/>
                <a:latin typeface="+mn-lt"/>
                <a:ea typeface="+mn-ea"/>
                <a:cs typeface="+mn-cs"/>
              </a:rPr>
              <a:t>20</a:t>
            </a:r>
            <a:r>
              <a:rPr kumimoji="0" lang="en-US" sz="2800" b="1" i="0" u="none" strike="noStrike" kern="1200" cap="none" spc="0" normalizeH="0" baseline="0" noProof="0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uz-Latn-UZ" sz="2800" b="1" i="0" u="none" strike="noStrike" kern="1200" cap="none" spc="0" normalizeH="0" baseline="0" noProof="0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uLnTx/>
                <a:uFillTx/>
                <a:latin typeface="+mn-lt"/>
                <a:ea typeface="+mn-ea"/>
                <a:cs typeface="+mn-cs"/>
              </a:rPr>
              <a:t>3</a:t>
            </a:r>
            <a:endParaRPr kumimoji="0" lang="ru-RU" sz="2800" b="1" i="0" u="none" strike="noStrike" kern="1200" cap="none" spc="0" normalizeH="0" baseline="0" noProof="0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39627" name="Picture 11" descr="D:\АНИМАЦИИ\My Pictures\17072009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85720" y="3571876"/>
            <a:ext cx="1904999" cy="1341743"/>
          </a:xfrm>
          <a:prstGeom prst="rect">
            <a:avLst/>
          </a:prstGeom>
          <a:ln w="19050">
            <a:solidFill>
              <a:schemeClr val="accent1">
                <a:lumMod val="50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Прямоугольник 9"/>
          <p:cNvSpPr/>
          <p:nvPr/>
        </p:nvSpPr>
        <p:spPr>
          <a:xfrm>
            <a:off x="285720" y="5000636"/>
            <a:ext cx="1905000" cy="6096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ln w="11430"/>
                <a:solidFill>
                  <a:schemeClr val="tx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Fizika</a:t>
            </a:r>
            <a:r>
              <a:rPr lang="en-US" sz="2800" b="1" dirty="0" smtClean="0">
                <a:ln w="11430"/>
                <a:solidFill>
                  <a:schemeClr val="tx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II</a:t>
            </a:r>
            <a:endParaRPr lang="ru-RU" sz="28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2000" endA="300" endPos="35000" dir="5400000" sy="-100000" algn="bl" rotWithShape="0"/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b="1" dirty="0" err="1" smtClean="0">
                <a:solidFill>
                  <a:schemeClr val="tx1"/>
                </a:solidFill>
              </a:rPr>
              <a:t>Tolqınnıń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fazalıq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tezligi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28600" y="1219200"/>
            <a:ext cx="8610600" cy="5334000"/>
          </a:xfrm>
        </p:spPr>
        <p:txBody>
          <a:bodyPr>
            <a:normAutofit/>
          </a:bodyPr>
          <a:lstStyle/>
          <a:p>
            <a:pPr algn="just"/>
            <a:r>
              <a:rPr lang="en-US" sz="2800" b="1" dirty="0"/>
              <a:t>Sinusoidal </a:t>
            </a:r>
            <a:r>
              <a:rPr lang="en-US" sz="2800" b="1" dirty="0" err="1" smtClean="0"/>
              <a:t>tolqınlardıń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tarqalıw</a:t>
            </a:r>
            <a:r>
              <a:rPr lang="en-US" sz="2800" b="1" dirty="0" smtClean="0"/>
              <a:t> </a:t>
            </a:r>
            <a:r>
              <a:rPr lang="en-US" sz="2800" b="1" dirty="0" err="1"/>
              <a:t>tezligi</a:t>
            </a:r>
            <a:r>
              <a:rPr lang="en-US" sz="2800" b="1" dirty="0"/>
              <a:t> </a:t>
            </a:r>
            <a:r>
              <a:rPr lang="en-US" sz="2800" b="1" i="1" dirty="0" err="1" smtClean="0"/>
              <a:t>fazalıq</a:t>
            </a:r>
            <a:r>
              <a:rPr lang="en-US" sz="2800" b="1" i="1" dirty="0" smtClean="0"/>
              <a:t> </a:t>
            </a:r>
            <a:r>
              <a:rPr lang="en-US" sz="2800" b="1" i="1" dirty="0" err="1"/>
              <a:t>tezlik</a:t>
            </a:r>
            <a:r>
              <a:rPr lang="en-US" sz="2800" b="1" i="1" dirty="0"/>
              <a:t> </a:t>
            </a:r>
            <a:r>
              <a:rPr lang="en-US" sz="2800" b="1" dirty="0" err="1" smtClean="0"/>
              <a:t>dep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ataladı</a:t>
            </a:r>
            <a:r>
              <a:rPr lang="en-US" sz="2800" b="1" dirty="0" smtClean="0"/>
              <a:t>. </a:t>
            </a:r>
            <a:r>
              <a:rPr lang="en-US" sz="2800" b="1" dirty="0" err="1" smtClean="0"/>
              <a:t>Ol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fazanıń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belgilengen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mánisine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sáykes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keletuǵın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tolqın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betleriniń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kóshiw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tezligin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bildiredi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hám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ortalıqtıń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mexanikalıq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qásiyetlerine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baylanıslı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boladı</a:t>
            </a:r>
            <a:r>
              <a:rPr lang="en-US" sz="2800" b="1" dirty="0" smtClean="0"/>
              <a:t>:</a:t>
            </a:r>
            <a:endParaRPr lang="ru-RU" sz="2800" b="1" dirty="0"/>
          </a:p>
          <a:p>
            <a:endParaRPr lang="en-US" sz="2800" b="1" dirty="0" smtClean="0"/>
          </a:p>
          <a:p>
            <a:endParaRPr lang="en-US" sz="2800" b="1" dirty="0"/>
          </a:p>
          <a:p>
            <a:endParaRPr lang="ru-RU" sz="2800" b="1" dirty="0" smtClean="0"/>
          </a:p>
          <a:p>
            <a:pPr algn="just"/>
            <a:r>
              <a:rPr lang="en-US" sz="2800" b="1" dirty="0" err="1" smtClean="0"/>
              <a:t>Tolqın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tezligi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tolqın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fazasınıń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tarqalıw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tezligi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esaplanadı</a:t>
            </a:r>
            <a:r>
              <a:rPr lang="ru-RU" sz="2800" b="1" dirty="0" smtClean="0"/>
              <a:t>.</a:t>
            </a:r>
          </a:p>
          <a:p>
            <a:endParaRPr lang="ru-RU" dirty="0"/>
          </a:p>
        </p:txBody>
      </p:sp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28675" name="Object 3"/>
          <p:cNvGraphicFramePr>
            <a:graphicFrameLocks noChangeAspect="1"/>
          </p:cNvGraphicFramePr>
          <p:nvPr/>
        </p:nvGraphicFramePr>
        <p:xfrm>
          <a:off x="3714744" y="3571876"/>
          <a:ext cx="1962807" cy="10444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42" name="Формула" r:id="rId4" imgW="736280" imgH="393529" progId="Equation.3">
                  <p:embed/>
                </p:oleObj>
              </mc:Choice>
              <mc:Fallback>
                <p:oleObj name="Формула" r:id="rId4" imgW="736280" imgH="393529" progId="Equation.3">
                  <p:embed/>
                  <p:pic>
                    <p:nvPicPr>
                      <p:cNvPr id="0" name="Picture 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4744" y="3571876"/>
                        <a:ext cx="1962807" cy="104442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Скругленный прямоугольник 8"/>
          <p:cNvSpPr/>
          <p:nvPr/>
        </p:nvSpPr>
        <p:spPr>
          <a:xfrm>
            <a:off x="5929320" y="5510224"/>
            <a:ext cx="2533664" cy="117634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black"/>
              </a:solidFill>
            </a:endParaRP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5929320" y="4243392"/>
            <a:ext cx="2533664" cy="117634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black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b="1" dirty="0" err="1" smtClean="0">
                <a:solidFill>
                  <a:schemeClr val="tx1"/>
                </a:solidFill>
              </a:rPr>
              <a:t>Tolqınlardıń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toparlıq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tezligi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algn="just"/>
            <a:r>
              <a:rPr lang="en-US" sz="2800" b="1" dirty="0" err="1" smtClean="0"/>
              <a:t>Ámelde</a:t>
            </a:r>
            <a:r>
              <a:rPr lang="en-US" sz="2800" b="1" dirty="0" smtClean="0"/>
              <a:t>, </a:t>
            </a:r>
            <a:r>
              <a:rPr lang="en-US" sz="2800" b="1" dirty="0" err="1" smtClean="0"/>
              <a:t>bárhama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tolqınlar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toparına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dus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kelemiz</a:t>
            </a:r>
            <a:r>
              <a:rPr lang="en-US" sz="2800" b="1" dirty="0" smtClean="0"/>
              <a:t>, </a:t>
            </a:r>
            <a:r>
              <a:rPr lang="en-US" sz="2800" b="1" dirty="0" err="1" smtClean="0"/>
              <a:t>yaǵnıy</a:t>
            </a:r>
            <a:r>
              <a:rPr lang="en-US" sz="2800" b="1" dirty="0" smtClean="0"/>
              <a:t> real </a:t>
            </a:r>
            <a:r>
              <a:rPr lang="en-US" sz="2800" b="1" dirty="0" err="1" smtClean="0"/>
              <a:t>tolqınǵa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jaqın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jiyilikke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iye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bolǵan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kóp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sanlı</a:t>
            </a:r>
            <a:r>
              <a:rPr lang="en-US" sz="2800" b="1" dirty="0" smtClean="0"/>
              <a:t> sinusoidal </a:t>
            </a:r>
            <a:r>
              <a:rPr lang="en-US" sz="2800" b="1" dirty="0" err="1" smtClean="0"/>
              <a:t>tolqınlardıń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ústpe-úst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túsken</a:t>
            </a:r>
            <a:r>
              <a:rPr lang="en-US" sz="2800" b="1" dirty="0" smtClean="0"/>
              <a:t> </a:t>
            </a:r>
            <a:r>
              <a:rPr lang="en-US" sz="2800" b="1" i="1" dirty="0" err="1" smtClean="0"/>
              <a:t>tolqın</a:t>
            </a:r>
            <a:r>
              <a:rPr lang="en-US" sz="2800" b="1" i="1" dirty="0" smtClean="0"/>
              <a:t> </a:t>
            </a:r>
            <a:r>
              <a:rPr lang="en-US" sz="2800" b="1" i="1" dirty="0" err="1" smtClean="0"/>
              <a:t>paketinen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ibarat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boladı</a:t>
            </a:r>
            <a:r>
              <a:rPr lang="en-US" sz="2800" b="1" dirty="0" smtClean="0"/>
              <a:t>. </a:t>
            </a:r>
            <a:r>
              <a:rPr lang="en-US" sz="2800" b="1" dirty="0" err="1" smtClean="0"/>
              <a:t>Bul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tolqın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paketiniń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tarqalıw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tezligi</a:t>
            </a:r>
            <a:r>
              <a:rPr lang="en-US" sz="2800" b="1" dirty="0"/>
              <a:t> </a:t>
            </a:r>
            <a:r>
              <a:rPr lang="en-US" sz="2800" b="1" dirty="0" smtClean="0"/>
              <a:t>– </a:t>
            </a:r>
            <a:r>
              <a:rPr lang="en-US" sz="2800" b="1" i="1" dirty="0" err="1" smtClean="0"/>
              <a:t>toparlıq</a:t>
            </a:r>
            <a:r>
              <a:rPr lang="en-US" sz="2800" b="1" i="1" dirty="0" smtClean="0"/>
              <a:t> </a:t>
            </a:r>
            <a:r>
              <a:rPr lang="en-US" sz="2800" b="1" i="1" dirty="0" err="1" smtClean="0"/>
              <a:t>tezlik</a:t>
            </a:r>
            <a:r>
              <a:rPr lang="en-US" sz="2800" b="1" i="1" dirty="0" smtClean="0"/>
              <a:t> </a:t>
            </a:r>
            <a:r>
              <a:rPr lang="en-US" sz="2800" b="1" dirty="0" err="1" smtClean="0"/>
              <a:t>dep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ataladı</a:t>
            </a:r>
            <a:r>
              <a:rPr lang="en-US" sz="2800" b="1" dirty="0" smtClean="0"/>
              <a:t>. </a:t>
            </a:r>
            <a:endParaRPr lang="ru-RU" sz="2800" b="1" dirty="0" smtClean="0"/>
          </a:p>
          <a:p>
            <a:pPr algn="just">
              <a:buNone/>
            </a:pPr>
            <a:endParaRPr lang="ru-RU" sz="2800" b="1" dirty="0" smtClean="0"/>
          </a:p>
          <a:p>
            <a:pPr algn="just"/>
            <a:endParaRPr lang="ru-RU" sz="2800" b="1" dirty="0" smtClean="0"/>
          </a:p>
          <a:p>
            <a:r>
              <a:rPr lang="en-US" sz="2800" b="1" dirty="0" err="1" smtClean="0"/>
              <a:t>Toparlıq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hám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fazalı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tezlikler</a:t>
            </a:r>
            <a:r>
              <a:rPr lang="en-US" sz="2800" b="1" dirty="0" smtClean="0"/>
              <a:t>                                                 </a:t>
            </a:r>
            <a:r>
              <a:rPr lang="en-US" sz="2800" b="1" dirty="0" err="1" smtClean="0"/>
              <a:t>baylanısı</a:t>
            </a:r>
            <a:endParaRPr lang="ru-RU" sz="2800" b="1" dirty="0" smtClean="0"/>
          </a:p>
          <a:p>
            <a:endParaRPr lang="ru-RU" dirty="0"/>
          </a:p>
        </p:txBody>
      </p:sp>
      <p:sp>
        <p:nvSpPr>
          <p:cNvPr id="3379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>
              <a:solidFill>
                <a:prstClr val="black"/>
              </a:solidFill>
            </a:endParaRPr>
          </a:p>
        </p:txBody>
      </p:sp>
      <p:graphicFrame>
        <p:nvGraphicFramePr>
          <p:cNvPr id="33793" name="Object 1"/>
          <p:cNvGraphicFramePr>
            <a:graphicFrameLocks noChangeAspect="1"/>
          </p:cNvGraphicFramePr>
          <p:nvPr/>
        </p:nvGraphicFramePr>
        <p:xfrm>
          <a:off x="6019808" y="4243392"/>
          <a:ext cx="2352688" cy="1108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94" name="Формула" r:id="rId4" imgW="825500" imgH="393700" progId="Equation.3">
                  <p:embed/>
                </p:oleObj>
              </mc:Choice>
              <mc:Fallback>
                <p:oleObj name="Формула" r:id="rId4" imgW="825500" imgH="393700" progId="Equation.3">
                  <p:embed/>
                  <p:pic>
                    <p:nvPicPr>
                      <p:cNvPr id="0" name="Picture 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8" y="4243392"/>
                        <a:ext cx="2352688" cy="1108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>
              <a:solidFill>
                <a:prstClr val="black"/>
              </a:solidFill>
            </a:endParaRPr>
          </a:p>
        </p:txBody>
      </p:sp>
      <p:graphicFrame>
        <p:nvGraphicFramePr>
          <p:cNvPr id="33795" name="Object 3"/>
          <p:cNvGraphicFramePr>
            <a:graphicFrameLocks noChangeAspect="1"/>
          </p:cNvGraphicFramePr>
          <p:nvPr/>
        </p:nvGraphicFramePr>
        <p:xfrm>
          <a:off x="6183313" y="5510213"/>
          <a:ext cx="1943100" cy="108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95" name="Equation" r:id="rId6" imgW="698197" imgH="393529" progId="">
                  <p:embed/>
                </p:oleObj>
              </mc:Choice>
              <mc:Fallback>
                <p:oleObj name="Equation" r:id="rId6" imgW="698197" imgH="393529" progId="">
                  <p:embed/>
                  <p:pic>
                    <p:nvPicPr>
                      <p:cNvPr id="0" name="Picture 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83313" y="5510213"/>
                        <a:ext cx="1943100" cy="1085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0189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2000" endA="300" endPos="35000" dir="5400000" sy="-100000" algn="bl" rotWithShape="0"/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b="1" dirty="0" err="1" smtClean="0">
                <a:solidFill>
                  <a:schemeClr val="tx1"/>
                </a:solidFill>
              </a:rPr>
              <a:t>Tolqın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teńlemesi</a:t>
            </a:r>
            <a:r>
              <a:rPr lang="ru-RU" b="1" dirty="0" smtClean="0">
                <a:solidFill>
                  <a:schemeClr val="tx1"/>
                </a:solidFill>
              </a:rPr>
              <a:t> 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14282" y="1142984"/>
            <a:ext cx="8534400" cy="53340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ru-RU" sz="2800" b="1" dirty="0" smtClean="0"/>
              <a:t>    </a:t>
            </a:r>
            <a:r>
              <a:rPr lang="en-US" sz="2800" b="1" dirty="0" err="1" smtClean="0"/>
              <a:t>Tolqın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teńlemesiniń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differencial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kórinisi</a:t>
            </a:r>
            <a:r>
              <a:rPr lang="ru-RU" sz="2800" b="1" dirty="0" smtClean="0"/>
              <a:t>                                               </a:t>
            </a:r>
          </a:p>
          <a:p>
            <a:pPr>
              <a:buNone/>
            </a:pPr>
            <a:r>
              <a:rPr lang="ru-RU" sz="2800" b="1" dirty="0" smtClean="0"/>
              <a:t>                                                               </a:t>
            </a:r>
          </a:p>
          <a:p>
            <a:pPr>
              <a:buNone/>
            </a:pPr>
            <a:r>
              <a:rPr lang="ru-RU" sz="2800" b="1" dirty="0" smtClean="0"/>
              <a:t>                                                        </a:t>
            </a:r>
            <a:r>
              <a:rPr lang="en-US" sz="2800" b="1" dirty="0" err="1" smtClean="0"/>
              <a:t>yaki</a:t>
            </a:r>
            <a:endParaRPr lang="ru-RU" sz="2800" b="1" dirty="0" smtClean="0"/>
          </a:p>
          <a:p>
            <a:pPr>
              <a:buNone/>
            </a:pPr>
            <a:r>
              <a:rPr lang="en-US" sz="2800" b="1" dirty="0" smtClean="0"/>
              <a:t>   </a:t>
            </a:r>
          </a:p>
          <a:p>
            <a:pPr algn="ctr">
              <a:buNone/>
            </a:pPr>
            <a:r>
              <a:rPr lang="en-US" sz="2800" b="1" dirty="0" smtClean="0"/>
              <a:t> </a:t>
            </a:r>
            <a:r>
              <a:rPr lang="en-US" sz="2800" b="1" dirty="0" err="1" smtClean="0"/>
              <a:t>Berilgen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differencial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teńlemeniń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seshimi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tegis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hám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sferalıq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tolqınlardıń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teńlemesi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esaplanadı</a:t>
            </a:r>
            <a:r>
              <a:rPr lang="en-US" sz="2800" b="1" dirty="0" smtClean="0"/>
              <a:t>.</a:t>
            </a:r>
            <a:endParaRPr lang="ru-RU" sz="2800" b="1" dirty="0" smtClean="0"/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r>
              <a:rPr lang="ru-RU" dirty="0" smtClean="0"/>
              <a:t>                                                               </a:t>
            </a:r>
          </a:p>
        </p:txBody>
      </p:sp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29697" name="Object 1"/>
          <p:cNvGraphicFramePr>
            <a:graphicFrameLocks noChangeAspect="1"/>
          </p:cNvGraphicFramePr>
          <p:nvPr/>
        </p:nvGraphicFramePr>
        <p:xfrm>
          <a:off x="785786" y="2000240"/>
          <a:ext cx="4021015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28" name="Формула" r:id="rId4" imgW="1651000" imgH="444500" progId="Equation.3">
                  <p:embed/>
                </p:oleObj>
              </mc:Choice>
              <mc:Fallback>
                <p:oleObj name="Формула" r:id="rId4" imgW="1651000" imgH="444500" progId="Equation.3">
                  <p:embed/>
                  <p:pic>
                    <p:nvPicPr>
                      <p:cNvPr id="0" name="Picture 1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786" y="2000240"/>
                        <a:ext cx="4021015" cy="1066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29699" name="Object 3"/>
          <p:cNvGraphicFramePr>
            <a:graphicFrameLocks noChangeAspect="1"/>
          </p:cNvGraphicFramePr>
          <p:nvPr/>
        </p:nvGraphicFramePr>
        <p:xfrm>
          <a:off x="5643570" y="1928802"/>
          <a:ext cx="2304737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29" name="Формула" r:id="rId6" imgW="825500" imgH="419100" progId="Equation.3">
                  <p:embed/>
                </p:oleObj>
              </mc:Choice>
              <mc:Fallback>
                <p:oleObj name="Формула" r:id="rId6" imgW="825500" imgH="419100" progId="Equation.3">
                  <p:embed/>
                  <p:pic>
                    <p:nvPicPr>
                      <p:cNvPr id="0" name="Picture 1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43570" y="1928802"/>
                        <a:ext cx="2304737" cy="1143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9701" name="Picture 5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928926" y="4429132"/>
            <a:ext cx="3467883" cy="18478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Скругленный прямоугольник 8"/>
          <p:cNvSpPr/>
          <p:nvPr/>
        </p:nvSpPr>
        <p:spPr>
          <a:xfrm>
            <a:off x="2928926" y="5643578"/>
            <a:ext cx="3467882" cy="609600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>
                <a:solidFill>
                  <a:schemeClr val="tx1"/>
                </a:solidFill>
              </a:rPr>
              <a:t>Laplas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</a:rPr>
              <a:t>operatorı</a:t>
            </a:r>
            <a:endParaRPr lang="ru-RU" sz="2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2000" endA="300" endPos="35000" dir="5400000" sy="-100000" algn="bl" rotWithShape="0"/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3600" b="1" dirty="0" err="1" smtClean="0">
                <a:solidFill>
                  <a:schemeClr val="tx1"/>
                </a:solidFill>
              </a:rPr>
              <a:t>Tolqın</a:t>
            </a:r>
            <a:r>
              <a:rPr lang="en-US" sz="3600" b="1" dirty="0" smtClean="0">
                <a:solidFill>
                  <a:schemeClr val="tx1"/>
                </a:solidFill>
              </a:rPr>
              <a:t> </a:t>
            </a:r>
            <a:r>
              <a:rPr lang="en-US" sz="3600" b="1" dirty="0" err="1" smtClean="0">
                <a:solidFill>
                  <a:schemeClr val="tx1"/>
                </a:solidFill>
              </a:rPr>
              <a:t>energiyası</a:t>
            </a:r>
            <a:r>
              <a:rPr lang="en-US" sz="3600" b="1" dirty="0" smtClean="0">
                <a:solidFill>
                  <a:schemeClr val="tx1"/>
                </a:solidFill>
              </a:rPr>
              <a:t> </a:t>
            </a:r>
            <a:r>
              <a:rPr lang="en-US" sz="3600" b="1" dirty="0" err="1" smtClean="0">
                <a:solidFill>
                  <a:schemeClr val="tx1"/>
                </a:solidFill>
              </a:rPr>
              <a:t>aǵımınıń</a:t>
            </a:r>
            <a:r>
              <a:rPr lang="en-US" sz="3600" b="1" dirty="0" smtClean="0">
                <a:solidFill>
                  <a:schemeClr val="tx1"/>
                </a:solidFill>
              </a:rPr>
              <a:t> </a:t>
            </a:r>
            <a:r>
              <a:rPr lang="en-US" sz="3600" b="1" dirty="0" err="1" smtClean="0">
                <a:solidFill>
                  <a:schemeClr val="tx1"/>
                </a:solidFill>
              </a:rPr>
              <a:t>tıǵızlıǵı</a:t>
            </a:r>
            <a:endParaRPr lang="ru-RU" sz="3600" b="1" dirty="0">
              <a:solidFill>
                <a:schemeClr val="tx1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28600" y="1295400"/>
            <a:ext cx="8610600" cy="5257800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ru-RU" dirty="0" smtClean="0"/>
              <a:t>   		</a:t>
            </a:r>
            <a:r>
              <a:rPr lang="en-US" sz="2800" b="1" dirty="0" err="1" smtClean="0"/>
              <a:t>Birlik</a:t>
            </a:r>
            <a:r>
              <a:rPr lang="ru-RU" sz="2800" b="1" dirty="0" smtClean="0"/>
              <a:t> </a:t>
            </a:r>
            <a:r>
              <a:rPr lang="en-US" sz="2800" b="1" dirty="0" err="1" smtClean="0"/>
              <a:t>waqıtta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qandayda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bir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maydannan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kóshiriletuǵın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energiya</a:t>
            </a:r>
            <a:r>
              <a:rPr lang="en-US" sz="2800" b="1" dirty="0"/>
              <a:t> </a:t>
            </a:r>
            <a:r>
              <a:rPr lang="en-US" sz="2800" b="1" dirty="0" err="1" smtClean="0"/>
              <a:t>maydan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arqalı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kóshiriletuǵın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energiya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aǵımı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dep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ataladı</a:t>
            </a:r>
            <a:r>
              <a:rPr lang="en-US" sz="2800" b="1" dirty="0" smtClean="0"/>
              <a:t>.</a:t>
            </a:r>
            <a:endParaRPr lang="ru-RU" sz="2800" b="1" dirty="0" smtClean="0"/>
          </a:p>
          <a:p>
            <a:pPr algn="just">
              <a:buNone/>
            </a:pPr>
            <a:r>
              <a:rPr lang="ru-RU" sz="2800" b="1" dirty="0" smtClean="0"/>
              <a:t> 		</a:t>
            </a:r>
            <a:r>
              <a:rPr lang="en-US" sz="2800" b="1" dirty="0" err="1" smtClean="0"/>
              <a:t>Birlik</a:t>
            </a:r>
            <a:r>
              <a:rPr lang="uz-Cyrl-UZ" sz="2800" b="1" dirty="0" smtClean="0"/>
              <a:t> </a:t>
            </a:r>
            <a:r>
              <a:rPr lang="en-US" sz="2800" b="1" dirty="0" err="1" smtClean="0"/>
              <a:t>waqıtta</a:t>
            </a:r>
            <a:r>
              <a:rPr lang="uz-Cyrl-UZ" sz="2800" b="1" dirty="0" smtClean="0"/>
              <a:t> </a:t>
            </a:r>
            <a:r>
              <a:rPr lang="en-US" sz="2800" b="1" dirty="0" err="1" smtClean="0"/>
              <a:t>tolqın</a:t>
            </a:r>
            <a:r>
              <a:rPr lang="uz-Cyrl-UZ" sz="2800" b="1" dirty="0" smtClean="0"/>
              <a:t> </a:t>
            </a:r>
            <a:r>
              <a:rPr lang="en-US" sz="2800" b="1" dirty="0" err="1" smtClean="0"/>
              <a:t>tarqalıw</a:t>
            </a:r>
            <a:r>
              <a:rPr lang="uz-Cyrl-UZ" sz="2800" b="1" dirty="0" smtClean="0"/>
              <a:t> </a:t>
            </a:r>
            <a:r>
              <a:rPr lang="en-US" sz="2800" b="1" dirty="0" err="1" smtClean="0"/>
              <a:t>baǵıtına</a:t>
            </a:r>
            <a:r>
              <a:rPr lang="uz-Cyrl-UZ" sz="2800" b="1" dirty="0" smtClean="0"/>
              <a:t> </a:t>
            </a:r>
            <a:r>
              <a:rPr lang="en-US" sz="2800" b="1" dirty="0" err="1" smtClean="0"/>
              <a:t>perpendikulyar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bolǵan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birlik</a:t>
            </a:r>
            <a:r>
              <a:rPr lang="en-US" sz="2800" b="1" dirty="0" smtClean="0"/>
              <a:t> bet </a:t>
            </a:r>
            <a:r>
              <a:rPr lang="en-US" sz="2800" b="1" dirty="0" err="1" smtClean="0"/>
              <a:t>maydanınan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kóshiriletuǵın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energiya</a:t>
            </a:r>
            <a:r>
              <a:rPr lang="en-US" sz="2800" b="1" dirty="0" smtClean="0"/>
              <a:t> </a:t>
            </a:r>
            <a:r>
              <a:rPr lang="uz-Cyrl-UZ" sz="2800" b="1" dirty="0" smtClean="0"/>
              <a:t>– </a:t>
            </a:r>
            <a:r>
              <a:rPr lang="en-US" sz="2800" b="1" i="1" dirty="0" err="1" smtClean="0"/>
              <a:t>energiya</a:t>
            </a:r>
            <a:r>
              <a:rPr lang="en-US" sz="2800" b="1" i="1" dirty="0" smtClean="0"/>
              <a:t> </a:t>
            </a:r>
            <a:r>
              <a:rPr lang="en-US" sz="2800" b="1" i="1" dirty="0" err="1" smtClean="0"/>
              <a:t>aǵımınıń</a:t>
            </a:r>
            <a:r>
              <a:rPr lang="en-US" sz="2800" b="1" i="1" dirty="0" smtClean="0"/>
              <a:t> </a:t>
            </a:r>
            <a:r>
              <a:rPr lang="en-US" sz="2800" b="1" i="1" dirty="0" err="1" smtClean="0"/>
              <a:t>tıǵızlıǵı</a:t>
            </a:r>
            <a:r>
              <a:rPr lang="uz-Cyrl-UZ" sz="2800" b="1" i="1" dirty="0" smtClean="0"/>
              <a:t> </a:t>
            </a:r>
            <a:r>
              <a:rPr lang="en-US" sz="2800" b="1" dirty="0" err="1" smtClean="0"/>
              <a:t>dep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ataladı</a:t>
            </a:r>
            <a:r>
              <a:rPr lang="en-US" sz="2800" b="1" dirty="0" smtClean="0"/>
              <a:t>. </a:t>
            </a:r>
            <a:r>
              <a:rPr lang="en-US" sz="2800" b="1" dirty="0" err="1" smtClean="0"/>
              <a:t>Energiya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aǵımı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tıǵızlıǵı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vektorınıń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baǵıtı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energiya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kóshiwi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baǵıtına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sáykes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keledi</a:t>
            </a:r>
            <a:r>
              <a:rPr lang="uz-Cyrl-UZ" sz="2800" b="1" dirty="0" smtClean="0"/>
              <a:t>. </a:t>
            </a:r>
            <a:endParaRPr lang="ru-RU" sz="2800" b="1" dirty="0" smtClean="0"/>
          </a:p>
          <a:p>
            <a:pPr>
              <a:buNone/>
            </a:pPr>
            <a:r>
              <a:rPr lang="ru-RU" sz="2800" b="1" dirty="0" smtClean="0"/>
              <a:t>    </a:t>
            </a:r>
            <a:r>
              <a:rPr lang="en-US" sz="2800" b="1" dirty="0" err="1" smtClean="0"/>
              <a:t>Ortalıqtıń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hár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bir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noqatındaǵı</a:t>
            </a:r>
            <a:r>
              <a:rPr lang="en-US" sz="2800" b="1" dirty="0" smtClean="0"/>
              <a:t> </a:t>
            </a:r>
          </a:p>
          <a:p>
            <a:pPr>
              <a:buNone/>
            </a:pPr>
            <a:r>
              <a:rPr lang="en-US" sz="2800" b="1" dirty="0"/>
              <a:t> </a:t>
            </a:r>
            <a:r>
              <a:rPr lang="en-US" sz="2800" b="1" dirty="0" smtClean="0"/>
              <a:t>   </a:t>
            </a:r>
            <a:r>
              <a:rPr lang="en-US" sz="2800" b="1" dirty="0" err="1" smtClean="0"/>
              <a:t>energiya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tıǵızlıǵı</a:t>
            </a:r>
            <a:endParaRPr lang="ru-RU" sz="2800" b="1" dirty="0" smtClean="0"/>
          </a:p>
          <a:p>
            <a:pPr>
              <a:buNone/>
            </a:pPr>
            <a:endParaRPr lang="ru-RU" dirty="0"/>
          </a:p>
        </p:txBody>
      </p:sp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30721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291183"/>
              </p:ext>
            </p:extLst>
          </p:nvPr>
        </p:nvGraphicFramePr>
        <p:xfrm>
          <a:off x="5004048" y="2214554"/>
          <a:ext cx="734956" cy="4374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7" name="Формула" r:id="rId4" imgW="266353" imgH="164885" progId="Equation.3">
                  <p:embed/>
                </p:oleObj>
              </mc:Choice>
              <mc:Fallback>
                <p:oleObj name="Формула" r:id="rId4" imgW="266353" imgH="164885" progId="Equation.3">
                  <p:embed/>
                  <p:pic>
                    <p:nvPicPr>
                      <p:cNvPr id="0" name="Picture 1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4048" y="2214554"/>
                        <a:ext cx="734956" cy="43747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9681218"/>
              </p:ext>
            </p:extLst>
          </p:nvPr>
        </p:nvGraphicFramePr>
        <p:xfrm>
          <a:off x="5791200" y="5181600"/>
          <a:ext cx="176784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8" name="Формула" r:id="rId6" imgW="812447" imgH="418918" progId="Equation.3">
                  <p:embed/>
                </p:oleObj>
              </mc:Choice>
              <mc:Fallback>
                <p:oleObj name="Формула" r:id="rId6" imgW="812447" imgH="418918" progId="Equation.3">
                  <p:embed/>
                  <p:pic>
                    <p:nvPicPr>
                      <p:cNvPr id="0" name="Picture 1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5181600"/>
                        <a:ext cx="1767840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28600" y="228600"/>
            <a:ext cx="8610600" cy="6477000"/>
          </a:xfrm>
        </p:spPr>
        <p:txBody>
          <a:bodyPr/>
          <a:lstStyle/>
          <a:p>
            <a:pPr algn="ctr">
              <a:buNone/>
            </a:pPr>
            <a:r>
              <a:rPr lang="ru-RU" dirty="0" smtClean="0"/>
              <a:t>   </a:t>
            </a:r>
            <a:r>
              <a:rPr lang="en-US" sz="2400" b="1" dirty="0" err="1" smtClean="0"/>
              <a:t>Energiya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aǵımı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tıǵızlıǵı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vektorı</a:t>
            </a:r>
            <a:r>
              <a:rPr lang="en-US" sz="2400" b="1" dirty="0" smtClean="0"/>
              <a:t> </a:t>
            </a:r>
            <a:r>
              <a:rPr lang="en-US" sz="2400" b="1" i="1" dirty="0" err="1" smtClean="0"/>
              <a:t>Umov</a:t>
            </a:r>
            <a:r>
              <a:rPr lang="en-US" sz="2400" b="1" i="1" dirty="0" smtClean="0"/>
              <a:t> </a:t>
            </a:r>
            <a:r>
              <a:rPr lang="en-US" sz="2400" b="1" i="1" dirty="0" err="1" smtClean="0"/>
              <a:t>vektorı</a:t>
            </a:r>
            <a:r>
              <a:rPr lang="en-US" sz="2400" b="1" i="1" dirty="0" smtClean="0"/>
              <a:t> </a:t>
            </a:r>
            <a:r>
              <a:rPr lang="en-US" sz="2400" b="1" dirty="0" err="1" smtClean="0"/>
              <a:t>dep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ataladı</a:t>
            </a:r>
            <a:r>
              <a:rPr lang="en-US" sz="2400" b="1" dirty="0" smtClean="0"/>
              <a:t>. </a:t>
            </a:r>
            <a:endParaRPr lang="ru-RU" sz="2400" b="1" dirty="0" smtClean="0"/>
          </a:p>
          <a:p>
            <a:pPr>
              <a:buNone/>
            </a:pPr>
            <a:r>
              <a:rPr lang="ru-RU" sz="2400" dirty="0" smtClean="0"/>
              <a:t>                             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                                    </a:t>
            </a:r>
            <a:r>
              <a:rPr lang="ru-RU" sz="2400" dirty="0" smtClean="0"/>
              <a:t> </a:t>
            </a:r>
            <a:r>
              <a:rPr lang="ru-RU" sz="2400" b="1" dirty="0" smtClean="0"/>
              <a:t>-  </a:t>
            </a:r>
            <a:r>
              <a:rPr lang="en-US" sz="2400" b="1" dirty="0" err="1"/>
              <a:t>e</a:t>
            </a:r>
            <a:r>
              <a:rPr lang="en-US" sz="2400" b="1" dirty="0" err="1" smtClean="0"/>
              <a:t>nergiya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aǵımınıń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tıǵızlıǵı</a:t>
            </a:r>
            <a:r>
              <a:rPr lang="en-US" sz="2400" b="1" dirty="0" smtClean="0"/>
              <a:t>.</a:t>
            </a:r>
            <a:endParaRPr lang="ru-RU" sz="2400" b="1" dirty="0" smtClean="0"/>
          </a:p>
          <a:p>
            <a:pPr>
              <a:buNone/>
            </a:pPr>
            <a:endParaRPr lang="ru-RU" b="1" dirty="0" smtClean="0"/>
          </a:p>
          <a:p>
            <a:pPr>
              <a:buNone/>
            </a:pPr>
            <a:endParaRPr lang="ru-RU" b="1" dirty="0" smtClean="0"/>
          </a:p>
          <a:p>
            <a:pPr>
              <a:buNone/>
            </a:pPr>
            <a:endParaRPr lang="ru-RU" b="1" dirty="0" smtClean="0"/>
          </a:p>
          <a:p>
            <a:pPr>
              <a:buNone/>
            </a:pPr>
            <a:endParaRPr lang="ru-RU" b="1" dirty="0" smtClean="0"/>
          </a:p>
          <a:p>
            <a:pPr>
              <a:buNone/>
            </a:pPr>
            <a:r>
              <a:rPr lang="ru-RU" b="1" dirty="0" smtClean="0"/>
              <a:t>                 </a:t>
            </a:r>
            <a:r>
              <a:rPr lang="ru-RU" sz="2800" b="1" dirty="0" smtClean="0"/>
              <a:t>- </a:t>
            </a:r>
            <a:r>
              <a:rPr lang="en-US" sz="2400" b="1" dirty="0" err="1" smtClean="0"/>
              <a:t>Umov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vektorı</a:t>
            </a:r>
            <a:r>
              <a:rPr lang="en-US" sz="2400" b="1" dirty="0" smtClean="0"/>
              <a:t>.</a:t>
            </a:r>
            <a:endParaRPr lang="ru-RU" sz="2400" b="1" dirty="0" smtClean="0"/>
          </a:p>
          <a:p>
            <a:pPr>
              <a:buNone/>
            </a:pPr>
            <a:r>
              <a:rPr lang="ru-RU" sz="2400" dirty="0" smtClean="0"/>
              <a:t>	</a:t>
            </a:r>
            <a:endParaRPr lang="en-US" sz="2400" dirty="0" smtClean="0"/>
          </a:p>
          <a:p>
            <a:pPr>
              <a:buNone/>
            </a:pPr>
            <a:r>
              <a:rPr lang="en-US" sz="2400" b="1" dirty="0" smtClean="0"/>
              <a:t>	</a:t>
            </a:r>
            <a:r>
              <a:rPr lang="en-US" sz="2400" b="1" dirty="0" err="1" smtClean="0"/>
              <a:t>Umov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vektorınıń</a:t>
            </a:r>
            <a:r>
              <a:rPr lang="en-US" sz="2400" b="1" dirty="0" smtClean="0"/>
              <a:t> </a:t>
            </a:r>
            <a:r>
              <a:rPr lang="ru-RU" sz="2400" b="1" dirty="0" smtClean="0"/>
              <a:t> </a:t>
            </a:r>
          </a:p>
          <a:p>
            <a:pPr>
              <a:buNone/>
            </a:pPr>
            <a:r>
              <a:rPr lang="ru-RU" sz="2400" b="1" dirty="0" smtClean="0"/>
              <a:t>	</a:t>
            </a:r>
            <a:r>
              <a:rPr lang="en-US" sz="2400" b="1" dirty="0" err="1" smtClean="0"/>
              <a:t>ortasha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mánisi</a:t>
            </a:r>
            <a:r>
              <a:rPr lang="ru-RU" dirty="0" smtClean="0"/>
              <a:t>-</a:t>
            </a:r>
          </a:p>
          <a:p>
            <a:endParaRPr lang="ru-RU" dirty="0"/>
          </a:p>
        </p:txBody>
      </p:sp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31745" name="Object 1"/>
          <p:cNvGraphicFramePr>
            <a:graphicFrameLocks noChangeAspect="1"/>
          </p:cNvGraphicFramePr>
          <p:nvPr/>
        </p:nvGraphicFramePr>
        <p:xfrm>
          <a:off x="1142976" y="1071546"/>
          <a:ext cx="1600200" cy="9733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58" name="Формула" r:id="rId4" imgW="685800" imgH="431800" progId="Equation.3">
                  <p:embed/>
                </p:oleObj>
              </mc:Choice>
              <mc:Fallback>
                <p:oleObj name="Формула" r:id="rId4" imgW="685800" imgH="431800" progId="Equation.3">
                  <p:embed/>
                  <p:pic>
                    <p:nvPicPr>
                      <p:cNvPr id="0" name="Picture 3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2976" y="1071546"/>
                        <a:ext cx="1600200" cy="97331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Рисунок 5"/>
          <p:cNvPicPr/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572000" y="2133600"/>
            <a:ext cx="4191000" cy="2438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1751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31750" name="Object 6"/>
          <p:cNvGraphicFramePr>
            <a:graphicFrameLocks noChangeAspect="1"/>
          </p:cNvGraphicFramePr>
          <p:nvPr/>
        </p:nvGraphicFramePr>
        <p:xfrm>
          <a:off x="381000" y="2362200"/>
          <a:ext cx="1726276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59" name="Формула" r:id="rId7" imgW="634725" imgH="393529" progId="Equation.3">
                  <p:embed/>
                </p:oleObj>
              </mc:Choice>
              <mc:Fallback>
                <p:oleObj name="Формула" r:id="rId7" imgW="634725" imgH="393529" progId="Equation.3">
                  <p:embed/>
                  <p:pic>
                    <p:nvPicPr>
                      <p:cNvPr id="0" name="Picture 3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2362200"/>
                        <a:ext cx="1726276" cy="1066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3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31752" name="Object 8"/>
          <p:cNvGraphicFramePr>
            <a:graphicFrameLocks noChangeAspect="1"/>
          </p:cNvGraphicFramePr>
          <p:nvPr/>
        </p:nvGraphicFramePr>
        <p:xfrm>
          <a:off x="2590800" y="2362200"/>
          <a:ext cx="1511085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60" name="Формула" r:id="rId9" imgW="558558" imgH="431613" progId="Equation.3">
                  <p:embed/>
                </p:oleObj>
              </mc:Choice>
              <mc:Fallback>
                <p:oleObj name="Формула" r:id="rId9" imgW="558558" imgH="431613" progId="Equation.3">
                  <p:embed/>
                  <p:pic>
                    <p:nvPicPr>
                      <p:cNvPr id="0" name="Picture 3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2362200"/>
                        <a:ext cx="1511085" cy="1143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5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1757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31756" name="Object 12"/>
          <p:cNvGraphicFramePr>
            <a:graphicFrameLocks noChangeAspect="1"/>
          </p:cNvGraphicFramePr>
          <p:nvPr/>
        </p:nvGraphicFramePr>
        <p:xfrm>
          <a:off x="285720" y="4000504"/>
          <a:ext cx="1600200" cy="7500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61" name="Формула" r:id="rId11" imgW="457002" imgH="215806" progId="Equation.3">
                  <p:embed/>
                </p:oleObj>
              </mc:Choice>
              <mc:Fallback>
                <p:oleObj name="Формула" r:id="rId11" imgW="457002" imgH="215806" progId="Equation.3">
                  <p:embed/>
                  <p:pic>
                    <p:nvPicPr>
                      <p:cNvPr id="0" name="Picture 3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20" y="4000504"/>
                        <a:ext cx="1600200" cy="75009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9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31758" name="Object 14"/>
          <p:cNvGraphicFramePr>
            <a:graphicFrameLocks noChangeAspect="1"/>
          </p:cNvGraphicFramePr>
          <p:nvPr/>
        </p:nvGraphicFramePr>
        <p:xfrm>
          <a:off x="3071802" y="5072074"/>
          <a:ext cx="3358444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62" name="Формула" r:id="rId13" imgW="1205977" imgH="393529" progId="Equation.3">
                  <p:embed/>
                </p:oleObj>
              </mc:Choice>
              <mc:Fallback>
                <p:oleObj name="Формула" r:id="rId13" imgW="1205977" imgH="393529" progId="Equation.3">
                  <p:embed/>
                  <p:pic>
                    <p:nvPicPr>
                      <p:cNvPr id="0" name="Picture 3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1802" y="5072074"/>
                        <a:ext cx="3358444" cy="1066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60" name="Rectangle 1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1762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31761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7524822"/>
              </p:ext>
            </p:extLst>
          </p:nvPr>
        </p:nvGraphicFramePr>
        <p:xfrm>
          <a:off x="1187624" y="3429000"/>
          <a:ext cx="2538556" cy="5726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63" name="Формула" r:id="rId15" imgW="952087" imgH="215806" progId="Equation.3">
                  <p:embed/>
                </p:oleObj>
              </mc:Choice>
              <mc:Fallback>
                <p:oleObj name="Формула" r:id="rId15" imgW="952087" imgH="215806" progId="Equation.3">
                  <p:embed/>
                  <p:pic>
                    <p:nvPicPr>
                      <p:cNvPr id="0" name="Picture 3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624" y="3429000"/>
                        <a:ext cx="2538556" cy="57260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2000" endA="300" endPos="35000" dir="5400000" sy="-100000" algn="bl" rotWithShape="0"/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b="1" dirty="0" err="1" smtClean="0">
                <a:solidFill>
                  <a:schemeClr val="tx1"/>
                </a:solidFill>
              </a:rPr>
              <a:t>Juwmaqlaw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04800" y="1600200"/>
            <a:ext cx="8534400" cy="45259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b="1" dirty="0" err="1" smtClean="0"/>
              <a:t>Energiya</a:t>
            </a:r>
            <a:r>
              <a:rPr lang="en-US" b="1" dirty="0" smtClean="0"/>
              <a:t> </a:t>
            </a:r>
            <a:r>
              <a:rPr lang="en-US" b="1" dirty="0" err="1" smtClean="0"/>
              <a:t>kóshiwi</a:t>
            </a:r>
            <a:r>
              <a:rPr lang="en-US" b="1" dirty="0" smtClean="0"/>
              <a:t> </a:t>
            </a:r>
            <a:r>
              <a:rPr lang="en-US" b="1" dirty="0" err="1" smtClean="0"/>
              <a:t>muǵdar</a:t>
            </a:r>
            <a:r>
              <a:rPr lang="en-US" b="1" dirty="0" smtClean="0"/>
              <a:t> </a:t>
            </a:r>
            <a:r>
              <a:rPr lang="en-US" b="1" dirty="0" err="1" smtClean="0"/>
              <a:t>jaǵınan</a:t>
            </a:r>
            <a:r>
              <a:rPr lang="en-US" b="1" dirty="0" smtClean="0"/>
              <a:t> </a:t>
            </a:r>
            <a:r>
              <a:rPr lang="en-US" b="1" i="1" dirty="0" err="1" smtClean="0"/>
              <a:t>energiya</a:t>
            </a:r>
            <a:r>
              <a:rPr lang="en-US" b="1" i="1" dirty="0" smtClean="0"/>
              <a:t> </a:t>
            </a:r>
            <a:r>
              <a:rPr lang="en-US" b="1" i="1" dirty="0" err="1" smtClean="0"/>
              <a:t>aǵımı</a:t>
            </a:r>
            <a:r>
              <a:rPr lang="en-US" b="1" i="1" dirty="0" smtClean="0"/>
              <a:t> </a:t>
            </a:r>
            <a:r>
              <a:rPr lang="en-US" b="1" i="1" dirty="0" err="1" smtClean="0"/>
              <a:t>tıǵızlıǵı</a:t>
            </a:r>
            <a:r>
              <a:rPr lang="en-US" b="1" i="1" dirty="0" smtClean="0"/>
              <a:t> </a:t>
            </a:r>
            <a:r>
              <a:rPr lang="en-US" b="1" i="1" dirty="0" err="1" smtClean="0"/>
              <a:t>vektorı</a:t>
            </a:r>
            <a:r>
              <a:rPr lang="en-US" b="1" dirty="0" smtClean="0"/>
              <a:t> </a:t>
            </a:r>
            <a:r>
              <a:rPr lang="en-US" b="1" dirty="0" err="1" smtClean="0"/>
              <a:t>menen</a:t>
            </a:r>
            <a:r>
              <a:rPr lang="en-US" b="1" dirty="0" smtClean="0"/>
              <a:t> </a:t>
            </a:r>
            <a:r>
              <a:rPr lang="en-US" b="1" dirty="0" err="1" smtClean="0"/>
              <a:t>xarakterlenedi</a:t>
            </a:r>
            <a:r>
              <a:rPr lang="en-US" b="1" dirty="0" smtClean="0"/>
              <a:t>. </a:t>
            </a:r>
            <a:r>
              <a:rPr lang="en-US" b="1" dirty="0" err="1" smtClean="0"/>
              <a:t>Bul</a:t>
            </a:r>
            <a:r>
              <a:rPr lang="en-US" b="1" dirty="0" smtClean="0"/>
              <a:t> </a:t>
            </a:r>
            <a:r>
              <a:rPr lang="en-US" b="1" dirty="0" err="1" smtClean="0"/>
              <a:t>vektordıń</a:t>
            </a:r>
            <a:r>
              <a:rPr lang="en-US" b="1" dirty="0" smtClean="0"/>
              <a:t> </a:t>
            </a:r>
            <a:r>
              <a:rPr lang="en-US" b="1" dirty="0" err="1" smtClean="0"/>
              <a:t>baǵıtı</a:t>
            </a:r>
            <a:r>
              <a:rPr lang="en-US" b="1" dirty="0" smtClean="0"/>
              <a:t> </a:t>
            </a:r>
            <a:r>
              <a:rPr lang="en-US" b="1" dirty="0" err="1" smtClean="0"/>
              <a:t>energiyanıń</a:t>
            </a:r>
            <a:r>
              <a:rPr lang="en-US" b="1" dirty="0" smtClean="0"/>
              <a:t> </a:t>
            </a:r>
            <a:r>
              <a:rPr lang="en-US" b="1" dirty="0" err="1" smtClean="0"/>
              <a:t>tarqalıw</a:t>
            </a:r>
            <a:r>
              <a:rPr lang="en-US" b="1" dirty="0" smtClean="0"/>
              <a:t> </a:t>
            </a:r>
            <a:r>
              <a:rPr lang="en-US" b="1" dirty="0" err="1" smtClean="0"/>
              <a:t>baǵıtı</a:t>
            </a:r>
            <a:r>
              <a:rPr lang="en-US" b="1" dirty="0" smtClean="0"/>
              <a:t> </a:t>
            </a:r>
            <a:r>
              <a:rPr lang="en-US" b="1" dirty="0" err="1" smtClean="0"/>
              <a:t>menen</a:t>
            </a:r>
            <a:r>
              <a:rPr lang="en-US" b="1" dirty="0" smtClean="0"/>
              <a:t> </a:t>
            </a:r>
            <a:r>
              <a:rPr lang="en-US" b="1" dirty="0" err="1" smtClean="0"/>
              <a:t>sáykes</a:t>
            </a:r>
            <a:r>
              <a:rPr lang="en-US" b="1" dirty="0" smtClean="0"/>
              <a:t> </a:t>
            </a:r>
            <a:r>
              <a:rPr lang="en-US" b="1" dirty="0" err="1" smtClean="0"/>
              <a:t>túsedi</a:t>
            </a:r>
            <a:r>
              <a:rPr lang="en-US" b="1" dirty="0" smtClean="0"/>
              <a:t>, </a:t>
            </a:r>
            <a:r>
              <a:rPr lang="en-US" b="1" dirty="0" err="1" smtClean="0"/>
              <a:t>onıń</a:t>
            </a:r>
            <a:r>
              <a:rPr lang="en-US" b="1" dirty="0" smtClean="0"/>
              <a:t> </a:t>
            </a:r>
            <a:r>
              <a:rPr lang="en-US" b="1" dirty="0" err="1" smtClean="0"/>
              <a:t>moduli</a:t>
            </a:r>
            <a:r>
              <a:rPr lang="en-US" b="1" dirty="0" smtClean="0"/>
              <a:t> </a:t>
            </a:r>
            <a:r>
              <a:rPr lang="en-US" b="1" dirty="0" err="1" smtClean="0"/>
              <a:t>birlik</a:t>
            </a:r>
            <a:r>
              <a:rPr lang="en-US" b="1" dirty="0" smtClean="0"/>
              <a:t> </a:t>
            </a:r>
            <a:r>
              <a:rPr lang="en-US" b="1" dirty="0" err="1" smtClean="0"/>
              <a:t>waqıtta</a:t>
            </a:r>
            <a:r>
              <a:rPr lang="en-US" b="1" dirty="0" smtClean="0"/>
              <a:t> </a:t>
            </a:r>
            <a:r>
              <a:rPr lang="en-US" b="1" dirty="0" err="1" smtClean="0"/>
              <a:t>tolqınǵa</a:t>
            </a:r>
            <a:r>
              <a:rPr lang="en-US" b="1" dirty="0" smtClean="0"/>
              <a:t> </a:t>
            </a:r>
            <a:r>
              <a:rPr lang="en-US" b="1" dirty="0" err="1" smtClean="0"/>
              <a:t>perpendikulyar</a:t>
            </a:r>
            <a:r>
              <a:rPr lang="en-US" b="1" dirty="0" smtClean="0"/>
              <a:t> </a:t>
            </a:r>
            <a:r>
              <a:rPr lang="en-US" b="1" dirty="0" err="1" smtClean="0"/>
              <a:t>jaylasqan</a:t>
            </a:r>
            <a:r>
              <a:rPr lang="en-US" b="1" dirty="0" smtClean="0"/>
              <a:t> </a:t>
            </a:r>
            <a:r>
              <a:rPr lang="en-US" b="1" dirty="0" err="1" smtClean="0"/>
              <a:t>birlik</a:t>
            </a:r>
            <a:r>
              <a:rPr lang="en-US" b="1" dirty="0" smtClean="0"/>
              <a:t> </a:t>
            </a:r>
            <a:r>
              <a:rPr lang="en-US" b="1" dirty="0" err="1" smtClean="0"/>
              <a:t>maydannan</a:t>
            </a:r>
            <a:r>
              <a:rPr lang="en-US" b="1" dirty="0" smtClean="0"/>
              <a:t> </a:t>
            </a:r>
            <a:r>
              <a:rPr lang="en-US" b="1" dirty="0" err="1" smtClean="0"/>
              <a:t>kóshirilip</a:t>
            </a:r>
            <a:r>
              <a:rPr lang="en-US" b="1" dirty="0" smtClean="0"/>
              <a:t> </a:t>
            </a:r>
            <a:r>
              <a:rPr lang="en-US" b="1" dirty="0" err="1" smtClean="0"/>
              <a:t>atırǵan</a:t>
            </a:r>
            <a:r>
              <a:rPr lang="en-US" b="1" dirty="0" smtClean="0"/>
              <a:t> </a:t>
            </a:r>
            <a:r>
              <a:rPr lang="en-US" b="1" dirty="0" err="1" smtClean="0"/>
              <a:t>energiyaǵa</a:t>
            </a:r>
            <a:r>
              <a:rPr lang="en-US" b="1" dirty="0" smtClean="0"/>
              <a:t> </a:t>
            </a:r>
            <a:r>
              <a:rPr lang="en-US" b="1" dirty="0" err="1" smtClean="0"/>
              <a:t>teń</a:t>
            </a:r>
            <a:r>
              <a:rPr lang="en-US" b="1" dirty="0" smtClean="0"/>
              <a:t>.</a:t>
            </a:r>
            <a:r>
              <a:rPr lang="ru-RU" b="1" dirty="0" smtClean="0"/>
              <a:t> 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2000" endA="300" endPos="35000" dir="5400000" sy="-100000" algn="bl" rotWithShape="0"/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b="1" dirty="0" err="1" smtClean="0">
                <a:solidFill>
                  <a:schemeClr val="tx1"/>
                </a:solidFill>
              </a:rPr>
              <a:t>Dopler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effekti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85720" y="1600200"/>
            <a:ext cx="8501122" cy="4525963"/>
          </a:xfrm>
        </p:spPr>
        <p:txBody>
          <a:bodyPr/>
          <a:lstStyle/>
          <a:p>
            <a:pPr algn="ctr">
              <a:buNone/>
            </a:pPr>
            <a:r>
              <a:rPr lang="ru-RU" b="1" dirty="0" smtClean="0"/>
              <a:t>  	</a:t>
            </a:r>
            <a:r>
              <a:rPr lang="ru-RU" b="1" i="1" dirty="0" smtClean="0"/>
              <a:t> </a:t>
            </a:r>
            <a:r>
              <a:rPr lang="en-US" b="1" i="1" dirty="0" err="1" smtClean="0"/>
              <a:t>Dopler</a:t>
            </a:r>
            <a:r>
              <a:rPr lang="en-US" b="1" i="1" dirty="0" smtClean="0"/>
              <a:t> </a:t>
            </a:r>
            <a:r>
              <a:rPr lang="en-US" b="1" i="1" dirty="0" err="1" smtClean="0"/>
              <a:t>effekti</a:t>
            </a:r>
            <a:r>
              <a:rPr lang="en-US" b="1" i="1" dirty="0" smtClean="0"/>
              <a:t> </a:t>
            </a:r>
            <a:r>
              <a:rPr lang="en-US" b="1" dirty="0" err="1" smtClean="0"/>
              <a:t>dep</a:t>
            </a:r>
            <a:r>
              <a:rPr lang="ru-RU" b="1" dirty="0" smtClean="0"/>
              <a:t>, </a:t>
            </a:r>
            <a:r>
              <a:rPr lang="en-US" b="1" dirty="0" err="1" smtClean="0"/>
              <a:t>terbeliw</a:t>
            </a:r>
            <a:r>
              <a:rPr lang="en-US" b="1" dirty="0" smtClean="0"/>
              <a:t> </a:t>
            </a:r>
            <a:r>
              <a:rPr lang="en-US" b="1" dirty="0" err="1" smtClean="0"/>
              <a:t>deregi</a:t>
            </a:r>
            <a:r>
              <a:rPr lang="en-US" b="1" dirty="0" smtClean="0"/>
              <a:t> </a:t>
            </a:r>
            <a:r>
              <a:rPr lang="en-US" b="1" dirty="0" err="1" smtClean="0"/>
              <a:t>hám</a:t>
            </a:r>
            <a:r>
              <a:rPr lang="en-US" b="1" dirty="0" smtClean="0"/>
              <a:t> </a:t>
            </a:r>
            <a:r>
              <a:rPr lang="en-US" b="1" dirty="0" err="1" smtClean="0"/>
              <a:t>qabıl</a:t>
            </a:r>
            <a:r>
              <a:rPr lang="en-US" b="1" dirty="0" smtClean="0"/>
              <a:t> </a:t>
            </a:r>
            <a:r>
              <a:rPr lang="en-US" b="1" dirty="0" err="1" smtClean="0"/>
              <a:t>etiwshi</a:t>
            </a:r>
            <a:r>
              <a:rPr lang="en-US" b="1" dirty="0" smtClean="0"/>
              <a:t> </a:t>
            </a:r>
            <a:r>
              <a:rPr lang="en-US" b="1" dirty="0" err="1" smtClean="0"/>
              <a:t>qurılmanıń</a:t>
            </a:r>
            <a:r>
              <a:rPr lang="en-US" b="1" dirty="0" smtClean="0"/>
              <a:t> </a:t>
            </a:r>
            <a:r>
              <a:rPr lang="en-US" b="1" dirty="0" err="1" smtClean="0"/>
              <a:t>bir-birine</a:t>
            </a:r>
            <a:r>
              <a:rPr lang="en-US" b="1" dirty="0" smtClean="0"/>
              <a:t> </a:t>
            </a:r>
            <a:r>
              <a:rPr lang="en-US" b="1" dirty="0" err="1" smtClean="0"/>
              <a:t>salıstırǵandaǵı</a:t>
            </a:r>
            <a:r>
              <a:rPr lang="en-US" b="1" dirty="0" smtClean="0"/>
              <a:t> </a:t>
            </a:r>
            <a:r>
              <a:rPr lang="en-US" b="1" dirty="0" err="1" smtClean="0"/>
              <a:t>háreketinde</a:t>
            </a:r>
            <a:r>
              <a:rPr lang="en-US" b="1" dirty="0" smtClean="0"/>
              <a:t> </a:t>
            </a:r>
            <a:r>
              <a:rPr lang="en-US" b="1" dirty="0" err="1" smtClean="0"/>
              <a:t>qabıl</a:t>
            </a:r>
            <a:r>
              <a:rPr lang="en-US" b="1" dirty="0" smtClean="0"/>
              <a:t> </a:t>
            </a:r>
            <a:r>
              <a:rPr lang="en-US" b="1" dirty="0" err="1" smtClean="0"/>
              <a:t>etiwshi</a:t>
            </a:r>
            <a:r>
              <a:rPr lang="en-US" b="1" dirty="0" smtClean="0"/>
              <a:t> </a:t>
            </a:r>
            <a:r>
              <a:rPr lang="en-US" b="1" dirty="0" err="1" smtClean="0"/>
              <a:t>qurılmadaǵı</a:t>
            </a:r>
            <a:r>
              <a:rPr lang="en-US" b="1" dirty="0" smtClean="0"/>
              <a:t> </a:t>
            </a:r>
            <a:r>
              <a:rPr lang="en-US" b="1" dirty="0" err="1" smtClean="0"/>
              <a:t>terbeliw</a:t>
            </a:r>
            <a:r>
              <a:rPr lang="en-US" b="1" dirty="0" smtClean="0"/>
              <a:t> </a:t>
            </a:r>
            <a:r>
              <a:rPr lang="en-US" b="1" dirty="0" err="1" smtClean="0"/>
              <a:t>jiyiliginiń</a:t>
            </a:r>
            <a:r>
              <a:rPr lang="en-US" b="1" dirty="0" smtClean="0"/>
              <a:t> </a:t>
            </a:r>
            <a:r>
              <a:rPr lang="en-US" b="1" dirty="0" err="1" smtClean="0"/>
              <a:t>ózgeriwine</a:t>
            </a:r>
            <a:r>
              <a:rPr lang="en-US" b="1" dirty="0" smtClean="0"/>
              <a:t> </a:t>
            </a:r>
            <a:r>
              <a:rPr lang="en-US" b="1" dirty="0" err="1" smtClean="0"/>
              <a:t>aytıladı</a:t>
            </a:r>
            <a:r>
              <a:rPr lang="en-US" b="1" dirty="0" smtClean="0"/>
              <a:t>.</a:t>
            </a:r>
            <a:r>
              <a:rPr lang="ru-RU" b="1" dirty="0" smtClean="0"/>
              <a:t> </a:t>
            </a:r>
          </a:p>
          <a:p>
            <a:pPr>
              <a:buNone/>
            </a:pPr>
            <a:endParaRPr lang="ru-RU" b="1" dirty="0"/>
          </a:p>
        </p:txBody>
      </p:sp>
      <p:pic>
        <p:nvPicPr>
          <p:cNvPr id="4" name="Рисунок 3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81200" y="4114800"/>
            <a:ext cx="4953000" cy="2590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Прямоугольник 4"/>
          <p:cNvSpPr/>
          <p:nvPr/>
        </p:nvSpPr>
        <p:spPr>
          <a:xfrm>
            <a:off x="6561282" y="5143512"/>
            <a:ext cx="1082552" cy="34288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err="1" smtClean="0"/>
              <a:t>derek</a:t>
            </a:r>
            <a:endParaRPr lang="ru-RU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-304800" y="4572000"/>
            <a:ext cx="8991600" cy="1828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/>
              <a:t>  </a:t>
            </a:r>
            <a:r>
              <a:rPr lang="ru-RU" sz="2400" dirty="0" smtClean="0"/>
              <a:t> </a:t>
            </a:r>
            <a:r>
              <a:rPr lang="en-US" sz="2400" dirty="0" smtClean="0"/>
              <a:t>       </a:t>
            </a:r>
            <a:r>
              <a:rPr lang="ru-RU" sz="2400" dirty="0" smtClean="0"/>
              <a:t>                   </a:t>
            </a:r>
            <a:r>
              <a:rPr lang="en-US" sz="2400" dirty="0" smtClean="0"/>
              <a:t>      </a:t>
            </a:r>
            <a:r>
              <a:rPr lang="ru-RU" sz="2400" b="1" dirty="0" smtClean="0"/>
              <a:t>– </a:t>
            </a:r>
            <a:r>
              <a:rPr lang="en-US" sz="2400" b="1" dirty="0" err="1" smtClean="0"/>
              <a:t>derek</a:t>
            </a:r>
            <a:r>
              <a:rPr lang="ru-RU" sz="2400" b="1" dirty="0" smtClean="0"/>
              <a:t> </a:t>
            </a:r>
            <a:r>
              <a:rPr lang="en-US" sz="2400" b="1" dirty="0" err="1" smtClean="0"/>
              <a:t>hám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qabıl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etiwshiniń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tezlikleri</a:t>
            </a:r>
            <a:r>
              <a:rPr lang="ru-RU" sz="2400" b="1" dirty="0" smtClean="0"/>
              <a:t> </a:t>
            </a:r>
            <a:r>
              <a:rPr lang="en-US" sz="2400" b="1" dirty="0" smtClean="0"/>
              <a:t>         </a:t>
            </a:r>
            <a:r>
              <a:rPr lang="ru-RU" sz="2400" b="1" dirty="0" smtClean="0"/>
              <a:t>(</a:t>
            </a:r>
            <a:r>
              <a:rPr lang="en-US" sz="2400" b="1" dirty="0" err="1" smtClean="0"/>
              <a:t>jaqınlasqanda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oń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hám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uzaqlasqanda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teris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esaplanadı</a:t>
            </a:r>
            <a:r>
              <a:rPr lang="ru-RU" sz="2400" b="1" dirty="0" smtClean="0"/>
              <a:t>);</a:t>
            </a:r>
          </a:p>
          <a:p>
            <a:pPr>
              <a:buNone/>
            </a:pPr>
            <a:r>
              <a:rPr lang="ru-RU" sz="2400" b="1" dirty="0" smtClean="0"/>
              <a:t>          </a:t>
            </a:r>
            <a:r>
              <a:rPr lang="en-US" sz="2400" b="1" dirty="0" smtClean="0"/>
              <a:t>       </a:t>
            </a:r>
            <a:r>
              <a:rPr lang="ru-RU" sz="2400" b="1" dirty="0" smtClean="0"/>
              <a:t>– </a:t>
            </a:r>
            <a:r>
              <a:rPr lang="en-US" sz="2400" b="1" dirty="0" err="1" smtClean="0"/>
              <a:t>derek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terbeliwiniń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jiyiligi</a:t>
            </a:r>
            <a:r>
              <a:rPr lang="ru-RU" sz="2400" b="1" dirty="0" smtClean="0"/>
              <a:t>; </a:t>
            </a:r>
          </a:p>
          <a:p>
            <a:pPr>
              <a:buNone/>
            </a:pPr>
            <a:r>
              <a:rPr lang="ru-RU" sz="2400" b="1" dirty="0" smtClean="0"/>
              <a:t>          </a:t>
            </a:r>
            <a:r>
              <a:rPr lang="en-US" sz="2400" b="1" dirty="0" smtClean="0"/>
              <a:t>       </a:t>
            </a:r>
            <a:r>
              <a:rPr lang="ru-RU" sz="2400" b="1" dirty="0" smtClean="0"/>
              <a:t>– </a:t>
            </a:r>
            <a:r>
              <a:rPr lang="en-US" sz="2400" b="1" dirty="0" err="1" smtClean="0"/>
              <a:t>berilgen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ortalıqtaǵı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sestiń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tarqalıw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tezligi</a:t>
            </a:r>
            <a:r>
              <a:rPr lang="ru-RU" sz="2400" b="1" dirty="0" smtClean="0"/>
              <a:t>.</a:t>
            </a:r>
          </a:p>
          <a:p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6096000" y="304800"/>
            <a:ext cx="25146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 err="1" smtClean="0">
                <a:solidFill>
                  <a:prstClr val="black"/>
                </a:solidFill>
              </a:rPr>
              <a:t>Ses</a:t>
            </a:r>
            <a:r>
              <a:rPr lang="en-US" sz="2400" b="1" dirty="0" smtClean="0">
                <a:solidFill>
                  <a:prstClr val="black"/>
                </a:solidFill>
              </a:rPr>
              <a:t> </a:t>
            </a:r>
            <a:r>
              <a:rPr lang="en-US" sz="2400" b="1" dirty="0" err="1" smtClean="0">
                <a:solidFill>
                  <a:prstClr val="black"/>
                </a:solidFill>
              </a:rPr>
              <a:t>deregi</a:t>
            </a:r>
            <a:r>
              <a:rPr lang="en-US" sz="2400" b="1" dirty="0" smtClean="0">
                <a:solidFill>
                  <a:prstClr val="black"/>
                </a:solidFill>
              </a:rPr>
              <a:t> </a:t>
            </a:r>
            <a:r>
              <a:rPr lang="en-US" sz="2400" b="1" dirty="0" err="1" smtClean="0">
                <a:solidFill>
                  <a:prstClr val="black"/>
                </a:solidFill>
              </a:rPr>
              <a:t>hám</a:t>
            </a:r>
            <a:r>
              <a:rPr lang="en-US" sz="2400" b="1" dirty="0" smtClean="0">
                <a:solidFill>
                  <a:prstClr val="black"/>
                </a:solidFill>
              </a:rPr>
              <a:t> </a:t>
            </a:r>
            <a:r>
              <a:rPr lang="en-US" sz="2400" b="1" dirty="0" err="1" smtClean="0">
                <a:solidFill>
                  <a:prstClr val="black"/>
                </a:solidFill>
              </a:rPr>
              <a:t>qabıl</a:t>
            </a:r>
            <a:r>
              <a:rPr lang="en-US" sz="2400" b="1" dirty="0" smtClean="0">
                <a:solidFill>
                  <a:prstClr val="black"/>
                </a:solidFill>
              </a:rPr>
              <a:t> </a:t>
            </a:r>
            <a:r>
              <a:rPr lang="en-US" sz="2400" b="1" dirty="0" err="1" smtClean="0">
                <a:solidFill>
                  <a:prstClr val="black"/>
                </a:solidFill>
              </a:rPr>
              <a:t>etiwshi</a:t>
            </a:r>
            <a:r>
              <a:rPr lang="en-US" sz="2400" b="1" dirty="0" smtClean="0">
                <a:solidFill>
                  <a:prstClr val="black"/>
                </a:solidFill>
              </a:rPr>
              <a:t> </a:t>
            </a:r>
            <a:r>
              <a:rPr lang="en-US" sz="2400" b="1" dirty="0" err="1" smtClean="0">
                <a:solidFill>
                  <a:prstClr val="black"/>
                </a:solidFill>
              </a:rPr>
              <a:t>qurılma</a:t>
            </a:r>
            <a:r>
              <a:rPr lang="en-US" sz="2400" b="1" dirty="0" smtClean="0">
                <a:solidFill>
                  <a:prstClr val="black"/>
                </a:solidFill>
              </a:rPr>
              <a:t> </a:t>
            </a:r>
            <a:r>
              <a:rPr lang="en-US" sz="2400" b="1" dirty="0" err="1" smtClean="0">
                <a:solidFill>
                  <a:prstClr val="black"/>
                </a:solidFill>
              </a:rPr>
              <a:t>olardı</a:t>
            </a:r>
            <a:r>
              <a:rPr lang="en-US" sz="2400" b="1" dirty="0" smtClean="0">
                <a:solidFill>
                  <a:prstClr val="black"/>
                </a:solidFill>
              </a:rPr>
              <a:t> </a:t>
            </a:r>
            <a:r>
              <a:rPr lang="en-US" sz="2400" b="1" dirty="0" err="1" smtClean="0">
                <a:solidFill>
                  <a:prstClr val="black"/>
                </a:solidFill>
              </a:rPr>
              <a:t>tutastırıwshı</a:t>
            </a:r>
            <a:r>
              <a:rPr lang="en-US" sz="2400" b="1" dirty="0" smtClean="0">
                <a:solidFill>
                  <a:prstClr val="black"/>
                </a:solidFill>
              </a:rPr>
              <a:t> </a:t>
            </a:r>
            <a:r>
              <a:rPr lang="en-US" sz="2400" b="1" dirty="0" err="1" smtClean="0">
                <a:solidFill>
                  <a:prstClr val="black"/>
                </a:solidFill>
              </a:rPr>
              <a:t>tuwrı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sızıq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boylap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háreket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etsin</a:t>
            </a:r>
            <a:r>
              <a:rPr lang="en-US" sz="2400" b="1" dirty="0" smtClean="0"/>
              <a:t>.</a:t>
            </a:r>
            <a:endParaRPr lang="ru-RU" sz="2400" b="1" dirty="0"/>
          </a:p>
        </p:txBody>
      </p:sp>
      <p:sp>
        <p:nvSpPr>
          <p:cNvPr id="3277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32769" name="Object 1"/>
          <p:cNvGraphicFramePr>
            <a:graphicFrameLocks noChangeAspect="1"/>
          </p:cNvGraphicFramePr>
          <p:nvPr/>
        </p:nvGraphicFramePr>
        <p:xfrm>
          <a:off x="214282" y="4429132"/>
          <a:ext cx="2071702" cy="6429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11" name="Equation" r:id="rId5" imgW="431613" imgH="228501" progId="">
                  <p:embed/>
                </p:oleObj>
              </mc:Choice>
              <mc:Fallback>
                <p:oleObj name="Equation" r:id="rId5" imgW="431613" imgH="228501" progId="">
                  <p:embed/>
                  <p:pic>
                    <p:nvPicPr>
                      <p:cNvPr id="0" name="Picture 2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282" y="4429132"/>
                        <a:ext cx="2071702" cy="64294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32771" name="Object 3"/>
          <p:cNvGraphicFramePr>
            <a:graphicFrameLocks noChangeAspect="1"/>
          </p:cNvGraphicFramePr>
          <p:nvPr/>
        </p:nvGraphicFramePr>
        <p:xfrm>
          <a:off x="428596" y="5214950"/>
          <a:ext cx="485804" cy="6679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12" name="Формула" r:id="rId7" imgW="165028" imgH="228501" progId="Equation.3">
                  <p:embed/>
                </p:oleObj>
              </mc:Choice>
              <mc:Fallback>
                <p:oleObj name="Формула" r:id="rId7" imgW="165028" imgH="228501" progId="Equation.3">
                  <p:embed/>
                  <p:pic>
                    <p:nvPicPr>
                      <p:cNvPr id="0" name="Picture 2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596" y="5214950"/>
                        <a:ext cx="485804" cy="66798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32773" name="Object 5"/>
          <p:cNvGraphicFramePr>
            <a:graphicFrameLocks noChangeAspect="1"/>
          </p:cNvGraphicFramePr>
          <p:nvPr/>
        </p:nvGraphicFramePr>
        <p:xfrm>
          <a:off x="357158" y="5791200"/>
          <a:ext cx="557242" cy="487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13" name="Формула" r:id="rId9" imgW="126835" imgH="139518" progId="Equation.3">
                  <p:embed/>
                </p:oleObj>
              </mc:Choice>
              <mc:Fallback>
                <p:oleObj name="Формула" r:id="rId9" imgW="126835" imgH="139518" progId="Equation.3">
                  <p:embed/>
                  <p:pic>
                    <p:nvPicPr>
                      <p:cNvPr id="0" name="Picture 2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158" y="5791200"/>
                        <a:ext cx="557242" cy="487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Скругленный прямоугольник 1"/>
          <p:cNvSpPr/>
          <p:nvPr/>
        </p:nvSpPr>
        <p:spPr>
          <a:xfrm>
            <a:off x="571472" y="4500570"/>
            <a:ext cx="857256" cy="457200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/>
              <a:t>hám</a:t>
            </a:r>
            <a:endParaRPr lang="ru-RU" sz="2400" b="1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33010" name="ShockwaveFlash1" r:id="rId2" imgW="1828571" imgH="1828571"/>
        </mc:Choice>
        <mc:Fallback>
          <p:control name="ShockwaveFlash1" r:id="rId2" imgW="1828571" imgH="1828571">
            <p:pic>
              <p:nvPicPr>
                <p:cNvPr id="0" name="ShockwaveFlash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95288" y="115888"/>
                  <a:ext cx="5105400" cy="41767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</a:extLst>
              </p:spPr>
            </p:pic>
          </p:control>
        </mc:Fallback>
      </mc:AlternateContent>
    </p:controls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609600"/>
            <a:ext cx="83783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Derek </a:t>
            </a:r>
            <a:r>
              <a:rPr lang="en-US" sz="2400" b="1" dirty="0" err="1" smtClean="0"/>
              <a:t>hám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qabıl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etiwshi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ortalıqqa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salıstırǵanda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tınısh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turıptı</a:t>
            </a:r>
            <a:r>
              <a:rPr lang="en-US" sz="2400" b="1" dirty="0" smtClean="0"/>
              <a:t>:</a:t>
            </a:r>
            <a:endParaRPr lang="ru-RU" sz="2400" b="1" dirty="0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3318" y="1295399"/>
            <a:ext cx="1943100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57200" y="2319688"/>
            <a:ext cx="21779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/>
              <a:t>Tolqın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uzınlıǵı</a:t>
            </a:r>
            <a:r>
              <a:rPr lang="en-US" sz="2400" b="1" dirty="0" smtClean="0"/>
              <a:t>:</a:t>
            </a:r>
            <a:endParaRPr lang="ru-RU" sz="2400" b="1" dirty="0"/>
          </a:p>
        </p:txBody>
      </p:sp>
      <p:pic>
        <p:nvPicPr>
          <p:cNvPr id="3379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6116" y="2071678"/>
            <a:ext cx="2095500" cy="96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57200" y="3581400"/>
            <a:ext cx="90798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/>
              <a:t>Tolqın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ortalıqta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tarqalıp</a:t>
            </a:r>
            <a:r>
              <a:rPr lang="en-US" sz="2400" b="1" dirty="0" smtClean="0"/>
              <a:t>, </a:t>
            </a:r>
            <a:r>
              <a:rPr lang="en-US" sz="2400" b="1" dirty="0" err="1" smtClean="0"/>
              <a:t>qabıl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etkishke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jetip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baradı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hám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onda</a:t>
            </a:r>
            <a:r>
              <a:rPr lang="uz-Cyrl-UZ" sz="2400" b="1" dirty="0" smtClean="0"/>
              <a:t>                                 </a:t>
            </a:r>
          </a:p>
          <a:p>
            <a:endParaRPr lang="uz-Cyrl-UZ" sz="2400" b="1" dirty="0" smtClean="0"/>
          </a:p>
          <a:p>
            <a:endParaRPr lang="uz-Cyrl-UZ" sz="2400" b="1" dirty="0"/>
          </a:p>
          <a:p>
            <a:endParaRPr lang="uz-Cyrl-UZ" sz="2400" b="1" dirty="0" smtClean="0"/>
          </a:p>
          <a:p>
            <a:endParaRPr lang="uz-Cyrl-UZ" sz="2400" b="1" dirty="0"/>
          </a:p>
          <a:p>
            <a:r>
              <a:rPr lang="en-US" sz="2400" b="1" dirty="0" err="1" smtClean="0"/>
              <a:t>jiyilikli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terbelis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payda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qıladı</a:t>
            </a:r>
            <a:r>
              <a:rPr lang="en-US" sz="2400" b="1" dirty="0" smtClean="0"/>
              <a:t>.</a:t>
            </a:r>
            <a:endParaRPr lang="ru-RU" sz="2400" b="1" dirty="0"/>
          </a:p>
        </p:txBody>
      </p:sp>
      <p:pic>
        <p:nvPicPr>
          <p:cNvPr id="3379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5519" y="4271956"/>
            <a:ext cx="2358697" cy="927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25710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15968" y="320495"/>
            <a:ext cx="72390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z-Cyrl-UZ" sz="2800" b="1" dirty="0" smtClean="0"/>
              <a:t>2</a:t>
            </a:r>
            <a:r>
              <a:rPr lang="uz-Cyrl-UZ" sz="2400" b="1" dirty="0" smtClean="0"/>
              <a:t>) </a:t>
            </a:r>
            <a:r>
              <a:rPr lang="en-US" sz="2400" b="1" dirty="0" err="1" smtClean="0"/>
              <a:t>Qabıl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etkish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derekke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jaqınlaspaqta</a:t>
            </a:r>
            <a:r>
              <a:rPr lang="en-US" sz="2400" b="1" dirty="0" smtClean="0"/>
              <a:t>, </a:t>
            </a:r>
            <a:r>
              <a:rPr lang="en-US" sz="2400" b="1" dirty="0" err="1" smtClean="0"/>
              <a:t>derek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tınısh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halatta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turıptı</a:t>
            </a:r>
            <a:endParaRPr lang="ru-RU" sz="2400" b="1" dirty="0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7217" y="1433558"/>
            <a:ext cx="2371725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643042" y="2285992"/>
            <a:ext cx="61992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/>
              <a:t>Tolqınnıń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tarqalıw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tezligi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ózgermeydi</a:t>
            </a:r>
            <a:r>
              <a:rPr lang="en-US" sz="2400" b="1" dirty="0" smtClean="0"/>
              <a:t>, </a:t>
            </a:r>
            <a:r>
              <a:rPr lang="en-US" sz="2400" b="1" dirty="0" err="1" smtClean="0"/>
              <a:t>nátiyjede</a:t>
            </a:r>
            <a:endParaRPr lang="ru-RU" sz="2400" b="1" dirty="0"/>
          </a:p>
        </p:txBody>
      </p:sp>
      <p:pic>
        <p:nvPicPr>
          <p:cNvPr id="348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1670" y="3000372"/>
            <a:ext cx="5457825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000232" y="4500570"/>
            <a:ext cx="56758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/>
              <a:t>Qabıl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etkish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qabıl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etip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atırǵan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jiyilik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asadı</a:t>
            </a:r>
            <a:r>
              <a:rPr lang="en-US" sz="2400" b="1" dirty="0" smtClean="0"/>
              <a:t>.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884498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533400"/>
            <a:ext cx="6210162" cy="5864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08801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14612" y="214290"/>
            <a:ext cx="3998603" cy="33096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TextBox 2"/>
          <p:cNvSpPr txBox="1"/>
          <p:nvPr/>
        </p:nvSpPr>
        <p:spPr>
          <a:xfrm>
            <a:off x="27287" y="3733800"/>
            <a:ext cx="91167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z-Cyrl-UZ" sz="2400" b="1" dirty="0" smtClean="0"/>
              <a:t>3) </a:t>
            </a:r>
            <a:r>
              <a:rPr lang="en-US" sz="2400" b="1" dirty="0" smtClean="0"/>
              <a:t>Derek </a:t>
            </a:r>
            <a:r>
              <a:rPr lang="en-US" sz="2400" b="1" dirty="0" err="1" smtClean="0"/>
              <a:t>qabıl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etkishke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jaqınlaspaqta</a:t>
            </a:r>
            <a:r>
              <a:rPr lang="en-US" sz="2400" b="1" dirty="0" smtClean="0"/>
              <a:t>, </a:t>
            </a:r>
            <a:r>
              <a:rPr lang="en-US" sz="2400" b="1" dirty="0" err="1" smtClean="0"/>
              <a:t>qabıl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etkish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tınısh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turıptı</a:t>
            </a:r>
            <a:endParaRPr lang="ru-RU" sz="2400" b="1" dirty="0"/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4343400"/>
            <a:ext cx="2153793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843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1700" y="5562600"/>
            <a:ext cx="4725622" cy="100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571604" y="4929198"/>
            <a:ext cx="59891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/>
              <a:t>Qabıl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etkish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qabıl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etip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atırǵan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jiyilik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asadı</a:t>
            </a:r>
            <a:endParaRPr lang="en-US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1105401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0150" y="619432"/>
            <a:ext cx="90000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z-Cyrl-UZ" sz="2400" b="1" dirty="0" smtClean="0"/>
              <a:t>4) </a:t>
            </a:r>
            <a:r>
              <a:rPr lang="en-US" sz="2400" b="1" dirty="0" err="1" smtClean="0"/>
              <a:t>Qabıl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etkish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hám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derek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bir-birine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salıstırǵanda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háreketlenbekte</a:t>
            </a:r>
            <a:endParaRPr lang="ru-RU" sz="2400" b="1" dirty="0"/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2346158"/>
            <a:ext cx="2651756" cy="1369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214546" y="1428736"/>
            <a:ext cx="45911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/>
              <a:t>Qabıl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etkish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qabıl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qılatuǵın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jiyilik</a:t>
            </a:r>
            <a:r>
              <a:rPr lang="en-US" sz="2400" b="1" dirty="0" smtClean="0"/>
              <a:t>:</a:t>
            </a:r>
            <a:endParaRPr lang="ru-RU" sz="2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4343400"/>
            <a:ext cx="8458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 smtClean="0"/>
              <a:t>Qabıl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etkish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hám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derek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bir-birine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qarap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háreketlengende</a:t>
            </a:r>
            <a:r>
              <a:rPr lang="en-US" sz="2400" b="1" dirty="0" smtClean="0"/>
              <a:t> (</a:t>
            </a:r>
            <a:r>
              <a:rPr lang="en-US" sz="2400" b="1" dirty="0" err="1" smtClean="0"/>
              <a:t>jaqınlasıp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atırǵanda</a:t>
            </a:r>
            <a:r>
              <a:rPr lang="en-US" sz="2400" b="1" dirty="0" smtClean="0"/>
              <a:t>) </a:t>
            </a:r>
            <a:r>
              <a:rPr lang="uz-Cyrl-UZ" sz="2400" b="1" dirty="0"/>
              <a:t>“-”</a:t>
            </a:r>
            <a:r>
              <a:rPr lang="en-US" sz="2400" b="1" dirty="0"/>
              <a:t> </a:t>
            </a:r>
            <a:r>
              <a:rPr lang="en-US" sz="2400" b="1" dirty="0" err="1" smtClean="0"/>
              <a:t>belgi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alınadı</a:t>
            </a:r>
            <a:r>
              <a:rPr lang="en-US" sz="2400" b="1" dirty="0" smtClean="0"/>
              <a:t>.</a:t>
            </a:r>
            <a:endParaRPr lang="ru-RU" sz="2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395181" y="5329255"/>
            <a:ext cx="8458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 smtClean="0"/>
              <a:t>Qabıl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etkish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hám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derek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bir-birine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salıstırǵanda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uzaqlasıp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atırǵanda</a:t>
            </a:r>
            <a:r>
              <a:rPr lang="en-US" sz="2400" b="1" dirty="0" smtClean="0"/>
              <a:t> </a:t>
            </a:r>
            <a:r>
              <a:rPr lang="uz-Cyrl-UZ" sz="2400" b="1" dirty="0"/>
              <a:t>“</a:t>
            </a:r>
            <a:r>
              <a:rPr lang="ru-RU" sz="2400" b="1" dirty="0"/>
              <a:t>+</a:t>
            </a:r>
            <a:r>
              <a:rPr lang="uz-Cyrl-UZ" sz="2400" b="1" dirty="0"/>
              <a:t>”</a:t>
            </a:r>
            <a:r>
              <a:rPr lang="en-US" sz="2400" b="1" dirty="0"/>
              <a:t> </a:t>
            </a:r>
            <a:r>
              <a:rPr lang="en-US" sz="2400" b="1" dirty="0" err="1" smtClean="0"/>
              <a:t>belgi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alınadı</a:t>
            </a:r>
            <a:r>
              <a:rPr lang="en-US" sz="2400" b="1" dirty="0" smtClean="0"/>
              <a:t>.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1552253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428596" y="142852"/>
            <a:ext cx="8301038" cy="725470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>
              <a:defRPr/>
            </a:pPr>
            <a:r>
              <a:rPr lang="en-US" sz="3200" b="1" dirty="0" smtClean="0">
                <a:solidFill>
                  <a:schemeClr val="tx1"/>
                </a:solidFill>
              </a:rPr>
              <a:t>PAYDALAN</a:t>
            </a:r>
            <a:r>
              <a:rPr lang="es-ES" sz="3200" b="1" dirty="0" smtClean="0">
                <a:solidFill>
                  <a:schemeClr val="tx1"/>
                </a:solidFill>
              </a:rPr>
              <a:t>ÍL</a:t>
            </a:r>
            <a:r>
              <a:rPr lang="en-US" sz="3200" b="1" dirty="0" smtClean="0">
                <a:solidFill>
                  <a:schemeClr val="tx1"/>
                </a:solidFill>
              </a:rPr>
              <a:t>ǴAN</a:t>
            </a:r>
            <a:r>
              <a:rPr lang="ru-RU" sz="3200" b="1" dirty="0" smtClean="0">
                <a:solidFill>
                  <a:schemeClr val="tx1"/>
                </a:solidFill>
              </a:rPr>
              <a:t> </a:t>
            </a:r>
            <a:r>
              <a:rPr lang="en-US" sz="3200" b="1" dirty="0" smtClean="0">
                <a:solidFill>
                  <a:schemeClr val="tx1"/>
                </a:solidFill>
              </a:rPr>
              <a:t>ÁDEBIYA</a:t>
            </a:r>
            <a:r>
              <a:rPr lang="ru-RU" sz="3200" b="1" dirty="0" smtClean="0">
                <a:solidFill>
                  <a:schemeClr val="tx1"/>
                </a:solidFill>
              </a:rPr>
              <a:t>Т</a:t>
            </a:r>
            <a:r>
              <a:rPr lang="en-US" sz="3200" b="1" dirty="0" smtClean="0">
                <a:solidFill>
                  <a:schemeClr val="tx1"/>
                </a:solidFill>
              </a:rPr>
              <a:t>LAR</a:t>
            </a:r>
            <a:endParaRPr lang="ru-RU" sz="3200" b="1" dirty="0">
              <a:solidFill>
                <a:schemeClr val="tx1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28625" y="928688"/>
            <a:ext cx="8270875" cy="5594350"/>
          </a:xfrm>
          <a:ln>
            <a:solidFill>
              <a:schemeClr val="accent1">
                <a:lumMod val="50000"/>
              </a:schemeClr>
            </a:solidFill>
          </a:ln>
        </p:spPr>
        <p:txBody>
          <a:bodyPr>
            <a:noAutofit/>
          </a:bodyPr>
          <a:lstStyle/>
          <a:p>
            <a:pPr algn="just">
              <a:buFont typeface="Arial" charset="0"/>
              <a:buNone/>
              <a:defRPr/>
            </a:pPr>
            <a:r>
              <a:rPr lang="ru-RU" sz="2000" b="1" dirty="0" smtClean="0"/>
              <a:t>1. </a:t>
            </a:r>
            <a:r>
              <a:rPr lang="en-US" sz="2000" b="1" dirty="0" smtClean="0"/>
              <a:t>Q</a:t>
            </a:r>
            <a:r>
              <a:rPr lang="ru-RU" sz="2000" b="1" dirty="0" smtClean="0"/>
              <a:t>.</a:t>
            </a:r>
            <a:r>
              <a:rPr lang="en-US" sz="2000" b="1" dirty="0" smtClean="0"/>
              <a:t>P</a:t>
            </a:r>
            <a:r>
              <a:rPr lang="ru-RU" sz="2000" b="1" dirty="0" smtClean="0"/>
              <a:t>.</a:t>
            </a:r>
            <a:r>
              <a:rPr lang="en-US" sz="2000" b="1" dirty="0" err="1" smtClean="0"/>
              <a:t>Abduraxmanov</a:t>
            </a:r>
            <a:r>
              <a:rPr lang="ru-RU" sz="2000" b="1" dirty="0" smtClean="0"/>
              <a:t>, </a:t>
            </a:r>
            <a:r>
              <a:rPr lang="en-US" sz="2000" b="1" dirty="0" smtClean="0"/>
              <a:t>V</a:t>
            </a:r>
            <a:r>
              <a:rPr lang="ru-RU" sz="2000" b="1" dirty="0" smtClean="0"/>
              <a:t>.</a:t>
            </a:r>
            <a:r>
              <a:rPr lang="en-US" sz="2000" b="1" dirty="0" smtClean="0"/>
              <a:t>S</a:t>
            </a:r>
            <a:r>
              <a:rPr lang="ru-RU" sz="2000" b="1" dirty="0" smtClean="0"/>
              <a:t>.</a:t>
            </a:r>
            <a:r>
              <a:rPr lang="en-US" sz="2000" b="1" dirty="0" err="1" smtClean="0"/>
              <a:t>Xamidov</a:t>
            </a:r>
            <a:r>
              <a:rPr lang="ru-RU" sz="2000" b="1" dirty="0" smtClean="0"/>
              <a:t>, </a:t>
            </a:r>
            <a:r>
              <a:rPr lang="en-US" sz="2000" b="1" dirty="0" smtClean="0"/>
              <a:t>N</a:t>
            </a:r>
            <a:r>
              <a:rPr lang="ru-RU" sz="2000" b="1" dirty="0" smtClean="0"/>
              <a:t>.</a:t>
            </a:r>
            <a:r>
              <a:rPr lang="en-US" sz="2000" b="1" dirty="0" smtClean="0"/>
              <a:t>A</a:t>
            </a:r>
            <a:r>
              <a:rPr lang="ru-RU" sz="2000" b="1" dirty="0" smtClean="0"/>
              <a:t>.</a:t>
            </a:r>
            <a:r>
              <a:rPr lang="en-US" sz="2000" b="1" dirty="0" err="1" smtClean="0"/>
              <a:t>Axmedova</a:t>
            </a:r>
            <a:r>
              <a:rPr lang="ru-RU" sz="2000" b="1" dirty="0" smtClean="0"/>
              <a:t>. </a:t>
            </a:r>
            <a:r>
              <a:rPr lang="en-US" sz="2000" b="1" dirty="0" smtClean="0"/>
              <a:t>FIZIKA</a:t>
            </a:r>
            <a:r>
              <a:rPr lang="ru-RU" sz="2000" b="1" dirty="0" smtClean="0"/>
              <a:t>. </a:t>
            </a:r>
            <a:r>
              <a:rPr lang="en-US" sz="2000" b="1" dirty="0" err="1" smtClean="0"/>
              <a:t>Darslik</a:t>
            </a:r>
            <a:r>
              <a:rPr lang="ru-RU" sz="2000" b="1" dirty="0" smtClean="0"/>
              <a:t>. </a:t>
            </a:r>
            <a:r>
              <a:rPr lang="en-US" sz="2000" b="1" dirty="0" smtClean="0"/>
              <a:t>Toshkent</a:t>
            </a:r>
            <a:r>
              <a:rPr lang="ru-RU" sz="2000" b="1" dirty="0" smtClean="0"/>
              <a:t>. “</a:t>
            </a:r>
            <a:r>
              <a:rPr lang="en-US" sz="2000" b="1" dirty="0" err="1" smtClean="0"/>
              <a:t>Aloqachi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nashriyoti</a:t>
            </a:r>
            <a:r>
              <a:rPr lang="ru-RU" sz="2000" b="1" dirty="0" smtClean="0"/>
              <a:t>”. 2018 </a:t>
            </a:r>
            <a:r>
              <a:rPr lang="en-US" sz="2000" b="1" dirty="0" smtClean="0"/>
              <a:t>y</a:t>
            </a:r>
            <a:r>
              <a:rPr lang="ru-RU" sz="2000" b="1" dirty="0" smtClean="0"/>
              <a:t>. </a:t>
            </a:r>
            <a:r>
              <a:rPr lang="en-US" sz="2000" b="1" dirty="0" smtClean="0"/>
              <a:t>O</a:t>
            </a:r>
            <a:r>
              <a:rPr lang="ru-RU" sz="2000" b="1" dirty="0" smtClean="0"/>
              <a:t>‘</a:t>
            </a:r>
            <a:r>
              <a:rPr lang="en-US" sz="2000" b="1" dirty="0" err="1" smtClean="0"/>
              <a:t>zR</a:t>
            </a:r>
            <a:r>
              <a:rPr lang="en-US" sz="2000" b="1" dirty="0" smtClean="0"/>
              <a:t> OO</a:t>
            </a:r>
            <a:r>
              <a:rPr lang="ru-RU" sz="2000" b="1" dirty="0" smtClean="0"/>
              <a:t>‘</a:t>
            </a:r>
            <a:r>
              <a:rPr lang="en-US" sz="2000" b="1" dirty="0" smtClean="0"/>
              <a:t>MTV</a:t>
            </a:r>
            <a:r>
              <a:rPr lang="ru-RU" sz="2000" b="1" dirty="0" smtClean="0"/>
              <a:t> 2017.24.08 </a:t>
            </a:r>
            <a:r>
              <a:rPr lang="en-US" sz="2000" b="1" dirty="0" err="1" smtClean="0"/>
              <a:t>dagi</a:t>
            </a:r>
            <a:r>
              <a:rPr lang="ru-RU" sz="2000" b="1" dirty="0" smtClean="0"/>
              <a:t> “603”-</a:t>
            </a:r>
            <a:r>
              <a:rPr lang="en-US" sz="2000" b="1" dirty="0" err="1" smtClean="0"/>
              <a:t>sonli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buyrug</a:t>
            </a:r>
            <a:r>
              <a:rPr lang="ru-RU" sz="2000" b="1" dirty="0" smtClean="0"/>
              <a:t>‘</a:t>
            </a:r>
            <a:r>
              <a:rPr lang="en-US" sz="2000" b="1" dirty="0" err="1" smtClean="0"/>
              <a:t>i</a:t>
            </a:r>
            <a:r>
              <a:rPr lang="ru-RU" sz="2000" b="1" dirty="0" smtClean="0"/>
              <a:t>.</a:t>
            </a:r>
            <a:endParaRPr lang="ru-RU" sz="2000" dirty="0" smtClean="0"/>
          </a:p>
          <a:p>
            <a:pPr algn="just">
              <a:buFont typeface="Arial" charset="0"/>
              <a:buNone/>
              <a:defRPr/>
            </a:pPr>
            <a:r>
              <a:rPr lang="en-US" sz="2000" b="1" dirty="0" smtClean="0"/>
              <a:t>2.</a:t>
            </a:r>
            <a:r>
              <a:rPr lang="ru-RU" sz="2000" b="1" dirty="0" smtClean="0"/>
              <a:t>   </a:t>
            </a:r>
            <a:r>
              <a:rPr lang="en-US" sz="2000" b="1" dirty="0" err="1" smtClean="0"/>
              <a:t>B.A.Ibragimov</a:t>
            </a:r>
            <a:r>
              <a:rPr lang="en-US" sz="2000" b="1" dirty="0" smtClean="0"/>
              <a:t>, </a:t>
            </a:r>
            <a:r>
              <a:rPr lang="en-US" sz="2000" b="1" dirty="0" err="1" smtClean="0"/>
              <a:t>G.Q.Atajanova</a:t>
            </a:r>
            <a:r>
              <a:rPr lang="en-US" sz="2000" b="1" dirty="0" smtClean="0"/>
              <a:t>. </a:t>
            </a:r>
            <a:r>
              <a:rPr lang="uz-Cyrl-UZ" sz="2000" b="1" dirty="0" smtClean="0"/>
              <a:t>“FIZIKA”. </a:t>
            </a:r>
            <a:r>
              <a:rPr lang="en-US" sz="2000" b="1" dirty="0" err="1" smtClean="0"/>
              <a:t>Oqıwlıq</a:t>
            </a:r>
            <a:r>
              <a:rPr lang="uz-Cyrl-UZ" sz="2000" b="1" dirty="0" smtClean="0"/>
              <a:t>. T</a:t>
            </a:r>
            <a:r>
              <a:rPr lang="en-US" sz="2000" b="1" dirty="0" smtClean="0"/>
              <a:t>a</a:t>
            </a:r>
            <a:r>
              <a:rPr lang="uz-Cyrl-UZ" sz="2000" b="1" dirty="0" smtClean="0"/>
              <a:t>shkent. </a:t>
            </a:r>
            <a:r>
              <a:rPr lang="en-US" sz="2000" b="1" dirty="0" smtClean="0"/>
              <a:t>2018 j. </a:t>
            </a:r>
            <a:endParaRPr lang="ru-RU" sz="2000" b="1" dirty="0" smtClean="0"/>
          </a:p>
          <a:p>
            <a:pPr algn="just">
              <a:buFont typeface="Arial" charset="0"/>
              <a:buNone/>
              <a:defRPr/>
            </a:pPr>
            <a:r>
              <a:rPr lang="uz-Cyrl-UZ" sz="2000" b="1" dirty="0" smtClean="0"/>
              <a:t>3.  Q.P.Abduraxmanov, O’.Egamov. “FIZIKA”. Darslik. Toshkent. O‘quv-ta’lim metodika” bosmaxonasi. 2015 y. O‘zROO‘MTV  2009.26.02. dagi “51”-sonli buyrug‘i.</a:t>
            </a:r>
            <a:endParaRPr lang="ru-RU" sz="2000" dirty="0" smtClean="0"/>
          </a:p>
          <a:p>
            <a:pPr algn="just">
              <a:buFont typeface="Arial" charset="0"/>
              <a:buNone/>
              <a:defRPr/>
            </a:pPr>
            <a:r>
              <a:rPr lang="en-US" sz="2000" b="1" dirty="0" smtClean="0"/>
              <a:t>4</a:t>
            </a:r>
            <a:r>
              <a:rPr lang="uz-Cyrl-UZ" sz="2000" b="1" dirty="0" smtClean="0"/>
              <a:t>. Douglas C. Giancoli. Physics. Principles with Applicathions. 2004 USA ISBN-13 978-0-321-62592-2</a:t>
            </a:r>
            <a:r>
              <a:rPr lang="en-US" sz="2000" b="1" dirty="0" smtClean="0"/>
              <a:t>.</a:t>
            </a:r>
            <a:endParaRPr lang="ru-RU" sz="2000" dirty="0" smtClean="0"/>
          </a:p>
          <a:p>
            <a:pPr algn="just">
              <a:buFont typeface="Arial" charset="0"/>
              <a:buNone/>
              <a:defRPr/>
            </a:pPr>
            <a:r>
              <a:rPr lang="en-US" sz="2000" b="1" dirty="0" smtClean="0"/>
              <a:t>5. </a:t>
            </a:r>
            <a:r>
              <a:rPr lang="ru-RU" sz="2000" b="1" dirty="0" smtClean="0"/>
              <a:t> </a:t>
            </a:r>
            <a:r>
              <a:rPr lang="en-US" sz="2000" b="1" dirty="0" smtClean="0"/>
              <a:t>Physics for Scientists and Engineers, Raymond A. </a:t>
            </a:r>
            <a:r>
              <a:rPr lang="en-US" sz="2000" b="1" dirty="0" err="1" smtClean="0"/>
              <a:t>Serway</a:t>
            </a:r>
            <a:r>
              <a:rPr lang="en-US" sz="2000" b="1" dirty="0" smtClean="0"/>
              <a:t>, John W. Jewett. 9th Edition, 2012.</a:t>
            </a:r>
            <a:endParaRPr lang="ru-RU" sz="2000" dirty="0" smtClean="0"/>
          </a:p>
          <a:p>
            <a:pPr algn="just">
              <a:buFont typeface="Arial" charset="0"/>
              <a:buNone/>
              <a:defRPr/>
            </a:pPr>
            <a:r>
              <a:rPr lang="en-US" sz="2000" b="1" dirty="0" smtClean="0"/>
              <a:t>6.</a:t>
            </a:r>
            <a:r>
              <a:rPr lang="ru-RU" sz="2000" b="1" dirty="0" smtClean="0"/>
              <a:t> </a:t>
            </a:r>
            <a:r>
              <a:rPr lang="en-US" sz="2000" b="1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S.G. </a:t>
            </a:r>
            <a:r>
              <a:rPr lang="en-US" sz="2000" b="1" dirty="0" err="1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Kaypnazarov</a:t>
            </a:r>
            <a:r>
              <a:rPr lang="uz-Latn-UZ" sz="2000" b="1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. </a:t>
            </a:r>
            <a:r>
              <a:rPr lang="en-US" sz="2000" b="1" dirty="0"/>
              <a:t>"</a:t>
            </a:r>
            <a:r>
              <a:rPr lang="en-US" sz="2000" b="1" dirty="0" err="1"/>
              <a:t>Fizika</a:t>
            </a:r>
            <a:r>
              <a:rPr lang="en-US" sz="2000" b="1" dirty="0"/>
              <a:t> I </a:t>
            </a:r>
            <a:r>
              <a:rPr lang="en-US" sz="2000" b="1" dirty="0" err="1"/>
              <a:t>kursı</a:t>
            </a:r>
            <a:r>
              <a:rPr lang="en-US" sz="2000" b="1" dirty="0"/>
              <a:t> </a:t>
            </a:r>
            <a:r>
              <a:rPr lang="en-US" sz="2000" b="1" dirty="0" err="1"/>
              <a:t>boyınsha</a:t>
            </a:r>
            <a:r>
              <a:rPr lang="en-US" sz="2000" b="1" dirty="0"/>
              <a:t> </a:t>
            </a:r>
            <a:r>
              <a:rPr lang="en-US" sz="2000" b="1" dirty="0" err="1"/>
              <a:t>prezentaciyalıq</a:t>
            </a:r>
            <a:r>
              <a:rPr lang="en-US" sz="2000" b="1" dirty="0"/>
              <a:t> </a:t>
            </a:r>
            <a:r>
              <a:rPr lang="en-US" sz="2000" b="1" dirty="0" err="1"/>
              <a:t>multimedialı</a:t>
            </a:r>
            <a:r>
              <a:rPr lang="en-US" sz="2000" b="1" dirty="0"/>
              <a:t> </a:t>
            </a:r>
            <a:r>
              <a:rPr lang="en-US" sz="2000" b="1" dirty="0" err="1"/>
              <a:t>shınıǵıwlar</a:t>
            </a:r>
            <a:r>
              <a:rPr lang="en-US" sz="2000" b="1" dirty="0"/>
              <a:t> </a:t>
            </a:r>
            <a:r>
              <a:rPr lang="en-US" sz="2000" b="1" dirty="0" err="1"/>
              <a:t>toplamı</a:t>
            </a:r>
            <a:r>
              <a:rPr lang="en-US" sz="2000" b="1" dirty="0"/>
              <a:t>“</a:t>
            </a:r>
            <a:r>
              <a:rPr lang="uz-Latn-UZ" sz="2000" b="1" dirty="0"/>
              <a:t>.</a:t>
            </a:r>
            <a:r>
              <a:rPr lang="en-US" sz="2000" b="1" dirty="0"/>
              <a:t> </a:t>
            </a:r>
            <a:r>
              <a:rPr lang="uz-Latn-UZ" sz="2000" b="1" dirty="0"/>
              <a:t>E</a:t>
            </a:r>
            <a:r>
              <a:rPr lang="en-US" sz="2000" b="1" dirty="0" err="1"/>
              <a:t>lektron</a:t>
            </a:r>
            <a:r>
              <a:rPr lang="en-US" sz="2000" b="1" dirty="0"/>
              <a:t> </a:t>
            </a:r>
            <a:r>
              <a:rPr lang="en-US" sz="2000" b="1" dirty="0" err="1"/>
              <a:t>oqıw</a:t>
            </a:r>
            <a:r>
              <a:rPr lang="en-US" sz="2000" b="1" dirty="0"/>
              <a:t> </a:t>
            </a:r>
            <a:r>
              <a:rPr lang="en-US" sz="2000" b="1" dirty="0" err="1"/>
              <a:t>qollanba</a:t>
            </a:r>
            <a:r>
              <a:rPr lang="en-US" sz="2000" b="1" dirty="0"/>
              <a:t>. </a:t>
            </a:r>
            <a:r>
              <a:rPr lang="en-US" sz="2000" b="1" dirty="0" err="1"/>
              <a:t>Nókis</a:t>
            </a:r>
            <a:r>
              <a:rPr lang="uz-Latn-UZ" sz="2000" b="1" dirty="0"/>
              <a:t>.</a:t>
            </a:r>
            <a:r>
              <a:rPr lang="en-US" sz="2000" b="1" dirty="0"/>
              <a:t> 2022 </a:t>
            </a:r>
            <a:r>
              <a:rPr lang="uz-Latn-UZ" sz="2000" b="1" dirty="0"/>
              <a:t>j</a:t>
            </a:r>
            <a:r>
              <a:rPr lang="en-US" sz="2000" b="1" dirty="0"/>
              <a:t>. </a:t>
            </a:r>
            <a:r>
              <a:rPr lang="en-US" sz="2000" b="1" dirty="0" err="1"/>
              <a:t>O‘zR</a:t>
            </a:r>
            <a:r>
              <a:rPr lang="en-US" sz="2000" b="1" dirty="0"/>
              <a:t> OO‘MTV 20</a:t>
            </a:r>
            <a:r>
              <a:rPr lang="uz-Latn-UZ" sz="2000" b="1" dirty="0"/>
              <a:t>2</a:t>
            </a:r>
            <a:r>
              <a:rPr lang="en-US" sz="2000" b="1" dirty="0"/>
              <a:t>1.</a:t>
            </a:r>
            <a:r>
              <a:rPr lang="uz-Latn-UZ" sz="2000" b="1" dirty="0"/>
              <a:t>31</a:t>
            </a:r>
            <a:r>
              <a:rPr lang="en-US" sz="2000" b="1" dirty="0"/>
              <a:t>.0</a:t>
            </a:r>
            <a:r>
              <a:rPr lang="uz-Latn-UZ" sz="2000" b="1" dirty="0"/>
              <a:t>5</a:t>
            </a:r>
            <a:r>
              <a:rPr lang="en-US" sz="2000" b="1" dirty="0"/>
              <a:t> </a:t>
            </a:r>
            <a:r>
              <a:rPr lang="en-US" sz="2000" b="1" dirty="0" err="1"/>
              <a:t>dagi</a:t>
            </a:r>
            <a:r>
              <a:rPr lang="en-US" sz="2000" b="1" dirty="0"/>
              <a:t> “</a:t>
            </a:r>
            <a:r>
              <a:rPr lang="uz-Latn-UZ" sz="2000" b="1" dirty="0"/>
              <a:t>2</a:t>
            </a:r>
            <a:r>
              <a:rPr lang="en-US" sz="2000" b="1" dirty="0"/>
              <a:t>3</a:t>
            </a:r>
            <a:r>
              <a:rPr lang="uz-Latn-UZ" sz="2000" b="1" dirty="0"/>
              <a:t>7</a:t>
            </a:r>
            <a:r>
              <a:rPr lang="en-US" sz="2000" b="1" dirty="0"/>
              <a:t>”-</a:t>
            </a:r>
            <a:r>
              <a:rPr lang="en-US" sz="2000" b="1" dirty="0" err="1"/>
              <a:t>sonli</a:t>
            </a:r>
            <a:r>
              <a:rPr lang="en-US" sz="2000" b="1" dirty="0"/>
              <a:t> </a:t>
            </a:r>
            <a:r>
              <a:rPr lang="en-US" sz="2000" b="1" dirty="0" err="1"/>
              <a:t>buyrug‘i</a:t>
            </a:r>
            <a:r>
              <a:rPr lang="en-US" sz="2000" b="1" dirty="0"/>
              <a:t>.</a:t>
            </a:r>
            <a:endParaRPr lang="ru-RU" sz="2000" dirty="0" smtClean="0"/>
          </a:p>
          <a:p>
            <a:pPr algn="just">
              <a:buFont typeface="Arial" charset="0"/>
              <a:buNone/>
              <a:defRPr/>
            </a:pPr>
            <a:r>
              <a:rPr lang="en-US" sz="2000" b="1" dirty="0" smtClean="0"/>
              <a:t>7. “Fizika-1 </a:t>
            </a:r>
            <a:r>
              <a:rPr lang="en-US" sz="2000" b="1" dirty="0" err="1" smtClean="0"/>
              <a:t>kursi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bo‘yicha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taqdimot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multimediali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ma’ruzalar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to‘plami</a:t>
            </a:r>
            <a:r>
              <a:rPr lang="en-US" sz="2000" b="1" dirty="0" smtClean="0"/>
              <a:t>”. </a:t>
            </a:r>
            <a:r>
              <a:rPr lang="en-US" sz="2000" b="1" dirty="0" err="1" smtClean="0"/>
              <a:t>Elektron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o‘quv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qo‘llanma</a:t>
            </a:r>
            <a:r>
              <a:rPr lang="en-US" sz="2000" b="1" dirty="0" smtClean="0"/>
              <a:t>. Toshkent. 2019 y. </a:t>
            </a:r>
            <a:r>
              <a:rPr lang="en-US" sz="2000" b="1" dirty="0" err="1" smtClean="0"/>
              <a:t>O‘zR</a:t>
            </a:r>
            <a:r>
              <a:rPr lang="en-US" sz="2000" b="1" dirty="0" smtClean="0"/>
              <a:t> OO‘MTV 2019.04.10 </a:t>
            </a:r>
            <a:r>
              <a:rPr lang="en-US" sz="2000" b="1" dirty="0" err="1" smtClean="0"/>
              <a:t>dagi</a:t>
            </a:r>
            <a:r>
              <a:rPr lang="en-US" sz="2000" b="1" dirty="0" smtClean="0"/>
              <a:t> “892”-</a:t>
            </a:r>
            <a:r>
              <a:rPr lang="en-US" sz="2000" b="1" dirty="0" err="1" smtClean="0"/>
              <a:t>sonli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buyrug‘i</a:t>
            </a:r>
            <a:r>
              <a:rPr lang="en-US" sz="2000" b="1" dirty="0" smtClean="0"/>
              <a:t>.</a:t>
            </a:r>
            <a:endParaRPr lang="ru-RU" sz="2000" dirty="0" smtClean="0"/>
          </a:p>
          <a:p>
            <a:pPr marL="0" indent="0" algn="just">
              <a:buFont typeface="Arial" charset="0"/>
              <a:buNone/>
              <a:defRPr/>
            </a:pPr>
            <a:endParaRPr lang="ru-RU" sz="2000" b="1" dirty="0"/>
          </a:p>
          <a:p>
            <a:pPr>
              <a:buFont typeface="Arial" charset="0"/>
              <a:buNone/>
              <a:defRPr/>
            </a:pPr>
            <a:endParaRPr lang="ru-RU" sz="2400" dirty="0" smtClean="0"/>
          </a:p>
          <a:p>
            <a:pPr>
              <a:defRPr/>
            </a:pPr>
            <a:endParaRPr lang="ru-RU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ttp://qrcoder.ru/code/?https%3A%2F%2Fphet.colorado.edu%2F&amp;10&amp;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0" y="571500"/>
            <a:ext cx="57150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6239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944562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r>
              <a:rPr lang="en-US" sz="3200" b="1" dirty="0" smtClean="0">
                <a:solidFill>
                  <a:schemeClr val="tx1"/>
                </a:solidFill>
              </a:rPr>
              <a:t>PEDAGOGIKALÍQ DÁSTÚRIY QURALLAR</a:t>
            </a:r>
            <a:endParaRPr lang="ru-RU" sz="3200" b="1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phet.colorado.edu/en/simulation/legacy/normal-modes</a:t>
            </a:r>
            <a:endParaRPr lang="ru-RU" dirty="0" smtClean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" y="2819400"/>
            <a:ext cx="6934200" cy="3354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412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944562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r>
              <a:rPr lang="en-US" sz="3200" b="1" dirty="0" smtClean="0">
                <a:solidFill>
                  <a:schemeClr val="tx1"/>
                </a:solidFill>
              </a:rPr>
              <a:t>PEDAGOGIKALÍQ DÁSTÚRIY QURALLAR</a:t>
            </a:r>
            <a:endParaRPr lang="ru-RU" sz="3200" b="1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phet.colorado.edu/en/simulation/wave-on-a-string</a:t>
            </a:r>
            <a:endParaRPr lang="ru-RU" dirty="0" smtClean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" y="2819400"/>
            <a:ext cx="7620000" cy="3635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971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rm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sz="3600" b="1" dirty="0" err="1" smtClean="0">
                <a:solidFill>
                  <a:schemeClr val="tx1"/>
                </a:solidFill>
                <a:cs typeface="Times New Roman" pitchFamily="18" charset="0"/>
              </a:rPr>
              <a:t>Lekciya</a:t>
            </a:r>
            <a:r>
              <a:rPr lang="en-US" sz="3600" b="1" dirty="0" smtClean="0">
                <a:solidFill>
                  <a:schemeClr val="tx1"/>
                </a:solidFill>
                <a:cs typeface="Times New Roman" pitchFamily="18" charset="0"/>
              </a:rPr>
              <a:t> </a:t>
            </a:r>
            <a:r>
              <a:rPr lang="en-US" sz="3600" b="1" dirty="0" err="1" smtClean="0">
                <a:solidFill>
                  <a:schemeClr val="tx1"/>
                </a:solidFill>
                <a:cs typeface="Times New Roman" pitchFamily="18" charset="0"/>
              </a:rPr>
              <a:t>rejesi</a:t>
            </a:r>
            <a:endParaRPr lang="ru-RU" sz="3600" b="1" cap="all" dirty="0">
              <a:ln w="0"/>
              <a:solidFill>
                <a:schemeClr val="tx1"/>
              </a:soli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b="1" dirty="0" err="1" smtClean="0"/>
              <a:t>Jıljıw</a:t>
            </a:r>
            <a:r>
              <a:rPr lang="en-US" b="1" dirty="0" smtClean="0"/>
              <a:t> </a:t>
            </a:r>
            <a:r>
              <a:rPr lang="en-US" b="1" dirty="0" err="1" smtClean="0"/>
              <a:t>teńlemesi</a:t>
            </a:r>
            <a:r>
              <a:rPr lang="en-US" b="1" dirty="0" smtClean="0"/>
              <a:t> </a:t>
            </a:r>
            <a:r>
              <a:rPr lang="en-US" b="1" dirty="0" err="1" smtClean="0"/>
              <a:t>hám</a:t>
            </a:r>
            <a:r>
              <a:rPr lang="en-US" b="1" dirty="0" smtClean="0"/>
              <a:t> </a:t>
            </a:r>
            <a:r>
              <a:rPr lang="en-US" b="1" dirty="0" err="1" smtClean="0"/>
              <a:t>tegis</a:t>
            </a:r>
            <a:r>
              <a:rPr lang="en-US" b="1" dirty="0" smtClean="0"/>
              <a:t> </a:t>
            </a:r>
            <a:r>
              <a:rPr lang="en-US" b="1" dirty="0" err="1" smtClean="0"/>
              <a:t>tolqınnıń</a:t>
            </a:r>
            <a:r>
              <a:rPr lang="en-US" b="1" dirty="0" smtClean="0"/>
              <a:t> </a:t>
            </a:r>
            <a:r>
              <a:rPr lang="en-US" b="1" dirty="0" err="1" smtClean="0"/>
              <a:t>differencial</a:t>
            </a:r>
            <a:r>
              <a:rPr lang="en-US" b="1" dirty="0" smtClean="0"/>
              <a:t> </a:t>
            </a:r>
            <a:r>
              <a:rPr lang="en-US" b="1" dirty="0" err="1" smtClean="0"/>
              <a:t>teńlemesi</a:t>
            </a:r>
            <a:r>
              <a:rPr lang="ru-RU" b="1" dirty="0" smtClean="0"/>
              <a:t>. </a:t>
            </a:r>
          </a:p>
          <a:p>
            <a:pPr lvl="0"/>
            <a:r>
              <a:rPr lang="en-US" b="1" dirty="0" err="1" smtClean="0"/>
              <a:t>Tolqınnıń</a:t>
            </a:r>
            <a:r>
              <a:rPr lang="en-US" b="1" dirty="0" smtClean="0"/>
              <a:t> </a:t>
            </a:r>
            <a:r>
              <a:rPr lang="en-US" b="1" dirty="0" err="1" smtClean="0"/>
              <a:t>amplitudası</a:t>
            </a:r>
            <a:r>
              <a:rPr lang="en-US" b="1" dirty="0" smtClean="0"/>
              <a:t>, </a:t>
            </a:r>
            <a:r>
              <a:rPr lang="en-US" b="1" dirty="0" err="1" smtClean="0"/>
              <a:t>fazası</a:t>
            </a:r>
            <a:r>
              <a:rPr lang="en-US" b="1" dirty="0" smtClean="0"/>
              <a:t>, </a:t>
            </a:r>
            <a:r>
              <a:rPr lang="en-US" b="1" dirty="0" err="1" smtClean="0"/>
              <a:t>jiyiligi</a:t>
            </a:r>
            <a:r>
              <a:rPr lang="en-US" b="1" dirty="0" smtClean="0"/>
              <a:t>, </a:t>
            </a:r>
            <a:r>
              <a:rPr lang="en-US" b="1" dirty="0" err="1" smtClean="0"/>
              <a:t>tolqın</a:t>
            </a:r>
            <a:r>
              <a:rPr lang="en-US" b="1" dirty="0" smtClean="0"/>
              <a:t> </a:t>
            </a:r>
            <a:r>
              <a:rPr lang="en-US" b="1" dirty="0" err="1" smtClean="0"/>
              <a:t>uzınlıǵı</a:t>
            </a:r>
            <a:r>
              <a:rPr lang="en-US" b="1" dirty="0" smtClean="0"/>
              <a:t> </a:t>
            </a:r>
            <a:r>
              <a:rPr lang="en-US" b="1" dirty="0" err="1" smtClean="0"/>
              <a:t>hám</a:t>
            </a:r>
            <a:r>
              <a:rPr lang="en-US" b="1" dirty="0" smtClean="0"/>
              <a:t> </a:t>
            </a:r>
            <a:r>
              <a:rPr lang="en-US" b="1" dirty="0" err="1" smtClean="0"/>
              <a:t>tolqın</a:t>
            </a:r>
            <a:r>
              <a:rPr lang="en-US" b="1" dirty="0" smtClean="0"/>
              <a:t> </a:t>
            </a:r>
            <a:r>
              <a:rPr lang="en-US" b="1" dirty="0" err="1" smtClean="0"/>
              <a:t>tarqalıw</a:t>
            </a:r>
            <a:r>
              <a:rPr lang="en-US" b="1" dirty="0" smtClean="0"/>
              <a:t> </a:t>
            </a:r>
            <a:r>
              <a:rPr lang="en-US" b="1" dirty="0" err="1" smtClean="0"/>
              <a:t>tezligi</a:t>
            </a:r>
            <a:r>
              <a:rPr lang="en-US" b="1" dirty="0" smtClean="0"/>
              <a:t>.</a:t>
            </a:r>
            <a:endParaRPr lang="ru-RU" b="1" dirty="0" smtClean="0"/>
          </a:p>
          <a:p>
            <a:pPr lvl="0"/>
            <a:r>
              <a:rPr lang="en-US" b="1" dirty="0" err="1" smtClean="0"/>
              <a:t>Tolqınlardıń</a:t>
            </a:r>
            <a:r>
              <a:rPr lang="en-US" b="1" dirty="0" smtClean="0"/>
              <a:t> </a:t>
            </a:r>
            <a:r>
              <a:rPr lang="en-US" b="1" dirty="0" err="1" smtClean="0"/>
              <a:t>toparlıq</a:t>
            </a:r>
            <a:r>
              <a:rPr lang="en-US" b="1" dirty="0" smtClean="0"/>
              <a:t> </a:t>
            </a:r>
            <a:r>
              <a:rPr lang="en-US" b="1" dirty="0" err="1" smtClean="0"/>
              <a:t>tezligi</a:t>
            </a:r>
            <a:r>
              <a:rPr lang="en-US" b="1" dirty="0" smtClean="0"/>
              <a:t>.</a:t>
            </a:r>
            <a:r>
              <a:rPr lang="ru-RU" b="1" dirty="0" smtClean="0"/>
              <a:t> </a:t>
            </a:r>
          </a:p>
          <a:p>
            <a:pPr lvl="0"/>
            <a:r>
              <a:rPr lang="en-US" b="1" dirty="0" err="1" smtClean="0"/>
              <a:t>Tolqın</a:t>
            </a:r>
            <a:r>
              <a:rPr lang="en-US" b="1" dirty="0" smtClean="0"/>
              <a:t> </a:t>
            </a:r>
            <a:r>
              <a:rPr lang="en-US" b="1" dirty="0" err="1" smtClean="0"/>
              <a:t>energiyası</a:t>
            </a:r>
            <a:r>
              <a:rPr lang="en-US" b="1" dirty="0" smtClean="0"/>
              <a:t>. </a:t>
            </a:r>
            <a:r>
              <a:rPr lang="en-US" b="1" dirty="0" err="1" smtClean="0"/>
              <a:t>Umov</a:t>
            </a:r>
            <a:r>
              <a:rPr lang="en-US" b="1" dirty="0" smtClean="0"/>
              <a:t> </a:t>
            </a:r>
            <a:r>
              <a:rPr lang="en-US" b="1" dirty="0" err="1" smtClean="0"/>
              <a:t>vektorı</a:t>
            </a:r>
            <a:r>
              <a:rPr lang="en-US" b="1" dirty="0" smtClean="0"/>
              <a:t>.</a:t>
            </a:r>
            <a:endParaRPr lang="ru-RU" b="1" dirty="0" smtClean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28600" y="381000"/>
            <a:ext cx="8686800" cy="6096000"/>
          </a:xfrm>
          <a:ln>
            <a:solidFill>
              <a:srgbClr val="002060"/>
            </a:solidFill>
          </a:ln>
        </p:spPr>
        <p:txBody>
          <a:bodyPr>
            <a:normAutofit/>
          </a:bodyPr>
          <a:lstStyle/>
          <a:p>
            <a:endParaRPr lang="ru-RU" sz="2400" b="1" dirty="0" smtClean="0"/>
          </a:p>
          <a:p>
            <a:pPr algn="just"/>
            <a:r>
              <a:rPr lang="en-US" sz="2800" b="1" dirty="0" err="1" smtClean="0"/>
              <a:t>Keńislikte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zatlar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yaki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maydanlardıń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túrli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kórinistegi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qobaljıwınıń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tarqalıwı</a:t>
            </a:r>
            <a:r>
              <a:rPr lang="en-US" sz="2800" b="1" dirty="0" smtClean="0"/>
              <a:t> - </a:t>
            </a:r>
            <a:r>
              <a:rPr lang="en-US" sz="2800" b="1" i="1" dirty="0" err="1" smtClean="0"/>
              <a:t>tolqın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dep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ataladı</a:t>
            </a:r>
            <a:r>
              <a:rPr lang="en-US" sz="2800" b="1" dirty="0" smtClean="0"/>
              <a:t>.</a:t>
            </a:r>
            <a:endParaRPr lang="ru-RU" sz="2800" b="1" dirty="0" smtClean="0"/>
          </a:p>
          <a:p>
            <a:pPr algn="just"/>
            <a:r>
              <a:rPr lang="en-US" sz="2800" b="1" dirty="0" err="1" smtClean="0"/>
              <a:t>Tolqın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hádiysesi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qobaljıw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energiyasınıń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kóshiwinde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kórinedi</a:t>
            </a:r>
            <a:r>
              <a:rPr lang="en-US" sz="2800" b="1" dirty="0" smtClean="0"/>
              <a:t>.</a:t>
            </a:r>
            <a:endParaRPr lang="ru-RU" sz="2800" b="1" dirty="0" smtClean="0"/>
          </a:p>
          <a:p>
            <a:pPr algn="just"/>
            <a:r>
              <a:rPr lang="en-US" sz="2800" b="1" i="1" dirty="0" err="1" smtClean="0"/>
              <a:t>Mexanikalıq</a:t>
            </a:r>
            <a:r>
              <a:rPr lang="en-US" sz="2800" b="1" i="1" dirty="0" smtClean="0"/>
              <a:t> </a:t>
            </a:r>
            <a:r>
              <a:rPr lang="en-US" sz="2800" b="1" i="1" dirty="0" err="1" smtClean="0"/>
              <a:t>tolqın</a:t>
            </a:r>
            <a:r>
              <a:rPr lang="en-US" sz="2800" b="1" dirty="0" smtClean="0"/>
              <a:t> – </a:t>
            </a:r>
            <a:r>
              <a:rPr lang="en-US" sz="2800" b="1" dirty="0" err="1" smtClean="0"/>
              <a:t>bul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qobaljıw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yaki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terbelistiń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elastik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ortalıqtaǵı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tarqalıw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procesi</a:t>
            </a:r>
            <a:r>
              <a:rPr lang="en-US" sz="2800" b="1" dirty="0" smtClean="0"/>
              <a:t>. </a:t>
            </a:r>
            <a:r>
              <a:rPr lang="en-US" sz="2800" b="1" dirty="0" err="1" smtClean="0"/>
              <a:t>Bul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tolqınlardı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júzege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keltiriwshi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dene</a:t>
            </a:r>
            <a:r>
              <a:rPr lang="en-US" sz="2800" b="1" dirty="0" smtClean="0"/>
              <a:t> </a:t>
            </a:r>
            <a:r>
              <a:rPr lang="en-US" sz="2800" b="1" i="1" dirty="0" err="1" smtClean="0"/>
              <a:t>tolqın</a:t>
            </a:r>
            <a:r>
              <a:rPr lang="en-US" sz="2800" b="1" i="1" dirty="0" smtClean="0"/>
              <a:t> </a:t>
            </a:r>
            <a:r>
              <a:rPr lang="en-US" sz="2800" b="1" i="1" dirty="0" err="1" smtClean="0"/>
              <a:t>deregi</a:t>
            </a:r>
            <a:r>
              <a:rPr lang="en-US" sz="2800" b="1" i="1" dirty="0" smtClean="0"/>
              <a:t> </a:t>
            </a:r>
            <a:r>
              <a:rPr lang="en-US" sz="2800" b="1" dirty="0" err="1" smtClean="0"/>
              <a:t>dep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ataladı</a:t>
            </a:r>
            <a:r>
              <a:rPr lang="en-US" sz="2800" b="1" dirty="0" smtClean="0"/>
              <a:t>. </a:t>
            </a:r>
          </a:p>
          <a:p>
            <a:pPr algn="just"/>
            <a:r>
              <a:rPr lang="en-US" sz="2800" b="1" dirty="0" err="1" smtClean="0"/>
              <a:t>Elastik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tolqın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ortalıq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bóleksheleri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terbeliwi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garmonikalıq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xarakterde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bolsa</a:t>
            </a:r>
            <a:r>
              <a:rPr lang="en-US" sz="2800" b="1" dirty="0" smtClean="0"/>
              <a:t> </a:t>
            </a:r>
            <a:r>
              <a:rPr lang="en-US" sz="2800" b="1" i="1" dirty="0" err="1" smtClean="0"/>
              <a:t>garmonikalıq</a:t>
            </a:r>
            <a:r>
              <a:rPr lang="en-US" sz="2800" b="1" i="1" dirty="0" smtClean="0"/>
              <a:t> </a:t>
            </a:r>
            <a:r>
              <a:rPr lang="en-US" sz="2800" b="1" i="1" dirty="0" err="1" smtClean="0"/>
              <a:t>terbelis</a:t>
            </a:r>
            <a:r>
              <a:rPr lang="en-US" sz="2800" b="1" i="1" dirty="0" smtClean="0"/>
              <a:t> </a:t>
            </a:r>
            <a:r>
              <a:rPr lang="en-US" sz="2800" b="1" dirty="0" err="1" smtClean="0"/>
              <a:t>dep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ataladı</a:t>
            </a:r>
            <a:r>
              <a:rPr lang="en-US" sz="2800" b="1" dirty="0" smtClean="0"/>
              <a:t>.</a:t>
            </a:r>
            <a:endParaRPr lang="ru-RU" sz="2800" b="1" i="1" dirty="0" smtClean="0"/>
          </a:p>
          <a:p>
            <a:endParaRPr lang="ru-RU" dirty="0" smtClean="0">
              <a:solidFill>
                <a:schemeClr val="tx2">
                  <a:lumMod val="50000"/>
                </a:schemeClr>
              </a:solidFill>
            </a:endParaRP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610600" cy="1858962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err="1" smtClean="0"/>
              <a:t>Ortalıqtıń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terbelip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atırǵan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bólekshelerin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ele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terbeliwge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úlgermegenlerinen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ajratıwshı</a:t>
            </a:r>
            <a:r>
              <a:rPr lang="en-US" sz="2800" b="1" dirty="0" smtClean="0"/>
              <a:t> bet </a:t>
            </a:r>
            <a:r>
              <a:rPr lang="en-US" sz="2800" b="1" i="1" dirty="0" err="1" smtClean="0"/>
              <a:t>tolqın</a:t>
            </a:r>
            <a:r>
              <a:rPr lang="en-US" sz="2800" b="1" dirty="0" smtClean="0"/>
              <a:t> </a:t>
            </a:r>
            <a:r>
              <a:rPr lang="en-US" sz="2800" b="1" i="1" dirty="0" err="1" smtClean="0"/>
              <a:t>frontı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dep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ataladı</a:t>
            </a:r>
            <a:r>
              <a:rPr lang="en-US" sz="2800" b="1" dirty="0" smtClean="0"/>
              <a:t>. </a:t>
            </a:r>
            <a:r>
              <a:rPr lang="ru-RU" sz="2800" dirty="0" smtClean="0"/>
              <a:t/>
            </a:r>
            <a:br>
              <a:rPr lang="ru-RU" sz="2800" dirty="0" smtClean="0"/>
            </a:br>
            <a:endParaRPr lang="ru-RU" sz="2800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38988" name="ShockwaveFlash1" r:id="rId2" imgW="1828571" imgH="1828571"/>
        </mc:Choice>
        <mc:Fallback>
          <p:control name="ShockwaveFlash1" r:id="rId2" imgW="1828571" imgH="1828571">
            <p:pic>
              <p:nvPicPr>
                <p:cNvPr id="0" name="ShockwaveFlash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200" y="2438400"/>
                  <a:ext cx="4470400" cy="36576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38989" name="ShockwaveFlash2" r:id="rId3" imgW="1828571" imgH="1828571"/>
        </mc:Choice>
        <mc:Fallback>
          <p:control name="ShockwaveFlash2" r:id="rId3" imgW="1828571" imgH="1828571">
            <p:pic>
              <p:nvPicPr>
                <p:cNvPr id="0" name="ShockwaveFlash2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648200" y="2438400"/>
                  <a:ext cx="4470400" cy="36576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842963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Содержимое 6" descr="волновой фронт плоской.GIF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76200" y="228600"/>
            <a:ext cx="4343400" cy="32575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Содержимое 7" descr="фронт сфер.GIF"/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4648200" y="228600"/>
            <a:ext cx="4368800" cy="3276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Скругленный прямоугольник 1"/>
          <p:cNvSpPr/>
          <p:nvPr/>
        </p:nvSpPr>
        <p:spPr>
          <a:xfrm>
            <a:off x="1752600" y="2514600"/>
            <a:ext cx="2514600" cy="9144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err="1" smtClean="0">
                <a:solidFill>
                  <a:prstClr val="black"/>
                </a:solidFill>
              </a:rPr>
              <a:t>Tegis</a:t>
            </a:r>
            <a:r>
              <a:rPr lang="en-US" sz="2000" b="1" dirty="0" smtClean="0">
                <a:solidFill>
                  <a:prstClr val="black"/>
                </a:solidFill>
              </a:rPr>
              <a:t> </a:t>
            </a:r>
            <a:r>
              <a:rPr lang="en-US" sz="2000" b="1" dirty="0" err="1" smtClean="0">
                <a:solidFill>
                  <a:prstClr val="black"/>
                </a:solidFill>
              </a:rPr>
              <a:t>tolqınnıń</a:t>
            </a:r>
            <a:r>
              <a:rPr lang="en-US" sz="2000" b="1" dirty="0" smtClean="0">
                <a:solidFill>
                  <a:prstClr val="black"/>
                </a:solidFill>
              </a:rPr>
              <a:t> </a:t>
            </a:r>
            <a:r>
              <a:rPr lang="en-US" sz="2000" b="1" dirty="0" err="1" smtClean="0">
                <a:solidFill>
                  <a:prstClr val="black"/>
                </a:solidFill>
              </a:rPr>
              <a:t>tolqın</a:t>
            </a:r>
            <a:r>
              <a:rPr lang="en-US" sz="2000" b="1" dirty="0" smtClean="0">
                <a:solidFill>
                  <a:prstClr val="black"/>
                </a:solidFill>
              </a:rPr>
              <a:t> </a:t>
            </a:r>
            <a:r>
              <a:rPr lang="en-US" sz="2000" b="1" dirty="0" err="1" smtClean="0">
                <a:solidFill>
                  <a:prstClr val="black"/>
                </a:solidFill>
              </a:rPr>
              <a:t>frontı</a:t>
            </a:r>
            <a:endParaRPr lang="ru-RU" sz="2000" b="1" dirty="0">
              <a:solidFill>
                <a:prstClr val="black"/>
              </a:solidFill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400800" y="2522621"/>
            <a:ext cx="2514600" cy="9144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err="1" smtClean="0">
                <a:solidFill>
                  <a:prstClr val="black"/>
                </a:solidFill>
              </a:rPr>
              <a:t>Sferalıq</a:t>
            </a:r>
            <a:r>
              <a:rPr lang="en-US" sz="2000" b="1" dirty="0" smtClean="0">
                <a:solidFill>
                  <a:prstClr val="black"/>
                </a:solidFill>
              </a:rPr>
              <a:t> </a:t>
            </a:r>
            <a:r>
              <a:rPr lang="en-US" sz="2000" b="1" dirty="0" err="1" smtClean="0">
                <a:solidFill>
                  <a:prstClr val="black"/>
                </a:solidFill>
              </a:rPr>
              <a:t>tolqınnıń</a:t>
            </a:r>
            <a:r>
              <a:rPr lang="en-US" sz="2000" b="1" dirty="0" smtClean="0">
                <a:solidFill>
                  <a:prstClr val="black"/>
                </a:solidFill>
              </a:rPr>
              <a:t> </a:t>
            </a:r>
            <a:r>
              <a:rPr lang="en-US" sz="2000" b="1" dirty="0" err="1" smtClean="0">
                <a:solidFill>
                  <a:prstClr val="black"/>
                </a:solidFill>
              </a:rPr>
              <a:t>tolqın</a:t>
            </a:r>
            <a:r>
              <a:rPr lang="en-US" sz="2000" b="1" dirty="0" smtClean="0">
                <a:solidFill>
                  <a:prstClr val="black"/>
                </a:solidFill>
              </a:rPr>
              <a:t> </a:t>
            </a:r>
            <a:r>
              <a:rPr lang="en-US" sz="2000" b="1" dirty="0" err="1" smtClean="0">
                <a:solidFill>
                  <a:prstClr val="black"/>
                </a:solidFill>
              </a:rPr>
              <a:t>frontı</a:t>
            </a:r>
            <a:endParaRPr lang="ru-RU" sz="2000" b="1" dirty="0">
              <a:solidFill>
                <a:prstClr val="black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3448652" y="838200"/>
            <a:ext cx="914400" cy="3048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</a:rPr>
              <a:t>Nurlar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7467600" y="978568"/>
            <a:ext cx="914400" cy="3048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Nurlar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72052" y="3733800"/>
            <a:ext cx="881954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49263" algn="just"/>
            <a:r>
              <a:rPr lang="en-US" sz="2400" b="1" dirty="0" err="1" smtClean="0">
                <a:solidFill>
                  <a:prstClr val="black"/>
                </a:solidFill>
              </a:rPr>
              <a:t>Ortalıqtıń</a:t>
            </a:r>
            <a:r>
              <a:rPr lang="en-US" sz="2400" b="1" dirty="0" smtClean="0">
                <a:solidFill>
                  <a:prstClr val="black"/>
                </a:solidFill>
              </a:rPr>
              <a:t> </a:t>
            </a:r>
            <a:r>
              <a:rPr lang="en-US" sz="2400" b="1" dirty="0" err="1" smtClean="0">
                <a:solidFill>
                  <a:prstClr val="black"/>
                </a:solidFill>
              </a:rPr>
              <a:t>terbelip</a:t>
            </a:r>
            <a:r>
              <a:rPr lang="en-US" sz="2400" b="1" dirty="0" smtClean="0">
                <a:solidFill>
                  <a:prstClr val="black"/>
                </a:solidFill>
              </a:rPr>
              <a:t> </a:t>
            </a:r>
            <a:r>
              <a:rPr lang="en-US" sz="2400" b="1" dirty="0" err="1" smtClean="0">
                <a:solidFill>
                  <a:prstClr val="black"/>
                </a:solidFill>
              </a:rPr>
              <a:t>atırǵan</a:t>
            </a:r>
            <a:r>
              <a:rPr lang="en-US" sz="2400" b="1" dirty="0" smtClean="0">
                <a:solidFill>
                  <a:prstClr val="black"/>
                </a:solidFill>
              </a:rPr>
              <a:t> </a:t>
            </a:r>
            <a:r>
              <a:rPr lang="en-US" sz="2400" b="1" dirty="0" err="1" smtClean="0">
                <a:solidFill>
                  <a:prstClr val="black"/>
                </a:solidFill>
              </a:rPr>
              <a:t>bólekshelerin</a:t>
            </a:r>
            <a:r>
              <a:rPr lang="en-US" sz="2400" b="1" dirty="0" smtClean="0">
                <a:solidFill>
                  <a:prstClr val="black"/>
                </a:solidFill>
              </a:rPr>
              <a:t> </a:t>
            </a:r>
            <a:r>
              <a:rPr lang="en-US" sz="2400" b="1" dirty="0" err="1" smtClean="0">
                <a:solidFill>
                  <a:prstClr val="black"/>
                </a:solidFill>
              </a:rPr>
              <a:t>ele</a:t>
            </a:r>
            <a:r>
              <a:rPr lang="en-US" sz="2400" b="1" dirty="0" smtClean="0">
                <a:solidFill>
                  <a:prstClr val="black"/>
                </a:solidFill>
              </a:rPr>
              <a:t> </a:t>
            </a:r>
            <a:r>
              <a:rPr lang="en-US" sz="2400" b="1" dirty="0" err="1" smtClean="0">
                <a:solidFill>
                  <a:prstClr val="black"/>
                </a:solidFill>
              </a:rPr>
              <a:t>terbeliwge</a:t>
            </a:r>
            <a:r>
              <a:rPr lang="en-US" sz="2400" b="1" dirty="0" smtClean="0">
                <a:solidFill>
                  <a:prstClr val="black"/>
                </a:solidFill>
              </a:rPr>
              <a:t> </a:t>
            </a:r>
            <a:r>
              <a:rPr lang="en-US" sz="2400" b="1" dirty="0" err="1" smtClean="0">
                <a:solidFill>
                  <a:prstClr val="black"/>
                </a:solidFill>
              </a:rPr>
              <a:t>úlgermegenlerinen</a:t>
            </a:r>
            <a:r>
              <a:rPr lang="en-US" sz="2400" b="1" dirty="0" smtClean="0">
                <a:solidFill>
                  <a:prstClr val="black"/>
                </a:solidFill>
              </a:rPr>
              <a:t> </a:t>
            </a:r>
            <a:r>
              <a:rPr lang="en-US" sz="2400" b="1" dirty="0" err="1" smtClean="0">
                <a:solidFill>
                  <a:prstClr val="black"/>
                </a:solidFill>
              </a:rPr>
              <a:t>ajratıwshı</a:t>
            </a:r>
            <a:r>
              <a:rPr lang="en-US" sz="2400" b="1" dirty="0" smtClean="0">
                <a:solidFill>
                  <a:prstClr val="black"/>
                </a:solidFill>
              </a:rPr>
              <a:t> bet </a:t>
            </a:r>
            <a:r>
              <a:rPr lang="en-US" sz="2400" b="1" dirty="0" err="1" smtClean="0">
                <a:solidFill>
                  <a:prstClr val="black"/>
                </a:solidFill>
              </a:rPr>
              <a:t>to</a:t>
            </a:r>
            <a:r>
              <a:rPr lang="en-US" sz="2400" b="1" dirty="0" err="1" smtClean="0"/>
              <a:t>lqın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frontı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dep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ataladı</a:t>
            </a:r>
            <a:r>
              <a:rPr lang="en-US" sz="2400" b="1" dirty="0" smtClean="0"/>
              <a:t>.</a:t>
            </a:r>
            <a:endParaRPr lang="en-US" sz="2400" b="1" dirty="0">
              <a:solidFill>
                <a:prstClr val="black"/>
              </a:solidFill>
            </a:endParaRPr>
          </a:p>
          <a:p>
            <a:pPr indent="449263" algn="just"/>
            <a:r>
              <a:rPr lang="en-US" sz="2400" b="1" dirty="0" err="1" smtClean="0">
                <a:solidFill>
                  <a:prstClr val="black"/>
                </a:solidFill>
              </a:rPr>
              <a:t>Birdey</a:t>
            </a:r>
            <a:r>
              <a:rPr lang="en-US" sz="2400" b="1" dirty="0" smtClean="0">
                <a:solidFill>
                  <a:prstClr val="black"/>
                </a:solidFill>
              </a:rPr>
              <a:t> </a:t>
            </a:r>
            <a:r>
              <a:rPr lang="en-US" sz="2400" b="1" dirty="0" err="1" smtClean="0">
                <a:solidFill>
                  <a:prstClr val="black"/>
                </a:solidFill>
              </a:rPr>
              <a:t>fazalarda</a:t>
            </a:r>
            <a:r>
              <a:rPr lang="en-US" sz="2400" b="1" dirty="0" smtClean="0">
                <a:solidFill>
                  <a:prstClr val="black"/>
                </a:solidFill>
              </a:rPr>
              <a:t> </a:t>
            </a:r>
            <a:r>
              <a:rPr lang="en-US" sz="2400" b="1" dirty="0" err="1" smtClean="0">
                <a:solidFill>
                  <a:prstClr val="black"/>
                </a:solidFill>
              </a:rPr>
              <a:t>terbelip</a:t>
            </a:r>
            <a:r>
              <a:rPr lang="en-US" sz="2400" b="1" dirty="0" smtClean="0">
                <a:solidFill>
                  <a:prstClr val="black"/>
                </a:solidFill>
              </a:rPr>
              <a:t> </a:t>
            </a:r>
            <a:r>
              <a:rPr lang="en-US" sz="2400" b="1" dirty="0" err="1" smtClean="0">
                <a:solidFill>
                  <a:prstClr val="black"/>
                </a:solidFill>
              </a:rPr>
              <a:t>atırǵan</a:t>
            </a:r>
            <a:r>
              <a:rPr lang="en-US" sz="2400" b="1" dirty="0" smtClean="0">
                <a:solidFill>
                  <a:prstClr val="black"/>
                </a:solidFill>
              </a:rPr>
              <a:t> </a:t>
            </a:r>
            <a:r>
              <a:rPr lang="en-US" sz="2400" b="1" dirty="0" err="1" smtClean="0">
                <a:solidFill>
                  <a:prstClr val="black"/>
                </a:solidFill>
              </a:rPr>
              <a:t>noqatlardan</a:t>
            </a:r>
            <a:r>
              <a:rPr lang="en-US" sz="2400" b="1" dirty="0" smtClean="0">
                <a:solidFill>
                  <a:prstClr val="black"/>
                </a:solidFill>
              </a:rPr>
              <a:t> </a:t>
            </a:r>
            <a:r>
              <a:rPr lang="en-US" sz="2400" b="1" dirty="0" err="1" smtClean="0">
                <a:solidFill>
                  <a:prstClr val="black"/>
                </a:solidFill>
              </a:rPr>
              <a:t>ótiwshi</a:t>
            </a:r>
            <a:r>
              <a:rPr lang="en-US" sz="2400" b="1" dirty="0" smtClean="0">
                <a:solidFill>
                  <a:prstClr val="black"/>
                </a:solidFill>
              </a:rPr>
              <a:t> bet </a:t>
            </a:r>
            <a:r>
              <a:rPr lang="en-US" sz="2400" b="1" i="1" dirty="0" err="1" smtClean="0">
                <a:solidFill>
                  <a:prstClr val="black"/>
                </a:solidFill>
              </a:rPr>
              <a:t>to</a:t>
            </a:r>
            <a:r>
              <a:rPr lang="en-US" sz="2400" b="1" i="1" dirty="0" err="1" smtClean="0"/>
              <a:t>lqın</a:t>
            </a:r>
            <a:r>
              <a:rPr lang="en-US" sz="2400" b="1" i="1" dirty="0" smtClean="0"/>
              <a:t> </a:t>
            </a:r>
            <a:r>
              <a:rPr lang="en-US" sz="2400" b="1" i="1" dirty="0" err="1" smtClean="0"/>
              <a:t>beti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dep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ataladı</a:t>
            </a:r>
            <a:r>
              <a:rPr lang="en-US" sz="2400" b="1" dirty="0" smtClean="0"/>
              <a:t>. </a:t>
            </a:r>
            <a:r>
              <a:rPr lang="en-US" sz="2400" b="1" dirty="0" err="1" smtClean="0"/>
              <a:t>Óz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náwbetinde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tolqın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frontı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tolqın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betleriniń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biri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esaplanadı</a:t>
            </a:r>
            <a:r>
              <a:rPr lang="en-US" sz="2400" b="1" dirty="0" smtClean="0"/>
              <a:t>. </a:t>
            </a:r>
            <a:r>
              <a:rPr lang="en-US" sz="2400" b="1" dirty="0" err="1" smtClean="0"/>
              <a:t>Tolqın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betleriniń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kórinisi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dereklerdiń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jaylasıwı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hám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ortalıqtıń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qásiyeti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menen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anıqlanadı</a:t>
            </a:r>
            <a:r>
              <a:rPr lang="en-US" sz="2400" b="1" dirty="0" smtClean="0"/>
              <a:t>.</a:t>
            </a:r>
            <a:endParaRPr lang="ru-RU" sz="24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0371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3200" b="1" dirty="0" err="1" smtClean="0"/>
              <a:t>Tolqın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túrleri</a:t>
            </a:r>
            <a:endParaRPr lang="ru-RU" sz="32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410200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sz="2400" b="1" dirty="0" err="1" smtClean="0"/>
              <a:t>Tolqın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frontı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yaki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tolqın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betleriniń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kórinisi</a:t>
            </a:r>
            <a:r>
              <a:rPr lang="en-US" sz="2400" b="1" dirty="0" smtClean="0"/>
              <a:t>, </a:t>
            </a:r>
            <a:r>
              <a:rPr lang="en-US" sz="2400" b="1" dirty="0" err="1" smtClean="0"/>
              <a:t>dereklerdiń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jaylasıwı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hám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ortalıqtıń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qásiyetlerine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qarap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tolqınlar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tómendegi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túrlerge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bólinedi</a:t>
            </a:r>
            <a:r>
              <a:rPr lang="en-US" sz="2400" b="1" dirty="0" smtClean="0"/>
              <a:t>:</a:t>
            </a:r>
          </a:p>
          <a:p>
            <a:pPr marL="0" indent="0" algn="just">
              <a:buNone/>
            </a:pPr>
            <a:r>
              <a:rPr lang="en-US" sz="2400" b="1" dirty="0"/>
              <a:t> </a:t>
            </a:r>
            <a:r>
              <a:rPr lang="en-US" sz="2400" b="1" dirty="0" smtClean="0"/>
              <a:t>  - </a:t>
            </a:r>
            <a:r>
              <a:rPr lang="en-US" sz="2400" b="1" i="1" dirty="0" err="1" smtClean="0"/>
              <a:t>tegis</a:t>
            </a:r>
            <a:r>
              <a:rPr lang="en-US" sz="2400" b="1" i="1" dirty="0" smtClean="0"/>
              <a:t> </a:t>
            </a:r>
            <a:r>
              <a:rPr lang="en-US" sz="2400" b="1" i="1" dirty="0" err="1" smtClean="0"/>
              <a:t>tolqınlar</a:t>
            </a:r>
            <a:r>
              <a:rPr lang="en-US" sz="2400" b="1" i="1" dirty="0" smtClean="0"/>
              <a:t> - </a:t>
            </a:r>
            <a:r>
              <a:rPr lang="en-US" sz="2400" b="1" dirty="0" err="1" smtClean="0"/>
              <a:t>olar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tek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birdey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baǵıtta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tarqaladı</a:t>
            </a:r>
            <a:r>
              <a:rPr lang="en-US" sz="2400" b="1" dirty="0" smtClean="0"/>
              <a:t> (</a:t>
            </a:r>
            <a:r>
              <a:rPr lang="en-US" sz="2400" b="1" dirty="0" err="1" smtClean="0"/>
              <a:t>olardıń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tolqın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beti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tarqalıw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baǵıtına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perpendikulyar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esaplanadı</a:t>
            </a:r>
            <a:r>
              <a:rPr lang="en-US" sz="2400" b="1" dirty="0" smtClean="0"/>
              <a:t>);</a:t>
            </a:r>
          </a:p>
          <a:p>
            <a:pPr marL="0" indent="0" algn="just">
              <a:buNone/>
            </a:pPr>
            <a:r>
              <a:rPr lang="en-US" sz="2400" b="1" i="1" dirty="0"/>
              <a:t> </a:t>
            </a:r>
            <a:r>
              <a:rPr lang="en-US" sz="2400" b="1" i="1" dirty="0" smtClean="0"/>
              <a:t>  - </a:t>
            </a:r>
            <a:r>
              <a:rPr lang="en-US" sz="2400" b="1" i="1" dirty="0" err="1" smtClean="0"/>
              <a:t>sferalıq</a:t>
            </a:r>
            <a:r>
              <a:rPr lang="en-US" sz="2400" b="1" i="1" dirty="0" smtClean="0"/>
              <a:t> </a:t>
            </a:r>
            <a:r>
              <a:rPr lang="en-US" sz="2400" b="1" i="1" dirty="0" err="1" smtClean="0"/>
              <a:t>tolqınlar</a:t>
            </a:r>
            <a:r>
              <a:rPr lang="en-US" sz="2400" b="1" i="1" dirty="0" smtClean="0"/>
              <a:t> – </a:t>
            </a:r>
            <a:r>
              <a:rPr lang="en-US" sz="2400" b="1" dirty="0" err="1" smtClean="0"/>
              <a:t>derekten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bárshe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baǵıtlarda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tarqaladı</a:t>
            </a:r>
            <a:r>
              <a:rPr lang="en-US" sz="2400" b="1" dirty="0" smtClean="0"/>
              <a:t> (</a:t>
            </a:r>
            <a:r>
              <a:rPr lang="en-US" sz="2400" b="1" dirty="0" err="1" smtClean="0"/>
              <a:t>tolqın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betleri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koncentrik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sferalardan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ibarat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boladı</a:t>
            </a:r>
            <a:r>
              <a:rPr lang="en-US" sz="2400" b="1" dirty="0" smtClean="0"/>
              <a:t>);</a:t>
            </a:r>
          </a:p>
          <a:p>
            <a:pPr marL="0" indent="0" algn="just">
              <a:buNone/>
            </a:pPr>
            <a:r>
              <a:rPr lang="en-US" sz="2400" b="1" i="1" dirty="0"/>
              <a:t> </a:t>
            </a:r>
            <a:r>
              <a:rPr lang="en-US" sz="2400" b="1" i="1" dirty="0" smtClean="0"/>
              <a:t>  - </a:t>
            </a:r>
            <a:r>
              <a:rPr lang="en-US" sz="2400" b="1" i="1" dirty="0" err="1" smtClean="0"/>
              <a:t>cilindrlik</a:t>
            </a:r>
            <a:r>
              <a:rPr lang="en-US" sz="2400" b="1" i="1" dirty="0" smtClean="0"/>
              <a:t> </a:t>
            </a:r>
            <a:r>
              <a:rPr lang="en-US" sz="2400" b="1" i="1" dirty="0" err="1" smtClean="0"/>
              <a:t>tolqınlar</a:t>
            </a:r>
            <a:r>
              <a:rPr lang="en-US" sz="2400" b="1" i="1" dirty="0" smtClean="0"/>
              <a:t> - </a:t>
            </a:r>
            <a:r>
              <a:rPr lang="en-US" sz="2400" b="1" i="1" dirty="0" err="1" smtClean="0"/>
              <a:t>t</a:t>
            </a:r>
            <a:r>
              <a:rPr lang="en-US" sz="2400" b="1" dirty="0" err="1" smtClean="0"/>
              <a:t>olqın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tarqalıw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baǵıtın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kórsetiwshi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sızıq</a:t>
            </a:r>
            <a:r>
              <a:rPr lang="en-US" sz="2400" b="1" dirty="0" smtClean="0"/>
              <a:t> </a:t>
            </a:r>
            <a:r>
              <a:rPr lang="en-US" sz="2400" b="1" i="1" dirty="0" err="1" smtClean="0"/>
              <a:t>tolqın</a:t>
            </a:r>
            <a:r>
              <a:rPr lang="en-US" sz="2400" b="1" i="1" dirty="0" smtClean="0"/>
              <a:t> </a:t>
            </a:r>
            <a:r>
              <a:rPr lang="en-US" sz="2400" b="1" i="1" dirty="0" err="1" smtClean="0"/>
              <a:t>nurı</a:t>
            </a:r>
            <a:r>
              <a:rPr lang="en-US" sz="2400" b="1" i="1" dirty="0" smtClean="0"/>
              <a:t> </a:t>
            </a:r>
            <a:r>
              <a:rPr lang="en-US" sz="2400" b="1" dirty="0" err="1" smtClean="0"/>
              <a:t>dep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ataladı</a:t>
            </a:r>
            <a:r>
              <a:rPr lang="en-US" sz="2400" b="1" dirty="0" smtClean="0"/>
              <a:t>. </a:t>
            </a:r>
            <a:r>
              <a:rPr lang="en-US" sz="2400" b="1" dirty="0" err="1" smtClean="0"/>
              <a:t>Izotrop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ortalıqlarda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tolqın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nurları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tolqın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betlerine</a:t>
            </a:r>
            <a:r>
              <a:rPr lang="en-US" sz="2400" b="1" dirty="0" smtClean="0"/>
              <a:t> normal </a:t>
            </a:r>
            <a:r>
              <a:rPr lang="en-US" sz="2400" b="1" dirty="0" err="1" smtClean="0"/>
              <a:t>esaplanadı</a:t>
            </a:r>
            <a:r>
              <a:rPr lang="en-US" sz="2400" b="1" dirty="0" smtClean="0"/>
              <a:t>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576220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523774" y="4358137"/>
            <a:ext cx="826306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i="1" dirty="0" err="1" smtClean="0">
                <a:solidFill>
                  <a:prstClr val="black"/>
                </a:solidFill>
              </a:rPr>
              <a:t>Tegis</a:t>
            </a:r>
            <a:r>
              <a:rPr lang="en-US" sz="2400" b="1" i="1" dirty="0" smtClean="0">
                <a:solidFill>
                  <a:prstClr val="black"/>
                </a:solidFill>
              </a:rPr>
              <a:t> </a:t>
            </a:r>
            <a:r>
              <a:rPr lang="en-US" sz="2400" b="1" i="1" dirty="0" err="1" smtClean="0">
                <a:solidFill>
                  <a:prstClr val="black"/>
                </a:solidFill>
              </a:rPr>
              <a:t>to</a:t>
            </a:r>
            <a:r>
              <a:rPr lang="en-US" sz="2400" b="1" i="1" dirty="0" err="1" smtClean="0"/>
              <a:t>lqınlar</a:t>
            </a:r>
            <a:r>
              <a:rPr lang="en-US" sz="2400" b="1" dirty="0" smtClean="0"/>
              <a:t>, </a:t>
            </a:r>
            <a:r>
              <a:rPr lang="en-US" sz="2400" b="1" dirty="0" err="1" smtClean="0"/>
              <a:t>olar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tek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birdey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baǵıtta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tarqaladı</a:t>
            </a:r>
            <a:r>
              <a:rPr lang="en-US" sz="2400" b="1" dirty="0" smtClean="0"/>
              <a:t> (</a:t>
            </a:r>
            <a:r>
              <a:rPr lang="en-US" sz="2400" b="1" dirty="0" err="1" smtClean="0"/>
              <a:t>olardıń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tolqın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beti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tarqalıw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baǵıtına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perpendikulyar</a:t>
            </a:r>
            <a:r>
              <a:rPr lang="en-US" sz="2400" b="1" dirty="0" smtClean="0"/>
              <a:t>);</a:t>
            </a:r>
            <a:endParaRPr lang="ru-RU" sz="2400" b="1" dirty="0">
              <a:solidFill>
                <a:prstClr val="black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563077" y="5558466"/>
            <a:ext cx="816944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b="1" i="1" dirty="0" err="1" smtClean="0">
                <a:solidFill>
                  <a:prstClr val="black"/>
                </a:solidFill>
              </a:rPr>
              <a:t>Sferalıq</a:t>
            </a:r>
            <a:r>
              <a:rPr lang="en-US" sz="2400" b="1" i="1" dirty="0" smtClean="0">
                <a:solidFill>
                  <a:prstClr val="black"/>
                </a:solidFill>
              </a:rPr>
              <a:t> </a:t>
            </a:r>
            <a:r>
              <a:rPr lang="en-US" sz="2400" b="1" i="1" dirty="0" err="1" smtClean="0">
                <a:solidFill>
                  <a:prstClr val="black"/>
                </a:solidFill>
              </a:rPr>
              <a:t>to</a:t>
            </a:r>
            <a:r>
              <a:rPr lang="en-US" sz="2400" b="1" i="1" dirty="0" err="1" smtClean="0"/>
              <a:t>lqınlar</a:t>
            </a:r>
            <a:r>
              <a:rPr lang="en-US" sz="2400" b="1" i="1" dirty="0" smtClean="0"/>
              <a:t> </a:t>
            </a:r>
            <a:r>
              <a:rPr lang="en-US" sz="2400" b="1" dirty="0" smtClean="0"/>
              <a:t>– </a:t>
            </a:r>
            <a:r>
              <a:rPr lang="en-US" sz="2400" b="1" dirty="0" err="1" smtClean="0"/>
              <a:t>derekten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bárshe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baǵıtlarda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tarqaladı</a:t>
            </a:r>
            <a:r>
              <a:rPr lang="en-US" sz="2400" b="1" dirty="0" smtClean="0"/>
              <a:t> (</a:t>
            </a:r>
            <a:r>
              <a:rPr lang="en-US" sz="2400" b="1" dirty="0" err="1" smtClean="0"/>
              <a:t>tolqın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betleri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koncentrik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sferalardan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ibarat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boladı</a:t>
            </a:r>
            <a:r>
              <a:rPr lang="en-US" sz="2400" b="1" dirty="0" smtClean="0"/>
              <a:t>).</a:t>
            </a:r>
            <a:endParaRPr lang="ru-RU" sz="2400" b="1" dirty="0">
              <a:solidFill>
                <a:prstClr val="black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357290" y="571480"/>
            <a:ext cx="20002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i="1" dirty="0" err="1" smtClean="0">
                <a:solidFill>
                  <a:prstClr val="black"/>
                </a:solidFill>
              </a:rPr>
              <a:t>Tegis</a:t>
            </a:r>
            <a:r>
              <a:rPr lang="en-US" sz="2400" b="1" i="1" dirty="0" smtClean="0">
                <a:solidFill>
                  <a:prstClr val="black"/>
                </a:solidFill>
              </a:rPr>
              <a:t> </a:t>
            </a:r>
            <a:r>
              <a:rPr lang="en-US" sz="2400" b="1" i="1" dirty="0" err="1" smtClean="0">
                <a:solidFill>
                  <a:prstClr val="black"/>
                </a:solidFill>
              </a:rPr>
              <a:t>to</a:t>
            </a:r>
            <a:r>
              <a:rPr lang="en-US" sz="2400" b="1" i="1" dirty="0" err="1" smtClean="0"/>
              <a:t>lqınlar</a:t>
            </a:r>
            <a:endParaRPr lang="ru-RU" sz="2400" b="1" dirty="0">
              <a:solidFill>
                <a:prstClr val="black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5643570" y="571480"/>
            <a:ext cx="235745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b="1" i="1" dirty="0" err="1" smtClean="0">
                <a:solidFill>
                  <a:prstClr val="black"/>
                </a:solidFill>
              </a:rPr>
              <a:t>Sferalıq</a:t>
            </a:r>
            <a:r>
              <a:rPr lang="en-US" sz="2400" b="1" i="1" dirty="0" smtClean="0">
                <a:solidFill>
                  <a:prstClr val="black"/>
                </a:solidFill>
              </a:rPr>
              <a:t> </a:t>
            </a:r>
            <a:r>
              <a:rPr lang="en-US" sz="2400" b="1" i="1" dirty="0" err="1" smtClean="0">
                <a:solidFill>
                  <a:prstClr val="black"/>
                </a:solidFill>
              </a:rPr>
              <a:t>to</a:t>
            </a:r>
            <a:r>
              <a:rPr lang="en-US" sz="2400" b="1" i="1" dirty="0" err="1" smtClean="0"/>
              <a:t>lqınlar</a:t>
            </a:r>
            <a:endParaRPr lang="ru-RU" sz="2400" b="1" dirty="0">
              <a:solidFill>
                <a:prstClr val="black"/>
              </a:solidFill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40014" name="ShockwaveFlash3" r:id="rId2" imgW="1828571" imgH="1828571"/>
        </mc:Choice>
        <mc:Fallback>
          <p:control name="ShockwaveFlash3" r:id="rId2" imgW="1828571" imgH="1828571">
            <p:pic>
              <p:nvPicPr>
                <p:cNvPr id="0" name="ShockwaveFlash3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33400" y="1219200"/>
                  <a:ext cx="3708400" cy="303371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40015" name="ShockwaveFlash1" r:id="rId3" imgW="1828571" imgH="1828571"/>
        </mc:Choice>
        <mc:Fallback>
          <p:control name="ShockwaveFlash1" r:id="rId3" imgW="1828571" imgH="1828571">
            <p:pic>
              <p:nvPicPr>
                <p:cNvPr id="0" name="ShockwaveFlash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876800" y="1219200"/>
                  <a:ext cx="3733800" cy="30543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05359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SLIDE_COUNT" val="26"/>
  <p:tag name="ISPRING_ULTRA_SCORM_DURATION" val="3600"/>
  <p:tag name="ISPRING_SCORM_RATE_SLIDES" val="0"/>
  <p:tag name="ISPRING_SCORM_RATE_QUIZZES" val="0"/>
  <p:tag name="ISPRING_SCORM_PASSING_SCORE" val="0.0000000000"/>
  <p:tag name="GENSWF_OUTPUT_FILE_NAME" val="18"/>
  <p:tag name="ISPRING_RESOURCE_PATHS_HASH_2" val="46c712f362d7af80ab4fffbf4d9acdaee11ca37"/>
</p:tagLst>
</file>

<file path=ppt/theme/theme1.xml><?xml version="1.0" encoding="utf-8"?>
<a:theme xmlns:a="http://schemas.openxmlformats.org/drawingml/2006/main" name="Office Theme">
  <a:themeElements>
    <a:clrScheme name="Обычная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Обычная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3108</TotalTime>
  <Words>1096</Words>
  <Application>Microsoft Office PowerPoint</Application>
  <PresentationFormat>Экран (4:3)</PresentationFormat>
  <Paragraphs>206</Paragraphs>
  <Slides>35</Slides>
  <Notes>31</Notes>
  <HiddenSlides>0</HiddenSlides>
  <MMClips>0</MMClips>
  <ScaleCrop>false</ScaleCrop>
  <HeadingPairs>
    <vt:vector size="6" baseType="variant">
      <vt:variant>
        <vt:lpstr>Тема</vt:lpstr>
      </vt:variant>
      <vt:variant>
        <vt:i4>2</vt:i4>
      </vt:variant>
      <vt:variant>
        <vt:lpstr>Внедренные серверы OLE</vt:lpstr>
      </vt:variant>
      <vt:variant>
        <vt:i4>2</vt:i4>
      </vt:variant>
      <vt:variant>
        <vt:lpstr>Заголовки слайдов</vt:lpstr>
      </vt:variant>
      <vt:variant>
        <vt:i4>35</vt:i4>
      </vt:variant>
    </vt:vector>
  </HeadingPairs>
  <TitlesOfParts>
    <vt:vector size="39" baseType="lpstr">
      <vt:lpstr>Office Theme</vt:lpstr>
      <vt:lpstr>1_Office Theme</vt:lpstr>
      <vt:lpstr>Формула</vt:lpstr>
      <vt:lpstr>Equation</vt:lpstr>
      <vt:lpstr>Mexanik va elektromagnit tebranishlar</vt:lpstr>
      <vt:lpstr>mexanIkalÍq hám elektromagnit terbelisler</vt:lpstr>
      <vt:lpstr>Презентация PowerPoint</vt:lpstr>
      <vt:lpstr>Lekciya rejesi</vt:lpstr>
      <vt:lpstr>Презентация PowerPoint</vt:lpstr>
      <vt:lpstr> Ortalıqtıń terbelip atırǵan bólekshelerin ele terbeliwge úlgermegenlerinen ajratıwshı bet tolqın frontı dep ataladı.  </vt:lpstr>
      <vt:lpstr>Презентация PowerPoint</vt:lpstr>
      <vt:lpstr>Tolqın túrleri</vt:lpstr>
      <vt:lpstr>Презентация PowerPoint</vt:lpstr>
      <vt:lpstr>Tolqın túrleri </vt:lpstr>
      <vt:lpstr> Boylama tolqınlarda ortalıqtıń bóleksheleri tolqın tarqalıw baǵıtı boylap terbeledi. </vt:lpstr>
      <vt:lpstr>   Kóndeleń tolqınlarda ortalıq bóleksheleri tolqın tarqalıw baǵıtına perpendikulyar baǵıtlarda terbeledi.  </vt:lpstr>
      <vt:lpstr>Презентация PowerPoint</vt:lpstr>
      <vt:lpstr>Tolqın teńlemesi </vt:lpstr>
      <vt:lpstr>Презентация PowerPoint</vt:lpstr>
      <vt:lpstr>Tolqındaǵı bóleksheniń terbelis teńlemesi</vt:lpstr>
      <vt:lpstr>Tegis tolqın teńlemesi</vt:lpstr>
      <vt:lpstr>Презентация PowerPoint</vt:lpstr>
      <vt:lpstr>Sferalıq tolqınnıń teńlemesi</vt:lpstr>
      <vt:lpstr>Tolqınnıń fazalıq tezligi</vt:lpstr>
      <vt:lpstr>Tolqınlardıń toparlıq tezligi</vt:lpstr>
      <vt:lpstr>Tolqın teńlemesi </vt:lpstr>
      <vt:lpstr>Tolqın energiyası aǵımınıń tıǵızlıǵı</vt:lpstr>
      <vt:lpstr>Презентация PowerPoint</vt:lpstr>
      <vt:lpstr>Juwmaqlaw</vt:lpstr>
      <vt:lpstr>Dopler effekti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PAYDALANÍLǴAN ÁDEBIYAТLAR</vt:lpstr>
      <vt:lpstr>Презентация PowerPoint</vt:lpstr>
      <vt:lpstr>PEDAGOGIKALÍQ DÁSTÚRIY QURALLAR</vt:lpstr>
      <vt:lpstr>PEDAGOGIKALÍQ DÁSTÚRIY QURALLAR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ММ_18</dc:title>
  <dc:creator>Sarvar</dc:creator>
  <cp:lastModifiedBy>admin</cp:lastModifiedBy>
  <cp:revision>286</cp:revision>
  <dcterms:modified xsi:type="dcterms:W3CDTF">2023-03-12T06:12:51Z</dcterms:modified>
</cp:coreProperties>
</file>