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ctiveX/activeX2.xml" ContentType="application/vnd.ms-office.activeX+xml"/>
  <Override PartName="/ppt/activeX/activeX2.bin" ContentType="application/vnd.ms-office.activeX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3" r:id="rId2"/>
    <p:sldId id="284" r:id="rId3"/>
    <p:sldId id="285" r:id="rId4"/>
    <p:sldId id="258" r:id="rId5"/>
    <p:sldId id="259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9" r:id="rId26"/>
    <p:sldId id="305" r:id="rId27"/>
    <p:sldId id="308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865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2B332-652E-493A-A081-26E7CAE04A76}" type="datetimeFigureOut">
              <a:rPr lang="ru-RU" smtClean="0"/>
              <a:pPr/>
              <a:t>12.03.2023</a:t>
            </a:fld>
            <a:endParaRPr lang="ru-RU"/>
          </a:p>
        </p:txBody>
      </p:sp>
      <p:sp>
        <p:nvSpPr>
          <p:cNvPr id="1048866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1048867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868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869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75571-A955-4D7D-929F-D01C99B2E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77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053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88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048789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4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048645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6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048637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0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048621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5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048606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4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048615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8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29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0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048641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0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104880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08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1048809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15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048816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A1B878-3603-441A-97E6-384E9212908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54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30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04866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8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048669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8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048709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45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048746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2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048683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1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1048692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10488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10488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10488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48582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583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584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585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48586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endParaRPr lang="ru-RU"/>
          </a:p>
        </p:txBody>
      </p:sp>
      <p:sp>
        <p:nvSpPr>
          <p:cNvPr id="1048587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ru-RU"/>
          </a:p>
        </p:txBody>
      </p:sp>
      <p:sp>
        <p:nvSpPr>
          <p:cNvPr id="1048588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C2597830-AF40-4F0A-B716-7339E8D8BBE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10488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2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10488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104878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8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10488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10486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5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6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10488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4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10488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inmax.sw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6.wmf"/><Relationship Id="rId4" Type="http://schemas.openxmlformats.org/officeDocument/2006/relationships/image" Target="../media/image37.png"/><Relationship Id="rId9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en/simulation/legacy/normal-mod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5814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325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z-Cyrl-UZ" sz="112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112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1200" b="1" i="0" u="none" strike="noStrike" kern="1200" cap="none" spc="0" normalizeH="0" baseline="0" noProof="0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ma’ruza</a:t>
            </a:r>
            <a:r>
              <a:rPr kumimoji="0" lang="en-US" sz="112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12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3622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FIZIKA KAFEDRASI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685800" y="5715000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201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624512"/>
            <a:ext cx="6400800" cy="990600"/>
          </a:xfrm>
        </p:spPr>
        <p:txBody>
          <a:bodyPr>
            <a:noAutofit/>
          </a:bodyPr>
          <a:lstStyle/>
          <a:p>
            <a:r>
              <a:rPr lang="ru-RU" sz="2800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K.P.Abduraxmanov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endParaRPr lang="ru-RU" sz="2800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V.S.Xamidov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M.F.Raxmatullaeva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ru-RU" sz="2800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4801" y="47244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819400" y="304800"/>
            <a:ext cx="6019800" cy="2438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0" normalizeH="0" baseline="0" noProof="0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Tebranish</a:t>
            </a:r>
            <a:r>
              <a:rPr kumimoji="0" lang="en-US" sz="44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all" spc="0" normalizeH="0" baseline="0" noProof="0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va</a:t>
            </a:r>
            <a:r>
              <a:rPr kumimoji="0" lang="en-US" sz="44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all" spc="0" normalizeH="0" baseline="0" noProof="0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to‘lqinlar</a:t>
            </a:r>
            <a:r>
              <a:rPr kumimoji="0" lang="en-US" sz="4400" b="1" i="0" u="none" strike="noStrike" kern="1200" cap="all" spc="0" normalizeH="0" baseline="0" noProof="0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400" b="1" i="0" u="none" strike="noStrike" kern="1200" cap="all" spc="0" normalizeH="0" baseline="0" noProof="0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154057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2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747" y="258092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z-Latn-UZ" b="1" dirty="0" smtClean="0">
                <a:solidFill>
                  <a:schemeClr val="tx1"/>
                </a:solidFill>
              </a:rPr>
              <a:t>T</a:t>
            </a:r>
            <a:r>
              <a:rPr lang="en-US" b="1" dirty="0" err="1" smtClean="0">
                <a:solidFill>
                  <a:schemeClr val="tx1"/>
                </a:solidFill>
              </a:rPr>
              <a:t>olqınlar</a:t>
            </a:r>
            <a:r>
              <a:rPr lang="en-US" b="1" dirty="0" smtClean="0">
                <a:solidFill>
                  <a:schemeClr val="tx1"/>
                </a:solidFill>
              </a:rPr>
              <a:t> i</a:t>
            </a:r>
            <a:r>
              <a:rPr lang="uz-Latn-UZ" b="1" dirty="0" smtClean="0">
                <a:solidFill>
                  <a:schemeClr val="tx1"/>
                </a:solidFill>
              </a:rPr>
              <a:t>n</a:t>
            </a:r>
            <a:r>
              <a:rPr lang="en-US" b="1" dirty="0" err="1" smtClean="0">
                <a:solidFill>
                  <a:schemeClr val="tx1"/>
                </a:solidFill>
              </a:rPr>
              <a:t>terferenciyası</a:t>
            </a:r>
            <a:r>
              <a:rPr lang="ru-RU" b="1" dirty="0" smtClean="0">
                <a:solidFill>
                  <a:schemeClr val="tx1"/>
                </a:solidFill>
              </a:rPr>
              <a:t> –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maksimumın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baqlaw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shárti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/>
          <p:cNvCxnSpPr>
            <a:stCxn id="27" idx="10"/>
          </p:cNvCxnSpPr>
          <p:nvPr/>
        </p:nvCxnSpPr>
        <p:spPr>
          <a:xfrm flipV="1">
            <a:off x="2400288" y="2254244"/>
            <a:ext cx="6107940" cy="30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28" idx="12"/>
          </p:cNvCxnSpPr>
          <p:nvPr/>
        </p:nvCxnSpPr>
        <p:spPr>
          <a:xfrm flipV="1">
            <a:off x="2003553" y="2252656"/>
            <a:ext cx="6504675" cy="371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309800" y="2162168"/>
            <a:ext cx="180976" cy="1809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947848" y="5872176"/>
            <a:ext cx="180976" cy="1809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16200000" flipH="1">
            <a:off x="1314432" y="3338512"/>
            <a:ext cx="2986104" cy="81439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8539347" y="1438264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dirty="0" smtClean="0">
                <a:ln>
                  <a:solidFill>
                    <a:schemeClr val="tx1"/>
                  </a:solidFill>
                </a:ln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В</a:t>
            </a:r>
            <a:endParaRPr lang="ru-RU" sz="5400" b="1" cap="all" spc="0" dirty="0">
              <a:ln>
                <a:solidFill>
                  <a:schemeClr val="tx1"/>
                </a:solidFill>
              </a:ln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947848" y="1438264"/>
            <a:ext cx="6415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</a:t>
            </a:r>
            <a:r>
              <a:rPr lang="en-US" sz="4400" b="1" cap="all" baseline="-25000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</a:t>
            </a:r>
            <a:endParaRPr lang="ru-RU" sz="4400" b="1" cap="all" spc="0" dirty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223944" y="5600712"/>
            <a:ext cx="6415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</a:t>
            </a:r>
            <a:r>
              <a:rPr lang="en-US" sz="4400" b="1" cap="all" spc="0" baseline="-25000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</a:t>
            </a:r>
            <a:endParaRPr lang="ru-RU" sz="4400" b="1" cap="all" spc="0" dirty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2128824" y="5510224"/>
            <a:ext cx="1266832" cy="72390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2706688" y="5775325"/>
          <a:ext cx="14716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1" name="Equation" r:id="rId4" imgW="532937" imgH="177646" progId="">
                  <p:embed/>
                </p:oleObj>
              </mc:Choice>
              <mc:Fallback>
                <p:oleObj name="Equation" r:id="rId4" imgW="532937" imgH="17764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5775325"/>
                        <a:ext cx="1471612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олилиния 26"/>
          <p:cNvSpPr/>
          <p:nvPr/>
        </p:nvSpPr>
        <p:spPr>
          <a:xfrm>
            <a:off x="2400288" y="1800216"/>
            <a:ext cx="5967055" cy="902454"/>
          </a:xfrm>
          <a:custGeom>
            <a:avLst/>
            <a:gdLst>
              <a:gd name="connsiteX0" fmla="*/ 6509983 w 6509983"/>
              <a:gd name="connsiteY0" fmla="*/ 873457 h 1626358"/>
              <a:gd name="connsiteX1" fmla="*/ 6155141 w 6509983"/>
              <a:gd name="connsiteY1" fmla="*/ 136477 h 1626358"/>
              <a:gd name="connsiteX2" fmla="*/ 5377218 w 6509983"/>
              <a:gd name="connsiteY2" fmla="*/ 1542197 h 1626358"/>
              <a:gd name="connsiteX3" fmla="*/ 4694830 w 6509983"/>
              <a:gd name="connsiteY3" fmla="*/ 150125 h 1626358"/>
              <a:gd name="connsiteX4" fmla="*/ 3985147 w 6509983"/>
              <a:gd name="connsiteY4" fmla="*/ 1624083 h 1626358"/>
              <a:gd name="connsiteX5" fmla="*/ 3248168 w 6509983"/>
              <a:gd name="connsiteY5" fmla="*/ 163773 h 1626358"/>
              <a:gd name="connsiteX6" fmla="*/ 2511188 w 6509983"/>
              <a:gd name="connsiteY6" fmla="*/ 1610436 h 1626358"/>
              <a:gd name="connsiteX7" fmla="*/ 1801505 w 6509983"/>
              <a:gd name="connsiteY7" fmla="*/ 163773 h 1626358"/>
              <a:gd name="connsiteX8" fmla="*/ 1091821 w 6509983"/>
              <a:gd name="connsiteY8" fmla="*/ 1610436 h 1626358"/>
              <a:gd name="connsiteX9" fmla="*/ 395785 w 6509983"/>
              <a:gd name="connsiteY9" fmla="*/ 122830 h 1626358"/>
              <a:gd name="connsiteX10" fmla="*/ 0 w 6509983"/>
              <a:gd name="connsiteY10" fmla="*/ 873457 h 162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09983" h="1626358">
                <a:moveTo>
                  <a:pt x="6509983" y="873457"/>
                </a:moveTo>
                <a:cubicBezTo>
                  <a:pt x="6426959" y="449238"/>
                  <a:pt x="6343935" y="25020"/>
                  <a:pt x="6155141" y="136477"/>
                </a:cubicBezTo>
                <a:cubicBezTo>
                  <a:pt x="5966347" y="247934"/>
                  <a:pt x="5620603" y="1539922"/>
                  <a:pt x="5377218" y="1542197"/>
                </a:cubicBezTo>
                <a:cubicBezTo>
                  <a:pt x="5133833" y="1544472"/>
                  <a:pt x="4926842" y="136477"/>
                  <a:pt x="4694830" y="150125"/>
                </a:cubicBezTo>
                <a:cubicBezTo>
                  <a:pt x="4462818" y="163773"/>
                  <a:pt x="4226257" y="1621808"/>
                  <a:pt x="3985147" y="1624083"/>
                </a:cubicBezTo>
                <a:cubicBezTo>
                  <a:pt x="3744037" y="1626358"/>
                  <a:pt x="3493828" y="166047"/>
                  <a:pt x="3248168" y="163773"/>
                </a:cubicBezTo>
                <a:cubicBezTo>
                  <a:pt x="3002508" y="161499"/>
                  <a:pt x="2752298" y="1610436"/>
                  <a:pt x="2511188" y="1610436"/>
                </a:cubicBezTo>
                <a:cubicBezTo>
                  <a:pt x="2270078" y="1610436"/>
                  <a:pt x="2038066" y="163773"/>
                  <a:pt x="1801505" y="163773"/>
                </a:cubicBezTo>
                <a:cubicBezTo>
                  <a:pt x="1564944" y="163773"/>
                  <a:pt x="1326108" y="1617260"/>
                  <a:pt x="1091821" y="1610436"/>
                </a:cubicBezTo>
                <a:cubicBezTo>
                  <a:pt x="857534" y="1603612"/>
                  <a:pt x="577755" y="245660"/>
                  <a:pt x="395785" y="122830"/>
                </a:cubicBezTo>
                <a:cubicBezTo>
                  <a:pt x="213815" y="0"/>
                  <a:pt x="106907" y="436728"/>
                  <a:pt x="0" y="873457"/>
                </a:cubicBezTo>
              </a:path>
            </a:pathLst>
          </a:cu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 rot="19830198">
            <a:off x="1498831" y="3662227"/>
            <a:ext cx="7423690" cy="865496"/>
          </a:xfrm>
          <a:custGeom>
            <a:avLst/>
            <a:gdLst>
              <a:gd name="connsiteX0" fmla="*/ 8024883 w 8024883"/>
              <a:gd name="connsiteY0" fmla="*/ 848436 h 1601338"/>
              <a:gd name="connsiteX1" fmla="*/ 7547212 w 8024883"/>
              <a:gd name="connsiteY1" fmla="*/ 166048 h 1601338"/>
              <a:gd name="connsiteX2" fmla="*/ 6905767 w 8024883"/>
              <a:gd name="connsiteY2" fmla="*/ 1571768 h 1601338"/>
              <a:gd name="connsiteX3" fmla="*/ 6168788 w 8024883"/>
              <a:gd name="connsiteY3" fmla="*/ 138753 h 1601338"/>
              <a:gd name="connsiteX4" fmla="*/ 5500047 w 8024883"/>
              <a:gd name="connsiteY4" fmla="*/ 1585415 h 1601338"/>
              <a:gd name="connsiteX5" fmla="*/ 4749421 w 8024883"/>
              <a:gd name="connsiteY5" fmla="*/ 97809 h 1601338"/>
              <a:gd name="connsiteX6" fmla="*/ 4039737 w 8024883"/>
              <a:gd name="connsiteY6" fmla="*/ 1558120 h 1601338"/>
              <a:gd name="connsiteX7" fmla="*/ 3289110 w 8024883"/>
              <a:gd name="connsiteY7" fmla="*/ 125105 h 1601338"/>
              <a:gd name="connsiteX8" fmla="*/ 2620370 w 8024883"/>
              <a:gd name="connsiteY8" fmla="*/ 1599063 h 1601338"/>
              <a:gd name="connsiteX9" fmla="*/ 1897038 w 8024883"/>
              <a:gd name="connsiteY9" fmla="*/ 138753 h 1601338"/>
              <a:gd name="connsiteX10" fmla="*/ 1173707 w 8024883"/>
              <a:gd name="connsiteY10" fmla="*/ 1558120 h 1601338"/>
              <a:gd name="connsiteX11" fmla="*/ 436728 w 8024883"/>
              <a:gd name="connsiteY11" fmla="*/ 111457 h 1601338"/>
              <a:gd name="connsiteX12" fmla="*/ 0 w 8024883"/>
              <a:gd name="connsiteY12" fmla="*/ 889380 h 160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24883" h="1601338">
                <a:moveTo>
                  <a:pt x="8024883" y="848436"/>
                </a:moveTo>
                <a:cubicBezTo>
                  <a:pt x="7879307" y="446964"/>
                  <a:pt x="7733731" y="45493"/>
                  <a:pt x="7547212" y="166048"/>
                </a:cubicBezTo>
                <a:cubicBezTo>
                  <a:pt x="7360693" y="286603"/>
                  <a:pt x="7135504" y="1576317"/>
                  <a:pt x="6905767" y="1571768"/>
                </a:cubicBezTo>
                <a:cubicBezTo>
                  <a:pt x="6676030" y="1567219"/>
                  <a:pt x="6403075" y="136479"/>
                  <a:pt x="6168788" y="138753"/>
                </a:cubicBezTo>
                <a:cubicBezTo>
                  <a:pt x="5934501" y="141028"/>
                  <a:pt x="5736608" y="1592239"/>
                  <a:pt x="5500047" y="1585415"/>
                </a:cubicBezTo>
                <a:cubicBezTo>
                  <a:pt x="5263486" y="1578591"/>
                  <a:pt x="4992806" y="102358"/>
                  <a:pt x="4749421" y="97809"/>
                </a:cubicBezTo>
                <a:cubicBezTo>
                  <a:pt x="4506036" y="93260"/>
                  <a:pt x="4283122" y="1553571"/>
                  <a:pt x="4039737" y="1558120"/>
                </a:cubicBezTo>
                <a:cubicBezTo>
                  <a:pt x="3796352" y="1562669"/>
                  <a:pt x="3525671" y="118281"/>
                  <a:pt x="3289110" y="125105"/>
                </a:cubicBezTo>
                <a:cubicBezTo>
                  <a:pt x="3052549" y="131929"/>
                  <a:pt x="2852382" y="1596788"/>
                  <a:pt x="2620370" y="1599063"/>
                </a:cubicBezTo>
                <a:cubicBezTo>
                  <a:pt x="2388358" y="1601338"/>
                  <a:pt x="2138148" y="145577"/>
                  <a:pt x="1897038" y="138753"/>
                </a:cubicBezTo>
                <a:cubicBezTo>
                  <a:pt x="1655928" y="131929"/>
                  <a:pt x="1417092" y="1562669"/>
                  <a:pt x="1173707" y="1558120"/>
                </a:cubicBezTo>
                <a:cubicBezTo>
                  <a:pt x="930322" y="1553571"/>
                  <a:pt x="632346" y="222914"/>
                  <a:pt x="436728" y="111457"/>
                </a:cubicBezTo>
                <a:cubicBezTo>
                  <a:pt x="241110" y="0"/>
                  <a:pt x="120555" y="444690"/>
                  <a:pt x="0" y="88938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191520" y="2162168"/>
            <a:ext cx="361952" cy="361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4"/>
          <p:cNvGrpSpPr/>
          <p:nvPr/>
        </p:nvGrpSpPr>
        <p:grpSpPr>
          <a:xfrm>
            <a:off x="4448354" y="5125795"/>
            <a:ext cx="4695646" cy="1719273"/>
            <a:chOff x="4448354" y="5125795"/>
            <a:chExt cx="4695646" cy="171927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48354" y="5125796"/>
              <a:ext cx="4695646" cy="17192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" name="Прямоугольник 2"/>
            <p:cNvSpPr/>
            <p:nvPr/>
          </p:nvSpPr>
          <p:spPr>
            <a:xfrm>
              <a:off x="4448354" y="5125795"/>
              <a:ext cx="4695646" cy="334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z-Latn-UZ" b="1" dirty="0" err="1">
                  <a:solidFill>
                    <a:schemeClr val="tx1"/>
                  </a:solidFill>
                </a:rPr>
                <a:t>I</a:t>
              </a:r>
              <a:r>
                <a:rPr lang="en-US" b="1" dirty="0" err="1" smtClean="0">
                  <a:solidFill>
                    <a:schemeClr val="tx1"/>
                  </a:solidFill>
                </a:rPr>
                <a:t>nterferenciyanıń</a:t>
              </a:r>
              <a:r>
                <a:rPr lang="uz-Cyrl-UZ" b="1" dirty="0" smtClean="0">
                  <a:solidFill>
                    <a:schemeClr val="tx1"/>
                  </a:solidFill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</a:rPr>
                <a:t>maksimumlıq</a:t>
              </a:r>
              <a:r>
                <a:rPr lang="uz-Cyrl-UZ" b="1" dirty="0" smtClean="0">
                  <a:solidFill>
                    <a:schemeClr val="tx1"/>
                  </a:solidFill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</a:rPr>
                <a:t>shárti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6383133" y="5657776"/>
              <a:ext cx="2742256" cy="5548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z-Latn-UZ" b="1" dirty="0" smtClean="0">
                  <a:solidFill>
                    <a:schemeClr val="tx1"/>
                  </a:solidFill>
                </a:rPr>
                <a:t>T</a:t>
              </a:r>
              <a:r>
                <a:rPr lang="en-US" b="1" dirty="0" err="1" smtClean="0">
                  <a:solidFill>
                    <a:schemeClr val="tx1"/>
                  </a:solidFill>
                </a:rPr>
                <a:t>ómendegi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</a:rPr>
                <a:t>shárt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</a:rPr>
                <a:t>orınlanǵanda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</a:rPr>
                <a:t>baqlanadı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54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33" grpId="0"/>
      <p:bldP spid="34" grpId="0"/>
      <p:bldP spid="35" grpId="0"/>
      <p:bldP spid="27" grpId="0" animBg="1"/>
      <p:bldP spid="28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z-Latn-UZ" b="1" dirty="0" smtClean="0">
                <a:solidFill>
                  <a:schemeClr val="tx1"/>
                </a:solidFill>
              </a:rPr>
              <a:t>T</a:t>
            </a:r>
            <a:r>
              <a:rPr lang="en-US" b="1" dirty="0" err="1" smtClean="0">
                <a:solidFill>
                  <a:schemeClr val="tx1"/>
                </a:solidFill>
              </a:rPr>
              <a:t>olqınlar</a:t>
            </a:r>
            <a:r>
              <a:rPr lang="en-US" b="1" dirty="0" smtClean="0">
                <a:solidFill>
                  <a:schemeClr val="tx1"/>
                </a:solidFill>
              </a:rPr>
              <a:t> i</a:t>
            </a:r>
            <a:r>
              <a:rPr lang="uz-Latn-UZ" b="1" dirty="0" smtClean="0">
                <a:solidFill>
                  <a:schemeClr val="tx1"/>
                </a:solidFill>
              </a:rPr>
              <a:t>n</a:t>
            </a:r>
            <a:r>
              <a:rPr lang="en-US" b="1" dirty="0" err="1" smtClean="0">
                <a:solidFill>
                  <a:schemeClr val="tx1"/>
                </a:solidFill>
              </a:rPr>
              <a:t>terferenciyası</a:t>
            </a:r>
            <a:r>
              <a:rPr lang="ru-RU" b="1" dirty="0" smtClean="0">
                <a:solidFill>
                  <a:schemeClr val="tx1"/>
                </a:solidFill>
              </a:rPr>
              <a:t> –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minimumın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baqlaw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shárti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04920" y="2252656"/>
            <a:ext cx="701282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2219312" y="2252656"/>
            <a:ext cx="6288916" cy="3529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олилиния 17"/>
          <p:cNvSpPr/>
          <p:nvPr/>
        </p:nvSpPr>
        <p:spPr>
          <a:xfrm>
            <a:off x="2309800" y="1981192"/>
            <a:ext cx="6133237" cy="452440"/>
          </a:xfrm>
          <a:custGeom>
            <a:avLst/>
            <a:gdLst>
              <a:gd name="connsiteX0" fmla="*/ 0 w 7942997"/>
              <a:gd name="connsiteY0" fmla="*/ 2274 h 1451210"/>
              <a:gd name="connsiteX1" fmla="*/ 709683 w 7942997"/>
              <a:gd name="connsiteY1" fmla="*/ 1435289 h 1451210"/>
              <a:gd name="connsiteX2" fmla="*/ 1460310 w 7942997"/>
              <a:gd name="connsiteY2" fmla="*/ 2274 h 1451210"/>
              <a:gd name="connsiteX3" fmla="*/ 2169994 w 7942997"/>
              <a:gd name="connsiteY3" fmla="*/ 1448936 h 1451210"/>
              <a:gd name="connsiteX4" fmla="*/ 2893325 w 7942997"/>
              <a:gd name="connsiteY4" fmla="*/ 15921 h 1451210"/>
              <a:gd name="connsiteX5" fmla="*/ 3630304 w 7942997"/>
              <a:gd name="connsiteY5" fmla="*/ 1435289 h 1451210"/>
              <a:gd name="connsiteX6" fmla="*/ 4353635 w 7942997"/>
              <a:gd name="connsiteY6" fmla="*/ 2274 h 1451210"/>
              <a:gd name="connsiteX7" fmla="*/ 5063319 w 7942997"/>
              <a:gd name="connsiteY7" fmla="*/ 1448936 h 1451210"/>
              <a:gd name="connsiteX8" fmla="*/ 5773003 w 7942997"/>
              <a:gd name="connsiteY8" fmla="*/ 2274 h 1451210"/>
              <a:gd name="connsiteX9" fmla="*/ 6482686 w 7942997"/>
              <a:gd name="connsiteY9" fmla="*/ 1448936 h 1451210"/>
              <a:gd name="connsiteX10" fmla="*/ 7219665 w 7942997"/>
              <a:gd name="connsiteY10" fmla="*/ 2274 h 1451210"/>
              <a:gd name="connsiteX11" fmla="*/ 7942997 w 7942997"/>
              <a:gd name="connsiteY11" fmla="*/ 1435289 h 1451210"/>
              <a:gd name="connsiteX12" fmla="*/ 7942997 w 7942997"/>
              <a:gd name="connsiteY12" fmla="*/ 1435289 h 1451210"/>
              <a:gd name="connsiteX13" fmla="*/ 7942997 w 7942997"/>
              <a:gd name="connsiteY13" fmla="*/ 1435289 h 145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2997" h="1451210">
                <a:moveTo>
                  <a:pt x="0" y="2274"/>
                </a:moveTo>
                <a:cubicBezTo>
                  <a:pt x="233149" y="718781"/>
                  <a:pt x="466298" y="1435289"/>
                  <a:pt x="709683" y="1435289"/>
                </a:cubicBezTo>
                <a:cubicBezTo>
                  <a:pt x="953068" y="1435289"/>
                  <a:pt x="1216925" y="0"/>
                  <a:pt x="1460310" y="2274"/>
                </a:cubicBezTo>
                <a:cubicBezTo>
                  <a:pt x="1703695" y="4549"/>
                  <a:pt x="1931158" y="1446662"/>
                  <a:pt x="2169994" y="1448936"/>
                </a:cubicBezTo>
                <a:cubicBezTo>
                  <a:pt x="2408830" y="1451210"/>
                  <a:pt x="2649940" y="18196"/>
                  <a:pt x="2893325" y="15921"/>
                </a:cubicBezTo>
                <a:cubicBezTo>
                  <a:pt x="3136710" y="13646"/>
                  <a:pt x="3386919" y="1437564"/>
                  <a:pt x="3630304" y="1435289"/>
                </a:cubicBezTo>
                <a:cubicBezTo>
                  <a:pt x="3873689" y="1433014"/>
                  <a:pt x="4114799" y="0"/>
                  <a:pt x="4353635" y="2274"/>
                </a:cubicBezTo>
                <a:cubicBezTo>
                  <a:pt x="4592471" y="4548"/>
                  <a:pt x="4826758" y="1448936"/>
                  <a:pt x="5063319" y="1448936"/>
                </a:cubicBezTo>
                <a:cubicBezTo>
                  <a:pt x="5299880" y="1448936"/>
                  <a:pt x="5536442" y="2274"/>
                  <a:pt x="5773003" y="2274"/>
                </a:cubicBezTo>
                <a:cubicBezTo>
                  <a:pt x="6009564" y="2274"/>
                  <a:pt x="6241576" y="1448936"/>
                  <a:pt x="6482686" y="1448936"/>
                </a:cubicBezTo>
                <a:cubicBezTo>
                  <a:pt x="6723796" y="1448936"/>
                  <a:pt x="6976280" y="4549"/>
                  <a:pt x="7219665" y="2274"/>
                </a:cubicBezTo>
                <a:cubicBezTo>
                  <a:pt x="7463050" y="0"/>
                  <a:pt x="7942997" y="1435289"/>
                  <a:pt x="7942997" y="1435289"/>
                </a:cubicBezTo>
                <a:lnTo>
                  <a:pt x="7942997" y="1435289"/>
                </a:lnTo>
                <a:lnTo>
                  <a:pt x="7942997" y="1435289"/>
                </a:lnTo>
              </a:path>
            </a:pathLst>
          </a:cu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 rot="19845555">
            <a:off x="1803740" y="3781170"/>
            <a:ext cx="7137719" cy="530947"/>
          </a:xfrm>
          <a:custGeom>
            <a:avLst/>
            <a:gdLst>
              <a:gd name="connsiteX0" fmla="*/ 9266830 w 9266830"/>
              <a:gd name="connsiteY0" fmla="*/ 15923 h 1462586"/>
              <a:gd name="connsiteX1" fmla="*/ 8543498 w 9266830"/>
              <a:gd name="connsiteY1" fmla="*/ 1448938 h 1462586"/>
              <a:gd name="connsiteX2" fmla="*/ 7820167 w 9266830"/>
              <a:gd name="connsiteY2" fmla="*/ 29571 h 1462586"/>
              <a:gd name="connsiteX3" fmla="*/ 7110483 w 9266830"/>
              <a:gd name="connsiteY3" fmla="*/ 1448938 h 1462586"/>
              <a:gd name="connsiteX4" fmla="*/ 6400800 w 9266830"/>
              <a:gd name="connsiteY4" fmla="*/ 15923 h 1462586"/>
              <a:gd name="connsiteX5" fmla="*/ 5650173 w 9266830"/>
              <a:gd name="connsiteY5" fmla="*/ 1448938 h 1462586"/>
              <a:gd name="connsiteX6" fmla="*/ 4940489 w 9266830"/>
              <a:gd name="connsiteY6" fmla="*/ 15923 h 1462586"/>
              <a:gd name="connsiteX7" fmla="*/ 4217158 w 9266830"/>
              <a:gd name="connsiteY7" fmla="*/ 1448938 h 1462586"/>
              <a:gd name="connsiteX8" fmla="*/ 3507474 w 9266830"/>
              <a:gd name="connsiteY8" fmla="*/ 29571 h 1462586"/>
              <a:gd name="connsiteX9" fmla="*/ 2784143 w 9266830"/>
              <a:gd name="connsiteY9" fmla="*/ 1448938 h 1462586"/>
              <a:gd name="connsiteX10" fmla="*/ 2074459 w 9266830"/>
              <a:gd name="connsiteY10" fmla="*/ 2275 h 1462586"/>
              <a:gd name="connsiteX11" fmla="*/ 1351128 w 9266830"/>
              <a:gd name="connsiteY11" fmla="*/ 1448938 h 1462586"/>
              <a:gd name="connsiteX12" fmla="*/ 614149 w 9266830"/>
              <a:gd name="connsiteY12" fmla="*/ 2275 h 1462586"/>
              <a:gd name="connsiteX13" fmla="*/ 0 w 9266830"/>
              <a:gd name="connsiteY13" fmla="*/ 1462586 h 146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66830" h="1462586">
                <a:moveTo>
                  <a:pt x="9266830" y="15923"/>
                </a:moveTo>
                <a:cubicBezTo>
                  <a:pt x="9025719" y="731293"/>
                  <a:pt x="8784608" y="1446663"/>
                  <a:pt x="8543498" y="1448938"/>
                </a:cubicBezTo>
                <a:cubicBezTo>
                  <a:pt x="8302388" y="1451213"/>
                  <a:pt x="8059003" y="29571"/>
                  <a:pt x="7820167" y="29571"/>
                </a:cubicBezTo>
                <a:cubicBezTo>
                  <a:pt x="7581331" y="29571"/>
                  <a:pt x="7347044" y="1451213"/>
                  <a:pt x="7110483" y="1448938"/>
                </a:cubicBezTo>
                <a:cubicBezTo>
                  <a:pt x="6873922" y="1446663"/>
                  <a:pt x="6644185" y="15923"/>
                  <a:pt x="6400800" y="15923"/>
                </a:cubicBezTo>
                <a:cubicBezTo>
                  <a:pt x="6157415" y="15923"/>
                  <a:pt x="5893558" y="1448938"/>
                  <a:pt x="5650173" y="1448938"/>
                </a:cubicBezTo>
                <a:cubicBezTo>
                  <a:pt x="5406788" y="1448938"/>
                  <a:pt x="5179325" y="15923"/>
                  <a:pt x="4940489" y="15923"/>
                </a:cubicBezTo>
                <a:cubicBezTo>
                  <a:pt x="4701653" y="15923"/>
                  <a:pt x="4455994" y="1446663"/>
                  <a:pt x="4217158" y="1448938"/>
                </a:cubicBezTo>
                <a:cubicBezTo>
                  <a:pt x="3978322" y="1451213"/>
                  <a:pt x="3746310" y="29571"/>
                  <a:pt x="3507474" y="29571"/>
                </a:cubicBezTo>
                <a:cubicBezTo>
                  <a:pt x="3268638" y="29571"/>
                  <a:pt x="3022979" y="1453487"/>
                  <a:pt x="2784143" y="1448938"/>
                </a:cubicBezTo>
                <a:cubicBezTo>
                  <a:pt x="2545307" y="1444389"/>
                  <a:pt x="2313295" y="2275"/>
                  <a:pt x="2074459" y="2275"/>
                </a:cubicBezTo>
                <a:cubicBezTo>
                  <a:pt x="1835623" y="2275"/>
                  <a:pt x="1594513" y="1448938"/>
                  <a:pt x="1351128" y="1448938"/>
                </a:cubicBezTo>
                <a:cubicBezTo>
                  <a:pt x="1107743" y="1448938"/>
                  <a:pt x="839337" y="0"/>
                  <a:pt x="614149" y="2275"/>
                </a:cubicBezTo>
                <a:cubicBezTo>
                  <a:pt x="388961" y="4550"/>
                  <a:pt x="194480" y="733568"/>
                  <a:pt x="0" y="1462586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191520" y="2071680"/>
            <a:ext cx="361952" cy="361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219312" y="1800216"/>
            <a:ext cx="180976" cy="1809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2309800" y="5962664"/>
            <a:ext cx="180976" cy="1809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>
            <a:stCxn id="18" idx="0"/>
            <a:endCxn id="19" idx="11"/>
          </p:cNvCxnSpPr>
          <p:nvPr/>
        </p:nvCxnSpPr>
        <p:spPr>
          <a:xfrm>
            <a:off x="2309800" y="1981901"/>
            <a:ext cx="984049" cy="352702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8539347" y="1438264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dirty="0" smtClean="0">
                <a:ln>
                  <a:solidFill>
                    <a:schemeClr val="tx1"/>
                  </a:solidFill>
                </a:ln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В</a:t>
            </a:r>
            <a:endParaRPr lang="ru-RU" sz="5400" b="1" cap="all" spc="0" dirty="0">
              <a:ln>
                <a:solidFill>
                  <a:schemeClr val="tx1"/>
                </a:solidFill>
              </a:ln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2400288" y="1347776"/>
            <a:ext cx="6415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</a:t>
            </a:r>
            <a:r>
              <a:rPr lang="en-US" sz="4400" b="1" cap="all" baseline="-25000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</a:t>
            </a:r>
            <a:endParaRPr lang="ru-RU" sz="4400" b="1" cap="all" spc="0" dirty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676384" y="5781688"/>
            <a:ext cx="6415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</a:t>
            </a:r>
            <a:r>
              <a:rPr lang="en-US" sz="4400" b="1" cap="all" spc="0" baseline="-25000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</a:t>
            </a:r>
            <a:endParaRPr lang="ru-RU" sz="4400" b="1" cap="all" spc="0" dirty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2400288" y="5691200"/>
            <a:ext cx="995368" cy="54292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2619375" y="5691188"/>
          <a:ext cx="18224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5" name="Equation" r:id="rId4" imgW="660113" imgH="304668" progId="">
                  <p:embed/>
                </p:oleObj>
              </mc:Choice>
              <mc:Fallback>
                <p:oleObj name="Equation" r:id="rId4" imgW="660113" imgH="30466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5691188"/>
                        <a:ext cx="182245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Группа 2"/>
          <p:cNvGrpSpPr/>
          <p:nvPr/>
        </p:nvGrpSpPr>
        <p:grpSpPr>
          <a:xfrm>
            <a:off x="4391024" y="4967296"/>
            <a:ext cx="4520724" cy="1719272"/>
            <a:chOff x="4391024" y="4967296"/>
            <a:chExt cx="4520724" cy="171927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391024" y="4967296"/>
              <a:ext cx="4520724" cy="17192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Прямоугольник 19"/>
            <p:cNvSpPr/>
            <p:nvPr/>
          </p:nvSpPr>
          <p:spPr>
            <a:xfrm>
              <a:off x="4391024" y="4971187"/>
              <a:ext cx="4520724" cy="334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z-Latn-UZ" b="1" dirty="0" err="1">
                  <a:solidFill>
                    <a:schemeClr val="tx1"/>
                  </a:solidFill>
                </a:rPr>
                <a:t>I</a:t>
              </a:r>
              <a:r>
                <a:rPr lang="en-US" b="1" dirty="0" err="1" smtClean="0">
                  <a:solidFill>
                    <a:schemeClr val="tx1"/>
                  </a:solidFill>
                </a:rPr>
                <a:t>nterferenciyanıń</a:t>
              </a:r>
              <a:r>
                <a:rPr lang="uz-Cyrl-UZ" b="1" dirty="0" smtClean="0">
                  <a:solidFill>
                    <a:schemeClr val="tx1"/>
                  </a:solidFill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</a:rPr>
                <a:t>minimumlıq</a:t>
              </a:r>
              <a:r>
                <a:rPr lang="uz-Cyrl-UZ" b="1" dirty="0" smtClean="0">
                  <a:solidFill>
                    <a:schemeClr val="tx1"/>
                  </a:solidFill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</a:rPr>
                <a:t>shárti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6282228" y="5508923"/>
              <a:ext cx="2629520" cy="7252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z-Latn-UZ" b="1" dirty="0" err="1">
                  <a:solidFill>
                    <a:schemeClr val="tx1"/>
                  </a:solidFill>
                </a:rPr>
                <a:t>T</a:t>
              </a:r>
              <a:r>
                <a:rPr lang="en-US" b="1" dirty="0" err="1" smtClean="0">
                  <a:solidFill>
                    <a:schemeClr val="tx1"/>
                  </a:solidFill>
                </a:rPr>
                <a:t>ómendegi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</a:rPr>
                <a:t>shárt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</a:rPr>
                <a:t>orınlanǵanda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r>
                <a:rPr lang="en-US" b="1" dirty="0" err="1" smtClean="0">
                  <a:solidFill>
                    <a:schemeClr val="tx1"/>
                  </a:solidFill>
                </a:rPr>
                <a:t>baqlanadı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7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17" grpId="0" animBg="1"/>
      <p:bldP spid="10" grpId="0" animBg="1"/>
      <p:bldP spid="11" grpId="0" animBg="1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Текст 2"/>
          <p:cNvSpPr>
            <a:spLocks noGrp="1"/>
          </p:cNvSpPr>
          <p:nvPr>
            <p:ph type="body" idx="1"/>
          </p:nvPr>
        </p:nvSpPr>
        <p:spPr>
          <a:xfrm>
            <a:off x="228623" y="352408"/>
            <a:ext cx="4040188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ru-RU" sz="3600" dirty="0" err="1" smtClean="0">
                <a:solidFill>
                  <a:schemeClr val="tx1"/>
                </a:solidFill>
              </a:rPr>
              <a:t>Maksimum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>
                <a:solidFill>
                  <a:schemeClr val="tx1"/>
                </a:solidFill>
              </a:rPr>
              <a:t>shárti</a:t>
            </a:r>
          </a:p>
        </p:txBody>
      </p:sp>
      <p:sp>
        <p:nvSpPr>
          <p:cNvPr id="1048784" name="Содержимое 3"/>
          <p:cNvSpPr>
            <a:spLocks noGrp="1"/>
          </p:cNvSpPr>
          <p:nvPr>
            <p:ph sz="half" idx="2"/>
          </p:nvPr>
        </p:nvSpPr>
        <p:spPr>
          <a:xfrm>
            <a:off x="251424" y="1438264"/>
            <a:ext cx="4017388" cy="4778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 err="1" smtClean="0"/>
              <a:t>Ortalı</a:t>
            </a:r>
            <a:r>
              <a:rPr lang="en-US" sz="2800" b="1" dirty="0" err="1" smtClean="0"/>
              <a:t>qt</a:t>
            </a:r>
            <a:r>
              <a:rPr lang="ru-RU" sz="2800" b="1" dirty="0" err="1" smtClean="0"/>
              <a:t>ıń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berilgen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noqat</a:t>
            </a:r>
            <a:r>
              <a:rPr lang="en-US" sz="2800" b="1" dirty="0" err="1" smtClean="0"/>
              <a:t>ında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tolqın qoz</a:t>
            </a:r>
            <a:r>
              <a:rPr lang="en-US" sz="2800" b="1" dirty="0" err="1" smtClean="0"/>
              <a:t>dır</a:t>
            </a:r>
            <a:r>
              <a:rPr lang="ru-RU" sz="2800" b="1" dirty="0" err="1" smtClean="0"/>
              <a:t>atuǵın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eki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tolqınnıń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jol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ayırma</a:t>
            </a:r>
            <a:r>
              <a:rPr lang="ru-RU" sz="2800" b="1" dirty="0" err="1" smtClean="0"/>
              <a:t>ları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tolqın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uzınlıǵ</a:t>
            </a:r>
            <a:r>
              <a:rPr lang="en-US" sz="2800" b="1" dirty="0" err="1" smtClean="0"/>
              <a:t>ınıń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pútin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sanlarına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teń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bolǵanda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terbelis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amplitud</a:t>
            </a:r>
            <a:r>
              <a:rPr lang="en-US" sz="2800" b="1" dirty="0" err="1" smtClean="0"/>
              <a:t>ası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maksimal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boladı</a:t>
            </a:r>
            <a:r>
              <a:rPr lang="ru-RU" sz="2800" b="1" dirty="0" smtClean="0"/>
              <a:t>.</a:t>
            </a:r>
            <a:endParaRPr lang="ru-RU" dirty="0"/>
          </a:p>
        </p:txBody>
      </p:sp>
      <p:sp>
        <p:nvSpPr>
          <p:cNvPr id="1048785" name="Текст 4"/>
          <p:cNvSpPr>
            <a:spLocks noGrp="1"/>
          </p:cNvSpPr>
          <p:nvPr>
            <p:ph type="body" sz="quarter" idx="3"/>
          </p:nvPr>
        </p:nvSpPr>
        <p:spPr>
          <a:xfrm>
            <a:off x="4843464" y="352408"/>
            <a:ext cx="4041775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altLang="ru-RU" sz="3600" dirty="0" smtClean="0">
                <a:solidFill>
                  <a:schemeClr val="tx1"/>
                </a:solidFill>
              </a:rPr>
              <a:t>Min</a:t>
            </a:r>
            <a:r>
              <a:rPr lang="ru-RU" sz="3600" dirty="0" smtClean="0">
                <a:solidFill>
                  <a:schemeClr val="tx1"/>
                </a:solidFill>
              </a:rPr>
              <a:t>imum shárti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48786" name="Содержимое 5"/>
          <p:cNvSpPr>
            <a:spLocks noGrp="1"/>
          </p:cNvSpPr>
          <p:nvPr>
            <p:ph sz="quarter" idx="4"/>
          </p:nvPr>
        </p:nvSpPr>
        <p:spPr>
          <a:xfrm>
            <a:off x="4500562" y="1347776"/>
            <a:ext cx="4214842" cy="48688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uz-Latn-UZ" sz="2800" b="1" i="1" dirty="0" smtClean="0"/>
              <a:t>     </a:t>
            </a:r>
            <a:r>
              <a:rPr lang="ru-RU" sz="2800" b="1" dirty="0" err="1" smtClean="0"/>
              <a:t>Ortalı</a:t>
            </a:r>
            <a:r>
              <a:rPr lang="en-US" sz="2800" b="1" dirty="0" err="1" smtClean="0"/>
              <a:t>qt</a:t>
            </a:r>
            <a:r>
              <a:rPr lang="ru-RU" sz="2800" b="1" dirty="0" err="1" smtClean="0"/>
              <a:t>ıń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berilgen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noqat</a:t>
            </a:r>
            <a:r>
              <a:rPr lang="en-US" sz="2800" b="1" dirty="0" err="1" smtClean="0"/>
              <a:t>ında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tolqın qoz</a:t>
            </a:r>
            <a:r>
              <a:rPr lang="en-US" sz="2800" b="1" dirty="0" err="1" smtClean="0"/>
              <a:t>dır</a:t>
            </a:r>
            <a:r>
              <a:rPr lang="ru-RU" sz="2800" b="1" dirty="0" err="1" smtClean="0"/>
              <a:t>atuǵın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eki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tolqınnıń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jol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ayırma</a:t>
            </a:r>
            <a:r>
              <a:rPr lang="ru-RU" sz="2800" b="1" dirty="0" err="1" smtClean="0"/>
              <a:t>ları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tolqın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uzınlıǵ</a:t>
            </a:r>
            <a:r>
              <a:rPr lang="en-US" sz="2800" b="1" dirty="0" err="1" smtClean="0"/>
              <a:t>ınıń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taq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sanlarına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teń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bolǵanda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terbelis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amplitud</a:t>
            </a:r>
            <a:r>
              <a:rPr lang="en-US" sz="2800" b="1" dirty="0" err="1" smtClean="0"/>
              <a:t>ası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minimal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boladı</a:t>
            </a:r>
            <a:r>
              <a:rPr lang="en-US" sz="2800" b="1" dirty="0" smtClean="0"/>
              <a:t>.</a:t>
            </a:r>
            <a:r>
              <a:rPr lang="ru-RU" sz="2800" dirty="0" smtClean="0"/>
              <a:t> 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334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Eki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derekten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tarqal</a:t>
            </a:r>
            <a:r>
              <a:rPr lang="ru-RU" sz="3200" b="1" dirty="0" err="1" smtClean="0">
                <a:solidFill>
                  <a:schemeClr val="tx1"/>
                </a:solidFill>
              </a:rPr>
              <a:t>ı</a:t>
            </a:r>
            <a:r>
              <a:rPr lang="en-US" sz="3200" b="1" dirty="0" smtClean="0">
                <a:solidFill>
                  <a:schemeClr val="tx1"/>
                </a:solidFill>
              </a:rPr>
              <a:t>p at</a:t>
            </a:r>
            <a:r>
              <a:rPr lang="ru-RU" sz="3200" b="1" dirty="0" err="1" smtClean="0">
                <a:solidFill>
                  <a:schemeClr val="tx1"/>
                </a:solidFill>
              </a:rPr>
              <a:t>ı</a:t>
            </a:r>
            <a:r>
              <a:rPr lang="en-US" sz="3200" b="1" dirty="0" smtClean="0">
                <a:solidFill>
                  <a:schemeClr val="tx1"/>
                </a:solidFill>
              </a:rPr>
              <a:t>r</a:t>
            </a:r>
            <a:r>
              <a:rPr lang="ru-RU" sz="3200" b="1" dirty="0" err="1" smtClean="0">
                <a:solidFill>
                  <a:schemeClr val="tx1"/>
                </a:solidFill>
              </a:rPr>
              <a:t>ǵ</a:t>
            </a:r>
            <a:r>
              <a:rPr lang="en-US" sz="3200" b="1" dirty="0" smtClean="0">
                <a:solidFill>
                  <a:schemeClr val="tx1"/>
                </a:solidFill>
              </a:rPr>
              <a:t>an </a:t>
            </a:r>
            <a:r>
              <a:rPr lang="en-US" sz="3200" b="1" dirty="0" err="1" smtClean="0">
                <a:solidFill>
                  <a:schemeClr val="tx1"/>
                </a:solidFill>
              </a:rPr>
              <a:t>tolq</a:t>
            </a:r>
            <a:r>
              <a:rPr lang="ru-RU" sz="3200" b="1" dirty="0" err="1" smtClean="0">
                <a:solidFill>
                  <a:schemeClr val="tx1"/>
                </a:solidFill>
              </a:rPr>
              <a:t>ı</a:t>
            </a:r>
            <a:r>
              <a:rPr lang="en-US" sz="3200" b="1" dirty="0" err="1" smtClean="0">
                <a:solidFill>
                  <a:schemeClr val="tx1"/>
                </a:solidFill>
              </a:rPr>
              <a:t>nlar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interferenciyas</a:t>
            </a:r>
            <a:r>
              <a:rPr lang="ru-RU" sz="3200" b="1" dirty="0" err="1" smtClean="0">
                <a:solidFill>
                  <a:schemeClr val="tx1"/>
                </a:solidFill>
              </a:rPr>
              <a:t>ı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9027" name="ShockwaveFlash1" r:id="rId2" imgW="8207353" imgH="5537728"/>
        </mc:Choice>
        <mc:Fallback>
          <p:control name="ShockwaveFlash1" r:id="rId2" imgW="8207353" imgH="5537728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168400"/>
                  <a:ext cx="8207375" cy="553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300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Содержимое 2"/>
          <p:cNvSpPr>
            <a:spLocks noGrp="1"/>
          </p:cNvSpPr>
          <p:nvPr>
            <p:ph idx="1"/>
          </p:nvPr>
        </p:nvSpPr>
        <p:spPr>
          <a:xfrm>
            <a:off x="228576" y="261920"/>
            <a:ext cx="8686848" cy="4525963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   </a:t>
            </a:r>
            <a:r>
              <a:rPr lang="ru-RU" b="1" dirty="0" err="1" smtClean="0"/>
              <a:t>Tolqınlar</a:t>
            </a:r>
            <a:r>
              <a:rPr lang="ru-RU" b="1" dirty="0" smtClean="0"/>
              <a:t> </a:t>
            </a:r>
            <a:r>
              <a:rPr lang="ru-RU" b="1" dirty="0" err="1" smtClean="0"/>
              <a:t>amplitudal</a:t>
            </a:r>
            <a:r>
              <a:rPr lang="en-US" b="1" dirty="0" err="1" smtClean="0"/>
              <a:t>arınıń</a:t>
            </a:r>
            <a:r>
              <a:rPr lang="ru-RU" b="1" dirty="0" smtClean="0"/>
              <a:t> </a:t>
            </a:r>
            <a:r>
              <a:rPr lang="ru-RU" b="1" dirty="0" err="1" smtClean="0"/>
              <a:t>waqıt</a:t>
            </a:r>
            <a:r>
              <a:rPr lang="ru-RU" b="1" dirty="0" smtClean="0"/>
              <a:t> </a:t>
            </a:r>
            <a:r>
              <a:rPr lang="ru-RU" b="1" dirty="0" err="1" smtClean="0"/>
              <a:t>boyınsha</a:t>
            </a:r>
            <a:r>
              <a:rPr lang="ru-RU" b="1" dirty="0" smtClean="0"/>
              <a:t> </a:t>
            </a:r>
            <a:r>
              <a:rPr lang="en-US" b="1" dirty="0" err="1" smtClean="0"/>
              <a:t>turaqlı</a:t>
            </a:r>
            <a:r>
              <a:rPr lang="ru-RU" b="1" dirty="0" smtClean="0"/>
              <a:t> </a:t>
            </a:r>
            <a:r>
              <a:rPr lang="en-US" b="1" dirty="0" err="1" smtClean="0"/>
              <a:t>bólistiril</a:t>
            </a:r>
            <a:r>
              <a:rPr lang="ru-RU" b="1" dirty="0" err="1" smtClean="0"/>
              <a:t>iwi</a:t>
            </a:r>
            <a:r>
              <a:rPr lang="ru-RU" b="1" dirty="0" smtClean="0"/>
              <a:t> </a:t>
            </a:r>
            <a:r>
              <a:rPr lang="ru-RU" b="1" dirty="0" err="1" smtClean="0"/>
              <a:t>interferen</a:t>
            </a:r>
            <a:r>
              <a:rPr lang="en-US" b="1" dirty="0" smtClean="0"/>
              <a:t>c</a:t>
            </a:r>
            <a:r>
              <a:rPr lang="ru-RU" b="1" dirty="0" err="1" smtClean="0"/>
              <a:t>iya</a:t>
            </a:r>
            <a:r>
              <a:rPr lang="ru-RU" b="1" dirty="0" smtClean="0"/>
              <a:t> </a:t>
            </a:r>
            <a:r>
              <a:rPr lang="en-US" b="1" dirty="0" err="1" smtClean="0"/>
              <a:t>súwret</a:t>
            </a:r>
            <a:r>
              <a:rPr lang="ru-RU" b="1" dirty="0" smtClean="0"/>
              <a:t>i </a:t>
            </a:r>
            <a:r>
              <a:rPr lang="ru-RU" b="1" dirty="0" err="1" smtClean="0"/>
              <a:t>dep</a:t>
            </a:r>
            <a:r>
              <a:rPr lang="ru-RU" b="1" dirty="0" smtClean="0"/>
              <a:t> </a:t>
            </a:r>
            <a:r>
              <a:rPr lang="ru-RU" b="1" dirty="0" err="1" smtClean="0"/>
              <a:t>ataladı</a:t>
            </a:r>
            <a:endParaRPr lang="ru-RU" dirty="0"/>
          </a:p>
        </p:txBody>
      </p:sp>
      <p:pic>
        <p:nvPicPr>
          <p:cNvPr id="209717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4920" y="1800216"/>
            <a:ext cx="6243672" cy="4879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Скругленный прямоугольник 7"/>
          <p:cNvSpPr/>
          <p:nvPr/>
        </p:nvSpPr>
        <p:spPr>
          <a:xfrm>
            <a:off x="228576" y="4786320"/>
            <a:ext cx="8596360" cy="10858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8631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uz-Latn-UZ" b="1" dirty="0" smtClean="0">
                <a:solidFill>
                  <a:schemeClr val="tx1"/>
                </a:solidFill>
              </a:rPr>
              <a:t>T</a:t>
            </a:r>
            <a:r>
              <a:rPr lang="en-US" b="1" dirty="0" err="1" smtClean="0">
                <a:solidFill>
                  <a:schemeClr val="tx1"/>
                </a:solidFill>
              </a:rPr>
              <a:t>urǵın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tolqınlar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48632" name="Содержимое 2"/>
          <p:cNvSpPr>
            <a:spLocks noGrp="1"/>
          </p:cNvSpPr>
          <p:nvPr>
            <p:ph idx="1"/>
          </p:nvPr>
        </p:nvSpPr>
        <p:spPr>
          <a:xfrm>
            <a:off x="228576" y="1600200"/>
            <a:ext cx="8686848" cy="5086368"/>
          </a:xfrm>
        </p:spPr>
        <p:txBody>
          <a:bodyPr>
            <a:normAutofit/>
          </a:bodyPr>
          <a:lstStyle/>
          <a:p>
            <a:pPr algn="just"/>
            <a:r>
              <a:rPr lang="uz-Cyrl-UZ" sz="2800" b="1" dirty="0" smtClean="0"/>
              <a:t>Birdey amplitud</a:t>
            </a:r>
            <a:r>
              <a:rPr lang="en-US" sz="2800" b="1" dirty="0" err="1" smtClean="0"/>
              <a:t>alı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eki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qarama-qarsı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baǵıtlanǵa</a:t>
            </a:r>
            <a:r>
              <a:rPr lang="uz-Cyrl-UZ" sz="2800" b="1" dirty="0" smtClean="0"/>
              <a:t>n tolqınlardı</a:t>
            </a:r>
            <a:r>
              <a:rPr lang="uz-Latn-UZ" sz="2800" b="1" dirty="0"/>
              <a:t>ń</a:t>
            </a:r>
            <a:r>
              <a:rPr lang="uz-Cyrl-UZ" sz="2800" b="1" dirty="0" smtClean="0"/>
              <a:t> qosılıw</a:t>
            </a:r>
            <a:r>
              <a:rPr lang="en-US" sz="2800" b="1" dirty="0" err="1" smtClean="0"/>
              <a:t>ında</a:t>
            </a:r>
            <a:r>
              <a:rPr lang="uz-Cyrl-UZ" sz="2800" b="1" dirty="0" smtClean="0"/>
              <a:t> payda bolǵan te</a:t>
            </a:r>
            <a:r>
              <a:rPr lang="en-US" sz="2800" b="1" dirty="0" err="1" smtClean="0"/>
              <a:t>rbelmeli</a:t>
            </a:r>
            <a:r>
              <a:rPr lang="uz-Cyrl-UZ" sz="2800" b="1" dirty="0" smtClean="0"/>
              <a:t> process </a:t>
            </a:r>
            <a:r>
              <a:rPr lang="en-US" sz="2800" b="1" dirty="0" err="1" smtClean="0"/>
              <a:t>turǵın</a:t>
            </a:r>
            <a:r>
              <a:rPr lang="uz-Cyrl-UZ" sz="2800" b="1" dirty="0" smtClean="0"/>
              <a:t> tolqın dep ataladı.</a:t>
            </a:r>
            <a:endParaRPr lang="ru-RU" b="1" dirty="0"/>
          </a:p>
          <a:p>
            <a:pPr algn="just"/>
            <a:r>
              <a:rPr lang="uz-Cyrl-UZ" sz="2800" b="1" dirty="0" smtClean="0"/>
              <a:t>Birdey amplituda hám </a:t>
            </a:r>
            <a:r>
              <a:rPr lang="en-US" sz="2800" b="1" dirty="0" err="1" smtClean="0"/>
              <a:t>jiyilikli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eki</a:t>
            </a:r>
            <a:r>
              <a:rPr lang="uz-Cyrl-UZ" sz="2800" b="1" dirty="0" smtClean="0"/>
              <a:t> tegis shabar tolqınlar x </a:t>
            </a:r>
            <a:r>
              <a:rPr lang="en-US" sz="2800" b="1" dirty="0" err="1" smtClean="0"/>
              <a:t>kósheri</a:t>
            </a:r>
            <a:r>
              <a:rPr lang="uz-Cyrl-UZ" sz="2800" b="1" dirty="0" smtClean="0"/>
              <a:t> boylap bir</a:t>
            </a:r>
            <a:r>
              <a:rPr lang="en-US" sz="2800" b="1" dirty="0" smtClean="0"/>
              <a:t>-</a:t>
            </a:r>
            <a:r>
              <a:rPr lang="uz-Cyrl-UZ" sz="2800" b="1" dirty="0" smtClean="0"/>
              <a:t>birin</a:t>
            </a:r>
            <a:r>
              <a:rPr lang="en-US" sz="2800" b="1" dirty="0" smtClean="0"/>
              <a:t>e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qarsı</a:t>
            </a:r>
            <a:r>
              <a:rPr lang="uz-Cyrl-UZ" sz="2800" b="1" dirty="0" smtClean="0"/>
              <a:t> tárep</a:t>
            </a:r>
            <a:r>
              <a:rPr lang="uz-Latn-UZ" sz="2800" b="1" dirty="0" smtClean="0"/>
              <a:t>ke</a:t>
            </a:r>
            <a:r>
              <a:rPr lang="uz-Cyrl-UZ" sz="2800" b="1" dirty="0" smtClean="0"/>
              <a:t> tarqaladı:</a:t>
            </a:r>
            <a:endParaRPr lang="ru-RU" b="1" dirty="0"/>
          </a:p>
          <a:p>
            <a:pPr algn="just"/>
            <a:r>
              <a:rPr lang="uz-Cyrl-UZ" sz="2800" b="1" dirty="0" smtClean="0"/>
              <a:t>Teńlemelerdi qossa</a:t>
            </a:r>
            <a:r>
              <a:rPr lang="uz-Latn-UZ" sz="2800" b="1" dirty="0" smtClean="0"/>
              <a:t>q</a:t>
            </a:r>
            <a:endParaRPr lang="ru-RU" b="1" dirty="0"/>
          </a:p>
        </p:txBody>
      </p:sp>
      <p:sp>
        <p:nvSpPr>
          <p:cNvPr id="10486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4309" name="Object 1"/>
          <p:cNvGraphicFramePr>
            <a:graphicFrameLocks noChangeAspect="1"/>
          </p:cNvGraphicFramePr>
          <p:nvPr/>
        </p:nvGraphicFramePr>
        <p:xfrm>
          <a:off x="519113" y="4967288"/>
          <a:ext cx="36734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6" name="Формула" r:id="rId4" imgW="1167893" imgH="215806" progId="Equation.3">
                  <p:embed/>
                </p:oleObj>
              </mc:Choice>
              <mc:Fallback>
                <p:oleObj name="Формула" r:id="rId4" imgW="1167893" imgH="21580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4967288"/>
                        <a:ext cx="367347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4310" name="Object 3"/>
          <p:cNvGraphicFramePr>
            <a:graphicFrameLocks noChangeAspect="1"/>
          </p:cNvGraphicFramePr>
          <p:nvPr/>
        </p:nvGraphicFramePr>
        <p:xfrm>
          <a:off x="5138738" y="4967288"/>
          <a:ext cx="34702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7" name="Формула" r:id="rId6" imgW="1180588" imgH="215806" progId="Equation.3">
                  <p:embed/>
                </p:oleObj>
              </mc:Choice>
              <mc:Fallback>
                <p:oleObj name="Формула" r:id="rId6" imgW="1180588" imgH="21580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4967288"/>
                        <a:ext cx="3470275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ShockwaveFlash1"/>
          <p:cNvPicPr preferRelativeResize="0">
            <a:picLocks noChangeArrowheads="1" noChangeShapeType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11" name="ShockwaveFlash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357166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785786" y="500042"/>
            <a:ext cx="1285884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ru-RU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olqın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tipi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143372" y="714356"/>
            <a:ext cx="1143008" cy="4286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ru-RU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olqın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14348" y="5072074"/>
            <a:ext cx="2428892" cy="3571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spcBef>
                <a:spcPct val="0"/>
              </a:spcBef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ru-RU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olqın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lang="uz-Cyrl-UZ" b="1" dirty="0" smtClean="0">
                <a:solidFill>
                  <a:schemeClr val="tx1"/>
                </a:solidFill>
              </a:rPr>
              <a:t>ı</a:t>
            </a:r>
            <a:r>
              <a:rPr lang="uz-Latn-UZ" b="1" dirty="0" smtClean="0">
                <a:solidFill>
                  <a:schemeClr val="tx1"/>
                </a:solidFill>
              </a:rPr>
              <a:t>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cikll</a:t>
            </a:r>
            <a:r>
              <a:rPr lang="uz-Cyrl-UZ" b="1" dirty="0" smtClean="0">
                <a:solidFill>
                  <a:schemeClr val="tx1"/>
                </a:solidFill>
              </a:rPr>
              <a:t>ı</a:t>
            </a:r>
            <a:r>
              <a:rPr lang="en-US" b="1" dirty="0" smtClean="0">
                <a:solidFill>
                  <a:schemeClr val="tx1"/>
                </a:solidFill>
              </a:rPr>
              <a:t>q </a:t>
            </a:r>
            <a:r>
              <a:rPr lang="en-US" b="1" dirty="0" err="1" smtClean="0">
                <a:solidFill>
                  <a:schemeClr val="tx1"/>
                </a:solidFill>
              </a:rPr>
              <a:t>jiyiligi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500430" y="5072074"/>
            <a:ext cx="1643074" cy="3571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spcBef>
                <a:spcPct val="0"/>
              </a:spcBef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ru-RU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olqın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uz</a:t>
            </a:r>
            <a:r>
              <a:rPr lang="uz-Cyrl-UZ" b="1" dirty="0" smtClean="0">
                <a:solidFill>
                  <a:schemeClr val="tx1"/>
                </a:solidFill>
              </a:rPr>
              <a:t>ı</a:t>
            </a:r>
            <a:r>
              <a:rPr lang="en-US" b="1" dirty="0" err="1" smtClean="0">
                <a:solidFill>
                  <a:schemeClr val="tx1"/>
                </a:solidFill>
              </a:rPr>
              <a:t>nl</a:t>
            </a:r>
            <a:r>
              <a:rPr lang="uz-Cyrl-UZ" b="1" dirty="0" smtClean="0">
                <a:solidFill>
                  <a:schemeClr val="tx1"/>
                </a:solidFill>
              </a:rPr>
              <a:t>ı</a:t>
            </a:r>
            <a:r>
              <a:rPr lang="en-US" b="1" dirty="0" smtClean="0">
                <a:solidFill>
                  <a:schemeClr val="tx1"/>
                </a:solidFill>
              </a:rPr>
              <a:t>ǵ</a:t>
            </a:r>
            <a:r>
              <a:rPr lang="uz-Cyrl-UZ" b="1" dirty="0" smtClean="0">
                <a:solidFill>
                  <a:schemeClr val="tx1"/>
                </a:solidFill>
              </a:rPr>
              <a:t>ı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500430" y="5429264"/>
            <a:ext cx="2357454" cy="3571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</a:t>
            </a:r>
            <a:r>
              <a:rPr kumimoji="0" lang="ru-RU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lı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lang="uz-Cyrl-UZ" sz="1600" b="1" dirty="0" smtClean="0">
                <a:solidFill>
                  <a:schemeClr val="tx1"/>
                </a:solidFill>
              </a:rPr>
              <a:t>ı</a:t>
            </a:r>
            <a:r>
              <a:rPr lang="en-US" sz="1600" b="1" dirty="0" err="1" smtClean="0">
                <a:solidFill>
                  <a:schemeClr val="tx1"/>
                </a:solidFill>
              </a:rPr>
              <a:t>rmal</a:t>
            </a:r>
            <a:r>
              <a:rPr lang="uz-Cyrl-UZ" sz="1600" b="1" dirty="0" smtClean="0">
                <a:solidFill>
                  <a:schemeClr val="tx1"/>
                </a:solidFill>
              </a:rPr>
              <a:t>ı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baslanǵ</a:t>
            </a:r>
            <a:r>
              <a:rPr lang="uz-Cyrl-UZ" sz="1600" b="1" dirty="0" smtClean="0">
                <a:solidFill>
                  <a:schemeClr val="tx1"/>
                </a:solidFill>
              </a:rPr>
              <a:t>ı</a:t>
            </a:r>
            <a:r>
              <a:rPr lang="en-US" sz="1600" b="1" dirty="0" err="1" smtClean="0">
                <a:solidFill>
                  <a:schemeClr val="tx1"/>
                </a:solidFill>
              </a:rPr>
              <a:t>sh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714348" y="5429264"/>
            <a:ext cx="2714644" cy="3571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</a:t>
            </a:r>
            <a:r>
              <a:rPr kumimoji="0" lang="ru-RU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lı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lang="uz-Cyrl-UZ" sz="1600" b="1" dirty="0" smtClean="0">
                <a:solidFill>
                  <a:schemeClr val="tx1"/>
                </a:solidFill>
              </a:rPr>
              <a:t>ı</a:t>
            </a:r>
            <a:r>
              <a:rPr lang="en-US" sz="1600" b="1" dirty="0" err="1" smtClean="0">
                <a:solidFill>
                  <a:schemeClr val="tx1"/>
                </a:solidFill>
              </a:rPr>
              <a:t>rmal</a:t>
            </a:r>
            <a:r>
              <a:rPr lang="uz-Cyrl-UZ" sz="1600" b="1" dirty="0" smtClean="0">
                <a:solidFill>
                  <a:schemeClr val="tx1"/>
                </a:solidFill>
              </a:rPr>
              <a:t>ı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baslanǵ</a:t>
            </a:r>
            <a:r>
              <a:rPr lang="uz-Cyrl-UZ" sz="1600" b="1" dirty="0" smtClean="0">
                <a:solidFill>
                  <a:schemeClr val="tx1"/>
                </a:solidFill>
              </a:rPr>
              <a:t>ı</a:t>
            </a:r>
            <a:r>
              <a:rPr lang="en-US" sz="1600" b="1" dirty="0" err="1" smtClean="0">
                <a:solidFill>
                  <a:schemeClr val="tx1"/>
                </a:solidFill>
              </a:rPr>
              <a:t>sh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572264" y="5715016"/>
            <a:ext cx="1143008" cy="3571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spcBef>
                <a:spcPct val="0"/>
              </a:spcBef>
            </a:pPr>
            <a:r>
              <a:rPr lang="en-US" sz="1600" b="1" dirty="0" err="1" smtClean="0">
                <a:solidFill>
                  <a:schemeClr val="tx1"/>
                </a:solidFill>
              </a:rPr>
              <a:t>a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rtqa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</a:t>
            </a:r>
            <a:r>
              <a:rPr kumimoji="0" lang="ru-RU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ı</a:t>
            </a:r>
            <a:r>
              <a:rPr lang="en-US" sz="1600" b="1" dirty="0" smtClean="0">
                <a:solidFill>
                  <a:schemeClr val="tx1"/>
                </a:solidFill>
              </a:rPr>
              <a:t>m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786578" y="6000768"/>
            <a:ext cx="1285884" cy="3571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spcBef>
                <a:spcPct val="0"/>
              </a:spcBef>
            </a:pPr>
            <a:r>
              <a:rPr lang="en-US" sz="1600" b="1" dirty="0" err="1" smtClean="0">
                <a:solidFill>
                  <a:schemeClr val="tx1"/>
                </a:solidFill>
              </a:rPr>
              <a:t>ald</a:t>
            </a:r>
            <a:r>
              <a:rPr lang="ru-RU" sz="1600" b="1" dirty="0" err="1" smtClean="0">
                <a:solidFill>
                  <a:schemeClr val="tx1"/>
                </a:solidFill>
              </a:rPr>
              <a:t>ı</a:t>
            </a:r>
            <a:r>
              <a:rPr lang="en-US" sz="1600" b="1" dirty="0" smtClean="0">
                <a:solidFill>
                  <a:schemeClr val="tx1"/>
                </a:solidFill>
              </a:rPr>
              <a:t>ǵ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ad</a:t>
            </a:r>
            <a:r>
              <a:rPr kumimoji="0" lang="ru-RU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ı</a:t>
            </a:r>
            <a:r>
              <a:rPr lang="en-US" sz="1600" b="1" dirty="0" smtClean="0">
                <a:solidFill>
                  <a:schemeClr val="tx1"/>
                </a:solidFill>
              </a:rPr>
              <a:t>m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Скругленный прямоугольник 20"/>
          <p:cNvSpPr/>
          <p:nvPr/>
        </p:nvSpPr>
        <p:spPr>
          <a:xfrm>
            <a:off x="319064" y="261920"/>
            <a:ext cx="8324896" cy="12668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8590" name="Скругленный прямоугольник 19"/>
          <p:cNvSpPr/>
          <p:nvPr/>
        </p:nvSpPr>
        <p:spPr>
          <a:xfrm>
            <a:off x="6924688" y="5329248"/>
            <a:ext cx="2081224" cy="13573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8591" name="Скругленный прямоугольник 18"/>
          <p:cNvSpPr/>
          <p:nvPr/>
        </p:nvSpPr>
        <p:spPr>
          <a:xfrm>
            <a:off x="5476880" y="3971928"/>
            <a:ext cx="3348056" cy="10858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194304" name="Object 3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200784" y="2162168"/>
          <a:ext cx="605072" cy="52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9" name="Формула" r:id="rId4" imgW="202936" imgH="177569" progId="Equation.3">
                  <p:embed/>
                </p:oleObj>
              </mc:Choice>
              <mc:Fallback>
                <p:oleObj name="Формула" r:id="rId4" imgW="202936" imgH="177569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84" y="2162168"/>
                        <a:ext cx="605072" cy="52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Object 4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19312" y="2252656"/>
          <a:ext cx="633416" cy="53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0" name="Формула" r:id="rId6" imgW="126725" imgH="177415" progId="Equation.3">
                  <p:embed/>
                </p:oleObj>
              </mc:Choice>
              <mc:Fallback>
                <p:oleObj name="Формула" r:id="rId6" imgW="126725" imgH="177415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12" y="2252656"/>
                        <a:ext cx="633416" cy="5368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92" name="Содержимое 30"/>
          <p:cNvSpPr>
            <a:spLocks noGrp="1"/>
          </p:cNvSpPr>
          <p:nvPr>
            <p:ph sz="quarter" idx="3"/>
          </p:nvPr>
        </p:nvSpPr>
        <p:spPr>
          <a:xfrm>
            <a:off x="285720" y="4152904"/>
            <a:ext cx="8358240" cy="22764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z-Latn-UZ" sz="2800" b="1" dirty="0" smtClean="0"/>
              <a:t>T</a:t>
            </a:r>
            <a:r>
              <a:rPr lang="en-US" sz="2800" b="1" dirty="0" err="1" smtClean="0"/>
              <a:t>urǵın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tolqın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amplitud</a:t>
            </a:r>
            <a:r>
              <a:rPr lang="en-US" sz="2800" b="1" dirty="0" err="1" smtClean="0"/>
              <a:t>ası</a:t>
            </a:r>
            <a:endParaRPr lang="zh-CN" altLang="en-US" sz="2800" b="1" dirty="0"/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uz-Latn-UZ" sz="2800" b="1" dirty="0" smtClean="0"/>
              <a:t>T</a:t>
            </a:r>
            <a:r>
              <a:rPr lang="en-US" sz="2800" b="1" dirty="0" err="1" smtClean="0"/>
              <a:t>urǵın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tolqın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uzınlıǵı</a:t>
            </a:r>
            <a:r>
              <a:rPr lang="ru-RU" sz="2800" b="1" dirty="0" smtClean="0"/>
              <a:t> - </a:t>
            </a:r>
            <a:r>
              <a:rPr lang="en-US" sz="2800" b="1" dirty="0" err="1" smtClean="0"/>
              <a:t>eki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qońsılas</a:t>
            </a:r>
            <a:r>
              <a:rPr lang="ru-RU" sz="2800" b="1" dirty="0" smtClean="0"/>
              <a:t> </a:t>
            </a:r>
            <a:endParaRPr lang="uz-Latn-UZ" sz="2800" b="1" dirty="0" smtClean="0"/>
          </a:p>
          <a:p>
            <a:pPr>
              <a:buNone/>
            </a:pPr>
            <a:r>
              <a:rPr lang="ru-RU" sz="2800" b="1" dirty="0" err="1" smtClean="0"/>
              <a:t>túyinler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yamasa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d</a:t>
            </a:r>
            <a:r>
              <a:rPr lang="en-US" sz="2800" b="1" dirty="0" err="1" smtClean="0"/>
              <a:t>óńlik</a:t>
            </a:r>
            <a:r>
              <a:rPr lang="ru-RU" sz="2800" b="1" dirty="0" err="1" smtClean="0"/>
              <a:t>ler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arasındaǵı</a:t>
            </a:r>
            <a:r>
              <a:rPr lang="en-US" sz="2800" b="1" dirty="0" smtClean="0"/>
              <a:t> </a:t>
            </a:r>
            <a:r>
              <a:rPr lang="ru-RU" sz="2800" b="1" dirty="0" err="1" smtClean="0"/>
              <a:t>aralıq</a:t>
            </a:r>
            <a:r>
              <a:rPr lang="ru-RU" sz="2800" b="1" dirty="0" smtClean="0"/>
              <a:t>      </a:t>
            </a:r>
            <a:endParaRPr lang="zh-CN" altLang="en-US" sz="2800" b="1" dirty="0"/>
          </a:p>
          <a:p>
            <a:endParaRPr lang="ru-RU" dirty="0"/>
          </a:p>
        </p:txBody>
      </p:sp>
      <p:sp>
        <p:nvSpPr>
          <p:cNvPr id="1048593" name="Line 12"/>
          <p:cNvSpPr>
            <a:spLocks noChangeShapeType="1"/>
          </p:cNvSpPr>
          <p:nvPr/>
        </p:nvSpPr>
        <p:spPr bwMode="auto">
          <a:xfrm>
            <a:off x="174625" y="3022600"/>
            <a:ext cx="8721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8594" name="Freeform 14"/>
          <p:cNvSpPr/>
          <p:nvPr/>
        </p:nvSpPr>
        <p:spPr bwMode="auto">
          <a:xfrm flipH="1">
            <a:off x="4572000" y="2252656"/>
            <a:ext cx="3529032" cy="1466850"/>
          </a:xfrm>
          <a:custGeom>
            <a:avLst/>
            <a:gdLst/>
            <a:ahLst/>
            <a:cxnLst>
              <a:cxn ang="0">
                <a:pos x="2502" y="0"/>
              </a:cxn>
              <a:cxn ang="0">
                <a:pos x="2265" y="463"/>
              </a:cxn>
              <a:cxn ang="0">
                <a:pos x="2040" y="924"/>
              </a:cxn>
              <a:cxn ang="0">
                <a:pos x="1812" y="466"/>
              </a:cxn>
              <a:cxn ang="0">
                <a:pos x="1588" y="7"/>
              </a:cxn>
              <a:cxn ang="0">
                <a:pos x="1353" y="468"/>
              </a:cxn>
              <a:cxn ang="0">
                <a:pos x="1132" y="922"/>
              </a:cxn>
              <a:cxn ang="0">
                <a:pos x="903" y="466"/>
              </a:cxn>
              <a:cxn ang="0">
                <a:pos x="676" y="4"/>
              </a:cxn>
              <a:cxn ang="0">
                <a:pos x="445" y="465"/>
              </a:cxn>
              <a:cxn ang="0">
                <a:pos x="223" y="922"/>
              </a:cxn>
              <a:cxn ang="0">
                <a:pos x="0" y="468"/>
              </a:cxn>
            </a:cxnLst>
            <a:rect l="0" t="0" r="r" b="b"/>
            <a:pathLst>
              <a:path w="2502" h="924">
                <a:moveTo>
                  <a:pt x="2502" y="0"/>
                </a:moveTo>
                <a:cubicBezTo>
                  <a:pt x="2404" y="0"/>
                  <a:pt x="2331" y="305"/>
                  <a:pt x="2265" y="463"/>
                </a:cubicBezTo>
                <a:cubicBezTo>
                  <a:pt x="2199" y="621"/>
                  <a:pt x="2118" y="924"/>
                  <a:pt x="2040" y="924"/>
                </a:cubicBezTo>
                <a:cubicBezTo>
                  <a:pt x="1962" y="924"/>
                  <a:pt x="1870" y="629"/>
                  <a:pt x="1812" y="466"/>
                </a:cubicBezTo>
                <a:cubicBezTo>
                  <a:pt x="1754" y="303"/>
                  <a:pt x="1663" y="6"/>
                  <a:pt x="1588" y="7"/>
                </a:cubicBezTo>
                <a:cubicBezTo>
                  <a:pt x="1514" y="7"/>
                  <a:pt x="1412" y="314"/>
                  <a:pt x="1353" y="468"/>
                </a:cubicBezTo>
                <a:cubicBezTo>
                  <a:pt x="1294" y="622"/>
                  <a:pt x="1209" y="922"/>
                  <a:pt x="1132" y="922"/>
                </a:cubicBezTo>
                <a:cubicBezTo>
                  <a:pt x="1055" y="922"/>
                  <a:pt x="967" y="641"/>
                  <a:pt x="903" y="466"/>
                </a:cubicBezTo>
                <a:cubicBezTo>
                  <a:pt x="839" y="291"/>
                  <a:pt x="751" y="4"/>
                  <a:pt x="676" y="4"/>
                </a:cubicBezTo>
                <a:cubicBezTo>
                  <a:pt x="601" y="4"/>
                  <a:pt x="508" y="311"/>
                  <a:pt x="445" y="465"/>
                </a:cubicBezTo>
                <a:cubicBezTo>
                  <a:pt x="382" y="619"/>
                  <a:pt x="297" y="922"/>
                  <a:pt x="223" y="922"/>
                </a:cubicBezTo>
                <a:cubicBezTo>
                  <a:pt x="149" y="922"/>
                  <a:pt x="46" y="563"/>
                  <a:pt x="0" y="468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8595" name="Freeform 15"/>
          <p:cNvSpPr/>
          <p:nvPr/>
        </p:nvSpPr>
        <p:spPr bwMode="auto">
          <a:xfrm>
            <a:off x="966767" y="2252656"/>
            <a:ext cx="3605233" cy="1466850"/>
          </a:xfrm>
          <a:custGeom>
            <a:avLst/>
            <a:gdLst/>
            <a:ahLst/>
            <a:cxnLst>
              <a:cxn ang="0">
                <a:pos x="2502" y="0"/>
              </a:cxn>
              <a:cxn ang="0">
                <a:pos x="2265" y="463"/>
              </a:cxn>
              <a:cxn ang="0">
                <a:pos x="2040" y="924"/>
              </a:cxn>
              <a:cxn ang="0">
                <a:pos x="1812" y="466"/>
              </a:cxn>
              <a:cxn ang="0">
                <a:pos x="1588" y="7"/>
              </a:cxn>
              <a:cxn ang="0">
                <a:pos x="1353" y="468"/>
              </a:cxn>
              <a:cxn ang="0">
                <a:pos x="1132" y="922"/>
              </a:cxn>
              <a:cxn ang="0">
                <a:pos x="903" y="466"/>
              </a:cxn>
              <a:cxn ang="0">
                <a:pos x="676" y="4"/>
              </a:cxn>
              <a:cxn ang="0">
                <a:pos x="445" y="465"/>
              </a:cxn>
              <a:cxn ang="0">
                <a:pos x="223" y="922"/>
              </a:cxn>
              <a:cxn ang="0">
                <a:pos x="0" y="468"/>
              </a:cxn>
            </a:cxnLst>
            <a:rect l="0" t="0" r="r" b="b"/>
            <a:pathLst>
              <a:path w="2502" h="924">
                <a:moveTo>
                  <a:pt x="2502" y="0"/>
                </a:moveTo>
                <a:cubicBezTo>
                  <a:pt x="2404" y="0"/>
                  <a:pt x="2331" y="305"/>
                  <a:pt x="2265" y="463"/>
                </a:cubicBezTo>
                <a:cubicBezTo>
                  <a:pt x="2199" y="621"/>
                  <a:pt x="2118" y="924"/>
                  <a:pt x="2040" y="924"/>
                </a:cubicBezTo>
                <a:cubicBezTo>
                  <a:pt x="1962" y="924"/>
                  <a:pt x="1870" y="629"/>
                  <a:pt x="1812" y="466"/>
                </a:cubicBezTo>
                <a:cubicBezTo>
                  <a:pt x="1754" y="303"/>
                  <a:pt x="1663" y="6"/>
                  <a:pt x="1588" y="7"/>
                </a:cubicBezTo>
                <a:cubicBezTo>
                  <a:pt x="1514" y="7"/>
                  <a:pt x="1412" y="314"/>
                  <a:pt x="1353" y="468"/>
                </a:cubicBezTo>
                <a:cubicBezTo>
                  <a:pt x="1294" y="622"/>
                  <a:pt x="1209" y="922"/>
                  <a:pt x="1132" y="922"/>
                </a:cubicBezTo>
                <a:cubicBezTo>
                  <a:pt x="1055" y="922"/>
                  <a:pt x="967" y="641"/>
                  <a:pt x="903" y="466"/>
                </a:cubicBezTo>
                <a:cubicBezTo>
                  <a:pt x="839" y="291"/>
                  <a:pt x="751" y="4"/>
                  <a:pt x="676" y="4"/>
                </a:cubicBezTo>
                <a:cubicBezTo>
                  <a:pt x="601" y="4"/>
                  <a:pt x="508" y="311"/>
                  <a:pt x="445" y="465"/>
                </a:cubicBezTo>
                <a:cubicBezTo>
                  <a:pt x="382" y="619"/>
                  <a:pt x="297" y="922"/>
                  <a:pt x="223" y="922"/>
                </a:cubicBezTo>
                <a:cubicBezTo>
                  <a:pt x="149" y="922"/>
                  <a:pt x="46" y="563"/>
                  <a:pt x="0" y="468"/>
                </a:cubicBezTo>
              </a:path>
            </a:pathLst>
          </a:custGeom>
          <a:noFill/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8596" name="Text Box 16"/>
          <p:cNvSpPr txBox="1">
            <a:spLocks noChangeArrowheads="1"/>
          </p:cNvSpPr>
          <p:nvPr/>
        </p:nvSpPr>
        <p:spPr bwMode="auto">
          <a:xfrm>
            <a:off x="4284663" y="2946400"/>
            <a:ext cx="309880" cy="3581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0</a:t>
            </a:r>
          </a:p>
        </p:txBody>
      </p:sp>
      <p:sp>
        <p:nvSpPr>
          <p:cNvPr id="1048597" name="Text Box 17"/>
          <p:cNvSpPr txBox="1">
            <a:spLocks noChangeArrowheads="1"/>
          </p:cNvSpPr>
          <p:nvPr/>
        </p:nvSpPr>
        <p:spPr bwMode="auto">
          <a:xfrm>
            <a:off x="4175124" y="1709728"/>
            <a:ext cx="396875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ξ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8" name="Text Box 18"/>
          <p:cNvSpPr txBox="1">
            <a:spLocks noChangeArrowheads="1"/>
          </p:cNvSpPr>
          <p:nvPr/>
        </p:nvSpPr>
        <p:spPr bwMode="auto">
          <a:xfrm>
            <a:off x="8637588" y="2584450"/>
            <a:ext cx="340158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x</a:t>
            </a:r>
            <a:endParaRPr lang="ru-RU" sz="2800" dirty="0"/>
          </a:p>
        </p:txBody>
      </p:sp>
      <p:sp>
        <p:nvSpPr>
          <p:cNvPr id="1048599" name="Text Box 19"/>
          <p:cNvSpPr txBox="1">
            <a:spLocks noChangeArrowheads="1"/>
          </p:cNvSpPr>
          <p:nvPr/>
        </p:nvSpPr>
        <p:spPr bwMode="auto">
          <a:xfrm>
            <a:off x="771504" y="1981192"/>
            <a:ext cx="633415" cy="61213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sz="2800" baseline="-25000" dirty="0" smtClean="0"/>
              <a:t>2</a:t>
            </a:r>
            <a:endParaRPr lang="ru-RU" sz="2800" dirty="0"/>
          </a:p>
        </p:txBody>
      </p:sp>
      <p:sp>
        <p:nvSpPr>
          <p:cNvPr id="1048600" name="Text Box 20"/>
          <p:cNvSpPr txBox="1">
            <a:spLocks noChangeArrowheads="1"/>
          </p:cNvSpPr>
          <p:nvPr/>
        </p:nvSpPr>
        <p:spPr bwMode="auto">
          <a:xfrm>
            <a:off x="7600950" y="1800216"/>
            <a:ext cx="590570" cy="61213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1" name="Line 11"/>
          <p:cNvSpPr>
            <a:spLocks noChangeShapeType="1"/>
          </p:cNvSpPr>
          <p:nvPr/>
        </p:nvSpPr>
        <p:spPr bwMode="auto">
          <a:xfrm flipV="1">
            <a:off x="4570413" y="2014538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860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4306" name="Object 6"/>
          <p:cNvGraphicFramePr>
            <a:graphicFrameLocks noChangeAspect="1"/>
          </p:cNvGraphicFramePr>
          <p:nvPr/>
        </p:nvGraphicFramePr>
        <p:xfrm>
          <a:off x="500040" y="352408"/>
          <a:ext cx="805343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1" name="Формула" r:id="rId8" imgW="2743200" imgH="393700" progId="Equation.3">
                  <p:embed/>
                </p:oleObj>
              </mc:Choice>
              <mc:Fallback>
                <p:oleObj name="Формула" r:id="rId8" imgW="27432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40" y="352408"/>
                        <a:ext cx="8053432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7" name="Object 8"/>
          <p:cNvGraphicFramePr>
            <a:graphicFrameLocks noChangeAspect="1"/>
          </p:cNvGraphicFramePr>
          <p:nvPr/>
        </p:nvGraphicFramePr>
        <p:xfrm>
          <a:off x="5472113" y="3971928"/>
          <a:ext cx="32067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2" name="Формула" r:id="rId10" imgW="1091726" imgH="393529" progId="Equation.3">
                  <p:embed/>
                </p:oleObj>
              </mc:Choice>
              <mc:Fallback>
                <p:oleObj name="Формула" r:id="rId10" imgW="1091726" imgH="393529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3971928"/>
                        <a:ext cx="320675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0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4308" name="Object 9"/>
          <p:cNvGraphicFramePr>
            <a:graphicFrameLocks noChangeAspect="1"/>
          </p:cNvGraphicFramePr>
          <p:nvPr/>
        </p:nvGraphicFramePr>
        <p:xfrm>
          <a:off x="7007249" y="5329238"/>
          <a:ext cx="1908175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3" name="Equation" r:id="rId12" imgW="571252" imgH="393529" progId="">
                  <p:embed/>
                </p:oleObj>
              </mc:Choice>
              <mc:Fallback>
                <p:oleObj name="Equation" r:id="rId12" imgW="571252" imgH="39352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49" y="5329238"/>
                        <a:ext cx="1908175" cy="1312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3" grpId="0" animBg="1" autoUpdateAnimBg="0"/>
      <p:bldP spid="1048594" grpId="0" animBg="1" autoUpdateAnimBg="0"/>
      <p:bldP spid="1048595" grpId="0" animBg="1" autoUpdateAnimBg="0"/>
      <p:bldP spid="1048596" grpId="0" autoUpdateAnimBg="0"/>
      <p:bldP spid="1048597" grpId="0" autoUpdateAnimBg="0"/>
      <p:bldP spid="1048598" grpId="0" autoUpdateAnimBg="0"/>
      <p:bldP spid="1048599" grpId="0" autoUpdateAnimBg="0"/>
      <p:bldP spid="1048600" grpId="0" autoUpdateAnimBg="0"/>
      <p:bldP spid="104860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Заголовок 4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z-Latn-UZ" b="1" dirty="0" smtClean="0">
                <a:solidFill>
                  <a:schemeClr val="tx1"/>
                </a:solidFill>
              </a:rPr>
              <a:t>T</a:t>
            </a:r>
            <a:r>
              <a:rPr lang="en-US" b="1" dirty="0" err="1" smtClean="0">
                <a:solidFill>
                  <a:schemeClr val="tx1"/>
                </a:solidFill>
              </a:rPr>
              <a:t>urǵın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tolqınnıń túyin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hám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d</a:t>
            </a:r>
            <a:r>
              <a:rPr lang="en-US" b="1" dirty="0" err="1" smtClean="0">
                <a:solidFill>
                  <a:schemeClr val="tx1"/>
                </a:solidFill>
              </a:rPr>
              <a:t>óńlik</a:t>
            </a:r>
            <a:r>
              <a:rPr lang="ru-RU" b="1" dirty="0" err="1" smtClean="0">
                <a:solidFill>
                  <a:schemeClr val="tx1"/>
                </a:solidFill>
              </a:rPr>
              <a:t>leri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2097162" name="Рисунок 271" descr="C:\Documents and Settings\User\Мои документы\Мои рисунки\ло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7724" y="1528752"/>
            <a:ext cx="7148552" cy="5110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Прямоугольник 3"/>
          <p:cNvSpPr/>
          <p:nvPr/>
        </p:nvSpPr>
        <p:spPr>
          <a:xfrm>
            <a:off x="431447" y="86951"/>
            <a:ext cx="40139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2200" b="1" dirty="0"/>
              <a:t>Koordinataları tómendegi </a:t>
            </a:r>
            <a:r>
              <a:rPr lang="uz-Cyrl-UZ" sz="2200" b="1" dirty="0" smtClean="0"/>
              <a:t>shár</a:t>
            </a:r>
            <a:r>
              <a:rPr lang="en-US" sz="2200" b="1" dirty="0" err="1" smtClean="0"/>
              <a:t>tt</a:t>
            </a:r>
            <a:r>
              <a:rPr lang="uz-Cyrl-UZ" sz="2200" b="1" dirty="0" smtClean="0"/>
              <a:t>i</a:t>
            </a:r>
            <a:endParaRPr lang="ru-RU" sz="2200" b="1" dirty="0"/>
          </a:p>
        </p:txBody>
      </p:sp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3183" y="665528"/>
            <a:ext cx="1977769" cy="918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131" y="944842"/>
            <a:ext cx="1498004" cy="367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3" name="Прямоугольник 4"/>
          <p:cNvSpPr/>
          <p:nvPr/>
        </p:nvSpPr>
        <p:spPr>
          <a:xfrm>
            <a:off x="431447" y="1601843"/>
            <a:ext cx="837111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z-Cyrl-UZ" sz="2200" b="1" dirty="0" smtClean="0"/>
              <a:t>qan</a:t>
            </a:r>
            <a:r>
              <a:rPr lang="en-US" sz="2200" b="1" dirty="0" err="1" smtClean="0"/>
              <a:t>aatlandıratuǵı</a:t>
            </a:r>
            <a:r>
              <a:rPr lang="uz-Cyrl-UZ" sz="2200" b="1" dirty="0" smtClean="0"/>
              <a:t>n </a:t>
            </a:r>
            <a:r>
              <a:rPr lang="uz-Cyrl-UZ" sz="2200" b="1" dirty="0"/>
              <a:t>noqatlarda amplituda óziniń 2A maksimal </a:t>
            </a:r>
            <a:r>
              <a:rPr lang="uz-Cyrl-UZ" sz="2200" b="1" dirty="0" smtClean="0"/>
              <a:t>m</a:t>
            </a:r>
            <a:r>
              <a:rPr lang="en-US" sz="2200" b="1" dirty="0" smtClean="0"/>
              <a:t>á</a:t>
            </a:r>
            <a:r>
              <a:rPr lang="uz-Cyrl-UZ" sz="2200" b="1" dirty="0" smtClean="0"/>
              <a:t>nisine </a:t>
            </a:r>
            <a:r>
              <a:rPr lang="uz-Cyrl-UZ" sz="2200" b="1" dirty="0"/>
              <a:t>erisedi. Bul noqatlar </a:t>
            </a:r>
            <a:r>
              <a:rPr lang="en-US" sz="2200" b="1" dirty="0" err="1" smtClean="0"/>
              <a:t>turǵın</a:t>
            </a:r>
            <a:r>
              <a:rPr lang="uz-Cyrl-UZ" sz="2200" b="1" dirty="0" smtClean="0"/>
              <a:t> </a:t>
            </a:r>
            <a:r>
              <a:rPr lang="uz-Cyrl-UZ" sz="2200" b="1" dirty="0"/>
              <a:t>tolqınnıń </a:t>
            </a:r>
            <a:r>
              <a:rPr lang="uz-Cyrl-UZ" sz="2200" b="1" dirty="0" smtClean="0"/>
              <a:t>d</a:t>
            </a:r>
            <a:r>
              <a:rPr lang="en-US" sz="2200" b="1" dirty="0" err="1" smtClean="0"/>
              <a:t>óńlik</a:t>
            </a:r>
            <a:r>
              <a:rPr lang="uz-Cyrl-UZ" sz="2200" b="1" dirty="0" smtClean="0"/>
              <a:t>leri </a:t>
            </a:r>
            <a:r>
              <a:rPr lang="uz-Cyrl-UZ" sz="2200" b="1" dirty="0"/>
              <a:t>dep ataladı hám </a:t>
            </a:r>
            <a:r>
              <a:rPr lang="en-US" sz="2200" b="1" dirty="0" err="1" smtClean="0"/>
              <a:t>dóń</a:t>
            </a:r>
            <a:r>
              <a:rPr lang="uz-Cyrl-UZ" sz="2200" b="1" dirty="0" smtClean="0"/>
              <a:t>lik </a:t>
            </a:r>
            <a:r>
              <a:rPr lang="uz-Cyrl-UZ" sz="2200" b="1" dirty="0"/>
              <a:t>koordinataları </a:t>
            </a:r>
            <a:r>
              <a:rPr lang="en-US" sz="2200" b="1" dirty="0" err="1" smtClean="0"/>
              <a:t>tómende</a:t>
            </a:r>
            <a:r>
              <a:rPr lang="uz-Cyrl-UZ" sz="2200" b="1" dirty="0" smtClean="0"/>
              <a:t>gi </a:t>
            </a:r>
            <a:r>
              <a:rPr lang="uz-Cyrl-UZ" sz="2200" b="1" dirty="0"/>
              <a:t>ańlatpa arqalı anıqlanadı.</a:t>
            </a:r>
            <a:endParaRPr lang="ru-RU" sz="2200" b="1" dirty="0"/>
          </a:p>
        </p:txBody>
      </p:sp>
      <p:grpSp>
        <p:nvGrpSpPr>
          <p:cNvPr id="2" name="Группа 6"/>
          <p:cNvGrpSpPr/>
          <p:nvPr/>
        </p:nvGrpSpPr>
        <p:grpSpPr>
          <a:xfrm>
            <a:off x="2681747" y="2667182"/>
            <a:ext cx="3752317" cy="895350"/>
            <a:chOff x="2681748" y="3128847"/>
            <a:chExt cx="3752317" cy="895350"/>
          </a:xfrm>
        </p:grpSpPr>
        <p:pic>
          <p:nvPicPr>
            <p:cNvPr id="2097166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52665" y="3128847"/>
              <a:ext cx="3581400" cy="8953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48624" name="Прямоугольник 5"/>
            <p:cNvSpPr/>
            <p:nvPr/>
          </p:nvSpPr>
          <p:spPr>
            <a:xfrm>
              <a:off x="2681748" y="3128847"/>
              <a:ext cx="611437" cy="89535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z-Cyrl-UZ" sz="2800" dirty="0" smtClean="0"/>
                <a:t>Х</a:t>
              </a:r>
              <a:r>
                <a:rPr lang="en-US" sz="2800" baseline="-25000" dirty="0" smtClean="0"/>
                <a:t>d</a:t>
              </a:r>
              <a:endParaRPr lang="ru-RU" sz="2800" baseline="-25000" dirty="0"/>
            </a:p>
          </p:txBody>
        </p:sp>
      </p:grpSp>
      <p:sp>
        <p:nvSpPr>
          <p:cNvPr id="1048625" name="Прямоугольник 7"/>
          <p:cNvSpPr/>
          <p:nvPr/>
        </p:nvSpPr>
        <p:spPr>
          <a:xfrm>
            <a:off x="775124" y="3523568"/>
            <a:ext cx="40139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2200" b="1" dirty="0"/>
              <a:t>Koordinataları tómendegi </a:t>
            </a:r>
            <a:r>
              <a:rPr lang="uz-Cyrl-UZ" sz="2200" b="1" dirty="0" smtClean="0"/>
              <a:t>shár</a:t>
            </a:r>
            <a:r>
              <a:rPr lang="en-US" sz="2200" b="1" dirty="0" err="1" smtClean="0"/>
              <a:t>tt</a:t>
            </a:r>
            <a:r>
              <a:rPr lang="uz-Cyrl-UZ" sz="2200" b="1" dirty="0" smtClean="0"/>
              <a:t>i</a:t>
            </a:r>
            <a:endParaRPr lang="ru-RU" sz="2200" b="1" dirty="0"/>
          </a:p>
        </p:txBody>
      </p:sp>
      <p:pic>
        <p:nvPicPr>
          <p:cNvPr id="209716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93184" y="4056100"/>
            <a:ext cx="2286356" cy="720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2215" y="4232578"/>
            <a:ext cx="1498004" cy="367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6" name="Прямоугольник 8"/>
          <p:cNvSpPr/>
          <p:nvPr/>
        </p:nvSpPr>
        <p:spPr>
          <a:xfrm>
            <a:off x="562055" y="4776196"/>
            <a:ext cx="84205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 smtClean="0"/>
              <a:t>qan</a:t>
            </a:r>
            <a:r>
              <a:rPr lang="uz-Cyrl-UZ" sz="2200" b="1" dirty="0" smtClean="0"/>
              <a:t>aatlan</a:t>
            </a:r>
            <a:r>
              <a:rPr lang="en-US" sz="2200" b="1" dirty="0" err="1" smtClean="0"/>
              <a:t>dıratuǵı</a:t>
            </a:r>
            <a:r>
              <a:rPr lang="uz-Cyrl-UZ" sz="2200" b="1" dirty="0" smtClean="0"/>
              <a:t>n </a:t>
            </a:r>
            <a:r>
              <a:rPr lang="uz-Cyrl-UZ" sz="2200" b="1" dirty="0"/>
              <a:t>noqatlarda tolqın </a:t>
            </a:r>
            <a:r>
              <a:rPr lang="uz-Cyrl-UZ" sz="2200" b="1" dirty="0" smtClean="0"/>
              <a:t>amplitud</a:t>
            </a:r>
            <a:r>
              <a:rPr lang="en-US" sz="2200" b="1" dirty="0" err="1" smtClean="0"/>
              <a:t>ası</a:t>
            </a:r>
            <a:r>
              <a:rPr lang="uz-Cyrl-UZ" sz="2200" b="1" dirty="0" smtClean="0"/>
              <a:t> </a:t>
            </a:r>
            <a:r>
              <a:rPr lang="en-US" sz="2200" b="1" dirty="0" err="1" smtClean="0"/>
              <a:t>nolge</a:t>
            </a:r>
            <a:r>
              <a:rPr lang="uz-Cyrl-UZ" sz="2200" b="1" dirty="0" smtClean="0"/>
              <a:t> </a:t>
            </a:r>
            <a:r>
              <a:rPr lang="uz-Cyrl-UZ" sz="2200" b="1" dirty="0"/>
              <a:t>aylanadı </a:t>
            </a:r>
            <a:r>
              <a:rPr lang="en-US" sz="2200" b="1" dirty="0" err="1" smtClean="0"/>
              <a:t>hám</a:t>
            </a:r>
            <a:r>
              <a:rPr lang="uz-Cyrl-UZ" sz="2200" b="1" dirty="0" smtClean="0"/>
              <a:t> </a:t>
            </a:r>
            <a:r>
              <a:rPr lang="uz-Cyrl-UZ" sz="2200" b="1" dirty="0"/>
              <a:t>bul noqatlar </a:t>
            </a:r>
            <a:r>
              <a:rPr lang="en-US" sz="2200" b="1" dirty="0" err="1" smtClean="0"/>
              <a:t>turǵın</a:t>
            </a:r>
            <a:r>
              <a:rPr lang="uz-Cyrl-UZ" sz="2200" b="1" dirty="0" smtClean="0"/>
              <a:t> </a:t>
            </a:r>
            <a:r>
              <a:rPr lang="uz-Cyrl-UZ" sz="2200" b="1" dirty="0"/>
              <a:t>tolqınnıń túyinleri dep ataladı hám túyin koordinataları </a:t>
            </a:r>
            <a:r>
              <a:rPr lang="en-US" sz="2200" b="1" dirty="0" err="1" smtClean="0"/>
              <a:t>tómende</a:t>
            </a:r>
            <a:r>
              <a:rPr lang="uz-Cyrl-UZ" sz="2200" b="1" dirty="0" smtClean="0"/>
              <a:t>gi </a:t>
            </a:r>
            <a:r>
              <a:rPr lang="uz-Cyrl-UZ" sz="2200" b="1" dirty="0"/>
              <a:t>ańlatpa arqalı anıqlanadı.</a:t>
            </a:r>
            <a:endParaRPr lang="ru-RU" sz="2200" b="1" dirty="0"/>
          </a:p>
        </p:txBody>
      </p:sp>
      <p:pic>
        <p:nvPicPr>
          <p:cNvPr id="2097169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51569" y="5857891"/>
            <a:ext cx="4286250" cy="93409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14612" y="500042"/>
            <a:ext cx="6019800" cy="214314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Terbelis</a:t>
            </a:r>
            <a:r>
              <a:rPr lang="ru-RU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ru-RU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hám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TOlQ</a:t>
            </a:r>
            <a:r>
              <a:rPr lang="en-US" sz="5400" b="1" dirty="0" err="1" smtClean="0">
                <a:solidFill>
                  <a:schemeClr val="tx1"/>
                </a:solidFill>
              </a:rPr>
              <a:t>ÍNLAR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143512"/>
            <a:ext cx="64008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2771800" y="3352800"/>
            <a:ext cx="5976664" cy="79058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lang="uz-Latn-UZ" sz="40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en-US" sz="4000" b="1" dirty="0" err="1"/>
              <a:t>Tolqınlar</a:t>
            </a:r>
            <a:r>
              <a:rPr lang="en-US" sz="4000" b="1" dirty="0"/>
              <a:t> </a:t>
            </a:r>
            <a:r>
              <a:rPr lang="en-US" sz="4000" b="1" dirty="0" err="1"/>
              <a:t>superpoziciyası</a:t>
            </a:r>
            <a:r>
              <a:rPr lang="en-US" sz="4000" b="1" dirty="0"/>
              <a:t>.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285992"/>
            <a:ext cx="1905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uz-Latn-UZ" b="1" dirty="0" smtClean="0"/>
              <a:t>ANÍQ</a:t>
            </a:r>
            <a:r>
              <a:rPr lang="en-US" b="1" dirty="0" smtClean="0"/>
              <a:t>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714348" y="5857892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uz-Latn-UZ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85720" y="5000636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167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b="1" dirty="0" smtClean="0">
                <a:solidFill>
                  <a:schemeClr val="tx1"/>
                </a:solidFill>
              </a:rPr>
              <a:t>T</a:t>
            </a:r>
            <a:r>
              <a:rPr lang="en-US" b="1" dirty="0" err="1" smtClean="0">
                <a:solidFill>
                  <a:schemeClr val="tx1"/>
                </a:solidFill>
              </a:rPr>
              <a:t>urǵın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tolqın</a:t>
            </a:r>
            <a:r>
              <a:rPr lang="en-US" b="1" dirty="0" err="1" smtClean="0">
                <a:solidFill>
                  <a:schemeClr val="tx1"/>
                </a:solidFill>
              </a:rPr>
              <a:t>ǵa</a:t>
            </a:r>
            <a:r>
              <a:rPr lang="en-US" b="1" dirty="0" smtClean="0">
                <a:solidFill>
                  <a:schemeClr val="tx1"/>
                </a:solidFill>
              </a:rPr>
              <a:t> m</a:t>
            </a:r>
            <a:r>
              <a:rPr lang="ru-RU" b="1" dirty="0" err="1" smtClean="0">
                <a:solidFill>
                  <a:schemeClr val="tx1"/>
                </a:solidFill>
              </a:rPr>
              <a:t>ı</a:t>
            </a:r>
            <a:r>
              <a:rPr lang="en-US" b="1" dirty="0" err="1" smtClean="0">
                <a:solidFill>
                  <a:schemeClr val="tx1"/>
                </a:solidFill>
              </a:rPr>
              <a:t>sal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86371" name="ShockwaveFlash1" r:id="rId2" imgW="1828571" imgH="1828571"/>
        </mc:Choice>
        <mc:Fallback>
          <p:control name="ShockwaveFlash1" r:id="rId2" imgW="1828571" imgH="182857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1900" y="1168400"/>
                  <a:ext cx="6654800" cy="5448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039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Заголовок 1"/>
          <p:cNvSpPr>
            <a:spLocks noGrp="1"/>
          </p:cNvSpPr>
          <p:nvPr>
            <p:ph type="title"/>
          </p:nvPr>
        </p:nvSpPr>
        <p:spPr>
          <a:xfrm>
            <a:off x="457200" y="171432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z-Latn-UZ" sz="3600" b="1" dirty="0" smtClean="0">
                <a:solidFill>
                  <a:schemeClr val="tx1"/>
                </a:solidFill>
              </a:rPr>
              <a:t>S</a:t>
            </a:r>
            <a:r>
              <a:rPr lang="en-US" sz="3600" b="1" dirty="0" err="1" smtClean="0">
                <a:solidFill>
                  <a:schemeClr val="tx1"/>
                </a:solidFill>
              </a:rPr>
              <a:t>hab</a:t>
            </a:r>
            <a:r>
              <a:rPr lang="ru-RU" sz="3600" b="1" dirty="0" err="1" smtClean="0">
                <a:solidFill>
                  <a:schemeClr val="tx1"/>
                </a:solidFill>
              </a:rPr>
              <a:t>ar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ru-RU" sz="3600" b="1" dirty="0" err="1" smtClean="0">
                <a:solidFill>
                  <a:schemeClr val="tx1"/>
                </a:solidFill>
              </a:rPr>
              <a:t>hám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turǵın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ru-RU" sz="3600" b="1" dirty="0" err="1" smtClean="0">
                <a:solidFill>
                  <a:schemeClr val="tx1"/>
                </a:solidFill>
              </a:rPr>
              <a:t>tolqınlar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salıstırarlı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ru-RU" sz="3600" b="1" dirty="0" err="1" smtClean="0">
                <a:solidFill>
                  <a:schemeClr val="tx1"/>
                </a:solidFill>
              </a:rPr>
              <a:t>qásiyetleri</a:t>
            </a:r>
            <a:endParaRPr lang="ru-RU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4194311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282931"/>
              </p:ext>
            </p:extLst>
          </p:nvPr>
        </p:nvGraphicFramePr>
        <p:xfrm>
          <a:off x="409552" y="1347776"/>
          <a:ext cx="8324896" cy="526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48"/>
                <a:gridCol w="4162448"/>
              </a:tblGrid>
              <a:tr h="471480">
                <a:tc>
                  <a:txBody>
                    <a:bodyPr/>
                    <a:lstStyle/>
                    <a:p>
                      <a:pPr algn="ctr"/>
                      <a:r>
                        <a:rPr lang="uz-Latn-UZ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hab</a:t>
                      </a:r>
                      <a:r>
                        <a:rPr lang="ru-RU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tolqında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Latn-UZ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urǵın</a:t>
                      </a:r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tolqında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5167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Terbelisler</a:t>
                      </a:r>
                      <a:r>
                        <a:rPr lang="ru-RU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amplitud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ası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79241"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Tolqınnıń barlıq noqatları birdey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amplituda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menen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terbeli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leri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júz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beredi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Tolqınnıń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barlıq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noqatları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hár-túr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amplituda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menen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terbeli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leri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júz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beredi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288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Terbelisler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ası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79241"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Terbelisler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ası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órilip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atırǵa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noqattıń koordinatalarına baylanıslı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Latn-UZ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túyin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arasındaǵı barlıq noqatlar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birdey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fazalarda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terbeledi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Túyinnen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ótiwde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terbelisler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ası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ózgeredi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Túyinniń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hár-túr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táreplerinde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jaylasqan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noqatlarda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qarama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qarsı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fazalarda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terbeledi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34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Energiya kóshiwi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79241">
                <a:tc>
                  <a:txBody>
                    <a:bodyPr/>
                    <a:lstStyle/>
                    <a:p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rbelmeli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háreket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energiyası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shabarman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tolqın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tarqalıwı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ǵıt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ı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boylap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kóshedi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Energiya kóshiwi baqlanbaydı. λ/2 átirapında kinetik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hám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ial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energiy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alardı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ń bir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birine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z-Latn-UZ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ótiw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baqlanadı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0" name="Object 3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413125" y="1997075"/>
          <a:ext cx="5492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0" name="Equation" r:id="rId4" imgW="202936" imgH="177569" progId="">
                  <p:embed/>
                </p:oleObj>
              </mc:Choice>
              <mc:Fallback>
                <p:oleObj name="Equation" r:id="rId4" imgW="202936" imgH="177569" progId="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1997075"/>
                        <a:ext cx="5492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1" name="Object 4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86150" y="4271963"/>
          <a:ext cx="4524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1" name="Equation" r:id="rId6" imgW="139579" imgH="177646" progId="">
                  <p:embed/>
                </p:oleObj>
              </mc:Choice>
              <mc:Fallback>
                <p:oleObj name="Equation" r:id="rId6" imgW="139579" imgH="177646" progId="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4271963"/>
                        <a:ext cx="452438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790" name="Text Box 17"/>
          <p:cNvSpPr txBox="1">
            <a:spLocks noChangeArrowheads="1"/>
          </p:cNvSpPr>
          <p:nvPr/>
        </p:nvSpPr>
        <p:spPr bwMode="auto">
          <a:xfrm>
            <a:off x="500040" y="1800216"/>
            <a:ext cx="396875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ξ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791" name="Text Box 18"/>
          <p:cNvSpPr txBox="1">
            <a:spLocks noChangeArrowheads="1"/>
          </p:cNvSpPr>
          <p:nvPr/>
        </p:nvSpPr>
        <p:spPr bwMode="auto">
          <a:xfrm>
            <a:off x="8462984" y="3167390"/>
            <a:ext cx="340158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x</a:t>
            </a:r>
            <a:endParaRPr lang="ru-RU" sz="2800" dirty="0"/>
          </a:p>
        </p:txBody>
      </p:sp>
      <p:sp>
        <p:nvSpPr>
          <p:cNvPr id="1048792" name="Text Box 19"/>
          <p:cNvSpPr txBox="1">
            <a:spLocks noChangeArrowheads="1"/>
          </p:cNvSpPr>
          <p:nvPr/>
        </p:nvSpPr>
        <p:spPr bwMode="auto">
          <a:xfrm>
            <a:off x="3033704" y="3790952"/>
            <a:ext cx="693722" cy="61213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sz="2800" baseline="-25000" dirty="0" smtClean="0"/>
              <a:t>2</a:t>
            </a:r>
            <a:endParaRPr lang="ru-RU" sz="2800" dirty="0"/>
          </a:p>
        </p:txBody>
      </p:sp>
      <p:sp>
        <p:nvSpPr>
          <p:cNvPr id="1048793" name="Text Box 20"/>
          <p:cNvSpPr txBox="1">
            <a:spLocks noChangeArrowheads="1"/>
          </p:cNvSpPr>
          <p:nvPr/>
        </p:nvSpPr>
        <p:spPr bwMode="auto">
          <a:xfrm>
            <a:off x="5929320" y="1890704"/>
            <a:ext cx="590570" cy="61213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794" name="Freeform 26"/>
          <p:cNvSpPr/>
          <p:nvPr/>
        </p:nvSpPr>
        <p:spPr bwMode="auto">
          <a:xfrm flipH="1">
            <a:off x="1042965" y="2297900"/>
            <a:ext cx="6424650" cy="2262200"/>
          </a:xfrm>
          <a:custGeom>
            <a:avLst/>
            <a:gdLst/>
            <a:ahLst/>
            <a:cxnLst>
              <a:cxn ang="0">
                <a:pos x="2502" y="0"/>
              </a:cxn>
              <a:cxn ang="0">
                <a:pos x="2265" y="463"/>
              </a:cxn>
              <a:cxn ang="0">
                <a:pos x="2040" y="924"/>
              </a:cxn>
              <a:cxn ang="0">
                <a:pos x="1812" y="466"/>
              </a:cxn>
              <a:cxn ang="0">
                <a:pos x="1588" y="7"/>
              </a:cxn>
              <a:cxn ang="0">
                <a:pos x="1353" y="468"/>
              </a:cxn>
              <a:cxn ang="0">
                <a:pos x="1132" y="922"/>
              </a:cxn>
              <a:cxn ang="0">
                <a:pos x="903" y="466"/>
              </a:cxn>
              <a:cxn ang="0">
                <a:pos x="676" y="4"/>
              </a:cxn>
              <a:cxn ang="0">
                <a:pos x="445" y="465"/>
              </a:cxn>
              <a:cxn ang="0">
                <a:pos x="223" y="922"/>
              </a:cxn>
              <a:cxn ang="0">
                <a:pos x="0" y="468"/>
              </a:cxn>
            </a:cxnLst>
            <a:rect l="0" t="0" r="r" b="b"/>
            <a:pathLst>
              <a:path w="2502" h="924">
                <a:moveTo>
                  <a:pt x="2502" y="0"/>
                </a:moveTo>
                <a:cubicBezTo>
                  <a:pt x="2404" y="0"/>
                  <a:pt x="2331" y="305"/>
                  <a:pt x="2265" y="463"/>
                </a:cubicBezTo>
                <a:cubicBezTo>
                  <a:pt x="2199" y="621"/>
                  <a:pt x="2118" y="924"/>
                  <a:pt x="2040" y="924"/>
                </a:cubicBezTo>
                <a:cubicBezTo>
                  <a:pt x="1962" y="924"/>
                  <a:pt x="1870" y="629"/>
                  <a:pt x="1812" y="466"/>
                </a:cubicBezTo>
                <a:cubicBezTo>
                  <a:pt x="1754" y="303"/>
                  <a:pt x="1663" y="6"/>
                  <a:pt x="1588" y="7"/>
                </a:cubicBezTo>
                <a:cubicBezTo>
                  <a:pt x="1514" y="7"/>
                  <a:pt x="1412" y="314"/>
                  <a:pt x="1353" y="468"/>
                </a:cubicBezTo>
                <a:cubicBezTo>
                  <a:pt x="1294" y="622"/>
                  <a:pt x="1209" y="922"/>
                  <a:pt x="1132" y="922"/>
                </a:cubicBezTo>
                <a:cubicBezTo>
                  <a:pt x="1055" y="922"/>
                  <a:pt x="967" y="641"/>
                  <a:pt x="903" y="466"/>
                </a:cubicBezTo>
                <a:cubicBezTo>
                  <a:pt x="839" y="291"/>
                  <a:pt x="751" y="4"/>
                  <a:pt x="676" y="4"/>
                </a:cubicBezTo>
                <a:cubicBezTo>
                  <a:pt x="601" y="4"/>
                  <a:pt x="508" y="311"/>
                  <a:pt x="445" y="465"/>
                </a:cubicBezTo>
                <a:cubicBezTo>
                  <a:pt x="382" y="619"/>
                  <a:pt x="297" y="922"/>
                  <a:pt x="223" y="922"/>
                </a:cubicBezTo>
                <a:cubicBezTo>
                  <a:pt x="149" y="922"/>
                  <a:pt x="46" y="563"/>
                  <a:pt x="0" y="468"/>
                </a:cubicBezTo>
              </a:path>
            </a:pathLst>
          </a:custGeom>
          <a:noFill/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8795" name="Freeform 27"/>
          <p:cNvSpPr/>
          <p:nvPr/>
        </p:nvSpPr>
        <p:spPr bwMode="auto">
          <a:xfrm flipH="1" flipV="1">
            <a:off x="1042967" y="2252656"/>
            <a:ext cx="6424648" cy="2352688"/>
          </a:xfrm>
          <a:custGeom>
            <a:avLst/>
            <a:gdLst/>
            <a:ahLst/>
            <a:cxnLst>
              <a:cxn ang="0">
                <a:pos x="2502" y="0"/>
              </a:cxn>
              <a:cxn ang="0">
                <a:pos x="2265" y="463"/>
              </a:cxn>
              <a:cxn ang="0">
                <a:pos x="2040" y="924"/>
              </a:cxn>
              <a:cxn ang="0">
                <a:pos x="1812" y="466"/>
              </a:cxn>
              <a:cxn ang="0">
                <a:pos x="1588" y="7"/>
              </a:cxn>
              <a:cxn ang="0">
                <a:pos x="1353" y="468"/>
              </a:cxn>
              <a:cxn ang="0">
                <a:pos x="1132" y="922"/>
              </a:cxn>
              <a:cxn ang="0">
                <a:pos x="903" y="466"/>
              </a:cxn>
              <a:cxn ang="0">
                <a:pos x="676" y="4"/>
              </a:cxn>
              <a:cxn ang="0">
                <a:pos x="445" y="465"/>
              </a:cxn>
              <a:cxn ang="0">
                <a:pos x="223" y="922"/>
              </a:cxn>
              <a:cxn ang="0">
                <a:pos x="0" y="468"/>
              </a:cxn>
            </a:cxnLst>
            <a:rect l="0" t="0" r="r" b="b"/>
            <a:pathLst>
              <a:path w="2502" h="924">
                <a:moveTo>
                  <a:pt x="2502" y="0"/>
                </a:moveTo>
                <a:cubicBezTo>
                  <a:pt x="2404" y="0"/>
                  <a:pt x="2331" y="305"/>
                  <a:pt x="2265" y="463"/>
                </a:cubicBezTo>
                <a:cubicBezTo>
                  <a:pt x="2199" y="621"/>
                  <a:pt x="2118" y="924"/>
                  <a:pt x="2040" y="924"/>
                </a:cubicBezTo>
                <a:cubicBezTo>
                  <a:pt x="1962" y="924"/>
                  <a:pt x="1870" y="629"/>
                  <a:pt x="1812" y="466"/>
                </a:cubicBezTo>
                <a:cubicBezTo>
                  <a:pt x="1754" y="303"/>
                  <a:pt x="1663" y="6"/>
                  <a:pt x="1588" y="7"/>
                </a:cubicBezTo>
                <a:cubicBezTo>
                  <a:pt x="1514" y="7"/>
                  <a:pt x="1412" y="314"/>
                  <a:pt x="1353" y="468"/>
                </a:cubicBezTo>
                <a:cubicBezTo>
                  <a:pt x="1294" y="622"/>
                  <a:pt x="1209" y="922"/>
                  <a:pt x="1132" y="922"/>
                </a:cubicBezTo>
                <a:cubicBezTo>
                  <a:pt x="1055" y="922"/>
                  <a:pt x="967" y="641"/>
                  <a:pt x="903" y="466"/>
                </a:cubicBezTo>
                <a:cubicBezTo>
                  <a:pt x="839" y="291"/>
                  <a:pt x="751" y="4"/>
                  <a:pt x="676" y="4"/>
                </a:cubicBezTo>
                <a:cubicBezTo>
                  <a:pt x="601" y="4"/>
                  <a:pt x="508" y="311"/>
                  <a:pt x="445" y="465"/>
                </a:cubicBezTo>
                <a:cubicBezTo>
                  <a:pt x="382" y="619"/>
                  <a:pt x="297" y="922"/>
                  <a:pt x="223" y="922"/>
                </a:cubicBezTo>
                <a:cubicBezTo>
                  <a:pt x="149" y="922"/>
                  <a:pt x="46" y="563"/>
                  <a:pt x="0" y="468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8796" name="Text Box 33"/>
          <p:cNvSpPr txBox="1">
            <a:spLocks noChangeArrowheads="1"/>
          </p:cNvSpPr>
          <p:nvPr/>
        </p:nvSpPr>
        <p:spPr bwMode="auto">
          <a:xfrm>
            <a:off x="4843464" y="4786320"/>
            <a:ext cx="4071936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-  </a:t>
            </a:r>
            <a:r>
              <a:rPr lang="ru-RU" sz="2800" b="1" dirty="0" smtClean="0">
                <a:cs typeface="Times New Roman" pitchFamily="18" charset="0"/>
              </a:rPr>
              <a:t>t</a:t>
            </a:r>
            <a:r>
              <a:rPr lang="en-US" sz="2800" b="1" dirty="0" err="1" smtClean="0">
                <a:cs typeface="Times New Roman" pitchFamily="18" charset="0"/>
              </a:rPr>
              <a:t>úsiws</a:t>
            </a:r>
            <a:r>
              <a:rPr lang="ru-RU" sz="2800" b="1" dirty="0" err="1" smtClean="0">
                <a:cs typeface="Times New Roman" pitchFamily="18" charset="0"/>
              </a:rPr>
              <a:t>hi</a:t>
            </a:r>
            <a:r>
              <a:rPr lang="ru-RU" sz="2800" b="1" dirty="0" smtClean="0">
                <a:cs typeface="Times New Roman" pitchFamily="18" charset="0"/>
              </a:rPr>
              <a:t> </a:t>
            </a:r>
            <a:r>
              <a:rPr lang="ru-RU" sz="2800" b="1" dirty="0" err="1" smtClean="0">
                <a:cs typeface="Times New Roman" pitchFamily="18" charset="0"/>
              </a:rPr>
              <a:t>tolqın</a:t>
            </a:r>
            <a:endParaRPr lang="ru-RU" sz="2800" b="1" dirty="0">
              <a:cs typeface="Times New Roman" pitchFamily="18" charset="0"/>
            </a:endParaRPr>
          </a:p>
        </p:txBody>
      </p:sp>
      <p:sp>
        <p:nvSpPr>
          <p:cNvPr id="1048797" name="Text Box 34"/>
          <p:cNvSpPr txBox="1">
            <a:spLocks noChangeArrowheads="1"/>
          </p:cNvSpPr>
          <p:nvPr/>
        </p:nvSpPr>
        <p:spPr bwMode="auto">
          <a:xfrm>
            <a:off x="4933952" y="5419736"/>
            <a:ext cx="3635354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sz="2800" baseline="-25000" dirty="0" smtClean="0"/>
              <a:t>2</a:t>
            </a:r>
            <a:r>
              <a:rPr lang="ru-RU" sz="2800" dirty="0" smtClean="0"/>
              <a:t>  - </a:t>
            </a:r>
            <a:r>
              <a:rPr lang="en-US" sz="2800" b="1" dirty="0" err="1" smtClean="0"/>
              <a:t>sáwleleng</a:t>
            </a:r>
            <a:r>
              <a:rPr lang="ru-RU" sz="2800" b="1" dirty="0" err="1" smtClean="0"/>
              <a:t>en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tolqın</a:t>
            </a:r>
            <a:endParaRPr lang="ru-RU" sz="2800" b="1" dirty="0">
              <a:cs typeface="Times New Roman" pitchFamily="18" charset="0"/>
            </a:endParaRPr>
          </a:p>
        </p:txBody>
      </p:sp>
      <p:sp>
        <p:nvSpPr>
          <p:cNvPr id="1048798" name="Заголовок 27"/>
          <p:cNvSpPr>
            <a:spLocks noGrp="1"/>
          </p:cNvSpPr>
          <p:nvPr>
            <p:ph type="title" sz="quarter"/>
          </p:nvPr>
        </p:nvSpPr>
        <p:spPr>
          <a:xfrm>
            <a:off x="228576" y="274638"/>
            <a:ext cx="8686848" cy="136841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S</a:t>
            </a:r>
            <a:r>
              <a:rPr lang="en-US" sz="3200" b="1" dirty="0" err="1" smtClean="0">
                <a:solidFill>
                  <a:schemeClr val="tx1"/>
                </a:solidFill>
              </a:rPr>
              <a:t>hab</a:t>
            </a:r>
            <a:r>
              <a:rPr lang="ru-RU" sz="3200" b="1" dirty="0" err="1" smtClean="0">
                <a:solidFill>
                  <a:schemeClr val="tx1"/>
                </a:solidFill>
              </a:rPr>
              <a:t>ar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hám</a:t>
            </a:r>
            <a:r>
              <a:rPr lang="ru-RU" sz="3200" b="1" dirty="0" smtClean="0">
                <a:solidFill>
                  <a:schemeClr val="tx1"/>
                </a:solidFill>
              </a:rPr>
              <a:t> s</a:t>
            </a:r>
            <a:r>
              <a:rPr lang="en-US" sz="3200" b="1" dirty="0" err="1" smtClean="0">
                <a:solidFill>
                  <a:schemeClr val="tx1"/>
                </a:solidFill>
              </a:rPr>
              <a:t>áwle</a:t>
            </a:r>
            <a:r>
              <a:rPr lang="ru-RU" sz="3200" b="1" dirty="0" err="1" smtClean="0">
                <a:solidFill>
                  <a:schemeClr val="tx1"/>
                </a:solidFill>
              </a:rPr>
              <a:t>lengen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tolqınlar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interferen</a:t>
            </a:r>
            <a:r>
              <a:rPr lang="en-US" sz="3200" b="1" dirty="0" smtClean="0">
                <a:solidFill>
                  <a:schemeClr val="tx1"/>
                </a:solidFill>
              </a:rPr>
              <a:t>c</a:t>
            </a:r>
            <a:r>
              <a:rPr lang="ru-RU" sz="3200" b="1" dirty="0" err="1" smtClean="0">
                <a:solidFill>
                  <a:schemeClr val="tx1"/>
                </a:solidFill>
              </a:rPr>
              <a:t>iy</a:t>
            </a:r>
            <a:r>
              <a:rPr lang="en-US" sz="3200" b="1" dirty="0" err="1" smtClean="0">
                <a:solidFill>
                  <a:schemeClr val="tx1"/>
                </a:solidFill>
              </a:rPr>
              <a:t>asında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turǵın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tolqınlar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payda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bolıwı</a:t>
            </a:r>
            <a:endParaRPr lang="ru-RU" sz="3200" b="1" dirty="0">
              <a:solidFill>
                <a:schemeClr val="tx1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42968" y="1709728"/>
            <a:ext cx="7467600" cy="3124200"/>
            <a:chOff x="1056" y="192"/>
            <a:chExt cx="4704" cy="1968"/>
          </a:xfrm>
        </p:grpSpPr>
        <p:sp>
          <p:nvSpPr>
            <p:cNvPr id="1048800" name="Line 9"/>
            <p:cNvSpPr>
              <a:spLocks noChangeShapeType="1"/>
            </p:cNvSpPr>
            <p:nvPr/>
          </p:nvSpPr>
          <p:spPr bwMode="auto">
            <a:xfrm flipV="1">
              <a:off x="1056" y="192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048801" name="Line 10"/>
            <p:cNvSpPr>
              <a:spLocks noChangeShapeType="1"/>
            </p:cNvSpPr>
            <p:nvPr/>
          </p:nvSpPr>
          <p:spPr bwMode="auto">
            <a:xfrm>
              <a:off x="1056" y="1248"/>
              <a:ext cx="4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4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4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3000"/>
                                        <p:tgtEl>
                                          <p:spTgt spid="104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9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04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104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9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104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4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4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0" grpId="0"/>
      <p:bldP spid="1048791" grpId="0"/>
      <p:bldP spid="1048792" grpId="0"/>
      <p:bldP spid="1048793" grpId="0"/>
      <p:bldP spid="1048794" grpId="0" animBg="1"/>
      <p:bldP spid="1048795" grpId="0" animBg="1"/>
      <p:bldP spid="1048796" grpId="0"/>
      <p:bldP spid="10487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B</a:t>
            </a:r>
            <a:r>
              <a:rPr lang="en-US" sz="3200" b="1" dirty="0" err="1" smtClean="0">
                <a:solidFill>
                  <a:schemeClr val="tx1"/>
                </a:solidFill>
              </a:rPr>
              <a:t>ekkemlenge</a:t>
            </a:r>
            <a:r>
              <a:rPr lang="ru-RU" sz="3200" b="1" dirty="0" smtClean="0">
                <a:solidFill>
                  <a:schemeClr val="tx1"/>
                </a:solidFill>
              </a:rPr>
              <a:t>n </a:t>
            </a:r>
            <a:r>
              <a:rPr lang="en-US" sz="3200" b="1" dirty="0" err="1" smtClean="0">
                <a:solidFill>
                  <a:schemeClr val="tx1"/>
                </a:solidFill>
              </a:rPr>
              <a:t>lenta</a:t>
            </a:r>
            <a:r>
              <a:rPr lang="ru-RU" sz="3200" b="1" dirty="0" err="1" smtClean="0">
                <a:solidFill>
                  <a:schemeClr val="tx1"/>
                </a:solidFill>
              </a:rPr>
              <a:t>nıń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terbelisinde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turǵın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tolqınlar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payda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bolıwı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04880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971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795" y="1600200"/>
            <a:ext cx="8234408" cy="3716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Содержимое 2"/>
          <p:cNvSpPr>
            <a:spLocks noGrp="1"/>
          </p:cNvSpPr>
          <p:nvPr>
            <p:ph idx="1"/>
          </p:nvPr>
        </p:nvSpPr>
        <p:spPr>
          <a:xfrm>
            <a:off x="4210048" y="261920"/>
            <a:ext cx="4705376" cy="659608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uz-Latn-UZ" b="1" dirty="0" smtClean="0"/>
              <a:t>L</a:t>
            </a:r>
            <a:r>
              <a:rPr lang="en-US" b="1" dirty="0" err="1" smtClean="0"/>
              <a:t>enta</a:t>
            </a:r>
            <a:r>
              <a:rPr lang="ru-RU" b="1" dirty="0" err="1" smtClean="0"/>
              <a:t>nıń</a:t>
            </a:r>
            <a:r>
              <a:rPr lang="ru-RU" b="1" dirty="0" smtClean="0"/>
              <a:t> </a:t>
            </a:r>
            <a:r>
              <a:rPr lang="ru-RU" b="1" i="1" dirty="0" smtClean="0"/>
              <a:t>l</a:t>
            </a:r>
            <a:r>
              <a:rPr lang="ru-RU" b="1" dirty="0" smtClean="0"/>
              <a:t> </a:t>
            </a:r>
            <a:r>
              <a:rPr lang="ru-RU" b="1" dirty="0" err="1" smtClean="0"/>
              <a:t>uzınlıǵı</a:t>
            </a:r>
            <a:r>
              <a:rPr lang="ru-RU" b="1" dirty="0" smtClean="0"/>
              <a:t> </a:t>
            </a:r>
            <a:r>
              <a:rPr lang="ru-RU" b="1" dirty="0" err="1" smtClean="0"/>
              <a:t>yarım</a:t>
            </a:r>
            <a:r>
              <a:rPr lang="ru-RU" b="1" dirty="0" smtClean="0"/>
              <a:t> </a:t>
            </a:r>
            <a:r>
              <a:rPr lang="ru-RU" b="1" dirty="0" err="1" smtClean="0"/>
              <a:t>tolqınnıń</a:t>
            </a:r>
            <a:r>
              <a:rPr lang="ru-RU" b="1" dirty="0" smtClean="0"/>
              <a:t> </a:t>
            </a:r>
            <a:r>
              <a:rPr lang="en-US" b="1" dirty="0" err="1" smtClean="0"/>
              <a:t>pútin</a:t>
            </a:r>
            <a:r>
              <a:rPr lang="ru-RU" b="1" dirty="0" smtClean="0"/>
              <a:t>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ru-RU" b="1" dirty="0" err="1" smtClean="0"/>
              <a:t>sanlarına</a:t>
            </a:r>
            <a:r>
              <a:rPr lang="ru-RU" b="1" dirty="0" smtClean="0"/>
              <a:t> </a:t>
            </a:r>
          </a:p>
          <a:p>
            <a:pPr>
              <a:buNone/>
            </a:pPr>
            <a:r>
              <a:rPr lang="ru-RU" b="1" dirty="0" err="1" smtClean="0"/>
              <a:t>yamasa tolqın uzınlıǵı</a:t>
            </a:r>
            <a:endParaRPr lang="ru-RU" b="1" dirty="0" smtClean="0"/>
          </a:p>
          <a:p>
            <a:pPr>
              <a:buNone/>
            </a:pPr>
            <a:r>
              <a:rPr lang="ru-RU" b="1" dirty="0" err="1" smtClean="0"/>
              <a:t> </a:t>
            </a:r>
            <a:endParaRPr lang="ru-RU" b="1" dirty="0" smtClean="0"/>
          </a:p>
          <a:p>
            <a:pPr>
              <a:buNone/>
            </a:pPr>
            <a:endParaRPr lang="uz-Latn-UZ" b="1" dirty="0" smtClean="0"/>
          </a:p>
          <a:p>
            <a:pPr>
              <a:buNone/>
            </a:pPr>
            <a:endParaRPr lang="uz-Latn-UZ" b="1" dirty="0" smtClean="0"/>
          </a:p>
          <a:p>
            <a:pPr>
              <a:buNone/>
            </a:pPr>
            <a:endParaRPr lang="uz-Latn-UZ" b="1" dirty="0"/>
          </a:p>
          <a:p>
            <a:pPr>
              <a:buNone/>
            </a:pPr>
            <a:r>
              <a:rPr lang="en-US" b="1" dirty="0" err="1" smtClean="0"/>
              <a:t>ge</a:t>
            </a:r>
            <a:r>
              <a:rPr lang="ru-RU" b="1" dirty="0" smtClean="0"/>
              <a:t> </a:t>
            </a:r>
            <a:r>
              <a:rPr lang="ru-RU" b="1" dirty="0" err="1" smtClean="0"/>
              <a:t>teń</a:t>
            </a:r>
            <a:r>
              <a:rPr lang="ru-RU" b="1" dirty="0" smtClean="0"/>
              <a:t> </a:t>
            </a:r>
            <a:r>
              <a:rPr lang="ru-RU" b="1" dirty="0" err="1" smtClean="0"/>
              <a:t>bolǵan</a:t>
            </a:r>
            <a:r>
              <a:rPr lang="en-US" b="1" dirty="0" err="1" smtClean="0"/>
              <a:t>ında</a:t>
            </a:r>
            <a:r>
              <a:rPr lang="ru-RU" b="1" dirty="0" smtClean="0"/>
              <a:t> </a:t>
            </a:r>
            <a:r>
              <a:rPr lang="en-US" b="1" dirty="0" err="1" smtClean="0"/>
              <a:t>lenta</a:t>
            </a:r>
            <a:r>
              <a:rPr lang="ru-RU" b="1" dirty="0" err="1" smtClean="0"/>
              <a:t>da</a:t>
            </a:r>
            <a:r>
              <a:rPr lang="ru-RU" b="1" dirty="0" smtClean="0"/>
              <a:t> </a:t>
            </a:r>
            <a:r>
              <a:rPr lang="en-US" b="1" dirty="0" err="1" smtClean="0"/>
              <a:t>turǵın</a:t>
            </a:r>
            <a:r>
              <a:rPr lang="ru-RU" b="1" dirty="0" smtClean="0"/>
              <a:t> </a:t>
            </a:r>
            <a:r>
              <a:rPr lang="ru-RU" b="1" dirty="0" err="1" smtClean="0"/>
              <a:t>tolqın payda</a:t>
            </a:r>
            <a:r>
              <a:rPr lang="ru-RU" b="1" dirty="0" smtClean="0"/>
              <a:t> </a:t>
            </a:r>
            <a:r>
              <a:rPr lang="ru-RU" b="1" dirty="0" err="1" smtClean="0"/>
              <a:t>boladı</a:t>
            </a:r>
            <a:r>
              <a:rPr lang="en-US" b="1" dirty="0" smtClean="0"/>
              <a:t>.</a:t>
            </a:r>
            <a:endParaRPr lang="uz-Latn-UZ" b="1" dirty="0" smtClean="0"/>
          </a:p>
          <a:p>
            <a:pPr>
              <a:buNone/>
            </a:pPr>
            <a:endParaRPr lang="uz-Latn-UZ" b="1" dirty="0" smtClean="0"/>
          </a:p>
          <a:p>
            <a:pPr>
              <a:buNone/>
            </a:pPr>
            <a:endParaRPr lang="uz-Latn-UZ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uz-Latn-UZ" b="1" dirty="0" smtClean="0"/>
          </a:p>
          <a:p>
            <a:pPr>
              <a:buNone/>
            </a:pPr>
            <a:r>
              <a:rPr lang="ru-RU" b="1" dirty="0" smtClean="0"/>
              <a:t>- </a:t>
            </a:r>
            <a:r>
              <a:rPr lang="en-US" b="1" dirty="0" err="1" smtClean="0"/>
              <a:t>imkan</a:t>
            </a:r>
            <a:r>
              <a:rPr lang="ru-RU" b="1" dirty="0" smtClean="0"/>
              <a:t> </a:t>
            </a:r>
            <a:r>
              <a:rPr lang="ru-RU" b="1" dirty="0" err="1" smtClean="0"/>
              <a:t>bolǵan</a:t>
            </a:r>
            <a:r>
              <a:rPr lang="ru-RU" b="1" dirty="0" smtClean="0"/>
              <a:t> </a:t>
            </a:r>
            <a:r>
              <a:rPr lang="en-US" b="1" dirty="0" err="1" smtClean="0"/>
              <a:t>jiyilikler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ru-RU" b="1" dirty="0" smtClean="0"/>
              <a:t> 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b="1" dirty="0" smtClean="0"/>
          </a:p>
        </p:txBody>
      </p:sp>
      <p:pic>
        <p:nvPicPr>
          <p:cNvPr id="209720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76" y="261920"/>
            <a:ext cx="3885435" cy="4795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488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43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61020"/>
              </p:ext>
            </p:extLst>
          </p:nvPr>
        </p:nvGraphicFramePr>
        <p:xfrm>
          <a:off x="5857884" y="714356"/>
          <a:ext cx="1304932" cy="97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7" name="Формула" r:id="rId5" imgW="533169" imgH="406224" progId="Equation.3">
                  <p:embed/>
                </p:oleObj>
              </mc:Choice>
              <mc:Fallback>
                <p:oleObj name="Формула" r:id="rId5" imgW="533169" imgH="406224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714356"/>
                        <a:ext cx="1304932" cy="9786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8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43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925822"/>
              </p:ext>
            </p:extLst>
          </p:nvPr>
        </p:nvGraphicFramePr>
        <p:xfrm>
          <a:off x="4560580" y="2162168"/>
          <a:ext cx="3887569" cy="995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8" name="Формула" r:id="rId7" imgW="1511300" imgH="393700" progId="Equation.3">
                  <p:embed/>
                </p:oleObj>
              </mc:Choice>
              <mc:Fallback>
                <p:oleObj name="Формула" r:id="rId7" imgW="15113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580" y="2162168"/>
                        <a:ext cx="3887569" cy="995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8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4324" name="Object 7"/>
          <p:cNvGraphicFramePr>
            <a:graphicFrameLocks noChangeAspect="1"/>
          </p:cNvGraphicFramePr>
          <p:nvPr/>
        </p:nvGraphicFramePr>
        <p:xfrm>
          <a:off x="714348" y="5429264"/>
          <a:ext cx="3348056" cy="112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9" name="Формула" r:id="rId9" imgW="1269449" imgH="431613" progId="Equation.3">
                  <p:embed/>
                </p:oleObj>
              </mc:Choice>
              <mc:Fallback>
                <p:oleObj name="Формула" r:id="rId9" imgW="1269449" imgH="4316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429264"/>
                        <a:ext cx="3348056" cy="11227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01038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928688"/>
            <a:ext cx="8270875" cy="559435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buFont typeface="Arial" charset="0"/>
              <a:buNone/>
              <a:defRPr/>
            </a:pPr>
            <a:r>
              <a:rPr lang="ru-RU" sz="2000" b="1" dirty="0" smtClean="0"/>
              <a:t>1. </a:t>
            </a:r>
            <a:r>
              <a:rPr lang="en-US" sz="2000" b="1" dirty="0" smtClean="0"/>
              <a:t>Q</a:t>
            </a:r>
            <a:r>
              <a:rPr lang="ru-RU" sz="2000" b="1" dirty="0" smtClean="0"/>
              <a:t>.</a:t>
            </a:r>
            <a:r>
              <a:rPr lang="en-US" sz="2000" b="1" dirty="0" smtClean="0"/>
              <a:t>P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Abduraxmanov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V</a:t>
            </a:r>
            <a:r>
              <a:rPr lang="ru-RU" sz="2000" b="1" dirty="0" smtClean="0"/>
              <a:t>.</a:t>
            </a:r>
            <a:r>
              <a:rPr lang="en-US" sz="2000" b="1" dirty="0" smtClean="0"/>
              <a:t>S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Xamidov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N</a:t>
            </a:r>
            <a:r>
              <a:rPr lang="ru-RU" sz="2000" b="1" dirty="0" smtClean="0"/>
              <a:t>.</a:t>
            </a:r>
            <a:r>
              <a:rPr lang="en-US" sz="2000" b="1" dirty="0" smtClean="0"/>
              <a:t>A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Axmedova</a:t>
            </a:r>
            <a:r>
              <a:rPr lang="ru-RU" sz="2000" b="1" dirty="0" smtClean="0"/>
              <a:t>. </a:t>
            </a:r>
            <a:r>
              <a:rPr lang="en-US" sz="2000" b="1" dirty="0" smtClean="0"/>
              <a:t>FIZIKA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Darslik</a:t>
            </a:r>
            <a:r>
              <a:rPr lang="ru-RU" sz="2000" b="1" dirty="0" smtClean="0"/>
              <a:t>. </a:t>
            </a:r>
            <a:r>
              <a:rPr lang="en-US" sz="2000" b="1" dirty="0" smtClean="0"/>
              <a:t>Toshkent</a:t>
            </a:r>
            <a:r>
              <a:rPr lang="ru-RU" sz="2000" b="1" dirty="0" smtClean="0"/>
              <a:t>. “</a:t>
            </a:r>
            <a:r>
              <a:rPr lang="en-US" sz="2000" b="1" dirty="0" err="1" smtClean="0"/>
              <a:t>Aloqachi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nashriyoti</a:t>
            </a:r>
            <a:r>
              <a:rPr lang="ru-RU" sz="2000" b="1" dirty="0" smtClean="0"/>
              <a:t>”. 2018 </a:t>
            </a:r>
            <a:r>
              <a:rPr lang="en-US" sz="2000" b="1" dirty="0" smtClean="0"/>
              <a:t>y</a:t>
            </a:r>
            <a:r>
              <a:rPr lang="ru-RU" sz="2000" b="1" dirty="0" smtClean="0"/>
              <a:t>. </a:t>
            </a:r>
            <a:r>
              <a:rPr lang="en-US" sz="2000" b="1" dirty="0" smtClean="0"/>
              <a:t>O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zR</a:t>
            </a:r>
            <a:r>
              <a:rPr lang="en-US" sz="2000" b="1" dirty="0" smtClean="0"/>
              <a:t> OO</a:t>
            </a:r>
            <a:r>
              <a:rPr lang="ru-RU" sz="2000" b="1" dirty="0" smtClean="0"/>
              <a:t>‘</a:t>
            </a:r>
            <a:r>
              <a:rPr lang="en-US" sz="2000" b="1" dirty="0" smtClean="0"/>
              <a:t>MTV</a:t>
            </a:r>
            <a:r>
              <a:rPr lang="ru-RU" sz="2000" b="1" dirty="0" smtClean="0"/>
              <a:t> 2017.24.08 </a:t>
            </a:r>
            <a:r>
              <a:rPr lang="en-US" sz="2000" b="1" dirty="0" err="1" smtClean="0"/>
              <a:t>dagi</a:t>
            </a:r>
            <a:r>
              <a:rPr lang="ru-RU" sz="2000" b="1" dirty="0" smtClean="0"/>
              <a:t> “603”-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2.</a:t>
            </a:r>
            <a:r>
              <a:rPr lang="ru-RU" sz="2000" b="1" dirty="0" smtClean="0"/>
              <a:t>   </a:t>
            </a:r>
            <a:r>
              <a:rPr lang="en-US" sz="2000" b="1" dirty="0" err="1" smtClean="0"/>
              <a:t>B.A.Ibragimov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G.Q.Atajanova</a:t>
            </a:r>
            <a:r>
              <a:rPr lang="en-US" sz="2000" b="1" dirty="0" smtClean="0"/>
              <a:t>. </a:t>
            </a:r>
            <a:r>
              <a:rPr lang="uz-Cyrl-UZ" sz="2000" b="1" dirty="0" smtClean="0"/>
              <a:t>“FIZIKA”. </a:t>
            </a:r>
            <a:r>
              <a:rPr lang="en-US" sz="2000" b="1" dirty="0" err="1" smtClean="0"/>
              <a:t>Oqıwlıq</a:t>
            </a:r>
            <a:r>
              <a:rPr lang="uz-Cyrl-UZ" sz="2000" b="1" dirty="0" smtClean="0"/>
              <a:t>. T</a:t>
            </a:r>
            <a:r>
              <a:rPr lang="en-US" sz="2000" b="1" dirty="0" smtClean="0"/>
              <a:t>a</a:t>
            </a:r>
            <a:r>
              <a:rPr lang="uz-Cyrl-UZ" sz="2000" b="1" dirty="0" smtClean="0"/>
              <a:t>shkent. </a:t>
            </a:r>
            <a:r>
              <a:rPr lang="en-US" sz="2000" b="1" dirty="0" smtClean="0"/>
              <a:t>2018 j. </a:t>
            </a:r>
            <a:endParaRPr lang="ru-RU" sz="2000" b="1" dirty="0" smtClean="0"/>
          </a:p>
          <a:p>
            <a:pPr algn="just">
              <a:buFont typeface="Arial" charset="0"/>
              <a:buNone/>
              <a:defRPr/>
            </a:pPr>
            <a:r>
              <a:rPr lang="uz-Cyrl-UZ" sz="2000" b="1" dirty="0" smtClean="0"/>
              <a:t>3.  Q.P.Abduraxmanov, O’.Egamov. “FIZIKA”. Darslik. Toshkent. O‘quv-ta’lim metodika” bosmaxonasi. 2015 y. O‘zROO‘MTV  2009.26.02. dagi “51”-sonli buyrug‘i.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4</a:t>
            </a:r>
            <a:r>
              <a:rPr lang="uz-Cyrl-UZ" sz="2000" b="1" dirty="0" smtClean="0"/>
              <a:t>. Douglas C. Giancoli. Physics. Principles with Applicathions. 2004 USA ISBN-13 978-0-321-62592-2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5. </a:t>
            </a:r>
            <a:r>
              <a:rPr lang="ru-RU" sz="2000" b="1" dirty="0" smtClean="0"/>
              <a:t> </a:t>
            </a:r>
            <a:r>
              <a:rPr lang="en-US" sz="2000" b="1" dirty="0" smtClean="0"/>
              <a:t>Physics for Scientists and Engineers, Raymond A. </a:t>
            </a:r>
            <a:r>
              <a:rPr lang="en-US" sz="2000" b="1" dirty="0" err="1" smtClean="0"/>
              <a:t>Serway</a:t>
            </a:r>
            <a:r>
              <a:rPr lang="en-US" sz="2000" b="1" dirty="0" smtClean="0"/>
              <a:t>, John W. Jewett. 9th Edition, 2012.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6.</a:t>
            </a:r>
            <a:r>
              <a:rPr lang="ru-RU" sz="2000" b="1" dirty="0" smtClean="0"/>
              <a:t> </a:t>
            </a: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0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uz-Latn-UZ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sz="2000" b="1" dirty="0"/>
              <a:t>"</a:t>
            </a:r>
            <a:r>
              <a:rPr lang="en-US" sz="2000" b="1" dirty="0" err="1"/>
              <a:t>Fizika</a:t>
            </a:r>
            <a:r>
              <a:rPr lang="en-US" sz="2000" b="1" dirty="0"/>
              <a:t> I </a:t>
            </a:r>
            <a:r>
              <a:rPr lang="en-US" sz="2000" b="1" dirty="0" err="1"/>
              <a:t>kursı</a:t>
            </a:r>
            <a:r>
              <a:rPr lang="en-US" sz="2000" b="1" dirty="0"/>
              <a:t> </a:t>
            </a:r>
            <a:r>
              <a:rPr lang="en-US" sz="2000" b="1" dirty="0" err="1"/>
              <a:t>boyınsha</a:t>
            </a:r>
            <a:r>
              <a:rPr lang="en-US" sz="2000" b="1" dirty="0"/>
              <a:t> </a:t>
            </a:r>
            <a:r>
              <a:rPr lang="en-US" sz="2000" b="1" dirty="0" err="1"/>
              <a:t>prezentaciyalıq</a:t>
            </a:r>
            <a:r>
              <a:rPr lang="en-US" sz="2000" b="1" dirty="0"/>
              <a:t> </a:t>
            </a:r>
            <a:r>
              <a:rPr lang="en-US" sz="2000" b="1" dirty="0" err="1"/>
              <a:t>multimedialı</a:t>
            </a:r>
            <a:r>
              <a:rPr lang="en-US" sz="2000" b="1" dirty="0"/>
              <a:t> </a:t>
            </a:r>
            <a:r>
              <a:rPr lang="en-US" sz="2000" b="1" dirty="0" err="1"/>
              <a:t>shınıǵıwlar</a:t>
            </a:r>
            <a:r>
              <a:rPr lang="en-US" sz="2000" b="1" dirty="0"/>
              <a:t> </a:t>
            </a:r>
            <a:r>
              <a:rPr lang="en-US" sz="2000" b="1" dirty="0" err="1"/>
              <a:t>toplamı</a:t>
            </a:r>
            <a:r>
              <a:rPr lang="en-US" sz="2000" b="1" dirty="0"/>
              <a:t>“</a:t>
            </a:r>
            <a:r>
              <a:rPr lang="uz-Latn-UZ" sz="2000" b="1" dirty="0"/>
              <a:t>.</a:t>
            </a:r>
            <a:r>
              <a:rPr lang="en-US" sz="2000" b="1" dirty="0"/>
              <a:t> </a:t>
            </a:r>
            <a:r>
              <a:rPr lang="uz-Latn-UZ" sz="2000" b="1" dirty="0"/>
              <a:t>E</a:t>
            </a:r>
            <a:r>
              <a:rPr lang="en-US" sz="2000" b="1" dirty="0" err="1"/>
              <a:t>lektron</a:t>
            </a:r>
            <a:r>
              <a:rPr lang="en-US" sz="2000" b="1" dirty="0"/>
              <a:t> </a:t>
            </a:r>
            <a:r>
              <a:rPr lang="en-US" sz="2000" b="1" dirty="0" err="1"/>
              <a:t>oqıw</a:t>
            </a:r>
            <a:r>
              <a:rPr lang="en-US" sz="2000" b="1" dirty="0"/>
              <a:t> </a:t>
            </a:r>
            <a:r>
              <a:rPr lang="en-US" sz="2000" b="1" dirty="0" err="1"/>
              <a:t>qollanba</a:t>
            </a:r>
            <a:r>
              <a:rPr lang="en-US" sz="2000" b="1" dirty="0"/>
              <a:t>. </a:t>
            </a:r>
            <a:r>
              <a:rPr lang="en-US" sz="2000" b="1" dirty="0" err="1"/>
              <a:t>Nókis</a:t>
            </a:r>
            <a:r>
              <a:rPr lang="uz-Latn-UZ" sz="2000" b="1" dirty="0"/>
              <a:t>.</a:t>
            </a:r>
            <a:r>
              <a:rPr lang="en-US" sz="2000" b="1" dirty="0"/>
              <a:t> 2022 </a:t>
            </a:r>
            <a:r>
              <a:rPr lang="uz-Latn-UZ" sz="2000" b="1" dirty="0"/>
              <a:t>j</a:t>
            </a:r>
            <a:r>
              <a:rPr lang="en-US" sz="2000" b="1" dirty="0"/>
              <a:t>. </a:t>
            </a:r>
            <a:r>
              <a:rPr lang="en-US" sz="2000" b="1" dirty="0" err="1"/>
              <a:t>O‘zR</a:t>
            </a:r>
            <a:r>
              <a:rPr lang="en-US" sz="2000" b="1" dirty="0"/>
              <a:t> OO‘MTV 20</a:t>
            </a:r>
            <a:r>
              <a:rPr lang="uz-Latn-UZ" sz="2000" b="1" dirty="0"/>
              <a:t>2</a:t>
            </a:r>
            <a:r>
              <a:rPr lang="en-US" sz="2000" b="1" dirty="0"/>
              <a:t>1.</a:t>
            </a:r>
            <a:r>
              <a:rPr lang="uz-Latn-UZ" sz="2000" b="1" dirty="0"/>
              <a:t>31</a:t>
            </a:r>
            <a:r>
              <a:rPr lang="en-US" sz="2000" b="1" dirty="0"/>
              <a:t>.0</a:t>
            </a:r>
            <a:r>
              <a:rPr lang="uz-Latn-UZ" sz="2000" b="1" dirty="0"/>
              <a:t>5</a:t>
            </a:r>
            <a:r>
              <a:rPr lang="en-US" sz="2000" b="1" dirty="0"/>
              <a:t> </a:t>
            </a:r>
            <a:r>
              <a:rPr lang="en-US" sz="2000" b="1" dirty="0" err="1"/>
              <a:t>dagi</a:t>
            </a:r>
            <a:r>
              <a:rPr lang="en-US" sz="2000" b="1" dirty="0"/>
              <a:t> “</a:t>
            </a:r>
            <a:r>
              <a:rPr lang="uz-Latn-UZ" sz="2000" b="1" dirty="0"/>
              <a:t>2</a:t>
            </a:r>
            <a:r>
              <a:rPr lang="en-US" sz="2000" b="1" dirty="0"/>
              <a:t>3</a:t>
            </a:r>
            <a:r>
              <a:rPr lang="uz-Latn-UZ" sz="2000" b="1" dirty="0"/>
              <a:t>7</a:t>
            </a:r>
            <a:r>
              <a:rPr lang="en-US" sz="2000" b="1" dirty="0"/>
              <a:t>”-</a:t>
            </a:r>
            <a:r>
              <a:rPr lang="en-US" sz="2000" b="1" dirty="0" err="1"/>
              <a:t>sonli</a:t>
            </a:r>
            <a:r>
              <a:rPr lang="en-US" sz="2000" b="1" dirty="0"/>
              <a:t> </a:t>
            </a:r>
            <a:r>
              <a:rPr lang="en-US" sz="2000" b="1" dirty="0" err="1"/>
              <a:t>buyrug‘i</a:t>
            </a:r>
            <a:r>
              <a:rPr lang="en-US" sz="2000" b="1" dirty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7. “Fizika-1 </a:t>
            </a:r>
            <a:r>
              <a:rPr lang="en-US" sz="2000" b="1" dirty="0" err="1" smtClean="0"/>
              <a:t>kursi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2019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2019.04.10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“892”-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marL="0" indent="0" algn="just">
              <a:buFont typeface="Arial" charset="0"/>
              <a:buNone/>
              <a:defRPr/>
            </a:pPr>
            <a:endParaRPr lang="ru-RU" sz="2000" b="1" dirty="0"/>
          </a:p>
          <a:p>
            <a:pPr>
              <a:buFont typeface="Arial" charset="0"/>
              <a:buNone/>
              <a:defRPr/>
            </a:pPr>
            <a:endParaRPr lang="ru-RU" sz="2400" dirty="0" smtClean="0"/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qrcoder.ru/code/?https%3A%2F%2Fphet.colorado.edu%2F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8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phet.colorado.edu/en/simulation/legacy/normal-modes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819400"/>
            <a:ext cx="6934200" cy="33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751"/>
            <a:ext cx="9007218" cy="60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Заголовок 1"/>
          <p:cNvSpPr>
            <a:spLocks noGrp="1"/>
          </p:cNvSpPr>
          <p:nvPr>
            <p:ph type="title"/>
          </p:nvPr>
        </p:nvSpPr>
        <p:spPr>
          <a:xfrm>
            <a:off x="575883" y="139035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b="1" dirty="0" err="1" smtClean="0">
                <a:solidFill>
                  <a:schemeClr val="tx1"/>
                </a:solidFill>
              </a:rPr>
              <a:t>Lekciya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uz-Latn-UZ" sz="4800" b="1" dirty="0" smtClean="0">
                <a:solidFill>
                  <a:schemeClr val="tx1"/>
                </a:solidFill>
              </a:rPr>
              <a:t>rejesi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1048661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 err="1" smtClean="0"/>
              <a:t>Tolqınlar</a:t>
            </a:r>
            <a:r>
              <a:rPr lang="en-US" sz="3600" b="1" dirty="0" smtClean="0"/>
              <a:t> k</a:t>
            </a:r>
            <a:r>
              <a:rPr lang="ru-RU" sz="3600" b="1" dirty="0" err="1" smtClean="0"/>
              <a:t>ogerent</a:t>
            </a:r>
            <a:r>
              <a:rPr lang="en-US" sz="3600" b="1" dirty="0" err="1" smtClean="0"/>
              <a:t>ligi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hám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kogerentlik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shárt</a:t>
            </a:r>
            <a:r>
              <a:rPr lang="en-US" sz="3600" b="1" dirty="0" err="1" smtClean="0"/>
              <a:t>ler</a:t>
            </a:r>
            <a:r>
              <a:rPr lang="ru-RU" sz="3600" b="1" dirty="0" err="1" smtClean="0"/>
              <a:t>i</a:t>
            </a:r>
            <a:r>
              <a:rPr lang="ru-RU" sz="3600" b="1" dirty="0" smtClean="0"/>
              <a:t>.</a:t>
            </a:r>
            <a:endParaRPr lang="ru-RU" dirty="0"/>
          </a:p>
          <a:p>
            <a:r>
              <a:rPr lang="ru-RU" sz="3600" b="1" dirty="0" err="1" smtClean="0"/>
              <a:t>Tolqınlar interferen</a:t>
            </a:r>
            <a:r>
              <a:rPr lang="en-US" sz="3600" b="1" dirty="0" smtClean="0"/>
              <a:t>c</a:t>
            </a:r>
            <a:r>
              <a:rPr lang="ru-RU" sz="3600" b="1" dirty="0" err="1" smtClean="0"/>
              <a:t>iy</a:t>
            </a:r>
            <a:r>
              <a:rPr lang="en-US" sz="3600" b="1" dirty="0" err="1" smtClean="0"/>
              <a:t>ası</a:t>
            </a:r>
            <a:r>
              <a:rPr lang="ru-RU" sz="3600" b="1" dirty="0" smtClean="0"/>
              <a:t>.</a:t>
            </a:r>
            <a:endParaRPr lang="ru-RU" dirty="0"/>
          </a:p>
          <a:p>
            <a:r>
              <a:rPr lang="uz-Latn-UZ" sz="3600" b="1" dirty="0" smtClean="0"/>
              <a:t>T</a:t>
            </a:r>
            <a:r>
              <a:rPr lang="en-US" sz="3600" b="1" dirty="0" err="1" smtClean="0"/>
              <a:t>urǵın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tolqınlar.</a:t>
            </a:r>
            <a:endParaRPr lang="en-US" sz="3600" b="1" dirty="0" smtClean="0"/>
          </a:p>
          <a:p>
            <a:r>
              <a:rPr lang="en-US" sz="3600" b="1" dirty="0" err="1" smtClean="0"/>
              <a:t>Akustikal</a:t>
            </a:r>
            <a:r>
              <a:rPr lang="ru-RU" b="1" dirty="0" err="1" smtClean="0"/>
              <a:t>ı</a:t>
            </a:r>
            <a:r>
              <a:rPr lang="en-US" b="1" dirty="0" smtClean="0"/>
              <a:t>q </a:t>
            </a:r>
            <a:r>
              <a:rPr lang="ru-RU" b="1" dirty="0" err="1" smtClean="0"/>
              <a:t>tolqınlar.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err="1" smtClean="0">
                <a:solidFill>
                  <a:schemeClr val="tx1"/>
                </a:solidFill>
              </a:rPr>
              <a:t>Tolqınlardıń</a:t>
            </a:r>
            <a:r>
              <a:rPr lang="ru-RU" b="1" dirty="0" err="1" smtClean="0"/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superpozi</a:t>
            </a:r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ru-RU" b="1" dirty="0" err="1" smtClean="0">
                <a:solidFill>
                  <a:schemeClr val="tx1"/>
                </a:solidFill>
              </a:rPr>
              <a:t>iya</a:t>
            </a:r>
            <a:r>
              <a:rPr lang="ru-RU" b="1" dirty="0" smtClean="0">
                <a:solidFill>
                  <a:schemeClr val="tx1"/>
                </a:solidFill>
              </a:rPr>
              <a:t> principi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48666" name="Содержимое 2"/>
          <p:cNvSpPr>
            <a:spLocks noGrp="1"/>
          </p:cNvSpPr>
          <p:nvPr>
            <p:ph idx="1"/>
          </p:nvPr>
        </p:nvSpPr>
        <p:spPr>
          <a:xfrm>
            <a:off x="319064" y="1600200"/>
            <a:ext cx="8505872" cy="4525963"/>
          </a:xfrm>
        </p:spPr>
        <p:txBody>
          <a:bodyPr>
            <a:normAutofit/>
          </a:bodyPr>
          <a:lstStyle/>
          <a:p>
            <a:pPr algn="just"/>
            <a:r>
              <a:rPr lang="uz-Cyrl-UZ" dirty="0" smtClean="0"/>
              <a:t> </a:t>
            </a:r>
            <a:r>
              <a:rPr lang="uz-Latn-UZ" dirty="0" smtClean="0"/>
              <a:t>	</a:t>
            </a:r>
            <a:r>
              <a:rPr lang="uz-Cyrl-UZ" b="1" dirty="0" smtClean="0"/>
              <a:t>Egerde, ortalıqta bir waqıtta bir neshe tolqınlar tarqalıp atırǵan bolsa, ol halda ortalıq </a:t>
            </a:r>
            <a:r>
              <a:rPr lang="en-US" b="1" dirty="0" err="1" smtClean="0"/>
              <a:t>bóleksheleriniń</a:t>
            </a:r>
            <a:r>
              <a:rPr lang="uz-Cyrl-UZ" b="1" dirty="0" smtClean="0"/>
              <a:t> </a:t>
            </a:r>
            <a:r>
              <a:rPr lang="en-US" b="1" dirty="0" err="1" smtClean="0"/>
              <a:t>juwmaqlawshı</a:t>
            </a:r>
            <a:r>
              <a:rPr lang="uz-Cyrl-UZ" b="1" dirty="0" smtClean="0"/>
              <a:t> </a:t>
            </a:r>
            <a:r>
              <a:rPr lang="en-US" b="1" dirty="0" err="1" smtClean="0"/>
              <a:t>terbelisi</a:t>
            </a:r>
            <a:r>
              <a:rPr lang="uz-Cyrl-UZ" b="1" dirty="0" smtClean="0"/>
              <a:t> hár bir tolqınnıń bólek tarqal</a:t>
            </a:r>
            <a:r>
              <a:rPr lang="en-US" b="1" dirty="0" err="1" smtClean="0"/>
              <a:t>ıwı</a:t>
            </a:r>
            <a:r>
              <a:rPr lang="uz-Cyrl-UZ" b="1" dirty="0" smtClean="0"/>
              <a:t>na baylanıslı </a:t>
            </a:r>
            <a:r>
              <a:rPr lang="en-US" b="1" dirty="0" err="1" smtClean="0"/>
              <a:t>bólekshele</a:t>
            </a:r>
            <a:r>
              <a:rPr lang="uz-Cyrl-UZ" b="1" dirty="0" smtClean="0"/>
              <a:t>r terbelisleriniń geometriyalıq jıyındısınan ibarat boladı. </a:t>
            </a:r>
            <a:r>
              <a:rPr lang="en-US" b="1" dirty="0" smtClean="0"/>
              <a:t>Sol</a:t>
            </a:r>
            <a:r>
              <a:rPr lang="uz-Cyrl-UZ" b="1" dirty="0" smtClean="0"/>
              <a:t> seb</a:t>
            </a:r>
            <a:r>
              <a:rPr lang="en-US" b="1" dirty="0" err="1" smtClean="0"/>
              <a:t>epli</a:t>
            </a:r>
            <a:r>
              <a:rPr lang="uz-Cyrl-UZ" b="1" dirty="0" smtClean="0"/>
              <a:t>,</a:t>
            </a:r>
            <a:r>
              <a:rPr lang="en-US" b="1" dirty="0" smtClean="0"/>
              <a:t> </a:t>
            </a:r>
            <a:r>
              <a:rPr lang="uz-Cyrl-UZ" b="1" dirty="0" smtClean="0"/>
              <a:t>tolqınlar bir-bir</a:t>
            </a:r>
            <a:r>
              <a:rPr lang="en-US" b="1" dirty="0" err="1" smtClean="0"/>
              <a:t>iniń</a:t>
            </a:r>
            <a:r>
              <a:rPr lang="uz-Cyrl-UZ" b="1" dirty="0" smtClean="0"/>
              <a:t> ústine túsedi.</a:t>
            </a:r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 bwMode="auto">
          <a:xfrm>
            <a:off x="1143000" y="3581400"/>
            <a:ext cx="7467600" cy="3124200"/>
            <a:chOff x="1056" y="192"/>
            <a:chExt cx="4704" cy="1968"/>
          </a:xfrm>
        </p:grpSpPr>
        <p:sp>
          <p:nvSpPr>
            <p:cNvPr id="1048693" name="Line 9"/>
            <p:cNvSpPr>
              <a:spLocks noChangeShapeType="1"/>
            </p:cNvSpPr>
            <p:nvPr/>
          </p:nvSpPr>
          <p:spPr bwMode="auto">
            <a:xfrm flipV="1">
              <a:off x="1056" y="192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048694" name="Line 10"/>
            <p:cNvSpPr>
              <a:spLocks noChangeShapeType="1"/>
            </p:cNvSpPr>
            <p:nvPr/>
          </p:nvSpPr>
          <p:spPr bwMode="auto">
            <a:xfrm>
              <a:off x="1056" y="1248"/>
              <a:ext cx="4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48695" name="Freeform 13"/>
          <p:cNvSpPr/>
          <p:nvPr/>
        </p:nvSpPr>
        <p:spPr bwMode="auto">
          <a:xfrm>
            <a:off x="1143000" y="381000"/>
            <a:ext cx="7186613" cy="2895600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448" y="18"/>
              </a:cxn>
              <a:cxn ang="0">
                <a:pos x="907" y="916"/>
              </a:cxn>
              <a:cxn ang="0">
                <a:pos x="1351" y="1812"/>
              </a:cxn>
              <a:cxn ang="0">
                <a:pos x="1799" y="928"/>
              </a:cxn>
              <a:cxn ang="0">
                <a:pos x="2267" y="20"/>
              </a:cxn>
              <a:cxn ang="0">
                <a:pos x="2698" y="916"/>
              </a:cxn>
              <a:cxn ang="0">
                <a:pos x="3175" y="1824"/>
              </a:cxn>
              <a:cxn ang="0">
                <a:pos x="3619" y="912"/>
              </a:cxn>
              <a:cxn ang="0">
                <a:pos x="4075" y="0"/>
              </a:cxn>
              <a:cxn ang="0">
                <a:pos x="4527" y="912"/>
              </a:cxn>
              <a:cxn ang="0">
                <a:pos x="4075" y="0"/>
              </a:cxn>
              <a:cxn ang="0">
                <a:pos x="3619" y="912"/>
              </a:cxn>
            </a:cxnLst>
            <a:rect l="0" t="0" r="r" b="b"/>
            <a:pathLst>
              <a:path w="4527" h="1824">
                <a:moveTo>
                  <a:pt x="0" y="903"/>
                </a:moveTo>
                <a:cubicBezTo>
                  <a:pt x="75" y="756"/>
                  <a:pt x="301" y="18"/>
                  <a:pt x="448" y="18"/>
                </a:cubicBezTo>
                <a:cubicBezTo>
                  <a:pt x="595" y="18"/>
                  <a:pt x="796" y="596"/>
                  <a:pt x="907" y="916"/>
                </a:cubicBezTo>
                <a:cubicBezTo>
                  <a:pt x="1018" y="1236"/>
                  <a:pt x="1202" y="1810"/>
                  <a:pt x="1351" y="1812"/>
                </a:cubicBezTo>
                <a:cubicBezTo>
                  <a:pt x="1497" y="1812"/>
                  <a:pt x="1679" y="1264"/>
                  <a:pt x="1799" y="928"/>
                </a:cubicBezTo>
                <a:cubicBezTo>
                  <a:pt x="1919" y="592"/>
                  <a:pt x="2111" y="20"/>
                  <a:pt x="2267" y="20"/>
                </a:cubicBezTo>
                <a:cubicBezTo>
                  <a:pt x="2423" y="20"/>
                  <a:pt x="2586" y="600"/>
                  <a:pt x="2698" y="916"/>
                </a:cubicBezTo>
                <a:cubicBezTo>
                  <a:pt x="2810" y="1232"/>
                  <a:pt x="3007" y="1824"/>
                  <a:pt x="3175" y="1824"/>
                </a:cubicBezTo>
                <a:cubicBezTo>
                  <a:pt x="3343" y="1824"/>
                  <a:pt x="3518" y="1240"/>
                  <a:pt x="3619" y="912"/>
                </a:cubicBezTo>
                <a:cubicBezTo>
                  <a:pt x="3720" y="584"/>
                  <a:pt x="3924" y="0"/>
                  <a:pt x="4075" y="0"/>
                </a:cubicBezTo>
                <a:cubicBezTo>
                  <a:pt x="4226" y="0"/>
                  <a:pt x="4527" y="912"/>
                  <a:pt x="4527" y="912"/>
                </a:cubicBezTo>
                <a:cubicBezTo>
                  <a:pt x="4527" y="912"/>
                  <a:pt x="4226" y="0"/>
                  <a:pt x="4075" y="0"/>
                </a:cubicBezTo>
                <a:cubicBezTo>
                  <a:pt x="3924" y="0"/>
                  <a:pt x="3695" y="760"/>
                  <a:pt x="3619" y="912"/>
                </a:cubicBezTo>
              </a:path>
            </a:pathLst>
          </a:custGeom>
          <a:noFill/>
          <a:ln w="5715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8696" name="Freeform 13"/>
          <p:cNvSpPr/>
          <p:nvPr/>
        </p:nvSpPr>
        <p:spPr bwMode="auto">
          <a:xfrm flipV="1">
            <a:off x="1143000" y="3810000"/>
            <a:ext cx="7186613" cy="2895600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448" y="18"/>
              </a:cxn>
              <a:cxn ang="0">
                <a:pos x="907" y="916"/>
              </a:cxn>
              <a:cxn ang="0">
                <a:pos x="1351" y="1812"/>
              </a:cxn>
              <a:cxn ang="0">
                <a:pos x="1799" y="928"/>
              </a:cxn>
              <a:cxn ang="0">
                <a:pos x="2267" y="20"/>
              </a:cxn>
              <a:cxn ang="0">
                <a:pos x="2698" y="916"/>
              </a:cxn>
              <a:cxn ang="0">
                <a:pos x="3175" y="1824"/>
              </a:cxn>
              <a:cxn ang="0">
                <a:pos x="3619" y="912"/>
              </a:cxn>
              <a:cxn ang="0">
                <a:pos x="4075" y="0"/>
              </a:cxn>
              <a:cxn ang="0">
                <a:pos x="4527" y="912"/>
              </a:cxn>
              <a:cxn ang="0">
                <a:pos x="4075" y="0"/>
              </a:cxn>
              <a:cxn ang="0">
                <a:pos x="3619" y="912"/>
              </a:cxn>
            </a:cxnLst>
            <a:rect l="0" t="0" r="r" b="b"/>
            <a:pathLst>
              <a:path w="4527" h="1824">
                <a:moveTo>
                  <a:pt x="0" y="903"/>
                </a:moveTo>
                <a:cubicBezTo>
                  <a:pt x="75" y="756"/>
                  <a:pt x="301" y="18"/>
                  <a:pt x="448" y="18"/>
                </a:cubicBezTo>
                <a:cubicBezTo>
                  <a:pt x="595" y="18"/>
                  <a:pt x="796" y="596"/>
                  <a:pt x="907" y="916"/>
                </a:cubicBezTo>
                <a:cubicBezTo>
                  <a:pt x="1018" y="1236"/>
                  <a:pt x="1202" y="1810"/>
                  <a:pt x="1351" y="1812"/>
                </a:cubicBezTo>
                <a:cubicBezTo>
                  <a:pt x="1497" y="1812"/>
                  <a:pt x="1679" y="1264"/>
                  <a:pt x="1799" y="928"/>
                </a:cubicBezTo>
                <a:cubicBezTo>
                  <a:pt x="1919" y="592"/>
                  <a:pt x="2111" y="20"/>
                  <a:pt x="2267" y="20"/>
                </a:cubicBezTo>
                <a:cubicBezTo>
                  <a:pt x="2423" y="20"/>
                  <a:pt x="2586" y="600"/>
                  <a:pt x="2698" y="916"/>
                </a:cubicBezTo>
                <a:cubicBezTo>
                  <a:pt x="2810" y="1232"/>
                  <a:pt x="3007" y="1824"/>
                  <a:pt x="3175" y="1824"/>
                </a:cubicBezTo>
                <a:cubicBezTo>
                  <a:pt x="3343" y="1824"/>
                  <a:pt x="3518" y="1240"/>
                  <a:pt x="3619" y="912"/>
                </a:cubicBezTo>
                <a:cubicBezTo>
                  <a:pt x="3720" y="584"/>
                  <a:pt x="3924" y="0"/>
                  <a:pt x="4075" y="0"/>
                </a:cubicBezTo>
                <a:cubicBezTo>
                  <a:pt x="4226" y="0"/>
                  <a:pt x="4527" y="912"/>
                  <a:pt x="4527" y="912"/>
                </a:cubicBezTo>
                <a:cubicBezTo>
                  <a:pt x="4527" y="912"/>
                  <a:pt x="4226" y="0"/>
                  <a:pt x="4075" y="0"/>
                </a:cubicBezTo>
                <a:cubicBezTo>
                  <a:pt x="3924" y="0"/>
                  <a:pt x="3695" y="760"/>
                  <a:pt x="3619" y="912"/>
                </a:cubicBezTo>
              </a:path>
            </a:pathLst>
          </a:custGeom>
          <a:noFill/>
          <a:ln w="571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3" name="Group 8"/>
          <p:cNvGrpSpPr/>
          <p:nvPr/>
        </p:nvGrpSpPr>
        <p:grpSpPr bwMode="auto">
          <a:xfrm>
            <a:off x="1143000" y="152400"/>
            <a:ext cx="7467600" cy="3124200"/>
            <a:chOff x="1056" y="192"/>
            <a:chExt cx="4704" cy="1968"/>
          </a:xfrm>
        </p:grpSpPr>
        <p:sp>
          <p:nvSpPr>
            <p:cNvPr id="1048697" name="Line 9"/>
            <p:cNvSpPr>
              <a:spLocks noChangeShapeType="1"/>
            </p:cNvSpPr>
            <p:nvPr/>
          </p:nvSpPr>
          <p:spPr bwMode="auto">
            <a:xfrm flipV="1">
              <a:off x="1056" y="192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048698" name="Line 10"/>
            <p:cNvSpPr>
              <a:spLocks noChangeShapeType="1"/>
            </p:cNvSpPr>
            <p:nvPr/>
          </p:nvSpPr>
          <p:spPr bwMode="auto">
            <a:xfrm>
              <a:off x="1056" y="1248"/>
              <a:ext cx="4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cxnSp>
        <p:nvCxnSpPr>
          <p:cNvPr id="3145729" name="Прямая соединительная линия 16"/>
          <p:cNvCxnSpPr>
            <a:cxnSpLocks/>
          </p:cNvCxnSpPr>
          <p:nvPr/>
        </p:nvCxnSpPr>
        <p:spPr>
          <a:xfrm>
            <a:off x="1143000" y="3429000"/>
            <a:ext cx="7391400" cy="158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9" name="Прямоугольник 11"/>
          <p:cNvSpPr/>
          <p:nvPr/>
        </p:nvSpPr>
        <p:spPr>
          <a:xfrm>
            <a:off x="506464" y="1438264"/>
            <a:ext cx="76850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Amplitudal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arı</a:t>
            </a:r>
            <a:r>
              <a:rPr lang="ru-RU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ru-RU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hám</a:t>
            </a:r>
            <a:r>
              <a:rPr lang="ru-RU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jiyilikleri</a:t>
            </a:r>
            <a:r>
              <a:rPr lang="ru-RU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ru-RU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birdey</a:t>
            </a:r>
            <a:r>
              <a:rPr lang="ru-RU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, </a:t>
            </a:r>
            <a:endParaRPr lang="en-U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  <a:p>
            <a:pPr algn="ctr"/>
            <a:r>
              <a:rPr lang="ru-RU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bir</a:t>
            </a:r>
            <a:r>
              <a:rPr lang="ru-RU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ru-RU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birine</a:t>
            </a:r>
            <a:r>
              <a:rPr lang="ru-RU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ru-RU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qarama</a:t>
            </a:r>
            <a:r>
              <a:rPr lang="ru-RU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ru-RU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qarsı fazalarda</a:t>
            </a:r>
            <a:r>
              <a:rPr lang="ru-RU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ru-RU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bolǵan</a:t>
            </a:r>
            <a:r>
              <a:rPr lang="ru-RU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eki</a:t>
            </a:r>
            <a:r>
              <a:rPr lang="ru-RU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ru-RU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tolqındı</a:t>
            </a:r>
            <a:r>
              <a:rPr lang="ru-RU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ru-RU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qosıw</a:t>
            </a:r>
            <a:r>
              <a:rPr lang="ru-RU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endParaRPr lang="zh-CN" altLang="en-US" dirty="0"/>
          </a:p>
        </p:txBody>
      </p:sp>
      <p:sp>
        <p:nvSpPr>
          <p:cNvPr id="1048700" name="Прямоугольник 12"/>
          <p:cNvSpPr/>
          <p:nvPr/>
        </p:nvSpPr>
        <p:spPr>
          <a:xfrm>
            <a:off x="647497" y="3790952"/>
            <a:ext cx="7815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Nátiyjede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, 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tolqınlar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 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bir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 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birin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 s</a:t>
            </a:r>
            <a:r>
              <a:rPr lang="en-US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óndire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di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048701" name="Прямоугольник 13"/>
          <p:cNvSpPr/>
          <p:nvPr/>
        </p:nvSpPr>
        <p:spPr>
          <a:xfrm>
            <a:off x="590528" y="3429000"/>
            <a:ext cx="474979" cy="6248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X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048702" name="Прямоугольник 14"/>
          <p:cNvSpPr/>
          <p:nvPr/>
        </p:nvSpPr>
        <p:spPr>
          <a:xfrm>
            <a:off x="681016" y="0"/>
            <a:ext cx="474979" cy="6248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X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048703" name="Прямоугольник 15"/>
          <p:cNvSpPr/>
          <p:nvPr/>
        </p:nvSpPr>
        <p:spPr>
          <a:xfrm>
            <a:off x="8643960" y="4876808"/>
            <a:ext cx="3449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t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048704" name="Прямоугольник 17"/>
          <p:cNvSpPr/>
          <p:nvPr/>
        </p:nvSpPr>
        <p:spPr>
          <a:xfrm>
            <a:off x="8643960" y="1528752"/>
            <a:ext cx="3449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t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cxnSp>
        <p:nvCxnSpPr>
          <p:cNvPr id="3145730" name="Прямая со стрелкой 19"/>
          <p:cNvCxnSpPr>
            <a:cxnSpLocks/>
          </p:cNvCxnSpPr>
          <p:nvPr/>
        </p:nvCxnSpPr>
        <p:spPr>
          <a:xfrm rot="5400000">
            <a:off x="1178700" y="1121556"/>
            <a:ext cx="13573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5" name="Прямоугольник 20"/>
          <p:cNvSpPr/>
          <p:nvPr/>
        </p:nvSpPr>
        <p:spPr>
          <a:xfrm>
            <a:off x="1857360" y="895336"/>
            <a:ext cx="4651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A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048706" name="Прямоугольник 21"/>
          <p:cNvSpPr/>
          <p:nvPr/>
        </p:nvSpPr>
        <p:spPr>
          <a:xfrm>
            <a:off x="3305168" y="4514856"/>
            <a:ext cx="4651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A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cxnSp>
        <p:nvCxnSpPr>
          <p:cNvPr id="3145731" name="Прямая со стрелкой 22"/>
          <p:cNvCxnSpPr>
            <a:cxnSpLocks/>
          </p:cNvCxnSpPr>
          <p:nvPr/>
        </p:nvCxnSpPr>
        <p:spPr>
          <a:xfrm rot="5400000">
            <a:off x="2627302" y="4559306"/>
            <a:ext cx="13573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4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048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4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4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8363E-6 L -3.33333E-6 0.2331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014E-8 L -0.00121 0.2331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5319E-6 L -0.00121 -0.2775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13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048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048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1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04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5" grpId="0" animBg="1"/>
      <p:bldP spid="1048695" grpId="1" animBg="1"/>
      <p:bldP spid="1048695" grpId="2" animBg="1"/>
      <p:bldP spid="1048696" grpId="0" animBg="1"/>
      <p:bldP spid="1048696" grpId="1" animBg="1"/>
      <p:bldP spid="1048699" grpId="0"/>
      <p:bldP spid="1048699" grpId="1"/>
      <p:bldP spid="1048700" grpId="0"/>
      <p:bldP spid="1048701" grpId="0"/>
      <p:bldP spid="1048701" grpId="1"/>
      <p:bldP spid="1048702" grpId="0"/>
      <p:bldP spid="1048702" grpId="1"/>
      <p:bldP spid="1048703" grpId="0"/>
      <p:bldP spid="1048703" grpId="1"/>
      <p:bldP spid="1048704" grpId="0"/>
      <p:bldP spid="1048704" grpId="1"/>
      <p:bldP spid="1048705" grpId="0"/>
      <p:bldP spid="1048705" grpId="1"/>
      <p:bldP spid="1048706" grpId="0"/>
      <p:bldP spid="104870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 bwMode="auto">
          <a:xfrm>
            <a:off x="1143000" y="3581400"/>
            <a:ext cx="7467600" cy="3124200"/>
            <a:chOff x="1056" y="192"/>
            <a:chExt cx="4704" cy="1968"/>
          </a:xfrm>
        </p:grpSpPr>
        <p:sp>
          <p:nvSpPr>
            <p:cNvPr id="1048728" name="Line 9"/>
            <p:cNvSpPr>
              <a:spLocks noChangeShapeType="1"/>
            </p:cNvSpPr>
            <p:nvPr/>
          </p:nvSpPr>
          <p:spPr bwMode="auto">
            <a:xfrm flipV="1">
              <a:off x="1056" y="192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048729" name="Line 10"/>
            <p:cNvSpPr>
              <a:spLocks noChangeShapeType="1"/>
            </p:cNvSpPr>
            <p:nvPr/>
          </p:nvSpPr>
          <p:spPr bwMode="auto">
            <a:xfrm>
              <a:off x="1056" y="1248"/>
              <a:ext cx="4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48730" name="Freeform 13"/>
          <p:cNvSpPr/>
          <p:nvPr/>
        </p:nvSpPr>
        <p:spPr bwMode="auto">
          <a:xfrm>
            <a:off x="1143000" y="381000"/>
            <a:ext cx="7186613" cy="2895600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448" y="18"/>
              </a:cxn>
              <a:cxn ang="0">
                <a:pos x="907" y="916"/>
              </a:cxn>
              <a:cxn ang="0">
                <a:pos x="1351" y="1812"/>
              </a:cxn>
              <a:cxn ang="0">
                <a:pos x="1799" y="928"/>
              </a:cxn>
              <a:cxn ang="0">
                <a:pos x="2267" y="20"/>
              </a:cxn>
              <a:cxn ang="0">
                <a:pos x="2698" y="916"/>
              </a:cxn>
              <a:cxn ang="0">
                <a:pos x="3175" y="1824"/>
              </a:cxn>
              <a:cxn ang="0">
                <a:pos x="3619" y="912"/>
              </a:cxn>
              <a:cxn ang="0">
                <a:pos x="4075" y="0"/>
              </a:cxn>
              <a:cxn ang="0">
                <a:pos x="4527" y="912"/>
              </a:cxn>
              <a:cxn ang="0">
                <a:pos x="4075" y="0"/>
              </a:cxn>
              <a:cxn ang="0">
                <a:pos x="3619" y="912"/>
              </a:cxn>
            </a:cxnLst>
            <a:rect l="0" t="0" r="r" b="b"/>
            <a:pathLst>
              <a:path w="4527" h="1824">
                <a:moveTo>
                  <a:pt x="0" y="903"/>
                </a:moveTo>
                <a:cubicBezTo>
                  <a:pt x="75" y="756"/>
                  <a:pt x="301" y="18"/>
                  <a:pt x="448" y="18"/>
                </a:cubicBezTo>
                <a:cubicBezTo>
                  <a:pt x="595" y="18"/>
                  <a:pt x="796" y="596"/>
                  <a:pt x="907" y="916"/>
                </a:cubicBezTo>
                <a:cubicBezTo>
                  <a:pt x="1018" y="1236"/>
                  <a:pt x="1202" y="1810"/>
                  <a:pt x="1351" y="1812"/>
                </a:cubicBezTo>
                <a:cubicBezTo>
                  <a:pt x="1497" y="1812"/>
                  <a:pt x="1679" y="1264"/>
                  <a:pt x="1799" y="928"/>
                </a:cubicBezTo>
                <a:cubicBezTo>
                  <a:pt x="1919" y="592"/>
                  <a:pt x="2111" y="20"/>
                  <a:pt x="2267" y="20"/>
                </a:cubicBezTo>
                <a:cubicBezTo>
                  <a:pt x="2423" y="20"/>
                  <a:pt x="2586" y="600"/>
                  <a:pt x="2698" y="916"/>
                </a:cubicBezTo>
                <a:cubicBezTo>
                  <a:pt x="2810" y="1232"/>
                  <a:pt x="3007" y="1824"/>
                  <a:pt x="3175" y="1824"/>
                </a:cubicBezTo>
                <a:cubicBezTo>
                  <a:pt x="3343" y="1824"/>
                  <a:pt x="3518" y="1240"/>
                  <a:pt x="3619" y="912"/>
                </a:cubicBezTo>
                <a:cubicBezTo>
                  <a:pt x="3720" y="584"/>
                  <a:pt x="3924" y="0"/>
                  <a:pt x="4075" y="0"/>
                </a:cubicBezTo>
                <a:cubicBezTo>
                  <a:pt x="4226" y="0"/>
                  <a:pt x="4527" y="912"/>
                  <a:pt x="4527" y="912"/>
                </a:cubicBezTo>
                <a:cubicBezTo>
                  <a:pt x="4527" y="912"/>
                  <a:pt x="4226" y="0"/>
                  <a:pt x="4075" y="0"/>
                </a:cubicBezTo>
                <a:cubicBezTo>
                  <a:pt x="3924" y="0"/>
                  <a:pt x="3695" y="760"/>
                  <a:pt x="3619" y="912"/>
                </a:cubicBezTo>
              </a:path>
            </a:pathLst>
          </a:custGeom>
          <a:noFill/>
          <a:ln w="5715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8731" name="Freeform 13"/>
          <p:cNvSpPr/>
          <p:nvPr/>
        </p:nvSpPr>
        <p:spPr bwMode="auto">
          <a:xfrm>
            <a:off x="1133456" y="3790952"/>
            <a:ext cx="7148552" cy="2881312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448" y="18"/>
              </a:cxn>
              <a:cxn ang="0">
                <a:pos x="907" y="916"/>
              </a:cxn>
              <a:cxn ang="0">
                <a:pos x="1351" y="1812"/>
              </a:cxn>
              <a:cxn ang="0">
                <a:pos x="1799" y="928"/>
              </a:cxn>
              <a:cxn ang="0">
                <a:pos x="2267" y="20"/>
              </a:cxn>
              <a:cxn ang="0">
                <a:pos x="2698" y="916"/>
              </a:cxn>
              <a:cxn ang="0">
                <a:pos x="3175" y="1824"/>
              </a:cxn>
              <a:cxn ang="0">
                <a:pos x="3619" y="912"/>
              </a:cxn>
              <a:cxn ang="0">
                <a:pos x="4075" y="0"/>
              </a:cxn>
              <a:cxn ang="0">
                <a:pos x="4527" y="912"/>
              </a:cxn>
              <a:cxn ang="0">
                <a:pos x="4075" y="0"/>
              </a:cxn>
              <a:cxn ang="0">
                <a:pos x="3619" y="912"/>
              </a:cxn>
            </a:cxnLst>
            <a:rect l="0" t="0" r="r" b="b"/>
            <a:pathLst>
              <a:path w="4527" h="1824">
                <a:moveTo>
                  <a:pt x="0" y="903"/>
                </a:moveTo>
                <a:cubicBezTo>
                  <a:pt x="75" y="756"/>
                  <a:pt x="301" y="18"/>
                  <a:pt x="448" y="18"/>
                </a:cubicBezTo>
                <a:cubicBezTo>
                  <a:pt x="595" y="18"/>
                  <a:pt x="796" y="596"/>
                  <a:pt x="907" y="916"/>
                </a:cubicBezTo>
                <a:cubicBezTo>
                  <a:pt x="1018" y="1236"/>
                  <a:pt x="1202" y="1810"/>
                  <a:pt x="1351" y="1812"/>
                </a:cubicBezTo>
                <a:cubicBezTo>
                  <a:pt x="1497" y="1812"/>
                  <a:pt x="1679" y="1264"/>
                  <a:pt x="1799" y="928"/>
                </a:cubicBezTo>
                <a:cubicBezTo>
                  <a:pt x="1919" y="592"/>
                  <a:pt x="2111" y="20"/>
                  <a:pt x="2267" y="20"/>
                </a:cubicBezTo>
                <a:cubicBezTo>
                  <a:pt x="2423" y="20"/>
                  <a:pt x="2586" y="600"/>
                  <a:pt x="2698" y="916"/>
                </a:cubicBezTo>
                <a:cubicBezTo>
                  <a:pt x="2810" y="1232"/>
                  <a:pt x="3007" y="1824"/>
                  <a:pt x="3175" y="1824"/>
                </a:cubicBezTo>
                <a:cubicBezTo>
                  <a:pt x="3343" y="1824"/>
                  <a:pt x="3518" y="1240"/>
                  <a:pt x="3619" y="912"/>
                </a:cubicBezTo>
                <a:cubicBezTo>
                  <a:pt x="3720" y="584"/>
                  <a:pt x="3924" y="0"/>
                  <a:pt x="4075" y="0"/>
                </a:cubicBezTo>
                <a:cubicBezTo>
                  <a:pt x="4226" y="0"/>
                  <a:pt x="4527" y="912"/>
                  <a:pt x="4527" y="912"/>
                </a:cubicBezTo>
                <a:cubicBezTo>
                  <a:pt x="4527" y="912"/>
                  <a:pt x="4226" y="0"/>
                  <a:pt x="4075" y="0"/>
                </a:cubicBezTo>
                <a:cubicBezTo>
                  <a:pt x="3924" y="0"/>
                  <a:pt x="3695" y="760"/>
                  <a:pt x="3619" y="912"/>
                </a:cubicBezTo>
              </a:path>
            </a:pathLst>
          </a:custGeom>
          <a:noFill/>
          <a:ln w="571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3" name="Group 8"/>
          <p:cNvGrpSpPr/>
          <p:nvPr/>
        </p:nvGrpSpPr>
        <p:grpSpPr bwMode="auto">
          <a:xfrm>
            <a:off x="1143000" y="152400"/>
            <a:ext cx="7467600" cy="3124200"/>
            <a:chOff x="1056" y="192"/>
            <a:chExt cx="4704" cy="1968"/>
          </a:xfrm>
        </p:grpSpPr>
        <p:sp>
          <p:nvSpPr>
            <p:cNvPr id="1048732" name="Line 9"/>
            <p:cNvSpPr>
              <a:spLocks noChangeShapeType="1"/>
            </p:cNvSpPr>
            <p:nvPr/>
          </p:nvSpPr>
          <p:spPr bwMode="auto">
            <a:xfrm flipV="1">
              <a:off x="1056" y="192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048733" name="Line 10"/>
            <p:cNvSpPr>
              <a:spLocks noChangeShapeType="1"/>
            </p:cNvSpPr>
            <p:nvPr/>
          </p:nvSpPr>
          <p:spPr bwMode="auto">
            <a:xfrm>
              <a:off x="1056" y="1248"/>
              <a:ext cx="4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48734" name="Freeform 13"/>
          <p:cNvSpPr/>
          <p:nvPr/>
        </p:nvSpPr>
        <p:spPr bwMode="auto">
          <a:xfrm>
            <a:off x="1143000" y="304800"/>
            <a:ext cx="7186613" cy="6400800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448" y="18"/>
              </a:cxn>
              <a:cxn ang="0">
                <a:pos x="907" y="916"/>
              </a:cxn>
              <a:cxn ang="0">
                <a:pos x="1351" y="1812"/>
              </a:cxn>
              <a:cxn ang="0">
                <a:pos x="1799" y="928"/>
              </a:cxn>
              <a:cxn ang="0">
                <a:pos x="2267" y="20"/>
              </a:cxn>
              <a:cxn ang="0">
                <a:pos x="2698" y="916"/>
              </a:cxn>
              <a:cxn ang="0">
                <a:pos x="3175" y="1824"/>
              </a:cxn>
              <a:cxn ang="0">
                <a:pos x="3619" y="912"/>
              </a:cxn>
              <a:cxn ang="0">
                <a:pos x="4075" y="0"/>
              </a:cxn>
              <a:cxn ang="0">
                <a:pos x="4527" y="912"/>
              </a:cxn>
              <a:cxn ang="0">
                <a:pos x="4075" y="0"/>
              </a:cxn>
              <a:cxn ang="0">
                <a:pos x="3619" y="912"/>
              </a:cxn>
            </a:cxnLst>
            <a:rect l="0" t="0" r="r" b="b"/>
            <a:pathLst>
              <a:path w="4527" h="1824">
                <a:moveTo>
                  <a:pt x="0" y="903"/>
                </a:moveTo>
                <a:cubicBezTo>
                  <a:pt x="75" y="756"/>
                  <a:pt x="301" y="18"/>
                  <a:pt x="448" y="18"/>
                </a:cubicBezTo>
                <a:cubicBezTo>
                  <a:pt x="595" y="18"/>
                  <a:pt x="796" y="596"/>
                  <a:pt x="907" y="916"/>
                </a:cubicBezTo>
                <a:cubicBezTo>
                  <a:pt x="1018" y="1236"/>
                  <a:pt x="1202" y="1810"/>
                  <a:pt x="1351" y="1812"/>
                </a:cubicBezTo>
                <a:cubicBezTo>
                  <a:pt x="1497" y="1812"/>
                  <a:pt x="1679" y="1264"/>
                  <a:pt x="1799" y="928"/>
                </a:cubicBezTo>
                <a:cubicBezTo>
                  <a:pt x="1919" y="592"/>
                  <a:pt x="2111" y="20"/>
                  <a:pt x="2267" y="20"/>
                </a:cubicBezTo>
                <a:cubicBezTo>
                  <a:pt x="2423" y="20"/>
                  <a:pt x="2586" y="600"/>
                  <a:pt x="2698" y="916"/>
                </a:cubicBezTo>
                <a:cubicBezTo>
                  <a:pt x="2810" y="1232"/>
                  <a:pt x="3007" y="1824"/>
                  <a:pt x="3175" y="1824"/>
                </a:cubicBezTo>
                <a:cubicBezTo>
                  <a:pt x="3343" y="1824"/>
                  <a:pt x="3518" y="1240"/>
                  <a:pt x="3619" y="912"/>
                </a:cubicBezTo>
                <a:cubicBezTo>
                  <a:pt x="3720" y="584"/>
                  <a:pt x="3924" y="0"/>
                  <a:pt x="4075" y="0"/>
                </a:cubicBezTo>
                <a:cubicBezTo>
                  <a:pt x="4226" y="0"/>
                  <a:pt x="4527" y="912"/>
                  <a:pt x="4527" y="912"/>
                </a:cubicBezTo>
                <a:cubicBezTo>
                  <a:pt x="4527" y="912"/>
                  <a:pt x="4226" y="0"/>
                  <a:pt x="4075" y="0"/>
                </a:cubicBezTo>
                <a:cubicBezTo>
                  <a:pt x="3924" y="0"/>
                  <a:pt x="3695" y="760"/>
                  <a:pt x="3619" y="912"/>
                </a:cubicBezTo>
              </a:path>
            </a:pathLst>
          </a:custGeom>
          <a:noFill/>
          <a:ln w="762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48735" name="Прямоугольник 12"/>
          <p:cNvSpPr/>
          <p:nvPr/>
        </p:nvSpPr>
        <p:spPr>
          <a:xfrm>
            <a:off x="8643960" y="1528752"/>
            <a:ext cx="3449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t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048736" name="Прямоугольник 13"/>
          <p:cNvSpPr/>
          <p:nvPr/>
        </p:nvSpPr>
        <p:spPr>
          <a:xfrm>
            <a:off x="8643960" y="4876808"/>
            <a:ext cx="3449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t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048737" name="Прямоугольник 14"/>
          <p:cNvSpPr/>
          <p:nvPr/>
        </p:nvSpPr>
        <p:spPr>
          <a:xfrm>
            <a:off x="681016" y="0"/>
            <a:ext cx="474979" cy="6248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X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048738" name="Прямоугольник 15"/>
          <p:cNvSpPr/>
          <p:nvPr/>
        </p:nvSpPr>
        <p:spPr>
          <a:xfrm>
            <a:off x="681016" y="3429000"/>
            <a:ext cx="474979" cy="6248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X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048739" name="Прямоугольник 16"/>
          <p:cNvSpPr/>
          <p:nvPr/>
        </p:nvSpPr>
        <p:spPr>
          <a:xfrm>
            <a:off x="1947848" y="895336"/>
            <a:ext cx="4651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A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048740" name="Прямоугольник 17"/>
          <p:cNvSpPr/>
          <p:nvPr/>
        </p:nvSpPr>
        <p:spPr>
          <a:xfrm>
            <a:off x="2038336" y="4333880"/>
            <a:ext cx="4651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A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048741" name="Прямоугольник 18"/>
          <p:cNvSpPr/>
          <p:nvPr/>
        </p:nvSpPr>
        <p:spPr>
          <a:xfrm>
            <a:off x="4786314" y="1214422"/>
            <a:ext cx="728980" cy="6248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2A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cxnSp>
        <p:nvCxnSpPr>
          <p:cNvPr id="3145734" name="Прямая со стрелкой 20"/>
          <p:cNvCxnSpPr>
            <a:cxnSpLocks/>
          </p:cNvCxnSpPr>
          <p:nvPr/>
        </p:nvCxnSpPr>
        <p:spPr>
          <a:xfrm rot="5400000">
            <a:off x="1178700" y="1121556"/>
            <a:ext cx="13573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Прямая со стрелкой 22"/>
          <p:cNvCxnSpPr>
            <a:cxnSpLocks/>
          </p:cNvCxnSpPr>
          <p:nvPr/>
        </p:nvCxnSpPr>
        <p:spPr>
          <a:xfrm rot="5400000">
            <a:off x="1179494" y="4559306"/>
            <a:ext cx="1357320" cy="15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Прямая со стрелкой 25"/>
          <p:cNvCxnSpPr>
            <a:cxnSpLocks/>
          </p:cNvCxnSpPr>
          <p:nvPr/>
        </p:nvCxnSpPr>
        <p:spPr>
          <a:xfrm rot="5400000">
            <a:off x="3260718" y="1935154"/>
            <a:ext cx="2986104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42" name="Прямоугольник 28"/>
          <p:cNvSpPr/>
          <p:nvPr/>
        </p:nvSpPr>
        <p:spPr>
          <a:xfrm>
            <a:off x="500034" y="1785926"/>
            <a:ext cx="83680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Amplitudal</a:t>
            </a:r>
            <a:r>
              <a:rPr lang="en-US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arı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 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hám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 </a:t>
            </a:r>
            <a:r>
              <a:rPr lang="en-US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jiyilikleri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 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birdey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, 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birdey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 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fazada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 </a:t>
            </a:r>
            <a:r>
              <a:rPr lang="en-US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terbeletuǵı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n </a:t>
            </a:r>
            <a:r>
              <a:rPr lang="en-US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eki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 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tolqındı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 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qosıw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048743" name="Прямоугольник 29"/>
          <p:cNvSpPr/>
          <p:nvPr/>
        </p:nvSpPr>
        <p:spPr>
          <a:xfrm>
            <a:off x="428596" y="5286388"/>
            <a:ext cx="83973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Juwmaqlawshı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 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tolqınnıń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 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amplitud</a:t>
            </a:r>
            <a:r>
              <a:rPr lang="en-US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ası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 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eki</a:t>
            </a:r>
            <a:r>
              <a:rPr lang="ru-RU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 </a:t>
            </a:r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m</a:t>
            </a:r>
            <a:r>
              <a:rPr lang="ru-RU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ár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t</a:t>
            </a:r>
            <a:r>
              <a:rPr lang="ru-RU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e</a:t>
            </a:r>
            <a:r>
              <a:rPr lang="ru-RU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úlk</a:t>
            </a:r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ey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e</a:t>
            </a:r>
            <a:r>
              <a:rPr lang="ru-RU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di</a:t>
            </a:r>
            <a:endParaRPr lang="ru-RU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48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4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04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4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4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104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314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4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0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8363E-6 L -3.33333E-6 0.2331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014E-8 L -0.00121 0.2331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1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048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048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048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5319E-6 L -0.00121 -0.27752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13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048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048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145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0"/>
                            </p:stCondLst>
                            <p:childTnLst>
                              <p:par>
                                <p:cTn id="9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1048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1048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3000"/>
                                        <p:tgtEl>
                                          <p:spTgt spid="104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000"/>
                                        <p:tgtEl>
                                          <p:spTgt spid="314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6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4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4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0" grpId="0" animBg="1"/>
      <p:bldP spid="1048730" grpId="1" animBg="1"/>
      <p:bldP spid="1048730" grpId="2" animBg="1"/>
      <p:bldP spid="1048731" grpId="0" animBg="1"/>
      <p:bldP spid="1048731" grpId="1" animBg="1"/>
      <p:bldP spid="1048734" grpId="0" animBg="1"/>
      <p:bldP spid="1048735" grpId="0"/>
      <p:bldP spid="1048735" grpId="1"/>
      <p:bldP spid="1048736" grpId="0"/>
      <p:bldP spid="1048736" grpId="1"/>
      <p:bldP spid="1048737" grpId="0"/>
      <p:bldP spid="1048737" grpId="1"/>
      <p:bldP spid="1048738" grpId="0"/>
      <p:bldP spid="1048738" grpId="1"/>
      <p:bldP spid="1048739" grpId="0"/>
      <p:bldP spid="1048739" grpId="1"/>
      <p:bldP spid="1048740" grpId="0"/>
      <p:bldP spid="1048740" grpId="1"/>
      <p:bldP spid="1048741" grpId="0"/>
      <p:bldP spid="1048742" grpId="0"/>
      <p:bldP spid="1048742" grpId="1"/>
      <p:bldP spid="10487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Tolqınlar interferen</a:t>
            </a:r>
            <a:r>
              <a:rPr lang="en-US" b="1" dirty="0" smtClean="0"/>
              <a:t>c</a:t>
            </a:r>
            <a:r>
              <a:rPr lang="ru-RU" b="1" dirty="0" err="1" smtClean="0"/>
              <a:t>iy</a:t>
            </a:r>
            <a:r>
              <a:rPr lang="en-US" b="1" dirty="0" err="1" smtClean="0"/>
              <a:t>ası</a:t>
            </a:r>
            <a:endParaRPr lang="ru-RU" b="1" dirty="0"/>
          </a:p>
        </p:txBody>
      </p:sp>
      <p:sp>
        <p:nvSpPr>
          <p:cNvPr id="1048680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uz-Latn-UZ" dirty="0" smtClean="0"/>
              <a:t>	</a:t>
            </a:r>
            <a:r>
              <a:rPr lang="uz-Latn-UZ" b="1" dirty="0" smtClean="0"/>
              <a:t>J</a:t>
            </a:r>
            <a:r>
              <a:rPr lang="en-US" b="1" dirty="0" err="1" smtClean="0"/>
              <a:t>iyilikle</a:t>
            </a:r>
            <a:r>
              <a:rPr lang="uz-Cyrl-UZ" b="1" dirty="0" smtClean="0"/>
              <a:t>ri birdey hám terbelisleri </a:t>
            </a:r>
            <a:r>
              <a:rPr lang="en-US" b="1" dirty="0" err="1" smtClean="0"/>
              <a:t>turaqlı</a:t>
            </a:r>
            <a:r>
              <a:rPr lang="uz-Cyrl-UZ" b="1" dirty="0" smtClean="0"/>
              <a:t> fazalar</a:t>
            </a:r>
            <a:r>
              <a:rPr lang="uz-Latn-UZ" b="1" dirty="0"/>
              <a:t> </a:t>
            </a:r>
            <a:r>
              <a:rPr lang="en-US" b="1" dirty="0" err="1" smtClean="0"/>
              <a:t>ayırmasın</a:t>
            </a:r>
            <a:r>
              <a:rPr lang="uz-Cyrl-UZ" b="1" dirty="0" smtClean="0"/>
              <a:t>a iye bolǵan tolqınlar kogerent tolqınlar dep ataladı.</a:t>
            </a:r>
            <a:endParaRPr lang="ru-RU" b="1" dirty="0" smtClean="0"/>
          </a:p>
          <a:p>
            <a:pPr marL="0" indent="0" algn="just">
              <a:buNone/>
            </a:pPr>
            <a:r>
              <a:rPr lang="uz-Latn-UZ" sz="2800" b="1" dirty="0" smtClean="0"/>
              <a:t>	</a:t>
            </a:r>
            <a:r>
              <a:rPr lang="uz-Cyrl-UZ" sz="2800" b="1" dirty="0" smtClean="0"/>
              <a:t>Kogerent tolqınlardıń bir-bir</a:t>
            </a:r>
            <a:r>
              <a:rPr lang="en-US" sz="2800" b="1" dirty="0" err="1" smtClean="0"/>
              <a:t>iniń</a:t>
            </a:r>
            <a:r>
              <a:rPr lang="uz-Cyrl-UZ" sz="2800" b="1" dirty="0" smtClean="0"/>
              <a:t> ústine túsiwi faz</a:t>
            </a:r>
            <a:r>
              <a:rPr lang="en-US" sz="2800" b="1" dirty="0" err="1" smtClean="0"/>
              <a:t>anıń</a:t>
            </a:r>
            <a:r>
              <a:rPr lang="uz-Cyrl-UZ" sz="2800" b="1" dirty="0" smtClean="0"/>
              <a:t> ayırım noqatlarında ortalıq </a:t>
            </a:r>
            <a:r>
              <a:rPr lang="en-US" sz="2800" b="1" dirty="0" err="1" smtClean="0"/>
              <a:t>bólekshele</a:t>
            </a:r>
            <a:r>
              <a:rPr lang="uz-Cyrl-UZ" sz="2800" b="1" dirty="0" smtClean="0"/>
              <a:t>ri terbelisleriniń </a:t>
            </a:r>
            <a:r>
              <a:rPr lang="en-US" sz="2800" b="1" dirty="0" err="1" smtClean="0"/>
              <a:t>turǵın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kúsh</a:t>
            </a:r>
            <a:r>
              <a:rPr lang="uz-Cyrl-UZ" sz="2800" b="1" dirty="0" smtClean="0"/>
              <a:t>eyiwine hám basqa noqatlarında terbelistiń </a:t>
            </a:r>
            <a:r>
              <a:rPr lang="en-US" sz="2800" b="1" dirty="0" err="1" smtClean="0"/>
              <a:t>páseyiwine</a:t>
            </a:r>
            <a:r>
              <a:rPr lang="uz-Cyrl-UZ" sz="2800" b="1" dirty="0" smtClean="0"/>
              <a:t> alıp keledi. Bul hádiyse terbelislerdiń interferen</a:t>
            </a:r>
            <a:r>
              <a:rPr lang="en-US" sz="2800" b="1" dirty="0" smtClean="0"/>
              <a:t>c</a:t>
            </a:r>
            <a:r>
              <a:rPr lang="uz-Cyrl-UZ" sz="2800" b="1" dirty="0" smtClean="0"/>
              <a:t>iy</a:t>
            </a:r>
            <a:r>
              <a:rPr lang="en-US" sz="2800" b="1" dirty="0" err="1" smtClean="0"/>
              <a:t>ası</a:t>
            </a:r>
            <a:r>
              <a:rPr lang="uz-Cyrl-UZ" sz="2800" b="1" dirty="0" smtClean="0"/>
              <a:t> dep ataladı.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Содержимое 2"/>
          <p:cNvSpPr>
            <a:spLocks noGrp="1"/>
          </p:cNvSpPr>
          <p:nvPr>
            <p:ph idx="1"/>
          </p:nvPr>
        </p:nvSpPr>
        <p:spPr>
          <a:xfrm>
            <a:off x="319064" y="307164"/>
            <a:ext cx="8596360" cy="6243672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smtClean="0"/>
              <a:t>		</a:t>
            </a:r>
            <a:r>
              <a:rPr lang="ru-RU" sz="2400" b="1" dirty="0" err="1" smtClean="0"/>
              <a:t>Birdey</a:t>
            </a:r>
            <a:r>
              <a:rPr lang="ru-RU" sz="2400" b="1" dirty="0" smtClean="0"/>
              <a:t> </a:t>
            </a:r>
            <a:r>
              <a:rPr lang="ru-RU" sz="2400" b="1" dirty="0"/>
              <a:t>А</a:t>
            </a:r>
            <a:r>
              <a:rPr lang="ru-RU" sz="2400" b="1" baseline="-25000" dirty="0"/>
              <a:t>0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amplituda</a:t>
            </a:r>
            <a:r>
              <a:rPr lang="en-US" sz="2400" b="1" dirty="0" err="1" smtClean="0"/>
              <a:t>ǵa</a:t>
            </a:r>
            <a:r>
              <a:rPr lang="ru-RU" sz="2400" b="1" dirty="0" smtClean="0"/>
              <a:t>, ω </a:t>
            </a:r>
            <a:r>
              <a:rPr lang="en-US" sz="2400" b="1" dirty="0" err="1" smtClean="0"/>
              <a:t>jiyilikke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hám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turaql</a:t>
            </a:r>
            <a:r>
              <a:rPr lang="ru-RU" sz="2400" b="1" dirty="0" smtClean="0"/>
              <a:t>ı </a:t>
            </a:r>
            <a:r>
              <a:rPr lang="ru-RU" sz="2400" b="1" dirty="0" err="1" smtClean="0"/>
              <a:t>fazalar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ayırmasın</a:t>
            </a:r>
            <a:r>
              <a:rPr lang="ru-RU" sz="2400" b="1" dirty="0" smtClean="0"/>
              <a:t>a iye bolǵan, </a:t>
            </a:r>
            <a:r>
              <a:rPr lang="ru-RU" sz="2400" b="1" dirty="0" err="1" smtClean="0"/>
              <a:t>noqatlıq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der</a:t>
            </a:r>
            <a:r>
              <a:rPr lang="en-US" sz="2400" b="1" dirty="0" err="1" smtClean="0"/>
              <a:t>eklerde</a:t>
            </a:r>
            <a:r>
              <a:rPr lang="ru-RU" sz="2400" b="1" dirty="0" err="1" smtClean="0"/>
              <a:t>n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q</a:t>
            </a:r>
            <a:r>
              <a:rPr lang="en-US" sz="2400" b="1" dirty="0" err="1" smtClean="0"/>
              <a:t>ozdır</a:t>
            </a:r>
            <a:r>
              <a:rPr lang="ru-RU" sz="2400" b="1" dirty="0" err="1" smtClean="0"/>
              <a:t>ılǵan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eki</a:t>
            </a:r>
            <a:r>
              <a:rPr lang="ru-RU" sz="2400" b="1" dirty="0" smtClean="0"/>
              <a:t> kogerent sferik </a:t>
            </a:r>
            <a:r>
              <a:rPr lang="ru-RU" sz="2400" b="1" dirty="0" err="1" smtClean="0"/>
              <a:t>tolqınlardıń bir-birin</a:t>
            </a:r>
            <a:r>
              <a:rPr lang="uz-Latn-UZ" sz="2400" b="1" dirty="0" smtClean="0"/>
              <a:t>iń</a:t>
            </a:r>
            <a:r>
              <a:rPr lang="ru-RU" sz="2400" b="1" dirty="0" smtClean="0"/>
              <a:t> ústine túsiw procesin kórip shıǵamız</a:t>
            </a:r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r>
              <a:rPr lang="en-US" sz="2400" b="1" dirty="0" err="1" smtClean="0"/>
              <a:t>Juwmaqlawshı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tolqınnıń amplitud</a:t>
            </a:r>
            <a:r>
              <a:rPr lang="en-US" sz="2400" b="1" dirty="0" err="1" smtClean="0"/>
              <a:t>ası</a:t>
            </a:r>
            <a:endParaRPr lang="ru-RU" sz="2400" b="1" dirty="0" smtClean="0"/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endParaRPr lang="uz-Latn-UZ" sz="2400" b="1" dirty="0" smtClean="0"/>
          </a:p>
          <a:p>
            <a:pPr>
              <a:buNone/>
            </a:pPr>
            <a:r>
              <a:rPr lang="ru-RU" sz="2400" b="1" dirty="0" err="1" smtClean="0"/>
              <a:t>kogerent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der</a:t>
            </a:r>
            <a:r>
              <a:rPr lang="en-US" sz="2400" b="1" dirty="0" err="1" smtClean="0"/>
              <a:t>ekle</a:t>
            </a:r>
            <a:r>
              <a:rPr lang="ru-RU" sz="2400" b="1" dirty="0" smtClean="0"/>
              <a:t>r ushın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0486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43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697601"/>
              </p:ext>
            </p:extLst>
          </p:nvPr>
        </p:nvGraphicFramePr>
        <p:xfrm>
          <a:off x="5072066" y="1785926"/>
          <a:ext cx="3895292" cy="108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6" name="Формула" r:id="rId4" imgW="1524000" imgH="431800" progId="Equation.3">
                  <p:embed/>
                </p:oleObj>
              </mc:Choice>
              <mc:Fallback>
                <p:oleObj name="Формула" r:id="rId4" imgW="15240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1785926"/>
                        <a:ext cx="3895292" cy="10858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4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546796"/>
              </p:ext>
            </p:extLst>
          </p:nvPr>
        </p:nvGraphicFramePr>
        <p:xfrm>
          <a:off x="500034" y="1785926"/>
          <a:ext cx="4033180" cy="108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7" name="Формула" r:id="rId6" imgW="1574800" imgH="431800" progId="Equation.3">
                  <p:embed/>
                </p:oleObj>
              </mc:Choice>
              <mc:Fallback>
                <p:oleObj name="Формула" r:id="rId6" imgW="15748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785926"/>
                        <a:ext cx="4033180" cy="10858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4316" name="Object 5"/>
          <p:cNvGraphicFramePr>
            <a:graphicFrameLocks noChangeAspect="1"/>
          </p:cNvGraphicFramePr>
          <p:nvPr/>
        </p:nvGraphicFramePr>
        <p:xfrm>
          <a:off x="1142976" y="3357562"/>
          <a:ext cx="6094412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8" name="Equation" r:id="rId8" imgW="2882900" imgH="736600" progId="">
                  <p:embed/>
                </p:oleObj>
              </mc:Choice>
              <mc:Fallback>
                <p:oleObj name="Equation" r:id="rId8" imgW="2882900" imgH="736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357562"/>
                        <a:ext cx="6094412" cy="153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8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4317" name="Object 10"/>
          <p:cNvGraphicFramePr>
            <a:graphicFrameLocks noChangeAspect="1"/>
          </p:cNvGraphicFramePr>
          <p:nvPr/>
        </p:nvGraphicFramePr>
        <p:xfrm>
          <a:off x="971520" y="5859324"/>
          <a:ext cx="2375310" cy="54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9" name="Формула" r:id="rId10" imgW="939392" imgH="215806" progId="Equation.3">
                  <p:embed/>
                </p:oleObj>
              </mc:Choice>
              <mc:Fallback>
                <p:oleObj name="Формула" r:id="rId10" imgW="939392" imgH="21580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20" y="5859324"/>
                        <a:ext cx="2375310" cy="542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89" name="TextBox 1"/>
          <p:cNvSpPr txBox="1"/>
          <p:nvPr/>
        </p:nvSpPr>
        <p:spPr>
          <a:xfrm>
            <a:off x="5112071" y="4869192"/>
            <a:ext cx="4031929" cy="8104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sz="2800" b="1" i="1" dirty="0" smtClean="0">
                <a:solidFill>
                  <a:schemeClr val="tx1"/>
                </a:solidFill>
                <a:cs typeface="Times New Roman"/>
              </a:rPr>
              <a:t>Δ</a:t>
            </a:r>
            <a:r>
              <a:rPr lang="en-US" sz="2800" b="1" i="1" dirty="0" smtClean="0">
                <a:solidFill>
                  <a:schemeClr val="tx1"/>
                </a:solidFill>
                <a:cs typeface="Times New Roman"/>
              </a:rPr>
              <a:t>r=r</a:t>
            </a:r>
            <a:r>
              <a:rPr lang="en-US" sz="2800" b="1" i="1" baseline="-25000" dirty="0" smtClean="0">
                <a:solidFill>
                  <a:schemeClr val="tx1"/>
                </a:solidFill>
                <a:cs typeface="Times New Roman"/>
              </a:rPr>
              <a:t>1</a:t>
            </a:r>
            <a:r>
              <a:rPr lang="en-US" sz="2800" b="1" i="1" dirty="0" smtClean="0">
                <a:solidFill>
                  <a:schemeClr val="tx1"/>
                </a:solidFill>
                <a:cs typeface="Times New Roman"/>
              </a:rPr>
              <a:t>-r</a:t>
            </a:r>
            <a:r>
              <a:rPr lang="en-US" sz="2800" b="1" i="1" baseline="-25000" dirty="0" smtClean="0">
                <a:solidFill>
                  <a:schemeClr val="tx1"/>
                </a:solidFill>
                <a:cs typeface="Times New Roman"/>
              </a:rPr>
              <a:t>2 </a:t>
            </a:r>
            <a:r>
              <a:rPr lang="en-US" sz="2800" b="1" i="1" baseline="-25000" dirty="0" err="1" smtClean="0">
                <a:solidFill>
                  <a:schemeClr val="tx1"/>
                </a:solidFill>
                <a:cs typeface="Times New Roman"/>
              </a:rPr>
              <a:t>jol</a:t>
            </a:r>
            <a:r>
              <a:rPr lang="ru-RU" sz="2800" b="1" i="1" baseline="-25000" dirty="0" err="1" smtClean="0">
                <a:solidFill>
                  <a:schemeClr val="tx1"/>
                </a:solidFill>
                <a:cs typeface="Times New Roman"/>
              </a:rPr>
              <a:t>lar</a:t>
            </a:r>
            <a:r>
              <a:rPr lang="ru-RU" sz="2800" b="1" i="1" baseline="-25000" dirty="0" smtClean="0">
                <a:solidFill>
                  <a:schemeClr val="tx1"/>
                </a:solidFill>
                <a:cs typeface="Times New Roman"/>
              </a:rPr>
              <a:t> </a:t>
            </a:r>
            <a:r>
              <a:rPr lang="en-US" sz="2800" b="1" i="1" baseline="-25000" dirty="0" err="1" smtClean="0">
                <a:solidFill>
                  <a:schemeClr val="tx1"/>
                </a:solidFill>
                <a:cs typeface="Times New Roman"/>
              </a:rPr>
              <a:t>ayırmas</a:t>
            </a:r>
            <a:r>
              <a:rPr lang="ru-RU" sz="2800" b="1" i="1" baseline="-25000" dirty="0" smtClean="0">
                <a:solidFill>
                  <a:schemeClr val="tx1"/>
                </a:solidFill>
                <a:cs typeface="Times New Roman"/>
              </a:rPr>
              <a:t>ı</a:t>
            </a:r>
            <a:endParaRPr lang="ru-RU" sz="2800" b="1" i="1" baseline="-25000" dirty="0">
              <a:solidFill>
                <a:schemeClr val="tx1"/>
              </a:solidFill>
            </a:endParaRPr>
          </a:p>
          <a:p>
            <a:r>
              <a:rPr lang="ru-RU" sz="2800" b="1" i="1" baseline="-25000" dirty="0" err="1">
                <a:solidFill>
                  <a:schemeClr val="tx1"/>
                </a:solidFill>
              </a:rPr>
              <a:t>k- tolqın sanı</a:t>
            </a:r>
            <a:endParaRPr lang="ru-RU" sz="2800" b="1" i="1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91e6ba4a3d1cb2ee6b885fabd61756e47abbc9"/>
</p:tagLst>
</file>

<file path=ppt/theme/theme1.xml><?xml version="1.0" encoding="utf-8"?>
<a:theme xmlns:a="http://schemas.openxmlformats.org/drawingml/2006/main" name="Office Theme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FDFD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948</Words>
  <Application>Microsoft Office PowerPoint</Application>
  <PresentationFormat>Экран (4:3)</PresentationFormat>
  <Paragraphs>180</Paragraphs>
  <Slides>27</Slides>
  <Notes>26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Office Theme</vt:lpstr>
      <vt:lpstr>Формула</vt:lpstr>
      <vt:lpstr>Equation</vt:lpstr>
      <vt:lpstr>Презентация PowerPoint</vt:lpstr>
      <vt:lpstr>Terbelis hám TOlQÍNLAR</vt:lpstr>
      <vt:lpstr>Презентация PowerPoint</vt:lpstr>
      <vt:lpstr>Lekciya rejesi</vt:lpstr>
      <vt:lpstr>Tolqınlardıń superpoziciya principi</vt:lpstr>
      <vt:lpstr>Презентация PowerPoint</vt:lpstr>
      <vt:lpstr>Презентация PowerPoint</vt:lpstr>
      <vt:lpstr>Tolqınlar interferenciyası</vt:lpstr>
      <vt:lpstr>Презентация PowerPoint</vt:lpstr>
      <vt:lpstr>Tolqınlar interferenciyası – maksimumın baqlaw shárti</vt:lpstr>
      <vt:lpstr>Tolqınlar interferenciyası – minimumın baqlaw shárti </vt:lpstr>
      <vt:lpstr>Презентация PowerPoint</vt:lpstr>
      <vt:lpstr>Eki derekten tarqalıp atırǵan tolqınlar interferenciyası </vt:lpstr>
      <vt:lpstr>Презентация PowerPoint</vt:lpstr>
      <vt:lpstr>Turǵın tolqınlar</vt:lpstr>
      <vt:lpstr>Презентация PowerPoint</vt:lpstr>
      <vt:lpstr>Презентация PowerPoint</vt:lpstr>
      <vt:lpstr>Turǵın tolqınnıń túyin hám dóńlikleri</vt:lpstr>
      <vt:lpstr>Презентация PowerPoint</vt:lpstr>
      <vt:lpstr>Turǵın tolqınǵa mısal</vt:lpstr>
      <vt:lpstr>Shabar hám turǵın tolqınlar salıstırarlı qásiyetleri</vt:lpstr>
      <vt:lpstr>Shabar hám sáwlelengen tolqınlar interferenciyasında turǵın tolqınlar payda bolıwı</vt:lpstr>
      <vt:lpstr>Bekkemlengen lentanıń terbelisinde turǵın tolqınlar payda bolıwı</vt:lpstr>
      <vt:lpstr>Презентация PowerPoint</vt:lpstr>
      <vt:lpstr>PAYDALANÍLǴAN ÁDEBIYAТLAR</vt:lpstr>
      <vt:lpstr>Презентация PowerPoint</vt:lpstr>
      <vt:lpstr>PEDAGOGIKALÍQ DÁSTÚRIY QURALLAR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</dc:title>
  <dc:creator>Physics</dc:creator>
  <cp:lastModifiedBy>admin</cp:lastModifiedBy>
  <cp:revision>107</cp:revision>
  <dcterms:created xsi:type="dcterms:W3CDTF">2018-12-19T00:22:30Z</dcterms:created>
  <dcterms:modified xsi:type="dcterms:W3CDTF">2023-03-12T06:14:34Z</dcterms:modified>
</cp:coreProperties>
</file>