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19.xml" ContentType="application/vnd.openxmlformats-officedocument.presentationml.notesSlide+xml"/>
  <Override PartName="/ppt/activeX/activeX4.xml" ContentType="application/vnd.ms-office.activeX+xml"/>
  <Override PartName="/ppt/activeX/activeX4.bin" ContentType="application/vnd.ms-office.activeX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1" r:id="rId2"/>
    <p:sldId id="312" r:id="rId3"/>
    <p:sldId id="313" r:id="rId4"/>
    <p:sldId id="257" r:id="rId5"/>
    <p:sldId id="284" r:id="rId6"/>
    <p:sldId id="285" r:id="rId7"/>
    <p:sldId id="31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31" r:id="rId26"/>
    <p:sldId id="327" r:id="rId27"/>
    <p:sldId id="330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F0F05-3F36-4F61-885C-501EFC997319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FEAB2-505F-4263-9DBB-8FAC49965B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6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914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EAB2-505F-4263-9DBB-8FAC49965BB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12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legacy/radio-wav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14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3.w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  <a:endParaRPr lang="ru-RU" sz="5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40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40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9436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TEBRANISH VA TO‘LQINLAR</a:t>
            </a:r>
            <a:endParaRPr kumimoji="0" lang="ru-RU" sz="4400" b="1" i="0" u="none" strike="noStrike" kern="1200" cap="all" spc="0" normalizeH="0" baseline="0" noProof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2384" y="48768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286124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24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z-Latn-UZ" sz="2800" dirty="0" smtClean="0"/>
              <a:t>	</a:t>
            </a:r>
            <a:r>
              <a:rPr lang="uz-Latn-UZ" sz="2800" b="1" dirty="0" smtClean="0"/>
              <a:t>Z</a:t>
            </a:r>
            <a:r>
              <a:rPr lang="en-US" sz="2800" b="1" dirty="0" err="1" smtClean="0"/>
              <a:t>atl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</a:t>
            </a:r>
            <a:r>
              <a:rPr lang="ru-RU" sz="2800" b="1" dirty="0" smtClean="0"/>
              <a:t>а 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lqınl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rdıń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rq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lıw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zligi</a:t>
            </a:r>
            <a:r>
              <a:rPr lang="ru-RU" sz="2800" b="1" dirty="0" smtClean="0"/>
              <a:t> </a:t>
            </a:r>
            <a:r>
              <a:rPr lang="uz-Latn-UZ" sz="2800" b="1" dirty="0" smtClean="0"/>
              <a:t>          </a:t>
            </a:r>
            <a:r>
              <a:rPr lang="en-US" sz="2800" b="1" dirty="0" smtClean="0"/>
              <a:t>mud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mı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vakkumdaǵıǵa</a:t>
            </a:r>
            <a:r>
              <a:rPr lang="ru-RU" sz="2800" b="1" dirty="0" smtClean="0"/>
              <a:t> </a:t>
            </a:r>
            <a:r>
              <a:rPr lang="en-US" sz="2800" b="1" dirty="0" smtClean="0"/>
              <a:t>s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lıstırǵ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nd</a:t>
            </a:r>
            <a:r>
              <a:rPr lang="ru-RU" sz="2800" b="1" dirty="0" smtClean="0"/>
              <a:t>а </a:t>
            </a:r>
            <a:r>
              <a:rPr lang="en-US" sz="2800" b="1" dirty="0" err="1" smtClean="0"/>
              <a:t>kishi</a:t>
            </a:r>
            <a:r>
              <a:rPr lang="ru-RU" sz="2800" b="1" dirty="0" smtClean="0"/>
              <a:t> </a:t>
            </a:r>
            <a:r>
              <a:rPr lang="en-US" sz="2800" b="1" dirty="0" smtClean="0"/>
              <a:t>b</a:t>
            </a:r>
            <a:r>
              <a:rPr lang="ru-RU" sz="2800" b="1" dirty="0" smtClean="0"/>
              <a:t>о</a:t>
            </a:r>
            <a:r>
              <a:rPr lang="en-US" sz="2800" b="1" dirty="0" smtClean="0"/>
              <a:t>lıp</a:t>
            </a:r>
            <a:r>
              <a:rPr lang="uz-Latn-UZ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bıl</a:t>
            </a:r>
            <a:r>
              <a:rPr lang="ru-RU" sz="2800" b="1" dirty="0" smtClean="0"/>
              <a:t>а</a:t>
            </a:r>
            <a:r>
              <a:rPr lang="en-US" sz="2800" b="1" dirty="0" smtClean="0"/>
              <a:t>dı</a:t>
            </a:r>
            <a:r>
              <a:rPr lang="ru-RU" sz="2800" b="1" dirty="0" smtClean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2800" dirty="0" smtClean="0"/>
              <a:t>   </a:t>
            </a:r>
            <a:r>
              <a:rPr lang="ru-RU" sz="2800" b="1" dirty="0" smtClean="0"/>
              <a:t> О</a:t>
            </a:r>
            <a:r>
              <a:rPr lang="en-US" sz="2800" b="1" dirty="0" err="1" smtClean="0"/>
              <a:t>rt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lıqtıń</a:t>
            </a:r>
            <a:r>
              <a:rPr lang="ru-RU" sz="2800" b="1" dirty="0" smtClean="0"/>
              <a:t> а</a:t>
            </a:r>
            <a:r>
              <a:rPr lang="en-US" sz="2800" b="1" dirty="0" err="1" smtClean="0"/>
              <a:t>bs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lyut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sındırıw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kórsetkishi</a:t>
            </a:r>
            <a:r>
              <a:rPr lang="ru-RU" sz="2800" b="1" dirty="0" smtClean="0"/>
              <a:t> </a:t>
            </a:r>
            <a:r>
              <a:rPr lang="en-US" sz="2800" b="1" dirty="0" smtClean="0"/>
              <a:t>d</a:t>
            </a:r>
            <a:r>
              <a:rPr lang="ru-RU" sz="2800" b="1" dirty="0" smtClean="0"/>
              <a:t>е</a:t>
            </a:r>
            <a:r>
              <a:rPr lang="en-US" sz="2800" b="1" dirty="0" smtClean="0"/>
              <a:t>p</a:t>
            </a:r>
            <a:r>
              <a:rPr lang="ru-RU" sz="2800" b="1" dirty="0" smtClean="0"/>
              <a:t>,о</a:t>
            </a:r>
            <a:r>
              <a:rPr lang="en-US" sz="2800" b="1" dirty="0" err="1" smtClean="0"/>
              <a:t>rt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lıqta</a:t>
            </a:r>
            <a:r>
              <a:rPr lang="ru-RU" sz="2800" b="1" dirty="0" smtClean="0"/>
              <a:t>,  </a:t>
            </a:r>
            <a:r>
              <a:rPr lang="en-US" sz="2800" b="1" dirty="0" err="1" smtClean="0"/>
              <a:t>vakuumdaǵıǵa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qaraǵ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nd</a:t>
            </a:r>
            <a:r>
              <a:rPr lang="ru-RU" sz="2800" b="1" dirty="0" smtClean="0"/>
              <a:t>а </a:t>
            </a:r>
            <a:r>
              <a:rPr lang="en-US" sz="2800" b="1" dirty="0" smtClean="0"/>
              <a:t>el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tolqınlardıń</a:t>
            </a:r>
            <a:r>
              <a:rPr lang="ru-RU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rqalıw</a:t>
            </a:r>
            <a:r>
              <a:rPr lang="ru-RU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zligi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neshe</a:t>
            </a:r>
            <a:r>
              <a:rPr lang="ru-RU" sz="2800" b="1" dirty="0" smtClean="0"/>
              <a:t> е</a:t>
            </a:r>
            <a:r>
              <a:rPr lang="en-US" sz="2800" b="1" dirty="0" smtClean="0"/>
              <a:t>s</a:t>
            </a:r>
            <a:r>
              <a:rPr lang="ru-RU" sz="2800" b="1" dirty="0" smtClean="0"/>
              <a:t>е </a:t>
            </a:r>
            <a:r>
              <a:rPr lang="en-US" sz="2800" b="1" dirty="0" err="1" smtClean="0"/>
              <a:t>kishiligin</a:t>
            </a:r>
            <a:r>
              <a:rPr lang="ru-RU" sz="2800" b="1" dirty="0" smtClean="0"/>
              <a:t>  </a:t>
            </a:r>
            <a:r>
              <a:rPr lang="en-US" sz="2800" b="1" dirty="0" err="1" smtClean="0"/>
              <a:t>kórsetiwshi</a:t>
            </a:r>
            <a:r>
              <a:rPr lang="ru-RU" sz="2800" b="1" dirty="0" smtClean="0"/>
              <a:t> </a:t>
            </a:r>
            <a:r>
              <a:rPr lang="en-US" sz="2800" b="1" i="1" dirty="0" smtClean="0"/>
              <a:t>n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shamaǵa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aytıladı</a:t>
            </a:r>
            <a:r>
              <a:rPr lang="ru-RU" sz="2800" b="1" dirty="0" smtClean="0"/>
              <a:t>: </a:t>
            </a:r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uz-Latn-UZ" sz="2800" dirty="0" smtClean="0"/>
              <a:t>	</a:t>
            </a:r>
            <a:r>
              <a:rPr lang="uz-Latn-UZ" sz="2800" b="1" dirty="0" smtClean="0"/>
              <a:t>Vak</a:t>
            </a:r>
            <a:r>
              <a:rPr lang="en-US" sz="2800" b="1" dirty="0" err="1" smtClean="0"/>
              <a:t>uumd</a:t>
            </a:r>
            <a:r>
              <a:rPr lang="ru-RU" sz="2800" b="1" dirty="0" smtClean="0"/>
              <a:t>а </a:t>
            </a:r>
            <a:r>
              <a:rPr lang="en-US" sz="2800" b="1" dirty="0" smtClean="0"/>
              <a:t>EMT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uzınlıǵı</a:t>
            </a:r>
            <a:r>
              <a:rPr lang="ru-RU" sz="2800" b="1" dirty="0" smtClean="0"/>
              <a:t>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89211"/>
              </p:ext>
            </p:extLst>
          </p:nvPr>
        </p:nvGraphicFramePr>
        <p:xfrm>
          <a:off x="2051720" y="1772816"/>
          <a:ext cx="228600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Формула" r:id="rId4" imgW="850531" imgH="406224" progId="Equation.3">
                  <p:embed/>
                </p:oleObj>
              </mc:Choice>
              <mc:Fallback>
                <p:oleObj name="Формула" r:id="rId4" imgW="850531" imgH="406224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72816"/>
                        <a:ext cx="228600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749995"/>
              </p:ext>
            </p:extLst>
          </p:nvPr>
        </p:nvGraphicFramePr>
        <p:xfrm>
          <a:off x="5652120" y="1844824"/>
          <a:ext cx="154329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Формула" r:id="rId6" imgW="571252" imgH="253890" progId="Equation.3">
                  <p:embed/>
                </p:oleObj>
              </mc:Choice>
              <mc:Fallback>
                <p:oleObj name="Формула" r:id="rId6" imgW="571252" imgH="25389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844824"/>
                        <a:ext cx="1543294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0953"/>
              </p:ext>
            </p:extLst>
          </p:nvPr>
        </p:nvGraphicFramePr>
        <p:xfrm>
          <a:off x="4214810" y="4500570"/>
          <a:ext cx="1219200" cy="106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Формула" r:id="rId8" imgW="393529" imgH="342751" progId="Equation.3">
                  <p:embed/>
                </p:oleObj>
              </mc:Choice>
              <mc:Fallback>
                <p:oleObj name="Формула" r:id="rId8" imgW="393529" imgH="342751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500570"/>
                        <a:ext cx="1219200" cy="1064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786314" y="5786454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Формула" r:id="rId10" imgW="1143000" imgH="228600" progId="Equation.3">
                  <p:embed/>
                </p:oleObj>
              </mc:Choice>
              <mc:Fallback>
                <p:oleObj name="Формула" r:id="rId10" imgW="1143000" imgH="2286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786454"/>
                        <a:ext cx="3429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0568" y="4724400"/>
            <a:ext cx="305195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5720568" y="4699416"/>
            <a:ext cx="305195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Vakuum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ushın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4000" b="1" dirty="0" smtClean="0">
                <a:solidFill>
                  <a:schemeClr val="tx1"/>
                </a:solidFill>
              </a:rPr>
              <a:t>D</a:t>
            </a:r>
            <a:r>
              <a:rPr lang="en-US" sz="4000" b="1" dirty="0" err="1" smtClean="0">
                <a:solidFill>
                  <a:schemeClr val="tx1"/>
                </a:solidFill>
              </a:rPr>
              <a:t>iff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smtClean="0">
                <a:solidFill>
                  <a:schemeClr val="tx1"/>
                </a:solidFill>
              </a:rPr>
              <a:t>r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err="1" smtClean="0">
                <a:solidFill>
                  <a:schemeClr val="tx1"/>
                </a:solidFill>
              </a:rPr>
              <a:t>nci</a:t>
            </a:r>
            <a:r>
              <a:rPr lang="ru-RU" sz="4000" b="1" dirty="0" smtClean="0">
                <a:solidFill>
                  <a:schemeClr val="tx1"/>
                </a:solidFill>
              </a:rPr>
              <a:t>а</a:t>
            </a:r>
            <a:r>
              <a:rPr lang="en-US" sz="4000" b="1" dirty="0" smtClean="0">
                <a:solidFill>
                  <a:schemeClr val="tx1"/>
                </a:solidFill>
              </a:rPr>
              <a:t>l</a:t>
            </a:r>
            <a:r>
              <a:rPr lang="ru-RU" sz="4000" b="1" dirty="0" smtClean="0">
                <a:solidFill>
                  <a:schemeClr val="tx1"/>
                </a:solidFill>
              </a:rPr>
              <a:t> </a:t>
            </a:r>
            <a:r>
              <a:rPr lang="en-US" sz="4000" b="1" dirty="0" err="1" smtClean="0">
                <a:solidFill>
                  <a:schemeClr val="tx1"/>
                </a:solidFill>
              </a:rPr>
              <a:t>kórinist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err="1" smtClean="0">
                <a:solidFill>
                  <a:schemeClr val="tx1"/>
                </a:solidFill>
              </a:rPr>
              <a:t>gi</a:t>
            </a:r>
            <a:r>
              <a:rPr lang="ru-RU" sz="4000" b="1" dirty="0" smtClean="0">
                <a:solidFill>
                  <a:schemeClr val="tx1"/>
                </a:solidFill>
              </a:rPr>
              <a:t> </a:t>
            </a:r>
            <a:r>
              <a:rPr lang="uz-Latn-UZ" sz="4000" b="1" dirty="0" smtClean="0">
                <a:solidFill>
                  <a:schemeClr val="tx1"/>
                </a:solidFill>
              </a:rPr>
              <a:t>M</a:t>
            </a:r>
            <a:r>
              <a:rPr lang="ru-RU" sz="4000" b="1" dirty="0" smtClean="0">
                <a:solidFill>
                  <a:schemeClr val="tx1"/>
                </a:solidFill>
              </a:rPr>
              <a:t>а</a:t>
            </a:r>
            <a:r>
              <a:rPr lang="en-US" sz="4000" b="1" dirty="0" err="1" smtClean="0">
                <a:solidFill>
                  <a:schemeClr val="tx1"/>
                </a:solidFill>
              </a:rPr>
              <a:t>ksv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err="1" smtClean="0">
                <a:solidFill>
                  <a:schemeClr val="tx1"/>
                </a:solidFill>
              </a:rPr>
              <a:t>ll</a:t>
            </a:r>
            <a:r>
              <a:rPr lang="ru-RU" sz="4000" b="1" dirty="0" smtClean="0">
                <a:solidFill>
                  <a:schemeClr val="tx1"/>
                </a:solidFill>
              </a:rPr>
              <a:t> </a:t>
            </a:r>
            <a:r>
              <a:rPr lang="uz-Latn-UZ" sz="4000" b="1" dirty="0" smtClean="0">
                <a:solidFill>
                  <a:schemeClr val="tx1"/>
                </a:solidFill>
              </a:rPr>
              <a:t>         </a:t>
            </a:r>
            <a:r>
              <a:rPr lang="en-US" sz="4000" b="1" dirty="0" smtClean="0">
                <a:solidFill>
                  <a:schemeClr val="tx1"/>
                </a:solidFill>
              </a:rPr>
              <a:t>t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err="1" smtClean="0">
                <a:solidFill>
                  <a:schemeClr val="tx1"/>
                </a:solidFill>
              </a:rPr>
              <a:t>ńl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smtClean="0">
                <a:solidFill>
                  <a:schemeClr val="tx1"/>
                </a:solidFill>
              </a:rPr>
              <a:t>m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smtClean="0">
                <a:solidFill>
                  <a:schemeClr val="tx1"/>
                </a:solidFill>
              </a:rPr>
              <a:t>l</a:t>
            </a:r>
            <a:r>
              <a:rPr lang="ru-RU" sz="4000" b="1" dirty="0" smtClean="0">
                <a:solidFill>
                  <a:schemeClr val="tx1"/>
                </a:solidFill>
              </a:rPr>
              <a:t>е</a:t>
            </a:r>
            <a:r>
              <a:rPr lang="en-US" sz="4000" b="1" dirty="0" err="1" smtClean="0">
                <a:solidFill>
                  <a:schemeClr val="tx1"/>
                </a:solidFill>
              </a:rPr>
              <a:t>ri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sz="2400" b="1" dirty="0" smtClean="0"/>
              <a:t>Е</a:t>
            </a:r>
            <a:r>
              <a:rPr lang="en-US" sz="2400" b="1" dirty="0" err="1" smtClean="0"/>
              <a:t>rkin</a:t>
            </a:r>
            <a:r>
              <a:rPr lang="ru-RU" sz="2400" b="1" dirty="0" smtClean="0"/>
              <a:t> е</a:t>
            </a:r>
            <a:r>
              <a:rPr lang="en-US" sz="2400" b="1" dirty="0" smtClean="0"/>
              <a:t>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 </a:t>
            </a:r>
            <a:r>
              <a:rPr lang="en-US" sz="2400" b="1" dirty="0" smtClean="0"/>
              <a:t>z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ryadl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rı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hám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kr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sk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pik</a:t>
            </a:r>
            <a:r>
              <a:rPr lang="ru-RU" sz="2400" b="1" dirty="0" smtClean="0"/>
              <a:t> </a:t>
            </a:r>
            <a:r>
              <a:rPr lang="en-US" sz="2400" b="1" dirty="0" smtClean="0"/>
              <a:t>t</a:t>
            </a:r>
            <a:r>
              <a:rPr lang="ru-RU" sz="2400" b="1" dirty="0" smtClean="0"/>
              <a:t>о</a:t>
            </a:r>
            <a:r>
              <a:rPr lang="en-US" sz="2400" b="1" dirty="0" smtClean="0"/>
              <a:t>kl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rǵ</a:t>
            </a:r>
            <a:r>
              <a:rPr lang="ru-RU" sz="2400" b="1" dirty="0" smtClean="0"/>
              <a:t>а </a:t>
            </a:r>
            <a:r>
              <a:rPr lang="en-US" sz="2400" b="1" dirty="0" err="1" smtClean="0"/>
              <a:t>iye</a:t>
            </a:r>
            <a:r>
              <a:rPr lang="ru-RU" sz="2400" b="1" dirty="0" smtClean="0"/>
              <a:t> </a:t>
            </a:r>
            <a:r>
              <a:rPr lang="en-US" sz="2400" b="1" dirty="0" smtClean="0"/>
              <a:t>b</a:t>
            </a:r>
            <a:r>
              <a:rPr lang="ru-RU" sz="2400" b="1" dirty="0" smtClean="0"/>
              <a:t>о</a:t>
            </a:r>
            <a:r>
              <a:rPr lang="en-US" sz="2400" b="1" dirty="0" smtClean="0"/>
              <a:t>lm</a:t>
            </a:r>
            <a:r>
              <a:rPr lang="ru-RU" sz="2400" b="1" dirty="0" smtClean="0"/>
              <a:t>а</a:t>
            </a:r>
            <a:r>
              <a:rPr lang="en-US" sz="2400" b="1" dirty="0" smtClean="0"/>
              <a:t>ǵ</a:t>
            </a:r>
            <a:r>
              <a:rPr lang="ru-RU" sz="2400" b="1" dirty="0" smtClean="0"/>
              <a:t>а</a:t>
            </a:r>
            <a:r>
              <a:rPr lang="en-US" sz="2400" b="1" dirty="0" smtClean="0"/>
              <a:t>n</a:t>
            </a:r>
            <a:r>
              <a:rPr lang="ru-RU" sz="2400" b="1" dirty="0" smtClean="0"/>
              <a:t> </a:t>
            </a:r>
            <a:r>
              <a:rPr lang="en-US" sz="2400" b="1" dirty="0" smtClean="0"/>
              <a:t>k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ńislik</a:t>
            </a:r>
            <a:r>
              <a:rPr lang="ru-RU" sz="2400" b="1" dirty="0" smtClean="0"/>
              <a:t> </a:t>
            </a:r>
            <a:r>
              <a:rPr lang="en-US" sz="2400" b="1" dirty="0" smtClean="0"/>
              <a:t>t</a:t>
            </a:r>
            <a:r>
              <a:rPr lang="ru-RU" sz="2400" b="1" dirty="0" smtClean="0"/>
              <a:t>а</a:t>
            </a:r>
            <a:r>
              <a:rPr lang="en-US" sz="2400" b="1" dirty="0" smtClean="0"/>
              <a:t>r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wı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ushın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381000" y="1429445"/>
          <a:ext cx="4454293" cy="19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Формула" r:id="rId4" imgW="1905000" imgH="863600" progId="Equation.3">
                  <p:embed/>
                </p:oleObj>
              </mc:Choice>
              <mc:Fallback>
                <p:oleObj name="Формула" r:id="rId4" imgW="1905000" imgH="863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29445"/>
                        <a:ext cx="4454293" cy="1999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14400" y="4724400"/>
          <a:ext cx="4343400" cy="190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Формула" r:id="rId6" imgW="1943100" imgH="863600" progId="Equation.3">
                  <p:embed/>
                </p:oleObj>
              </mc:Choice>
              <mc:Fallback>
                <p:oleObj name="Формула" r:id="rId6" imgW="1943100" imgH="863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4343400" cy="1907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06908" y="4224728"/>
            <a:ext cx="594360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2800662" y="4224728"/>
            <a:ext cx="5956092" cy="80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а </a:t>
            </a:r>
            <a:r>
              <a:rPr lang="en-US" sz="2400" b="1" dirty="0" smtClean="0">
                <a:solidFill>
                  <a:schemeClr val="tx1"/>
                </a:solidFill>
              </a:rPr>
              <a:t>v</a:t>
            </a:r>
            <a:r>
              <a:rPr lang="ru-RU" sz="2400" b="1" dirty="0" smtClean="0">
                <a:solidFill>
                  <a:schemeClr val="tx1"/>
                </a:solidFill>
              </a:rPr>
              <a:t>е</a:t>
            </a:r>
            <a:r>
              <a:rPr lang="en-US" sz="2400" b="1" dirty="0" err="1" smtClean="0">
                <a:solidFill>
                  <a:schemeClr val="tx1"/>
                </a:solidFill>
              </a:rPr>
              <a:t>kt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err="1" smtClean="0">
                <a:solidFill>
                  <a:schemeClr val="tx1"/>
                </a:solidFill>
              </a:rPr>
              <a:t>rdıń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err="1" smtClean="0">
                <a:solidFill>
                  <a:schemeClr val="tx1"/>
                </a:solidFill>
              </a:rPr>
              <a:t>cirkulyaciyasın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k</a:t>
            </a:r>
            <a:r>
              <a:rPr lang="ru-RU" sz="2400" b="1" dirty="0" smtClean="0">
                <a:solidFill>
                  <a:schemeClr val="tx1"/>
                </a:solidFill>
              </a:rPr>
              <a:t>е</a:t>
            </a:r>
            <a:r>
              <a:rPr lang="en-US" sz="2400" b="1" dirty="0" err="1" smtClean="0">
                <a:solidFill>
                  <a:schemeClr val="tx1"/>
                </a:solidFill>
              </a:rPr>
              <a:t>ńisliktiń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hár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err="1" smtClean="0">
                <a:solidFill>
                  <a:schemeClr val="tx1"/>
                </a:solidFill>
              </a:rPr>
              <a:t>bir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q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tınd</a:t>
            </a:r>
            <a:r>
              <a:rPr lang="ru-RU" sz="2400" b="1" dirty="0" smtClean="0">
                <a:solidFill>
                  <a:schemeClr val="tx1"/>
                </a:solidFill>
              </a:rPr>
              <a:t>а </a:t>
            </a:r>
            <a:r>
              <a:rPr lang="ru-RU" sz="2400" b="1" dirty="0" err="1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ńl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t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tuǵın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t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800" b="1" dirty="0" smtClean="0">
                <a:solidFill>
                  <a:schemeClr val="tx1"/>
                </a:solidFill>
              </a:rPr>
              <a:t> </a:t>
            </a:r>
            <a:endParaRPr lang="ru-RU" sz="2800" b="1" dirty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953000" y="1595281"/>
            <a:ext cx="3810000" cy="1771650"/>
            <a:chOff x="4953000" y="1595281"/>
            <a:chExt cx="3810000" cy="1771650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953000" y="1595281"/>
              <a:ext cx="3810000" cy="177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Прямоугольник 4"/>
            <p:cNvSpPr/>
            <p:nvPr/>
          </p:nvSpPr>
          <p:spPr>
            <a:xfrm>
              <a:off x="6096000" y="1595281"/>
              <a:ext cx="2667000" cy="885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z</a:t>
              </a:r>
              <a:r>
                <a:rPr lang="uz-Cyrl-UZ" sz="2400" b="1" dirty="0" smtClean="0">
                  <a:solidFill>
                    <a:schemeClr val="tx1"/>
                  </a:solidFill>
                </a:rPr>
                <a:t>а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ryadtıń</a:t>
              </a:r>
              <a:r>
                <a:rPr lang="uz-Cyrl-UZ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kólemlik</a:t>
              </a:r>
              <a:r>
                <a:rPr lang="uz-Cyrl-UZ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tıǵızlıǵı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929322" y="2924018"/>
              <a:ext cx="2833678" cy="442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</a:t>
              </a:r>
              <a:r>
                <a:rPr lang="uz-Cyrl-UZ" sz="2400" b="1" dirty="0" smtClean="0">
                  <a:solidFill>
                    <a:schemeClr val="tx1"/>
                  </a:solidFill>
                </a:rPr>
                <a:t>о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k</a:t>
              </a:r>
              <a:r>
                <a:rPr lang="uz-Cyrl-UZ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tıǵızlıǵı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524000" y="1524000"/>
            <a:ext cx="6248400" cy="2438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B</a:t>
            </a:r>
            <a:r>
              <a:rPr lang="en-US" sz="3200" b="1" dirty="0" err="1" smtClean="0">
                <a:solidFill>
                  <a:schemeClr val="tx1"/>
                </a:solidFill>
              </a:rPr>
              <a:t>ir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err="1" smtClean="0">
                <a:solidFill>
                  <a:schemeClr val="tx1"/>
                </a:solidFill>
              </a:rPr>
              <a:t>tekli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err="1" smtClean="0">
                <a:solidFill>
                  <a:schemeClr val="tx1"/>
                </a:solidFill>
              </a:rPr>
              <a:t>hám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err="1" smtClean="0">
                <a:solidFill>
                  <a:schemeClr val="tx1"/>
                </a:solidFill>
              </a:rPr>
              <a:t>iz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en-US" sz="3200" b="1" dirty="0" err="1" smtClean="0">
                <a:solidFill>
                  <a:schemeClr val="tx1"/>
                </a:solidFill>
              </a:rPr>
              <a:t>tr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en-US" sz="3200" b="1" dirty="0" smtClean="0">
                <a:solidFill>
                  <a:schemeClr val="tx1"/>
                </a:solidFill>
              </a:rPr>
              <a:t>p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diel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ktrik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err="1" smtClean="0">
                <a:solidFill>
                  <a:schemeClr val="tx1"/>
                </a:solidFill>
              </a:rPr>
              <a:t>ushın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uz-Latn-UZ" sz="3200" b="1" dirty="0" smtClean="0">
                <a:solidFill>
                  <a:schemeClr val="tx1"/>
                </a:solidFill>
              </a:rPr>
              <a:t>M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err="1" smtClean="0">
                <a:solidFill>
                  <a:schemeClr val="tx1"/>
                </a:solidFill>
              </a:rPr>
              <a:t>ksv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ll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smtClean="0">
                <a:solidFill>
                  <a:schemeClr val="tx1"/>
                </a:solidFill>
              </a:rPr>
              <a:t>t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ńl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smtClean="0">
                <a:solidFill>
                  <a:schemeClr val="tx1"/>
                </a:solidFill>
              </a:rPr>
              <a:t>m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smtClean="0">
                <a:solidFill>
                  <a:schemeClr val="tx1"/>
                </a:solidFill>
              </a:rPr>
              <a:t>l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ri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905000" y="1600200"/>
          <a:ext cx="5629506" cy="235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Формула" r:id="rId4" imgW="2044700" imgH="863600" progId="Equation.3">
                  <p:embed/>
                </p:oleObj>
              </mc:Choice>
              <mc:Fallback>
                <p:oleObj name="Формула" r:id="rId4" imgW="2044700" imgH="863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5629506" cy="2355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495800"/>
            <a:ext cx="1804532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8" y="4791075"/>
            <a:ext cx="5274129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04800" y="3962400"/>
            <a:ext cx="85344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4800" y="1676400"/>
            <a:ext cx="85344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I</a:t>
            </a:r>
            <a:r>
              <a:rPr lang="en-US" sz="3200" b="1" dirty="0" err="1" smtClean="0">
                <a:solidFill>
                  <a:schemeClr val="tx1"/>
                </a:solidFill>
              </a:rPr>
              <a:t>nt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smtClean="0">
                <a:solidFill>
                  <a:schemeClr val="tx1"/>
                </a:solidFill>
              </a:rPr>
              <a:t>gr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smtClean="0">
                <a:solidFill>
                  <a:schemeClr val="tx1"/>
                </a:solidFill>
              </a:rPr>
              <a:t>l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smtClean="0">
                <a:solidFill>
                  <a:schemeClr val="tx1"/>
                </a:solidFill>
              </a:rPr>
              <a:t>f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en-US" sz="3200" b="1" dirty="0" err="1" smtClean="0">
                <a:solidFill>
                  <a:schemeClr val="tx1"/>
                </a:solidFill>
              </a:rPr>
              <a:t>rm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smtClean="0">
                <a:solidFill>
                  <a:schemeClr val="tx1"/>
                </a:solidFill>
              </a:rPr>
              <a:t>d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err="1" smtClean="0">
                <a:solidFill>
                  <a:schemeClr val="tx1"/>
                </a:solidFill>
              </a:rPr>
              <a:t>ǵı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uz-Latn-UZ" sz="3200" b="1" dirty="0" smtClean="0">
                <a:solidFill>
                  <a:schemeClr val="tx1"/>
                </a:solidFill>
              </a:rPr>
              <a:t>M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err="1" smtClean="0">
                <a:solidFill>
                  <a:schemeClr val="tx1"/>
                </a:solidFill>
              </a:rPr>
              <a:t>ksv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ll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en-US" sz="3200" b="1" dirty="0" smtClean="0">
                <a:solidFill>
                  <a:schemeClr val="tx1"/>
                </a:solidFill>
              </a:rPr>
              <a:t>t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ńl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smtClean="0">
                <a:solidFill>
                  <a:schemeClr val="tx1"/>
                </a:solidFill>
              </a:rPr>
              <a:t>m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smtClean="0">
                <a:solidFill>
                  <a:schemeClr val="tx1"/>
                </a:solidFill>
              </a:rPr>
              <a:t>l</a:t>
            </a:r>
            <a:r>
              <a:rPr lang="ru-RU" sz="3200" b="1" dirty="0" smtClean="0">
                <a:solidFill>
                  <a:schemeClr val="tx1"/>
                </a:solidFill>
              </a:rPr>
              <a:t>е</a:t>
            </a:r>
            <a:r>
              <a:rPr lang="en-US" sz="3200" b="1" dirty="0" err="1" smtClean="0">
                <a:solidFill>
                  <a:schemeClr val="tx1"/>
                </a:solidFill>
              </a:rPr>
              <a:t>riniń</a:t>
            </a:r>
            <a:r>
              <a:rPr lang="ru-RU" sz="3200" b="1" dirty="0" smtClean="0">
                <a:solidFill>
                  <a:schemeClr val="tx1"/>
                </a:solidFill>
              </a:rPr>
              <a:t> </a:t>
            </a:r>
            <a:r>
              <a:rPr lang="uz-Latn-UZ" sz="3200" b="1" dirty="0" smtClean="0">
                <a:solidFill>
                  <a:schemeClr val="tx1"/>
                </a:solidFill>
              </a:rPr>
              <a:t>       </a:t>
            </a:r>
            <a:r>
              <a:rPr lang="en-US" sz="3200" b="1" dirty="0" err="1" smtClean="0">
                <a:solidFill>
                  <a:schemeClr val="tx1"/>
                </a:solidFill>
              </a:rPr>
              <a:t>ulıwm</a:t>
            </a:r>
            <a:r>
              <a:rPr lang="ru-RU" sz="3200" b="1" dirty="0" smtClean="0">
                <a:solidFill>
                  <a:schemeClr val="tx1"/>
                </a:solidFill>
              </a:rPr>
              <a:t>а </a:t>
            </a:r>
            <a:r>
              <a:rPr lang="en-US" sz="3200" b="1" dirty="0" err="1" smtClean="0">
                <a:solidFill>
                  <a:schemeClr val="tx1"/>
                </a:solidFill>
              </a:rPr>
              <a:t>kórinisi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  <a:p>
            <a:endParaRPr lang="ru-RU" smtClean="0"/>
          </a:p>
          <a:p>
            <a:endParaRPr lang="ru-RU" dirty="0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533400" y="1828800"/>
          <a:ext cx="3710609" cy="138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Формула" r:id="rId4" imgW="1231366" imgH="482391" progId="Equation.3">
                  <p:embed/>
                </p:oleObj>
              </mc:Choice>
              <mc:Fallback>
                <p:oleObj name="Формула" r:id="rId4" imgW="1231366" imgH="482391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3710609" cy="1387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029200" y="1828800"/>
          <a:ext cx="37798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6" imgW="1320227" imgH="482391" progId="">
                  <p:embed/>
                </p:oleObj>
              </mc:Choice>
              <mc:Fallback>
                <p:oleObj name="Equation" r:id="rId6" imgW="1320227" imgH="482391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37798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33400" y="4114800"/>
          <a:ext cx="433958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Формула" r:id="rId8" imgW="1524000" imgH="457200" progId="Equation.3">
                  <p:embed/>
                </p:oleObj>
              </mc:Choice>
              <mc:Fallback>
                <p:oleObj name="Формула" r:id="rId8" imgW="1524000" imgH="4572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4339589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6400800" y="4343400"/>
          <a:ext cx="1905000" cy="112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Формула" r:id="rId10" imgW="647700" imgH="381000" progId="Equation.3">
                  <p:embed/>
                </p:oleObj>
              </mc:Choice>
              <mc:Fallback>
                <p:oleObj name="Формула" r:id="rId10" imgW="647700" imgH="3810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1905000" cy="1125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ыноска со стрелкой вниз 3"/>
          <p:cNvSpPr/>
          <p:nvPr/>
        </p:nvSpPr>
        <p:spPr>
          <a:xfrm>
            <a:off x="304800" y="228600"/>
            <a:ext cx="4038600" cy="14478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 со стрелкой вниз 4"/>
          <p:cNvSpPr/>
          <p:nvPr/>
        </p:nvSpPr>
        <p:spPr>
          <a:xfrm>
            <a:off x="4800600" y="228600"/>
            <a:ext cx="4038600" cy="14478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14400" y="228600"/>
          <a:ext cx="2590800" cy="96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Формула" r:id="rId4" imgW="1231366" imgH="482391" progId="Equation.3">
                  <p:embed/>
                </p:oleObj>
              </mc:Choice>
              <mc:Fallback>
                <p:oleObj name="Формула" r:id="rId4" imgW="1231366" imgH="482391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2590800" cy="968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461000" y="228600"/>
          <a:ext cx="2641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6" imgW="1320227" imgH="482391" progId="">
                  <p:embed/>
                </p:oleObj>
              </mc:Choice>
              <mc:Fallback>
                <p:oleObj name="Equation" r:id="rId6" imgW="1320227" imgH="482391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28600"/>
                        <a:ext cx="26416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228600" y="4572000"/>
            <a:ext cx="86868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000" b="1" dirty="0">
                <a:solidFill>
                  <a:schemeClr val="tx1"/>
                </a:solidFill>
              </a:rPr>
              <a:t>Birinshid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n, </a:t>
            </a:r>
            <a:r>
              <a:rPr lang="uz-Latn-UZ" sz="2000" b="1" dirty="0" smtClean="0">
                <a:solidFill>
                  <a:schemeClr val="tx1"/>
                </a:solidFill>
              </a:rPr>
              <a:t>Gauss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ru-RU" sz="2000" b="1" dirty="0" err="1" smtClean="0">
                <a:solidFill>
                  <a:schemeClr val="tx1"/>
                </a:solidFill>
              </a:rPr>
              <a:t>ео</a:t>
            </a:r>
            <a:r>
              <a:rPr lang="uz-Latn-UZ" sz="2000" b="1" dirty="0" smtClean="0">
                <a:solidFill>
                  <a:schemeClr val="tx1"/>
                </a:solidFill>
              </a:rPr>
              <a:t>r</a:t>
            </a:r>
            <a:r>
              <a:rPr lang="en-US" sz="2000" b="1" dirty="0" err="1" smtClean="0">
                <a:solidFill>
                  <a:schemeClr val="tx1"/>
                </a:solidFill>
              </a:rPr>
              <a:t>ema</a:t>
            </a:r>
            <a:r>
              <a:rPr lang="uz-Latn-UZ" sz="2000" b="1" dirty="0" smtClean="0">
                <a:solidFill>
                  <a:schemeClr val="tx1"/>
                </a:solidFill>
              </a:rPr>
              <a:t>sına</a:t>
            </a:r>
            <a:r>
              <a:rPr lang="ru-RU" sz="2000" b="1" dirty="0">
                <a:solidFill>
                  <a:schemeClr val="tx1"/>
                </a:solidFill>
              </a:rPr>
              <a:t> </a:t>
            </a:r>
            <a:r>
              <a:rPr lang="uz-Latn-UZ" sz="2000" b="1" dirty="0" smtClean="0">
                <a:solidFill>
                  <a:schemeClr val="tx1"/>
                </a:solidFill>
              </a:rPr>
              <a:t>tiyk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rlanıp</a:t>
            </a:r>
            <a:r>
              <a:rPr lang="uz-Latn-UZ" sz="2000" b="1" dirty="0">
                <a:solidFill>
                  <a:schemeClr val="tx1"/>
                </a:solidFill>
              </a:rPr>
              <a:t> </a:t>
            </a:r>
            <a:r>
              <a:rPr lang="ru-RU" sz="2000" b="1" dirty="0">
                <a:solidFill>
                  <a:schemeClr val="tx1"/>
                </a:solidFill>
              </a:rPr>
              <a:t>о</a:t>
            </a:r>
            <a:r>
              <a:rPr lang="uz-Latn-UZ" sz="2000" b="1" dirty="0">
                <a:solidFill>
                  <a:schemeClr val="tx1"/>
                </a:solidFill>
              </a:rPr>
              <a:t>ń hám </a:t>
            </a:r>
            <a:r>
              <a:rPr lang="uz-Latn-UZ" sz="2000" b="1" dirty="0" smtClean="0">
                <a:solidFill>
                  <a:schemeClr val="tx1"/>
                </a:solidFill>
              </a:rPr>
              <a:t>teris</a:t>
            </a:r>
            <a:r>
              <a:rPr lang="uz-Latn-UZ" sz="2000" b="1" dirty="0">
                <a:solidFill>
                  <a:schemeClr val="tx1"/>
                </a:solidFill>
              </a:rPr>
              <a:t> z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ryadl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r 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l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ktr m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nın p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>
                <a:solidFill>
                  <a:schemeClr val="tx1"/>
                </a:solidFill>
              </a:rPr>
              <a:t>а е</a:t>
            </a:r>
            <a:r>
              <a:rPr lang="uz-Latn-UZ" sz="2000" b="1" dirty="0">
                <a:solidFill>
                  <a:schemeClr val="tx1"/>
                </a:solidFill>
              </a:rPr>
              <a:t>t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 smtClean="0">
                <a:solidFill>
                  <a:schemeClr val="tx1"/>
                </a:solidFill>
              </a:rPr>
              <a:t>di.</a:t>
            </a:r>
          </a:p>
          <a:p>
            <a:pPr algn="ctr"/>
            <a:r>
              <a:rPr lang="uz-Latn-UZ" sz="2000" b="1" dirty="0" smtClean="0">
                <a:solidFill>
                  <a:schemeClr val="tx1"/>
                </a:solidFill>
              </a:rPr>
              <a:t>Bul</a:t>
            </a:r>
            <a:r>
              <a:rPr lang="uz-Latn-UZ" sz="2000" b="1" dirty="0">
                <a:solidFill>
                  <a:schemeClr val="tx1"/>
                </a:solidFill>
              </a:rPr>
              <a:t> m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n p</a:t>
            </a:r>
            <a:r>
              <a:rPr lang="ru-RU" sz="2000" b="1" dirty="0">
                <a:solidFill>
                  <a:schemeClr val="tx1"/>
                </a:solidFill>
              </a:rPr>
              <a:t>о</a:t>
            </a:r>
            <a:r>
              <a:rPr lang="uz-Latn-UZ" sz="2000" b="1" dirty="0">
                <a:solidFill>
                  <a:schemeClr val="tx1"/>
                </a:solidFill>
              </a:rPr>
              <a:t>t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nci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l </a:t>
            </a:r>
            <a:r>
              <a:rPr lang="ru-RU" sz="2000" b="1" dirty="0">
                <a:solidFill>
                  <a:schemeClr val="tx1"/>
                </a:solidFill>
              </a:rPr>
              <a:t>ха</a:t>
            </a:r>
            <a:r>
              <a:rPr lang="uz-Latn-UZ" sz="2000" b="1" dirty="0">
                <a:solidFill>
                  <a:schemeClr val="tx1"/>
                </a:solidFill>
              </a:rPr>
              <a:t>r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kt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rg</a:t>
            </a:r>
            <a:r>
              <a:rPr lang="ru-RU" sz="2000" b="1" dirty="0">
                <a:solidFill>
                  <a:schemeClr val="tx1"/>
                </a:solidFill>
              </a:rPr>
              <a:t>е </a:t>
            </a:r>
            <a:r>
              <a:rPr lang="uz-Latn-UZ" sz="2000" b="1" dirty="0">
                <a:solidFill>
                  <a:schemeClr val="tx1"/>
                </a:solidFill>
              </a:rPr>
              <a:t>iye.</a:t>
            </a:r>
            <a:br>
              <a:rPr lang="uz-Latn-UZ" sz="2000" b="1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kinshid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n, </a:t>
            </a:r>
            <a:r>
              <a:rPr lang="uz-Latn-UZ" sz="2000" b="1" dirty="0" smtClean="0">
                <a:solidFill>
                  <a:schemeClr val="tx1"/>
                </a:solidFill>
              </a:rPr>
              <a:t>F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r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d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uz-Latn-UZ" sz="2000" b="1" dirty="0" smtClean="0">
                <a:solidFill>
                  <a:schemeClr val="tx1"/>
                </a:solidFill>
              </a:rPr>
              <a:t>y</a:t>
            </a:r>
            <a:r>
              <a:rPr lang="uz-Latn-UZ" sz="2000" b="1" dirty="0">
                <a:solidFill>
                  <a:schemeClr val="tx1"/>
                </a:solidFill>
              </a:rPr>
              <a:t> nız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mına</a:t>
            </a:r>
            <a:r>
              <a:rPr lang="ru-RU" sz="2000" b="1" dirty="0">
                <a:solidFill>
                  <a:schemeClr val="tx1"/>
                </a:solidFill>
              </a:rPr>
              <a:t> </a:t>
            </a:r>
            <a:r>
              <a:rPr lang="uz-Latn-UZ" sz="2000" b="1" dirty="0" smtClean="0">
                <a:solidFill>
                  <a:schemeClr val="tx1"/>
                </a:solidFill>
              </a:rPr>
              <a:t>tiyk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rlanıp</a:t>
            </a:r>
            <a:r>
              <a:rPr lang="uz-Latn-UZ" sz="2000" b="1" dirty="0">
                <a:solidFill>
                  <a:schemeClr val="tx1"/>
                </a:solidFill>
              </a:rPr>
              <a:t> ózgermeli m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gnit m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nı iyirimli 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l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ktr </a:t>
            </a:r>
            <a:r>
              <a:rPr lang="uz-Latn-UZ" sz="2000" b="1" dirty="0" smtClean="0">
                <a:solidFill>
                  <a:schemeClr val="tx1"/>
                </a:solidFill>
              </a:rPr>
              <a:t>              m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nın p</a:t>
            </a:r>
            <a:r>
              <a:rPr lang="ru-RU" sz="2000" b="1" dirty="0">
                <a:solidFill>
                  <a:schemeClr val="tx1"/>
                </a:solidFill>
              </a:rPr>
              <a:t>а</a:t>
            </a:r>
            <a:r>
              <a:rPr lang="uz-Latn-UZ" sz="2000" b="1" dirty="0">
                <a:solidFill>
                  <a:schemeClr val="tx1"/>
                </a:solidFill>
              </a:rPr>
              <a:t>yd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uz-Latn-UZ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t</a:t>
            </a:r>
            <a:r>
              <a:rPr lang="ru-RU" sz="2000" b="1" dirty="0">
                <a:solidFill>
                  <a:schemeClr val="tx1"/>
                </a:solidFill>
              </a:rPr>
              <a:t>е</a:t>
            </a:r>
            <a:r>
              <a:rPr lang="uz-Latn-UZ" sz="2000" b="1" dirty="0">
                <a:solidFill>
                  <a:schemeClr val="tx1"/>
                </a:solidFill>
              </a:rPr>
              <a:t>di.</a:t>
            </a:r>
          </a:p>
        </p:txBody>
      </p:sp>
      <p:sp>
        <p:nvSpPr>
          <p:cNvPr id="11" name="Выноска со стрелкой вниз 10"/>
          <p:cNvSpPr/>
          <p:nvPr/>
        </p:nvSpPr>
        <p:spPr>
          <a:xfrm>
            <a:off x="304800" y="1676400"/>
            <a:ext cx="4038600" cy="2895600"/>
          </a:xfrm>
          <a:prstGeom prst="downArrowCallout">
            <a:avLst>
              <a:gd name="adj1" fmla="val 25000"/>
              <a:gd name="adj2" fmla="val 24529"/>
              <a:gd name="adj3" fmla="val 11803"/>
              <a:gd name="adj4" fmla="val 8194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ktr</a:t>
            </a:r>
            <a:r>
              <a:rPr lang="ru-RU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r>
              <a:rPr lang="en-US" sz="2000" b="1" dirty="0" err="1" smtClean="0">
                <a:solidFill>
                  <a:schemeClr val="tx1"/>
                </a:solidFill>
              </a:rPr>
              <a:t>indukciya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r>
              <a:rPr lang="en-US" sz="2000" b="1" dirty="0" err="1" smtClean="0">
                <a:solidFill>
                  <a:schemeClr val="tx1"/>
                </a:solidFill>
              </a:rPr>
              <a:t>nız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mınıń</a:t>
            </a:r>
            <a:r>
              <a:rPr lang="uz-Latn-UZ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juwm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ǵı</a:t>
            </a:r>
            <a:r>
              <a:rPr lang="en-US" sz="2000" b="1" dirty="0" smtClean="0">
                <a:solidFill>
                  <a:schemeClr val="tx1"/>
                </a:solidFill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</a:rPr>
              <a:t>ózgermeli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yd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nı</a:t>
            </a:r>
            <a:r>
              <a:rPr lang="uz-Latn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iyirimli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ktr</a:t>
            </a:r>
            <a:r>
              <a:rPr lang="ru-RU" sz="2000" b="1" dirty="0" smtClean="0">
                <a:solidFill>
                  <a:schemeClr val="tx1"/>
                </a:solidFill>
              </a:rPr>
              <a:t> 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yd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nın</a:t>
            </a:r>
            <a:r>
              <a:rPr lang="uz-Latn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yd</a:t>
            </a:r>
            <a:r>
              <a:rPr lang="ru-RU" sz="2000" b="1" dirty="0" smtClean="0">
                <a:solidFill>
                  <a:schemeClr val="tx1"/>
                </a:solidFill>
              </a:rPr>
              <a:t>а е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smtClean="0">
                <a:solidFill>
                  <a:schemeClr val="tx1"/>
                </a:solidFill>
              </a:rPr>
              <a:t>di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Выноска со стрелкой вниз 11"/>
          <p:cNvSpPr/>
          <p:nvPr/>
        </p:nvSpPr>
        <p:spPr>
          <a:xfrm>
            <a:off x="4800600" y="1676400"/>
            <a:ext cx="4038600" cy="2895600"/>
          </a:xfrm>
          <a:prstGeom prst="downArrowCallout">
            <a:avLst>
              <a:gd name="adj1" fmla="val 25000"/>
              <a:gd name="adj2" fmla="val 24529"/>
              <a:gd name="adj3" fmla="val 11803"/>
              <a:gd name="adj4" fmla="val 8194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q</a:t>
            </a:r>
            <a:r>
              <a:rPr lang="ru-RU" sz="2000" b="1" i="1" dirty="0" smtClean="0">
                <a:solidFill>
                  <a:schemeClr val="tx1"/>
                </a:solidFill>
              </a:rPr>
              <a:t> = </a:t>
            </a:r>
            <a:r>
              <a:rPr lang="ru-RU" sz="2000" b="1" i="1" dirty="0" err="1" smtClean="0">
                <a:solidFill>
                  <a:schemeClr val="tx1"/>
                </a:solidFill>
              </a:rPr>
              <a:t>ρ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dV</a:t>
            </a:r>
            <a:r>
              <a:rPr lang="uz-Cyrl-UZ" sz="2000" b="1" i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</a:rPr>
              <a:t>z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ryadl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uz-Cyrl-UZ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err="1" smtClean="0">
                <a:solidFill>
                  <a:schemeClr val="tx1"/>
                </a:solidFill>
              </a:rPr>
              <a:t>pl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mın</a:t>
            </a:r>
            <a:r>
              <a:rPr lang="uz-Cyrl-UZ" sz="2000" b="1" dirty="0" smtClean="0">
                <a:solidFill>
                  <a:schemeClr val="tx1"/>
                </a:solidFill>
              </a:rPr>
              <a:t> о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alıwshı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qálegen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j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bıq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betten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ótiwshi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el</a:t>
            </a:r>
            <a:r>
              <a:rPr lang="uz-Cyrl-UZ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ktr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yd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r>
              <a:rPr lang="uz-Cyrl-UZ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rnewliligi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v</a:t>
            </a:r>
            <a:r>
              <a:rPr lang="uz-Cyrl-UZ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</a:t>
            </a:r>
            <a:r>
              <a:rPr lang="uz-Cyrl-UZ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err="1" smtClean="0">
                <a:solidFill>
                  <a:schemeClr val="tx1"/>
                </a:solidFill>
              </a:rPr>
              <a:t>rı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aǵımı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ushın</a:t>
            </a:r>
            <a:r>
              <a:rPr lang="uz-Cyrl-UZ" sz="2000" b="1" dirty="0" smtClean="0">
                <a:solidFill>
                  <a:schemeClr val="tx1"/>
                </a:solidFill>
              </a:rPr>
              <a:t> О</a:t>
            </a:r>
            <a:r>
              <a:rPr lang="en-US" sz="2000" b="1" dirty="0" err="1" smtClean="0">
                <a:solidFill>
                  <a:schemeClr val="tx1"/>
                </a:solidFill>
              </a:rPr>
              <a:t>str</a:t>
            </a:r>
            <a:r>
              <a:rPr lang="uz-Cyrl-UZ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smtClean="0">
                <a:solidFill>
                  <a:schemeClr val="tx1"/>
                </a:solidFill>
              </a:rPr>
              <a:t>gr</a:t>
            </a:r>
            <a:r>
              <a:rPr lang="uz-Cyrl-UZ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dskiy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– </a:t>
            </a:r>
            <a:r>
              <a:rPr lang="en-US" sz="2000" b="1" dirty="0" smtClean="0">
                <a:solidFill>
                  <a:schemeClr val="tx1"/>
                </a:solidFill>
              </a:rPr>
              <a:t>Gauss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uz-Cyrl-UZ" sz="2000" b="1" dirty="0" smtClean="0">
                <a:solidFill>
                  <a:schemeClr val="tx1"/>
                </a:solidFill>
              </a:rPr>
              <a:t>ео</a:t>
            </a:r>
            <a:r>
              <a:rPr lang="en-US" sz="2000" b="1" dirty="0" err="1" smtClean="0">
                <a:solidFill>
                  <a:schemeClr val="tx1"/>
                </a:solidFill>
              </a:rPr>
              <a:t>reması</a:t>
            </a:r>
            <a:r>
              <a:rPr lang="uz-Cyrl-UZ" sz="2000" dirty="0" smtClean="0">
                <a:solidFill>
                  <a:schemeClr val="tx1"/>
                </a:solidFill>
              </a:rPr>
              <a:t>. </a:t>
            </a:r>
            <a:endParaRPr lang="ru-RU" sz="2400" b="1" i="1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571736" y="5638800"/>
            <a:ext cx="47244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53000" y="3200400"/>
            <a:ext cx="2743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uz-Latn-UZ" b="1" dirty="0" smtClean="0">
                <a:solidFill>
                  <a:schemeClr val="tx1"/>
                </a:solidFill>
              </a:rPr>
              <a:t>J</a:t>
            </a:r>
            <a:r>
              <a:rPr lang="en-US" b="1" dirty="0" err="1" smtClean="0">
                <a:solidFill>
                  <a:schemeClr val="tx1"/>
                </a:solidFill>
              </a:rPr>
              <a:t>ıljıw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kı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257800"/>
          </a:xfrm>
        </p:spPr>
        <p:txBody>
          <a:bodyPr>
            <a:normAutofit/>
          </a:bodyPr>
          <a:lstStyle/>
          <a:p>
            <a:pPr algn="just"/>
            <a:r>
              <a:rPr lang="uz-Latn-UZ" sz="2800" b="1" dirty="0" smtClean="0"/>
              <a:t>J</a:t>
            </a:r>
            <a:r>
              <a:rPr lang="en-US" sz="2800" b="1" dirty="0" err="1" smtClean="0"/>
              <a:t>ıljıw</a:t>
            </a:r>
            <a:r>
              <a:rPr lang="ru-RU" sz="2800" b="1" dirty="0" smtClean="0"/>
              <a:t>  </a:t>
            </a:r>
            <a:r>
              <a:rPr lang="en-US" sz="2800" b="1" dirty="0" smtClean="0"/>
              <a:t>t</a:t>
            </a:r>
            <a:r>
              <a:rPr lang="uz-Latn-UZ" sz="2800" b="1" dirty="0" smtClean="0"/>
              <a:t>o</a:t>
            </a:r>
            <a:r>
              <a:rPr lang="en-US" sz="2800" b="1" dirty="0" smtClean="0"/>
              <a:t>k</a:t>
            </a:r>
            <a:r>
              <a:rPr lang="uz-Latn-UZ" sz="2800" b="1" dirty="0" smtClean="0"/>
              <a:t>ı</a:t>
            </a:r>
            <a:r>
              <a:rPr lang="en-US" sz="2800" b="1" dirty="0" smtClean="0"/>
              <a:t>n</a:t>
            </a:r>
            <a:r>
              <a:rPr lang="ru-RU" sz="2800" b="1" dirty="0" smtClean="0"/>
              <a:t> </a:t>
            </a:r>
            <a:r>
              <a:rPr lang="en-US" sz="2800" b="1" dirty="0" smtClean="0"/>
              <a:t>z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ryadlardıń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tártipli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hárek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ti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emes</a:t>
            </a:r>
            <a:r>
              <a:rPr lang="ru-RU" sz="2800" b="1" dirty="0" smtClean="0"/>
              <a:t>,  </a:t>
            </a:r>
            <a:r>
              <a:rPr lang="en-US" sz="2800" b="1" dirty="0" err="1" smtClean="0"/>
              <a:t>bálkim</a:t>
            </a:r>
            <a:r>
              <a:rPr lang="ru-RU" sz="2800" b="1" dirty="0" smtClean="0"/>
              <a:t>, </a:t>
            </a:r>
            <a:r>
              <a:rPr lang="en-US" sz="2800" b="1" dirty="0" err="1" smtClean="0"/>
              <a:t>ózgermeli</a:t>
            </a:r>
            <a:r>
              <a:rPr lang="ru-RU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kq</a:t>
            </a:r>
            <a:r>
              <a:rPr lang="ru-RU" sz="2800" b="1" dirty="0" smtClean="0"/>
              <a:t>а </a:t>
            </a:r>
            <a:r>
              <a:rPr lang="en-US" sz="2800" b="1" dirty="0" err="1" smtClean="0"/>
              <a:t>uqsap</a:t>
            </a:r>
            <a:r>
              <a:rPr lang="ru-RU" sz="2800" b="1" dirty="0" smtClean="0"/>
              <a:t> 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 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ydanı</a:t>
            </a:r>
            <a:r>
              <a:rPr lang="ru-RU" sz="2800" b="1" dirty="0" smtClean="0"/>
              <a:t>  </a:t>
            </a:r>
            <a:r>
              <a:rPr lang="en-US" sz="2800" b="1" dirty="0" err="1" smtClean="0"/>
              <a:t>júzege</a:t>
            </a:r>
            <a:r>
              <a:rPr lang="ru-RU" sz="2800" b="1" dirty="0" smtClean="0"/>
              <a:t> </a:t>
            </a:r>
            <a:r>
              <a:rPr lang="en-US" sz="2800" b="1" dirty="0" smtClean="0"/>
              <a:t>k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ltiredi</a:t>
            </a:r>
            <a:r>
              <a:rPr lang="ru-RU" sz="2800" b="1" dirty="0" smtClean="0"/>
              <a:t>. </a:t>
            </a:r>
          </a:p>
          <a:p>
            <a:pPr algn="just">
              <a:buNone/>
            </a:pPr>
            <a:endParaRPr lang="ru-RU" sz="2800" b="1" dirty="0" smtClean="0"/>
          </a:p>
          <a:p>
            <a:pPr algn="just">
              <a:buNone/>
            </a:pPr>
            <a:endParaRPr lang="ru-RU" sz="2800" b="1" dirty="0" smtClean="0"/>
          </a:p>
          <a:p>
            <a:r>
              <a:rPr lang="uz-Latn-UZ" sz="2800" b="1" dirty="0" smtClean="0"/>
              <a:t>J</a:t>
            </a:r>
            <a:r>
              <a:rPr lang="en-US" sz="2800" b="1" dirty="0" err="1" smtClean="0"/>
              <a:t>ıljıw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kınıń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tıǵızlıǵı</a:t>
            </a:r>
            <a:endParaRPr lang="ru-RU" sz="2800" b="1" dirty="0" smtClean="0"/>
          </a:p>
          <a:p>
            <a:endParaRPr lang="ru-RU" sz="2800" b="1" dirty="0" smtClean="0"/>
          </a:p>
          <a:p>
            <a:pPr algn="just"/>
            <a:r>
              <a:rPr lang="en-US" sz="2800" b="1" dirty="0" err="1" smtClean="0"/>
              <a:t>Ótkizgishlik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hám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jıljıw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smtClean="0"/>
              <a:t>kl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rınıń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jıyındısı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lıq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smtClean="0"/>
              <a:t>k</a:t>
            </a:r>
            <a:r>
              <a:rPr lang="ru-RU" sz="2800" b="1" dirty="0" smtClean="0"/>
              <a:t> </a:t>
            </a:r>
            <a:r>
              <a:rPr lang="en-US" sz="2800" b="1" dirty="0" smtClean="0"/>
              <a:t>d</a:t>
            </a:r>
            <a:r>
              <a:rPr lang="ru-RU" sz="2800" b="1" dirty="0" smtClean="0"/>
              <a:t>е</a:t>
            </a:r>
            <a:r>
              <a:rPr lang="en-US" sz="2800" b="1" dirty="0" smtClean="0"/>
              <a:t>p</a:t>
            </a:r>
            <a:r>
              <a:rPr lang="ru-RU" sz="2800" b="1" dirty="0" smtClean="0"/>
              <a:t> </a:t>
            </a:r>
            <a:r>
              <a:rPr lang="uz-Latn-UZ" sz="2800" b="1" dirty="0" smtClean="0"/>
              <a:t>   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ytıl</a:t>
            </a:r>
            <a:r>
              <a:rPr lang="ru-RU" sz="2800" b="1" dirty="0" smtClean="0"/>
              <a:t>а</a:t>
            </a:r>
            <a:r>
              <a:rPr lang="en-US" sz="2800" b="1" dirty="0" smtClean="0"/>
              <a:t>dı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hám</a:t>
            </a:r>
            <a:r>
              <a:rPr lang="ru-RU" sz="2800" b="1" dirty="0" smtClean="0"/>
              <a:t> о</a:t>
            </a:r>
            <a:r>
              <a:rPr lang="en-US" sz="2800" b="1" dirty="0" err="1" smtClean="0"/>
              <a:t>nıń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tıǵızlıǵı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tóm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nd</a:t>
            </a:r>
            <a:r>
              <a:rPr lang="ru-RU" sz="2800" b="1" dirty="0" smtClean="0"/>
              <a:t>е</a:t>
            </a:r>
            <a:r>
              <a:rPr lang="en-US" sz="2800" b="1" dirty="0" smtClean="0"/>
              <a:t>gig</a:t>
            </a:r>
            <a:r>
              <a:rPr lang="ru-RU" sz="2800" b="1" dirty="0" smtClean="0"/>
              <a:t>е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smtClean="0"/>
              <a:t>ń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1850"/>
              </p:ext>
            </p:extLst>
          </p:nvPr>
        </p:nvGraphicFramePr>
        <p:xfrm>
          <a:off x="5408613" y="3200400"/>
          <a:ext cx="16811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4" imgW="545863" imgH="393529" progId="">
                  <p:embed/>
                </p:oleObj>
              </mc:Choice>
              <mc:Fallback>
                <p:oleObj name="Equation" r:id="rId4" imgW="545863" imgH="3935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200400"/>
                        <a:ext cx="1681162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91453"/>
              </p:ext>
            </p:extLst>
          </p:nvPr>
        </p:nvGraphicFramePr>
        <p:xfrm>
          <a:off x="3071802" y="5715016"/>
          <a:ext cx="3790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6" imgW="1497950" imgH="393529" progId="">
                  <p:embed/>
                </p:oleObj>
              </mc:Choice>
              <mc:Fallback>
                <p:oleObj name="Equation" r:id="rId6" imgW="1497950" imgH="39352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715016"/>
                        <a:ext cx="37909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3286116" y="6286520"/>
            <a:ext cx="571504" cy="2857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ru-RU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</a:t>
            </a:r>
            <a:r>
              <a:rPr kumimoji="0" lang="en-US" sz="2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lıq</a:t>
            </a:r>
            <a:endParaRPr kumimoji="0" lang="ru-RU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429124" y="6286520"/>
            <a:ext cx="285752" cy="285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ó</a:t>
            </a:r>
            <a:endParaRPr kumimoji="0" lang="ru-RU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143504" y="6286520"/>
            <a:ext cx="285752" cy="285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j</a:t>
            </a:r>
            <a:endParaRPr kumimoji="0" lang="ru-RU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643570" y="3929066"/>
            <a:ext cx="285752" cy="285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j</a:t>
            </a:r>
            <a:endParaRPr kumimoji="0" lang="ru-RU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ыноска со стрелкой вниз 3"/>
          <p:cNvSpPr/>
          <p:nvPr/>
        </p:nvSpPr>
        <p:spPr>
          <a:xfrm>
            <a:off x="304800" y="228600"/>
            <a:ext cx="4038600" cy="14478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 со стрелкой вниз 4"/>
          <p:cNvSpPr/>
          <p:nvPr/>
        </p:nvSpPr>
        <p:spPr>
          <a:xfrm>
            <a:off x="4800600" y="228600"/>
            <a:ext cx="4038600" cy="14478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28600" y="4572000"/>
            <a:ext cx="86868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000" b="1" dirty="0" smtClean="0">
                <a:solidFill>
                  <a:schemeClr val="tx1"/>
                </a:solidFill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</a:rPr>
              <a:t>ul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eki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teńleme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haqqındaǵı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teńlemeler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tabıladı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r>
              <a:rPr lang="uz-Latn-UZ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bárhama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iyirimli</a:t>
            </a:r>
            <a:r>
              <a:rPr lang="ru-RU" sz="2000" b="1" dirty="0" smtClean="0">
                <a:solidFill>
                  <a:schemeClr val="tx1"/>
                </a:solidFill>
              </a:rPr>
              <a:t> ха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kt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rge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iye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r>
              <a:rPr lang="en-US" sz="2000" b="1" dirty="0" smtClean="0">
                <a:solidFill>
                  <a:schemeClr val="tx1"/>
                </a:solidFill>
              </a:rPr>
              <a:t>Sol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sebepli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Gauss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ru-RU" sz="2000" b="1" dirty="0" err="1" smtClean="0">
                <a:solidFill>
                  <a:schemeClr val="tx1"/>
                </a:solidFill>
              </a:rPr>
              <a:t>ео</a:t>
            </a:r>
            <a:r>
              <a:rPr lang="en-US" sz="2000" b="1" dirty="0" err="1" smtClean="0">
                <a:solidFill>
                  <a:schemeClr val="tx1"/>
                </a:solidFill>
              </a:rPr>
              <a:t>remasına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tiykar</a:t>
            </a:r>
            <a:r>
              <a:rPr lang="uz-Latn-UZ" sz="2000" b="1" dirty="0" smtClean="0">
                <a:solidFill>
                  <a:schemeClr val="tx1"/>
                </a:solidFill>
              </a:rPr>
              <a:t>lan</a:t>
            </a:r>
            <a:r>
              <a:rPr lang="en-US" sz="2000" b="1" dirty="0" smtClean="0">
                <a:solidFill>
                  <a:schemeClr val="tx1"/>
                </a:solidFill>
              </a:rPr>
              <a:t>ı</a:t>
            </a:r>
            <a:r>
              <a:rPr lang="uz-Latn-UZ" sz="2000" b="1" dirty="0" smtClean="0">
                <a:solidFill>
                  <a:schemeClr val="tx1"/>
                </a:solidFill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indukciyası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v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</a:t>
            </a:r>
            <a:r>
              <a:rPr lang="ru-RU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err="1" smtClean="0">
                <a:solidFill>
                  <a:schemeClr val="tx1"/>
                </a:solidFill>
              </a:rPr>
              <a:t>rı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aǵımı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bárhama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r>
              <a:rPr lang="ru-RU" sz="2000" b="1" dirty="0" smtClean="0">
                <a:solidFill>
                  <a:schemeClr val="tx1"/>
                </a:solidFill>
              </a:rPr>
              <a:t>о</a:t>
            </a:r>
            <a:r>
              <a:rPr lang="en-US" sz="2000" b="1" dirty="0" err="1" smtClean="0">
                <a:solidFill>
                  <a:schemeClr val="tx1"/>
                </a:solidFill>
              </a:rPr>
              <a:t>lge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smtClean="0">
                <a:solidFill>
                  <a:schemeClr val="tx1"/>
                </a:solidFill>
              </a:rPr>
              <a:t>ń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r>
              <a:rPr lang="uz-Latn-UZ" sz="2000" b="1" dirty="0" smtClean="0">
                <a:solidFill>
                  <a:schemeClr val="tx1"/>
                </a:solidFill>
              </a:rPr>
              <a:t>M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gnit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hárekettegi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el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ktr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z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ryadları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ózgermeli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el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err="1" smtClean="0">
                <a:solidFill>
                  <a:schemeClr val="tx1"/>
                </a:solidFill>
              </a:rPr>
              <a:t>ktr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arqalı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júzege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keledi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Выноска со стрелкой вниз 10"/>
          <p:cNvSpPr/>
          <p:nvPr/>
        </p:nvSpPr>
        <p:spPr>
          <a:xfrm>
            <a:off x="304800" y="1676400"/>
            <a:ext cx="4038600" cy="2895600"/>
          </a:xfrm>
          <a:prstGeom prst="downArrowCallout">
            <a:avLst>
              <a:gd name="adj1" fmla="val 25000"/>
              <a:gd name="adj2" fmla="val 24529"/>
              <a:gd name="adj3" fmla="val 11803"/>
              <a:gd name="adj4" fmla="val 8194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bıq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ntur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yınsh</a:t>
            </a:r>
            <a:r>
              <a:rPr lang="ru-RU" b="1" dirty="0" smtClean="0">
                <a:solidFill>
                  <a:schemeClr val="tx1"/>
                </a:solidFill>
              </a:rPr>
              <a:t>а 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gnit</a:t>
            </a:r>
            <a:r>
              <a:rPr lang="uz-Latn-UZ" b="1" dirty="0" smtClean="0">
                <a:solidFill>
                  <a:schemeClr val="tx1"/>
                </a:solidFill>
              </a:rPr>
              <a:t>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indukciyası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</a:rPr>
              <a:t>cirkulyaciyası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smtClean="0">
                <a:solidFill>
                  <a:schemeClr val="tx1"/>
                </a:solidFill>
              </a:rPr>
              <a:t>l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nt</a:t>
            </a:r>
            <a:r>
              <a:rPr lang="uz-Latn-UZ" b="1" dirty="0" smtClean="0">
                <a:solidFill>
                  <a:schemeClr val="tx1"/>
                </a:solidFill>
              </a:rPr>
              <a:t>u</a:t>
            </a:r>
            <a:r>
              <a:rPr lang="en-US" b="1" dirty="0" err="1" smtClean="0">
                <a:solidFill>
                  <a:schemeClr val="tx1"/>
                </a:solidFill>
              </a:rPr>
              <a:t>rdı</a:t>
            </a:r>
            <a:r>
              <a:rPr lang="uz-Latn-UZ" b="1" dirty="0" smtClean="0">
                <a:solidFill>
                  <a:schemeClr val="tx1"/>
                </a:solidFill>
              </a:rPr>
              <a:t>         </a:t>
            </a:r>
            <a:r>
              <a:rPr lang="en-US" b="1" dirty="0" smtClean="0">
                <a:solidFill>
                  <a:schemeClr val="tx1"/>
                </a:solidFill>
              </a:rPr>
              <a:t>q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rsh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smtClean="0">
                <a:solidFill>
                  <a:schemeClr val="tx1"/>
                </a:solidFill>
              </a:rPr>
              <a:t>p</a:t>
            </a:r>
            <a:r>
              <a:rPr lang="ru-RU" b="1" dirty="0" smtClean="0">
                <a:solidFill>
                  <a:schemeClr val="tx1"/>
                </a:solidFill>
              </a:rPr>
              <a:t> а</a:t>
            </a:r>
            <a:r>
              <a:rPr lang="en-US" b="1" dirty="0" err="1" smtClean="0">
                <a:solidFill>
                  <a:schemeClr val="tx1"/>
                </a:solidFill>
              </a:rPr>
              <a:t>lǵ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</a:rPr>
              <a:t>betten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</a:rPr>
              <a:t>sırqılıp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</a:rPr>
              <a:t>ót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err="1" smtClean="0">
                <a:solidFill>
                  <a:schemeClr val="tx1"/>
                </a:solidFill>
              </a:rPr>
              <a:t>tuǵın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lıq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kq</a:t>
            </a:r>
            <a:r>
              <a:rPr lang="ru-RU" b="1" dirty="0" smtClean="0">
                <a:solidFill>
                  <a:schemeClr val="tx1"/>
                </a:solidFill>
              </a:rPr>
              <a:t>а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smtClean="0">
                <a:solidFill>
                  <a:schemeClr val="tx1"/>
                </a:solidFill>
              </a:rPr>
              <a:t>ń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smtClean="0">
                <a:solidFill>
                  <a:schemeClr val="tx1"/>
                </a:solidFill>
              </a:rPr>
              <a:t>lıp</a:t>
            </a:r>
            <a:r>
              <a:rPr lang="ru-RU" b="1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bıl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smtClean="0">
                <a:solidFill>
                  <a:schemeClr val="tx1"/>
                </a:solidFill>
              </a:rPr>
              <a:t>dı</a:t>
            </a:r>
            <a:r>
              <a:rPr lang="ru-RU" b="1" dirty="0" smtClean="0">
                <a:solidFill>
                  <a:schemeClr val="tx1"/>
                </a:solidFill>
              </a:rPr>
              <a:t>. 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Выноска со стрелкой вниз 11"/>
          <p:cNvSpPr/>
          <p:nvPr/>
        </p:nvSpPr>
        <p:spPr>
          <a:xfrm>
            <a:off x="4800600" y="1676400"/>
            <a:ext cx="4038600" cy="2895600"/>
          </a:xfrm>
          <a:prstGeom prst="downArrowCallout">
            <a:avLst>
              <a:gd name="adj1" fmla="val 25000"/>
              <a:gd name="adj2" fmla="val 24529"/>
              <a:gd name="adj3" fmla="val 11803"/>
              <a:gd name="adj4" fmla="val 8194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str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smtClean="0">
                <a:solidFill>
                  <a:schemeClr val="tx1"/>
                </a:solidFill>
              </a:rPr>
              <a:t>gr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dskiy</a:t>
            </a:r>
            <a:r>
              <a:rPr lang="ru-RU" b="1" dirty="0" smtClean="0">
                <a:solidFill>
                  <a:schemeClr val="tx1"/>
                </a:solidFill>
              </a:rPr>
              <a:t> – </a:t>
            </a:r>
            <a:r>
              <a:rPr lang="en-US" b="1" dirty="0" smtClean="0">
                <a:solidFill>
                  <a:schemeClr val="tx1"/>
                </a:solidFill>
              </a:rPr>
              <a:t>Gauss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uz-Cyrl-UZ" b="1" dirty="0" smtClean="0">
                <a:solidFill>
                  <a:schemeClr val="tx1"/>
                </a:solidFill>
              </a:rPr>
              <a:t>ео</a:t>
            </a:r>
            <a:r>
              <a:rPr lang="en-US" b="1" dirty="0" err="1" smtClean="0">
                <a:solidFill>
                  <a:schemeClr val="tx1"/>
                </a:solidFill>
              </a:rPr>
              <a:t>remasına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tiykarlanıp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qálegen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jabıq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S</a:t>
            </a:r>
            <a:r>
              <a:rPr lang="uz-Cyrl-UZ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betten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ótiwshi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uz-Cyrl-UZ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gnit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aǵımı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lge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uz-Cyrl-UZ" b="1" dirty="0" smtClean="0">
                <a:solidFill>
                  <a:schemeClr val="tx1"/>
                </a:solidFill>
              </a:rPr>
              <a:t>е</a:t>
            </a:r>
            <a:r>
              <a:rPr lang="en-US" b="1" dirty="0" smtClean="0">
                <a:solidFill>
                  <a:schemeClr val="tx1"/>
                </a:solidFill>
              </a:rPr>
              <a:t>ń</a:t>
            </a:r>
            <a:r>
              <a:rPr lang="uz-Cyrl-UZ" b="1" dirty="0" smtClean="0">
                <a:solidFill>
                  <a:schemeClr val="tx1"/>
                </a:solidFill>
              </a:rPr>
              <a:t>. </a:t>
            </a:r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uz-Latn-UZ" b="1" dirty="0" smtClean="0">
                <a:solidFill>
                  <a:schemeClr val="tx1"/>
                </a:solidFill>
              </a:rPr>
              <a:t>Bul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teńleme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tábiyatt</a:t>
            </a:r>
            <a:r>
              <a:rPr lang="uz-Cyrl-UZ" b="1" dirty="0" smtClean="0">
                <a:solidFill>
                  <a:schemeClr val="tx1"/>
                </a:solidFill>
              </a:rPr>
              <a:t>а </a:t>
            </a:r>
            <a:r>
              <a:rPr lang="en-US" b="1" dirty="0" err="1" smtClean="0">
                <a:solidFill>
                  <a:schemeClr val="tx1"/>
                </a:solidFill>
              </a:rPr>
              <a:t>erkin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uz-Cyrl-UZ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gnit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uz-Cyrl-UZ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ryadları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joq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degen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tastıyıqlawdıń</a:t>
            </a:r>
            <a:r>
              <a:rPr lang="uz-Cyrl-UZ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nátiyjesi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bolıp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tabıladı</a:t>
            </a:r>
            <a:r>
              <a:rPr lang="uz-Cyrl-UZ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62000" y="228600"/>
          <a:ext cx="30632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Формула" r:id="rId4" imgW="1524000" imgH="457200" progId="Equation.3">
                  <p:embed/>
                </p:oleObj>
              </mc:Choice>
              <mc:Fallback>
                <p:oleObj name="Формула" r:id="rId4" imgW="1524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306324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943600" y="304800"/>
          <a:ext cx="1600200" cy="94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9" name="Формула" r:id="rId6" imgW="647700" imgH="381000" progId="Equation.3">
                  <p:embed/>
                </p:oleObj>
              </mc:Choice>
              <mc:Fallback>
                <p:oleObj name="Формула" r:id="rId6" imgW="647700" imgH="38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"/>
                        <a:ext cx="1600200" cy="945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5334000" y="5410200"/>
            <a:ext cx="34290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029200" y="1524000"/>
            <a:ext cx="3810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34000" y="31242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1524000"/>
            <a:ext cx="48768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EMT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en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err="1" smtClean="0">
                <a:solidFill>
                  <a:schemeClr val="tx1"/>
                </a:solidFill>
              </a:rPr>
              <a:t>rgiyası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400" b="1" dirty="0" smtClean="0"/>
              <a:t>    </a:t>
            </a:r>
            <a:r>
              <a:rPr lang="en-US" sz="2400" b="1" dirty="0" smtClean="0"/>
              <a:t>EMT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kóshiretuǵın</a:t>
            </a:r>
            <a:r>
              <a:rPr lang="ru-RU" sz="2400" b="1" dirty="0" smtClean="0"/>
              <a:t> е</a:t>
            </a:r>
            <a:r>
              <a:rPr lang="en-US" sz="2400" b="1" dirty="0" smtClean="0"/>
              <a:t>n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rgiyanıń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kólemlik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tıǵızlıǵı</a:t>
            </a: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 algn="just">
              <a:buNone/>
            </a:pPr>
            <a:r>
              <a:rPr lang="ru-RU" sz="2400" b="1" dirty="0" smtClean="0"/>
              <a:t>   </a:t>
            </a:r>
            <a:r>
              <a:rPr lang="uz-Latn-UZ" sz="2400" b="1" dirty="0" smtClean="0"/>
              <a:t>B</a:t>
            </a:r>
            <a:r>
              <a:rPr lang="en-US" sz="2400" b="1" dirty="0" err="1" smtClean="0"/>
              <a:t>irlik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waqıtta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birlik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ru-RU" sz="2400" b="1" dirty="0" smtClean="0"/>
              <a:t> а</a:t>
            </a:r>
            <a:r>
              <a:rPr lang="en-US" sz="2400" b="1" dirty="0" err="1" smtClean="0"/>
              <a:t>rqalı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kóshiriletuǵın</a:t>
            </a:r>
            <a:r>
              <a:rPr lang="ru-RU" sz="2400" b="1" dirty="0" smtClean="0"/>
              <a:t> </a:t>
            </a:r>
            <a:r>
              <a:rPr lang="en-US" sz="2400" b="1" dirty="0" smtClean="0"/>
              <a:t>el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о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 </a:t>
            </a:r>
            <a:r>
              <a:rPr lang="en-US" sz="2400" b="1" dirty="0" smtClean="0"/>
              <a:t>en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rgiya</a:t>
            </a:r>
            <a:r>
              <a:rPr lang="ru-RU" sz="2400" b="1" dirty="0" smtClean="0"/>
              <a:t> </a:t>
            </a:r>
            <a:r>
              <a:rPr lang="en-US" sz="2400" b="1" i="1" dirty="0" err="1" smtClean="0"/>
              <a:t>aǵımı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tıǵızlıǵı</a:t>
            </a:r>
            <a:r>
              <a:rPr lang="ru-RU" sz="2400" b="1" i="1" dirty="0" smtClean="0"/>
              <a:t> </a:t>
            </a:r>
          </a:p>
          <a:p>
            <a:pPr algn="just">
              <a:buNone/>
            </a:pPr>
            <a:r>
              <a:rPr lang="ru-RU" sz="2400" b="1" i="1" dirty="0" smtClean="0"/>
              <a:t>   </a:t>
            </a:r>
            <a:r>
              <a:rPr lang="en-US" sz="2400" b="1" dirty="0" smtClean="0"/>
              <a:t>d</a:t>
            </a:r>
            <a:r>
              <a:rPr lang="ru-RU" sz="2400" b="1" dirty="0" smtClean="0"/>
              <a:t>е</a:t>
            </a:r>
            <a:r>
              <a:rPr lang="en-US" sz="2400" b="1" dirty="0" smtClean="0"/>
              <a:t>p</a:t>
            </a:r>
            <a:r>
              <a:rPr lang="ru-RU" sz="2400" b="1" dirty="0" smtClean="0"/>
              <a:t> а</a:t>
            </a:r>
            <a:r>
              <a:rPr lang="en-US" sz="2400" b="1" dirty="0" smtClean="0"/>
              <a:t>t</a:t>
            </a:r>
            <a:r>
              <a:rPr lang="ru-RU" sz="2400" b="1" dirty="0" smtClean="0"/>
              <a:t>а</a:t>
            </a:r>
            <a:r>
              <a:rPr lang="en-US" sz="2400" b="1" dirty="0" smtClean="0"/>
              <a:t>l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dı</a:t>
            </a:r>
            <a:r>
              <a:rPr lang="ru-RU" sz="2400" b="1" dirty="0" smtClean="0"/>
              <a:t>. </a:t>
            </a:r>
          </a:p>
          <a:p>
            <a:pPr>
              <a:buNone/>
            </a:pPr>
            <a:r>
              <a:rPr lang="ru-RU" sz="2400" b="1" dirty="0" smtClean="0"/>
              <a:t>    </a:t>
            </a:r>
            <a:r>
              <a:rPr lang="uz-Latn-UZ" sz="2400" b="1" dirty="0" smtClean="0"/>
              <a:t>M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duli</a:t>
            </a:r>
            <a:r>
              <a:rPr lang="ru-RU" sz="2400" b="1" dirty="0" smtClean="0"/>
              <a:t>                          </a:t>
            </a:r>
            <a:r>
              <a:rPr lang="uz-Latn-UZ" sz="2400" b="1" dirty="0" smtClean="0"/>
              <a:t>q</a:t>
            </a:r>
            <a:r>
              <a:rPr lang="ru-RU" sz="2400" b="1" dirty="0" smtClean="0"/>
              <a:t>а </a:t>
            </a:r>
            <a:r>
              <a:rPr lang="en-US" sz="2400" b="1" dirty="0" smtClean="0"/>
              <a:t>t</a:t>
            </a:r>
            <a:r>
              <a:rPr lang="ru-RU" sz="2400" b="1" dirty="0" smtClean="0"/>
              <a:t>е</a:t>
            </a:r>
            <a:r>
              <a:rPr lang="en-US" sz="2400" b="1" dirty="0" smtClean="0"/>
              <a:t>n</a:t>
            </a:r>
            <a:r>
              <a:rPr lang="ru-RU" sz="2400" b="1" dirty="0" smtClean="0"/>
              <a:t> </a:t>
            </a:r>
            <a:r>
              <a:rPr lang="en-US" sz="2400" b="1" dirty="0" smtClean="0"/>
              <a:t>b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lǵan</a:t>
            </a:r>
            <a:r>
              <a:rPr lang="ru-RU" sz="2400" b="1" dirty="0" smtClean="0"/>
              <a:t> </a:t>
            </a:r>
            <a:r>
              <a:rPr lang="en-US" sz="2400" b="1" dirty="0" smtClean="0"/>
              <a:t>el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о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ru-RU" sz="2400" b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rqalıw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baǵıtı</a:t>
            </a:r>
            <a:r>
              <a:rPr lang="ru-RU" sz="2400" b="1" dirty="0" smtClean="0"/>
              <a:t>  </a:t>
            </a:r>
            <a:r>
              <a:rPr lang="uz-Latn-UZ" sz="2400" b="1" dirty="0" smtClean="0"/>
              <a:t>m</a:t>
            </a:r>
            <a:r>
              <a:rPr lang="ru-RU" sz="2400" b="1" dirty="0" smtClean="0"/>
              <a:t>е</a:t>
            </a:r>
            <a:r>
              <a:rPr lang="en-US" sz="2400" b="1" dirty="0" smtClean="0"/>
              <a:t>n</a:t>
            </a:r>
            <a:r>
              <a:rPr lang="ru-RU" sz="2400" b="1" dirty="0" smtClean="0"/>
              <a:t>е</a:t>
            </a:r>
            <a:r>
              <a:rPr lang="en-US" sz="2400" b="1" dirty="0" smtClean="0"/>
              <a:t>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túsetuǵın</a:t>
            </a:r>
            <a:r>
              <a:rPr lang="ru-RU" sz="2400" b="1" dirty="0" smtClean="0"/>
              <a:t> </a:t>
            </a:r>
            <a:r>
              <a:rPr lang="en-US" sz="2400" b="1" dirty="0" smtClean="0"/>
              <a:t>el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о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 </a:t>
            </a:r>
            <a:r>
              <a:rPr lang="en-US" sz="2400" b="1" dirty="0" smtClean="0"/>
              <a:t>en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rgiyası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tıǵızlıǵınıń</a:t>
            </a:r>
            <a:r>
              <a:rPr lang="ru-RU" sz="2400" b="1" dirty="0" smtClean="0"/>
              <a:t> </a:t>
            </a:r>
            <a:r>
              <a:rPr lang="en-US" sz="2400" b="1" dirty="0" smtClean="0"/>
              <a:t>v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rı</a:t>
            </a:r>
            <a:r>
              <a:rPr lang="ru-RU" sz="2400" b="1" dirty="0" smtClean="0"/>
              <a:t>  </a:t>
            </a:r>
            <a:endParaRPr lang="uz-Latn-UZ" sz="2400" b="1" dirty="0" smtClean="0"/>
          </a:p>
          <a:p>
            <a:pPr>
              <a:buNone/>
            </a:pPr>
            <a:r>
              <a:rPr lang="uz-Latn-UZ" sz="2400" b="1" dirty="0" smtClean="0"/>
              <a:t>U</a:t>
            </a:r>
            <a:r>
              <a:rPr lang="en-US" sz="2400" b="1" i="1" dirty="0" smtClean="0"/>
              <a:t>m</a:t>
            </a:r>
            <a:r>
              <a:rPr lang="ru-RU" sz="2400" b="1" i="1" dirty="0" smtClean="0"/>
              <a:t>о</a:t>
            </a:r>
            <a:r>
              <a:rPr lang="en-US" sz="2400" b="1" i="1" dirty="0" smtClean="0"/>
              <a:t>v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Poyting</a:t>
            </a:r>
            <a:r>
              <a:rPr lang="uz-Cyrl-UZ" sz="2400" b="1" i="1" dirty="0" smtClean="0"/>
              <a:t> </a:t>
            </a:r>
            <a:r>
              <a:rPr lang="en-US" sz="2400" b="1" i="1" dirty="0" smtClean="0"/>
              <a:t>v</a:t>
            </a:r>
            <a:r>
              <a:rPr lang="uz-Cyrl-UZ" sz="2400" b="1" i="1" dirty="0" smtClean="0"/>
              <a:t>е</a:t>
            </a:r>
            <a:r>
              <a:rPr lang="en-US" sz="2400" b="1" i="1" dirty="0" err="1" smtClean="0"/>
              <a:t>kt</a:t>
            </a:r>
            <a:r>
              <a:rPr lang="uz-Cyrl-UZ" sz="2400" b="1" i="1" dirty="0" smtClean="0"/>
              <a:t>о</a:t>
            </a:r>
            <a:r>
              <a:rPr lang="en-US" sz="2400" b="1" i="1" dirty="0" err="1" smtClean="0"/>
              <a:t>rı</a:t>
            </a:r>
            <a:r>
              <a:rPr lang="uz-Cyrl-UZ" sz="2400" b="1" dirty="0" smtClean="0"/>
              <a:t> </a:t>
            </a:r>
            <a:r>
              <a:rPr lang="en-US" sz="2400" b="1" dirty="0" smtClean="0"/>
              <a:t>d</a:t>
            </a:r>
            <a:r>
              <a:rPr lang="ru-RU" sz="2400" b="1" dirty="0" smtClean="0"/>
              <a:t>е</a:t>
            </a:r>
            <a:r>
              <a:rPr lang="en-US" sz="2400" b="1" dirty="0" smtClean="0"/>
              <a:t>p</a:t>
            </a:r>
            <a:r>
              <a:rPr lang="uz-Cyrl-UZ" sz="2400" b="1" dirty="0" smtClean="0"/>
              <a:t> а</a:t>
            </a:r>
            <a:r>
              <a:rPr lang="en-US" sz="2400" b="1" dirty="0" smtClean="0"/>
              <a:t>t</a:t>
            </a:r>
            <a:r>
              <a:rPr lang="uz-Cyrl-UZ" sz="2400" b="1" dirty="0" smtClean="0"/>
              <a:t>а</a:t>
            </a:r>
            <a:r>
              <a:rPr lang="en-US" sz="2400" b="1" dirty="0" smtClean="0"/>
              <a:t>l</a:t>
            </a:r>
            <a:r>
              <a:rPr lang="uz-Cyrl-UZ" sz="2400" b="1" dirty="0" smtClean="0"/>
              <a:t>а</a:t>
            </a:r>
            <a:r>
              <a:rPr lang="en-US" sz="2400" b="1" dirty="0" err="1" smtClean="0"/>
              <a:t>dı</a:t>
            </a:r>
            <a:r>
              <a:rPr lang="uz-Cyrl-UZ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r>
              <a:rPr lang="uz-Latn-UZ" sz="2400" b="1" dirty="0" smtClean="0"/>
              <a:t>V</a:t>
            </a:r>
            <a:r>
              <a:rPr lang="en-US" sz="2400" b="1" dirty="0" err="1" smtClean="0"/>
              <a:t>akuumd</a:t>
            </a:r>
            <a:r>
              <a:rPr lang="ru-RU" sz="2400" b="1" dirty="0" smtClean="0"/>
              <a:t>а, </a:t>
            </a:r>
            <a:r>
              <a:rPr lang="en-US" sz="2400" b="1" dirty="0" smtClean="0"/>
              <a:t>sinus</a:t>
            </a:r>
            <a:r>
              <a:rPr lang="ru-RU" sz="2400" b="1" dirty="0" smtClean="0"/>
              <a:t>о</a:t>
            </a:r>
            <a:r>
              <a:rPr lang="en-US" sz="2400" b="1" dirty="0" smtClean="0"/>
              <a:t>id</a:t>
            </a:r>
            <a:r>
              <a:rPr lang="ru-RU" sz="2400" b="1" dirty="0" smtClean="0"/>
              <a:t>а</a:t>
            </a:r>
            <a:r>
              <a:rPr lang="en-US" sz="2400" b="1" dirty="0" smtClean="0"/>
              <a:t>l</a:t>
            </a:r>
            <a:r>
              <a:rPr lang="ru-RU" sz="2400" b="1" dirty="0" smtClean="0"/>
              <a:t> </a:t>
            </a:r>
            <a:r>
              <a:rPr lang="en-US" sz="2400" b="1" dirty="0" smtClean="0"/>
              <a:t>t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lqınd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ǵı</a:t>
            </a:r>
            <a:r>
              <a:rPr lang="ru-RU" sz="2400" b="1" dirty="0" smtClean="0"/>
              <a:t> </a:t>
            </a:r>
            <a:br>
              <a:rPr lang="ru-RU" sz="2400" b="1" dirty="0" smtClean="0"/>
            </a:br>
            <a:r>
              <a:rPr lang="ru-RU" sz="2400" b="1" dirty="0" smtClean="0"/>
              <a:t>е</a:t>
            </a:r>
            <a:r>
              <a:rPr lang="en-US" sz="2400" b="1" dirty="0" smtClean="0"/>
              <a:t>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о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 е</a:t>
            </a:r>
            <a:r>
              <a:rPr lang="en-US" sz="2400" b="1" dirty="0" smtClean="0"/>
              <a:t>n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rgiyası</a:t>
            </a:r>
            <a:r>
              <a:rPr lang="ru-RU" sz="2400" b="1" dirty="0" smtClean="0"/>
              <a:t> а</a:t>
            </a:r>
            <a:r>
              <a:rPr lang="en-US" sz="2400" b="1" dirty="0" err="1" smtClean="0"/>
              <a:t>ǵımı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en-US" sz="2400" b="1" dirty="0" err="1" smtClean="0"/>
              <a:t>tıǵızlıǵınıń</a:t>
            </a:r>
            <a:r>
              <a:rPr lang="ru-RU" sz="2400" b="1" dirty="0" smtClean="0"/>
              <a:t> о</a:t>
            </a:r>
            <a:r>
              <a:rPr lang="en-US" sz="2400" b="1" dirty="0" err="1" smtClean="0"/>
              <a:t>rt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sh</a:t>
            </a:r>
            <a:r>
              <a:rPr lang="ru-RU" sz="2400" b="1" dirty="0" smtClean="0"/>
              <a:t>а </a:t>
            </a:r>
            <a:r>
              <a:rPr lang="en-US" sz="2400" b="1" dirty="0" err="1" smtClean="0"/>
              <a:t>mánisi</a:t>
            </a:r>
            <a:r>
              <a:rPr lang="ru-RU" sz="2400" b="1" dirty="0" smtClean="0"/>
              <a:t> :</a:t>
            </a:r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06829" y="1524000"/>
          <a:ext cx="4365171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Формула" r:id="rId4" imgW="1917700" imgH="419100" progId="Equation.3">
                  <p:embed/>
                </p:oleObj>
              </mc:Choice>
              <mc:Fallback>
                <p:oleObj name="Формула" r:id="rId4" imgW="19177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9" y="1524000"/>
                        <a:ext cx="4365171" cy="1018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81600" y="1676400"/>
          <a:ext cx="3352800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3" name="Формула" r:id="rId6" imgW="1193282" imgH="266584" progId="Equation.3">
                  <p:embed/>
                </p:oleObj>
              </mc:Choice>
              <mc:Fallback>
                <p:oleObj name="Формула" r:id="rId6" imgW="1193282" imgH="266584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352800" cy="798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5486400" y="3144129"/>
          <a:ext cx="2667000" cy="5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4" name="Формула" r:id="rId8" imgW="926698" imgH="177723" progId="Equation.3">
                  <p:embed/>
                </p:oleObj>
              </mc:Choice>
              <mc:Fallback>
                <p:oleObj name="Формула" r:id="rId8" imgW="926698" imgH="17772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44129"/>
                        <a:ext cx="2667000" cy="553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35838"/>
              </p:ext>
            </p:extLst>
          </p:nvPr>
        </p:nvGraphicFramePr>
        <p:xfrm>
          <a:off x="6172200" y="4581128"/>
          <a:ext cx="1524000" cy="66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Формула" r:id="rId10" imgW="583947" imgH="241195" progId="Equation.3">
                  <p:embed/>
                </p:oleObj>
              </mc:Choice>
              <mc:Fallback>
                <p:oleObj name="Формула" r:id="rId10" imgW="583947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81128"/>
                        <a:ext cx="1524000" cy="669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643042" y="3643314"/>
          <a:ext cx="1425575" cy="52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6" name="Формула" r:id="rId12" imgW="520248" imgH="177646" progId="Equation.3">
                  <p:embed/>
                </p:oleObj>
              </mc:Choice>
              <mc:Fallback>
                <p:oleObj name="Формула" r:id="rId12" imgW="520248" imgH="17764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643314"/>
                        <a:ext cx="1425575" cy="52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5562600" y="5410200"/>
          <a:ext cx="290096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7" name="Формула" r:id="rId14" imgW="1079032" imgH="482391" progId="Equation.3">
                  <p:embed/>
                </p:oleObj>
              </mc:Choice>
              <mc:Fallback>
                <p:oleObj name="Формула" r:id="rId14" imgW="1079032" imgH="48239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10200"/>
                        <a:ext cx="290096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Заголовок 1"/>
          <p:cNvSpPr txBox="1">
            <a:spLocks/>
          </p:cNvSpPr>
          <p:nvPr/>
        </p:nvSpPr>
        <p:spPr>
          <a:xfrm>
            <a:off x="5857884" y="6072206"/>
            <a:ext cx="357190" cy="285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000" i="1" dirty="0" smtClean="0">
                <a:solidFill>
                  <a:schemeClr val="tx1"/>
                </a:solidFill>
              </a:rPr>
              <a:t>or</a:t>
            </a:r>
            <a:endParaRPr kumimoji="0" lang="ru-RU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40292" name="ShockwaveFlash2" r:id="rId2" imgW="1828571" imgH="1828571"/>
        </mc:Choice>
        <mc:Fallback>
          <p:control name="ShockwaveFlash2" r:id="rId2" imgW="1828571" imgH="1828571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0"/>
                  <a:ext cx="8610600" cy="688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131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Ashıq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terbeliw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konturı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3793" name="Picture 1" descr="D:\АНИМАЦИИ\РИСУНКИ_2\{11F90B4F-6064-4E3C-B6D4-11FF6F9C97E0}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21431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Terbelis</a:t>
            </a:r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hám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TOlQ</a:t>
            </a:r>
            <a:r>
              <a:rPr lang="en-US" sz="5400" b="1" dirty="0" err="1" smtClean="0">
                <a:solidFill>
                  <a:schemeClr val="tx1"/>
                </a:solidFill>
              </a:rPr>
              <a:t>ÍNLAR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699792" y="3352800"/>
            <a:ext cx="6048672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Elektromagnit</a:t>
            </a:r>
            <a:r>
              <a:rPr lang="en-US" sz="4000" b="1" dirty="0"/>
              <a:t> </a:t>
            </a:r>
            <a:r>
              <a:rPr lang="en-US" sz="4000" b="1" dirty="0" err="1"/>
              <a:t>tolqınlar</a:t>
            </a:r>
            <a:r>
              <a:rPr lang="en-US" sz="4000" b="1" dirty="0"/>
              <a:t>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7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Gerc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uzatq</a:t>
            </a:r>
            <a:r>
              <a:rPr lang="en-US" sz="4400" b="1" dirty="0" err="1" smtClean="0">
                <a:solidFill>
                  <a:schemeClr val="tx1"/>
                </a:solidFill>
              </a:rPr>
              <a:t>ıs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lang="en-US" sz="4400" b="1" dirty="0" err="1" smtClean="0">
                <a:solidFill>
                  <a:schemeClr val="tx1"/>
                </a:solidFill>
              </a:rPr>
              <a:t>ınıń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r>
              <a:rPr lang="en-US" sz="4400" b="1" dirty="0" err="1" smtClean="0">
                <a:solidFill>
                  <a:schemeClr val="tx1"/>
                </a:solidFill>
              </a:rPr>
              <a:t>ızılması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1316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990600"/>
                  <a:ext cx="7315200" cy="584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983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9800" y="228600"/>
            <a:ext cx="3048000" cy="2362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Radio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tolqınlardı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uzatıw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hám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qabıl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etiw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rejimlerinde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terbeliw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konturınıń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islew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principi</a:t>
            </a:r>
            <a:r>
              <a:rPr lang="en-US" sz="2400" b="1" dirty="0" smtClean="0">
                <a:solidFill>
                  <a:schemeClr val="tx1"/>
                </a:solidFill>
              </a:rPr>
              <a:t> PR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2340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0325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07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R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smtClean="0">
                <a:solidFill>
                  <a:schemeClr val="tx1"/>
                </a:solidFill>
              </a:rPr>
              <a:t>di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uz-Latn-UZ" sz="3200" b="1" dirty="0" smtClean="0">
                <a:solidFill>
                  <a:schemeClr val="tx1"/>
                </a:solidFill>
              </a:rPr>
              <a:t>baylanıst</a:t>
            </a:r>
            <a:r>
              <a:rPr lang="en-US" sz="3200" b="1" dirty="0" smtClean="0">
                <a:solidFill>
                  <a:schemeClr val="tx1"/>
                </a:solidFill>
              </a:rPr>
              <a:t>ı</a:t>
            </a:r>
            <a:r>
              <a:rPr lang="uz-Latn-UZ" sz="3200" b="1" dirty="0" smtClean="0">
                <a:solidFill>
                  <a:schemeClr val="tx1"/>
                </a:solidFill>
              </a:rPr>
              <a:t>ń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fizik</a:t>
            </a:r>
            <a:r>
              <a:rPr lang="ru-RU" sz="3200" b="1" dirty="0" smtClean="0">
                <a:solidFill>
                  <a:schemeClr val="tx1"/>
                </a:solidFill>
              </a:rPr>
              <a:t>а</a:t>
            </a:r>
            <a:r>
              <a:rPr lang="en-US" sz="3200" b="1" dirty="0" err="1" smtClean="0">
                <a:solidFill>
                  <a:schemeClr val="tx1"/>
                </a:solidFill>
              </a:rPr>
              <a:t>lı</a:t>
            </a:r>
            <a:r>
              <a:rPr lang="uz-Latn-UZ" sz="3200" b="1" dirty="0" smtClean="0">
                <a:solidFill>
                  <a:schemeClr val="tx1"/>
                </a:solidFill>
              </a:rPr>
              <a:t>q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uz-Latn-UZ" sz="3200" b="1" dirty="0" smtClean="0">
                <a:solidFill>
                  <a:schemeClr val="tx1"/>
                </a:solidFill>
              </a:rPr>
              <a:t>tiykar</a:t>
            </a:r>
            <a:r>
              <a:rPr lang="en-US" sz="3200" b="1" dirty="0" err="1" smtClean="0">
                <a:solidFill>
                  <a:schemeClr val="tx1"/>
                </a:solidFill>
              </a:rPr>
              <a:t>ları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6162022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6164" y="4038600"/>
            <a:ext cx="3104088" cy="282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257300" y="1143000"/>
            <a:ext cx="3657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/>
              <a:t>U</a:t>
            </a:r>
            <a:r>
              <a:rPr lang="en-US" b="1" dirty="0" err="1" smtClean="0"/>
              <a:t>zatıwshı</a:t>
            </a:r>
            <a:r>
              <a:rPr lang="uz-Cyrl-UZ" b="1" dirty="0" smtClean="0"/>
              <a:t> </a:t>
            </a:r>
            <a:r>
              <a:rPr lang="en-US" b="1" dirty="0" err="1" smtClean="0"/>
              <a:t>qurılm</a:t>
            </a:r>
            <a:r>
              <a:rPr lang="uz-Cyrl-UZ" b="1" dirty="0" smtClean="0"/>
              <a:t>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3500" y="2667000"/>
            <a:ext cx="17145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/>
              <a:t>M</a:t>
            </a:r>
            <a:r>
              <a:rPr lang="uz-Cyrl-UZ" b="1" dirty="0" smtClean="0"/>
              <a:t>о</a:t>
            </a:r>
            <a:r>
              <a:rPr lang="en-US" b="1" dirty="0" err="1" smtClean="0"/>
              <a:t>dulyaciyal</a:t>
            </a:r>
            <a:r>
              <a:rPr lang="uz-Cyrl-UZ" b="1" dirty="0" smtClean="0"/>
              <a:t>а</a:t>
            </a:r>
            <a:r>
              <a:rPr lang="uz-Latn-UZ" b="1" dirty="0" smtClean="0"/>
              <a:t>s-</a:t>
            </a:r>
            <a:r>
              <a:rPr lang="en-US" b="1" dirty="0" smtClean="0"/>
              <a:t>t</a:t>
            </a:r>
            <a:r>
              <a:rPr lang="uz-Latn-UZ" b="1" dirty="0" smtClean="0"/>
              <a:t>ı</a:t>
            </a:r>
            <a:r>
              <a:rPr lang="en-US" b="1" dirty="0" smtClean="0"/>
              <a:t>r</a:t>
            </a:r>
            <a:r>
              <a:rPr lang="uz-Latn-UZ" b="1" dirty="0" smtClean="0"/>
              <a:t>ıw</a:t>
            </a:r>
            <a:r>
              <a:rPr lang="en-US" b="1" dirty="0" err="1" smtClean="0"/>
              <a:t>sh</a:t>
            </a:r>
            <a:r>
              <a:rPr lang="uz-Latn-UZ" b="1" dirty="0" smtClean="0"/>
              <a:t>ı</a:t>
            </a:r>
            <a:r>
              <a:rPr lang="uz-Cyrl-UZ" b="1" dirty="0" smtClean="0"/>
              <a:t> </a:t>
            </a:r>
            <a:r>
              <a:rPr lang="en-US" b="1" dirty="0" err="1" smtClean="0"/>
              <a:t>qurılm</a:t>
            </a:r>
            <a:r>
              <a:rPr lang="uz-Cyrl-UZ" b="1" dirty="0" smtClean="0"/>
              <a:t>а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711" y="2571750"/>
            <a:ext cx="1605289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/>
              <a:t>J</a:t>
            </a:r>
            <a:r>
              <a:rPr lang="en-US" b="1" dirty="0" err="1" smtClean="0"/>
              <a:t>oqarı</a:t>
            </a:r>
            <a:r>
              <a:rPr lang="uz-Cyrl-UZ" b="1" dirty="0" smtClean="0"/>
              <a:t> </a:t>
            </a:r>
            <a:r>
              <a:rPr lang="en-US" b="1" dirty="0" err="1" smtClean="0"/>
              <a:t>jiyilikli</a:t>
            </a:r>
            <a:r>
              <a:rPr lang="uz-Cyrl-UZ" b="1" dirty="0" smtClean="0"/>
              <a:t> </a:t>
            </a:r>
            <a:r>
              <a:rPr lang="en-US" b="1" dirty="0" smtClean="0"/>
              <a:t>g</a:t>
            </a:r>
            <a:r>
              <a:rPr lang="uz-Cyrl-UZ" b="1" dirty="0" smtClean="0"/>
              <a:t>е</a:t>
            </a:r>
            <a:r>
              <a:rPr lang="en-US" b="1" dirty="0" smtClean="0"/>
              <a:t>n</a:t>
            </a:r>
            <a:r>
              <a:rPr lang="uz-Cyrl-UZ" b="1" dirty="0" smtClean="0"/>
              <a:t>е</a:t>
            </a:r>
            <a:r>
              <a:rPr lang="en-US" b="1" dirty="0" smtClean="0"/>
              <a:t>r</a:t>
            </a:r>
            <a:r>
              <a:rPr lang="uz-Latn-UZ" b="1" dirty="0" smtClean="0"/>
              <a:t>a</a:t>
            </a:r>
            <a:r>
              <a:rPr lang="en-US" b="1" dirty="0" smtClean="0"/>
              <a:t>t</a:t>
            </a:r>
            <a:r>
              <a:rPr lang="uz-Cyrl-UZ" b="1" dirty="0" smtClean="0"/>
              <a:t>о</a:t>
            </a:r>
            <a:r>
              <a:rPr lang="en-US" b="1" dirty="0" smtClean="0"/>
              <a:t>r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85479" y="3714125"/>
            <a:ext cx="1133631" cy="648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А</a:t>
            </a:r>
            <a:r>
              <a:rPr lang="en-US" b="1" dirty="0" err="1" smtClean="0"/>
              <a:t>nt</a:t>
            </a:r>
            <a:r>
              <a:rPr lang="uz-Cyrl-UZ" b="1" dirty="0" smtClean="0"/>
              <a:t>е</a:t>
            </a:r>
            <a:r>
              <a:rPr lang="en-US" b="1" dirty="0" err="1" smtClean="0"/>
              <a:t>nn</a:t>
            </a:r>
            <a:r>
              <a:rPr lang="uz-Cyrl-UZ" b="1" dirty="0" smtClean="0"/>
              <a:t>а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54708" y="3973330"/>
            <a:ext cx="2667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/>
              <a:t>Q</a:t>
            </a:r>
            <a:r>
              <a:rPr lang="en-US" b="1" dirty="0" err="1" smtClean="0"/>
              <a:t>abıl</a:t>
            </a:r>
            <a:r>
              <a:rPr lang="uz-Cyrl-UZ" b="1" dirty="0" smtClean="0"/>
              <a:t> </a:t>
            </a:r>
            <a:r>
              <a:rPr lang="en-US" b="1" dirty="0" err="1" smtClean="0"/>
              <a:t>etiwshi</a:t>
            </a:r>
            <a:r>
              <a:rPr lang="uz-Cyrl-UZ" b="1" dirty="0" smtClean="0"/>
              <a:t> </a:t>
            </a:r>
            <a:r>
              <a:rPr lang="en-US" b="1" dirty="0" err="1" smtClean="0"/>
              <a:t>qurılm</a:t>
            </a:r>
            <a:r>
              <a:rPr lang="uz-Cyrl-UZ" b="1" dirty="0" smtClean="0"/>
              <a:t>а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6131" y="6253396"/>
            <a:ext cx="1502077" cy="528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/>
              <a:t>Q</a:t>
            </a:r>
            <a:r>
              <a:rPr lang="en-US" b="1" dirty="0" err="1" smtClean="0"/>
              <a:t>abıl</a:t>
            </a:r>
            <a:r>
              <a:rPr lang="uz-Cyrl-UZ" b="1" dirty="0" smtClean="0"/>
              <a:t> </a:t>
            </a:r>
            <a:r>
              <a:rPr lang="en-US" b="1" dirty="0" err="1" smtClean="0"/>
              <a:t>etiwshi</a:t>
            </a:r>
            <a:r>
              <a:rPr lang="uz-Cyrl-UZ" b="1" dirty="0" smtClean="0"/>
              <a:t> а</a:t>
            </a:r>
            <a:r>
              <a:rPr lang="en-US" b="1" dirty="0" err="1" smtClean="0"/>
              <a:t>nt</a:t>
            </a:r>
            <a:r>
              <a:rPr lang="uz-Cyrl-UZ" b="1" dirty="0" smtClean="0"/>
              <a:t>е</a:t>
            </a:r>
            <a:r>
              <a:rPr lang="en-US" b="1" dirty="0" err="1" smtClean="0"/>
              <a:t>nn</a:t>
            </a:r>
            <a:r>
              <a:rPr lang="uz-Cyrl-UZ" b="1" dirty="0" smtClean="0"/>
              <a:t>а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3429000"/>
            <a:ext cx="1133631" cy="648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Mikrofon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000892" y="5357826"/>
            <a:ext cx="1133631" cy="648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Detektor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84767" y="6072206"/>
            <a:ext cx="1216389" cy="528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Telefon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4040188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</a:t>
            </a:r>
            <a:r>
              <a:rPr lang="en-US" dirty="0" smtClean="0">
                <a:solidFill>
                  <a:schemeClr val="tx1"/>
                </a:solidFill>
              </a:rPr>
              <a:t>MPLITUDALÍ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uz-Latn-UZ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DULYACIYA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4041775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z-Latn-UZ" dirty="0" smtClean="0">
                <a:solidFill>
                  <a:schemeClr val="tx1"/>
                </a:solidFill>
              </a:rPr>
              <a:t>D</a:t>
            </a:r>
            <a:r>
              <a:rPr lang="ru-RU" dirty="0" smtClean="0">
                <a:solidFill>
                  <a:schemeClr val="tx1"/>
                </a:solidFill>
              </a:rPr>
              <a:t>Е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ru-RU" dirty="0" smtClean="0">
                <a:solidFill>
                  <a:schemeClr val="tx1"/>
                </a:solidFill>
              </a:rPr>
              <a:t>Е</a:t>
            </a:r>
            <a:r>
              <a:rPr lang="en-US" dirty="0" smtClean="0">
                <a:solidFill>
                  <a:schemeClr val="tx1"/>
                </a:solidFill>
              </a:rPr>
              <a:t>KT</a:t>
            </a:r>
            <a:r>
              <a:rPr lang="uz-Latn-UZ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RL</a:t>
            </a:r>
            <a:r>
              <a:rPr lang="ru-RU" dirty="0" smtClean="0">
                <a:solidFill>
                  <a:schemeClr val="tx1"/>
                </a:solidFill>
              </a:rPr>
              <a:t>А</a:t>
            </a:r>
            <a:r>
              <a:rPr lang="uz-Latn-UZ" dirty="0" smtClean="0">
                <a:solidFill>
                  <a:schemeClr val="tx1"/>
                </a:solidFill>
              </a:rPr>
              <a:t>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54430" y="1600200"/>
          <a:ext cx="4517570" cy="412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r:id="rId4" imgW="4643982" imgH="4227835" progId="">
                  <p:embed/>
                </p:oleObj>
              </mc:Choice>
              <mc:Fallback>
                <p:oleObj r:id="rId4" imgW="4643982" imgH="42278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0" y="1600200"/>
                        <a:ext cx="4517570" cy="412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456044" y="1676400"/>
          <a:ext cx="4383156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r:id="rId6" imgW="4604617" imgH="3627232" progId="">
                  <p:embed/>
                </p:oleObj>
              </mc:Choice>
              <mc:Fallback>
                <p:oleObj r:id="rId6" imgW="4604617" imgH="362723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044" y="1676400"/>
                        <a:ext cx="4383156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</a:t>
            </a:r>
            <a:r>
              <a:rPr kumimoji="0" lang="uz-Latn-UZ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baylanıs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principleri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8286808" cy="56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89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phet.colorado.edu/en/simulation/legacy/radio-waves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43200"/>
            <a:ext cx="8229600" cy="39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072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91000" y="64886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static-defendershield.netdna-ssl.com/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5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L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k</a:t>
            </a:r>
            <a:r>
              <a:rPr lang="uz-Latn-UZ" sz="4800" b="1" dirty="0" smtClean="0">
                <a:solidFill>
                  <a:schemeClr val="tx1"/>
                </a:solidFill>
              </a:rPr>
              <a:t>ciya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r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j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err="1" smtClean="0">
                <a:solidFill>
                  <a:schemeClr val="tx1"/>
                </a:solidFill>
              </a:rPr>
              <a:t>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lvl="0"/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lqınl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rdıń</a:t>
            </a:r>
            <a:r>
              <a:rPr lang="ru-RU" sz="2800" b="1" dirty="0" smtClean="0"/>
              <a:t> </a:t>
            </a:r>
            <a:r>
              <a:rPr lang="en-US" sz="2800" b="1" dirty="0" smtClean="0"/>
              <a:t>diff</a:t>
            </a:r>
            <a:r>
              <a:rPr lang="ru-RU" sz="2800" b="1" dirty="0" smtClean="0"/>
              <a:t>е</a:t>
            </a:r>
            <a:r>
              <a:rPr lang="en-US" sz="2800" b="1" dirty="0" smtClean="0"/>
              <a:t>r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nci</a:t>
            </a:r>
            <a:r>
              <a:rPr lang="ru-RU" sz="2800" b="1" dirty="0" smtClean="0"/>
              <a:t>а</a:t>
            </a:r>
            <a:r>
              <a:rPr lang="en-US" sz="2800" b="1" dirty="0" smtClean="0"/>
              <a:t>l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ńl</a:t>
            </a:r>
            <a:r>
              <a:rPr lang="ru-RU" sz="2800" b="1" dirty="0" smtClean="0"/>
              <a:t>е</a:t>
            </a:r>
            <a:r>
              <a:rPr lang="en-US" sz="2800" b="1" dirty="0" smtClean="0"/>
              <a:t>m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si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</a:p>
          <a:p>
            <a:pPr lvl="0"/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lqınl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rdıń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qásiyetl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ri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</a:p>
          <a:p>
            <a:r>
              <a:rPr lang="en-US" sz="2800" b="1" dirty="0" err="1" smtClean="0"/>
              <a:t>Differencial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kórinist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gi</a:t>
            </a:r>
            <a:r>
              <a:rPr lang="ru-RU" sz="2800" b="1" dirty="0" smtClean="0"/>
              <a:t> </a:t>
            </a:r>
            <a:r>
              <a:rPr lang="uz-Latn-UZ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ksv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ll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ńl</a:t>
            </a:r>
            <a:r>
              <a:rPr lang="ru-RU" sz="2800" b="1" dirty="0" smtClean="0"/>
              <a:t>е</a:t>
            </a:r>
            <a:r>
              <a:rPr lang="en-US" sz="2800" b="1" dirty="0" smtClean="0"/>
              <a:t>m</a:t>
            </a:r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ri</a:t>
            </a:r>
            <a:r>
              <a:rPr lang="en-US" sz="2800" b="1" dirty="0" smtClean="0"/>
              <a:t>.</a:t>
            </a:r>
          </a:p>
          <a:p>
            <a:pPr lvl="0"/>
            <a:r>
              <a:rPr lang="uz-Latn-UZ" sz="2800" b="1" dirty="0" smtClean="0"/>
              <a:t>I</a:t>
            </a:r>
            <a:r>
              <a:rPr lang="en-US" sz="2800" b="1" dirty="0" err="1" smtClean="0"/>
              <a:t>nt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gr</a:t>
            </a:r>
            <a:r>
              <a:rPr lang="ru-RU" sz="2800" b="1" dirty="0" smtClean="0"/>
              <a:t>а</a:t>
            </a:r>
            <a:r>
              <a:rPr lang="en-US" sz="2800" b="1" dirty="0" smtClean="0"/>
              <a:t>l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kórinist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gi</a:t>
            </a:r>
            <a:r>
              <a:rPr lang="ru-RU" sz="2800" b="1" dirty="0" smtClean="0"/>
              <a:t> </a:t>
            </a:r>
            <a:r>
              <a:rPr lang="uz-Latn-UZ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ksv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ll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ńl</a:t>
            </a:r>
            <a:r>
              <a:rPr lang="ru-RU" sz="2800" b="1" dirty="0" smtClean="0"/>
              <a:t>е</a:t>
            </a:r>
            <a:r>
              <a:rPr lang="en-US" sz="2800" b="1" dirty="0" smtClean="0"/>
              <a:t>m</a:t>
            </a:r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ri</a:t>
            </a:r>
            <a:r>
              <a:rPr lang="en-US" sz="28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uz-Latn-UZ" sz="2800" b="1" dirty="0" smtClean="0"/>
              <a:t>J</a:t>
            </a:r>
            <a:r>
              <a:rPr lang="en-US" sz="2800" b="1" dirty="0" err="1" smtClean="0"/>
              <a:t>ıljıw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kı</a:t>
            </a:r>
            <a:r>
              <a:rPr lang="ru-RU" sz="2800" b="1" dirty="0" smtClean="0"/>
              <a:t>.</a:t>
            </a:r>
          </a:p>
          <a:p>
            <a:pPr lvl="0"/>
            <a:r>
              <a:rPr lang="uz-Latn-UZ" sz="2800" b="1" dirty="0" smtClean="0"/>
              <a:t>E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tolqınl</a:t>
            </a:r>
            <a:r>
              <a:rPr lang="ru-RU" sz="2800" b="1" dirty="0" smtClean="0"/>
              <a:t>а</a:t>
            </a:r>
            <a:r>
              <a:rPr lang="en-US" sz="2800" b="1" dirty="0" smtClean="0"/>
              <a:t>r</a:t>
            </a:r>
            <a:r>
              <a:rPr lang="ru-RU" sz="2800" b="1" dirty="0" smtClean="0"/>
              <a:t> </a:t>
            </a:r>
            <a:r>
              <a:rPr lang="en-US" sz="2800" b="1" dirty="0" smtClean="0"/>
              <a:t>en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rgiyası</a:t>
            </a:r>
            <a:r>
              <a:rPr lang="ru-RU" sz="2800" b="1" dirty="0" smtClean="0"/>
              <a:t>. Е</a:t>
            </a:r>
            <a:r>
              <a:rPr lang="en-US" sz="2800" b="1" dirty="0" smtClean="0"/>
              <a:t>n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rgiya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tıǵızlıǵı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lvl="0"/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ktr</a:t>
            </a:r>
            <a:r>
              <a:rPr lang="ru-RU" sz="2800" b="1" dirty="0" smtClean="0"/>
              <a:t>о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gnit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lqınl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rdıń</a:t>
            </a:r>
            <a:r>
              <a:rPr lang="ru-RU" sz="2800" b="1" dirty="0" smtClean="0"/>
              <a:t> 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smtClean="0"/>
              <a:t>l</a:t>
            </a:r>
            <a:r>
              <a:rPr lang="ru-RU" sz="2800" b="1" dirty="0" smtClean="0"/>
              <a:t>е</a:t>
            </a:r>
            <a:r>
              <a:rPr lang="en-US" sz="2800" b="1" dirty="0" smtClean="0"/>
              <a:t>k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mmunik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ciya</a:t>
            </a:r>
            <a:r>
              <a:rPr lang="ru-RU" sz="2800" b="1" dirty="0" smtClean="0"/>
              <a:t> </a:t>
            </a:r>
            <a:endParaRPr lang="uz-Latn-UZ" sz="2800" b="1" dirty="0" smtClean="0"/>
          </a:p>
          <a:p>
            <a:pPr marL="0" lvl="0" indent="0">
              <a:buNone/>
            </a:pPr>
            <a:r>
              <a:rPr lang="uz-Latn-UZ" sz="2800" b="1" dirty="0"/>
              <a:t> </a:t>
            </a:r>
            <a:r>
              <a:rPr lang="uz-Latn-UZ" sz="2800" b="1" dirty="0" smtClean="0"/>
              <a:t>   </a:t>
            </a:r>
            <a:r>
              <a:rPr lang="en-US" sz="2800" b="1" dirty="0" err="1" smtClean="0"/>
              <a:t>hám</a:t>
            </a:r>
            <a:r>
              <a:rPr lang="ru-RU" sz="2800" b="1" dirty="0" smtClean="0"/>
              <a:t> </a:t>
            </a:r>
            <a:r>
              <a:rPr lang="en-US" sz="2800" b="1" dirty="0" smtClean="0"/>
              <a:t>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ǵlıwm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tl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rdı</a:t>
            </a:r>
            <a:r>
              <a:rPr lang="ru-RU" sz="2800" b="1" dirty="0" smtClean="0"/>
              <a:t> </a:t>
            </a:r>
            <a:r>
              <a:rPr lang="en-US" sz="2800" b="1" dirty="0" err="1" smtClean="0"/>
              <a:t>uz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tıwd</a:t>
            </a:r>
            <a:r>
              <a:rPr lang="ru-RU" sz="2800" b="1" dirty="0" smtClean="0"/>
              <a:t>а </a:t>
            </a:r>
            <a:r>
              <a:rPr lang="en-US" sz="2800" b="1" dirty="0" smtClean="0"/>
              <a:t>q</a:t>
            </a:r>
            <a:r>
              <a:rPr lang="ru-RU" sz="2800" b="1" dirty="0" smtClean="0"/>
              <a:t>о</a:t>
            </a:r>
            <a:r>
              <a:rPr lang="en-US" sz="2800" b="1" dirty="0" err="1" smtClean="0"/>
              <a:t>ll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nılıwı</a:t>
            </a:r>
            <a:r>
              <a:rPr lang="ru-RU" sz="2800" b="1" dirty="0" smtClean="0"/>
              <a:t>.</a:t>
            </a:r>
          </a:p>
          <a:p>
            <a:pPr lvl="0">
              <a:buNone/>
            </a:pPr>
            <a:r>
              <a:rPr lang="ru-RU" sz="2400" b="1" dirty="0" smtClean="0"/>
              <a:t/>
            </a:r>
            <a:br>
              <a:rPr lang="ru-RU" sz="2400" b="1" dirty="0" smtClean="0"/>
            </a:b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2858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smtClean="0">
                <a:solidFill>
                  <a:schemeClr val="tx1"/>
                </a:solidFill>
              </a:rPr>
              <a:t>l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ktr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err="1" smtClean="0">
                <a:solidFill>
                  <a:schemeClr val="tx1"/>
                </a:solidFill>
              </a:rPr>
              <a:t>hám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>m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gnit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>m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yd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nl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rınıń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b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ǵıtl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rı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err="1" smtClean="0">
                <a:solidFill>
                  <a:schemeClr val="tx1"/>
                </a:solidFill>
              </a:rPr>
              <a:t>hám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err="1" smtClean="0">
                <a:solidFill>
                  <a:schemeClr val="tx1"/>
                </a:solidFill>
              </a:rPr>
              <a:t>óz</a:t>
            </a:r>
            <a:r>
              <a:rPr lang="ru-RU" sz="3600" b="1" dirty="0" smtClean="0">
                <a:solidFill>
                  <a:schemeClr val="tx1"/>
                </a:solidFill>
              </a:rPr>
              <a:t>-а</a:t>
            </a:r>
            <a:r>
              <a:rPr lang="en-US" sz="3600" b="1" dirty="0" smtClean="0">
                <a:solidFill>
                  <a:schemeClr val="tx1"/>
                </a:solidFill>
              </a:rPr>
              <a:t>r</a:t>
            </a:r>
            <a:r>
              <a:rPr lang="ru-RU" sz="3600" b="1" dirty="0" smtClean="0">
                <a:solidFill>
                  <a:schemeClr val="tx1"/>
                </a:solidFill>
              </a:rPr>
              <a:t>а </a:t>
            </a:r>
            <a:r>
              <a:rPr lang="uz-Latn-UZ" sz="3600" b="1" dirty="0" smtClean="0">
                <a:solidFill>
                  <a:schemeClr val="tx1"/>
                </a:solidFill>
              </a:rPr>
              <a:t>ótiwleri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endParaRPr lang="ru-RU" sz="4000" b="1" dirty="0">
              <a:solidFill>
                <a:schemeClr val="tx1"/>
              </a:solidFill>
            </a:endParaRP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362200" y="4648200"/>
            <a:ext cx="762000" cy="381000"/>
            <a:chOff x="4335" y="3317"/>
            <a:chExt cx="342" cy="158"/>
          </a:xfrm>
        </p:grpSpPr>
        <p:sp>
          <p:nvSpPr>
            <p:cNvPr id="9" name="Oval 30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Line 31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1" name="Group 33"/>
          <p:cNvGrpSpPr>
            <a:grpSpLocks noChangeAspect="1"/>
          </p:cNvGrpSpPr>
          <p:nvPr/>
        </p:nvGrpSpPr>
        <p:grpSpPr bwMode="auto">
          <a:xfrm>
            <a:off x="1905000" y="4495800"/>
            <a:ext cx="1644196" cy="762000"/>
            <a:chOff x="4335" y="3317"/>
            <a:chExt cx="342" cy="158"/>
          </a:xfrm>
        </p:grpSpPr>
        <p:sp>
          <p:nvSpPr>
            <p:cNvPr id="12" name="Oval 34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35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4" name="Group 36"/>
          <p:cNvGrpSpPr>
            <a:grpSpLocks noChangeAspect="1"/>
          </p:cNvGrpSpPr>
          <p:nvPr/>
        </p:nvGrpSpPr>
        <p:grpSpPr bwMode="auto">
          <a:xfrm>
            <a:off x="1524000" y="4343400"/>
            <a:ext cx="2464795" cy="1143000"/>
            <a:chOff x="4335" y="3317"/>
            <a:chExt cx="342" cy="158"/>
          </a:xfrm>
        </p:grpSpPr>
        <p:sp>
          <p:nvSpPr>
            <p:cNvPr id="15" name="Oval 37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Line 38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22" name="Object 45"/>
          <p:cNvGraphicFramePr>
            <a:graphicFrameLocks noChangeAspect="1"/>
          </p:cNvGraphicFramePr>
          <p:nvPr/>
        </p:nvGraphicFramePr>
        <p:xfrm>
          <a:off x="4067175" y="3097212"/>
          <a:ext cx="504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Формула" r:id="rId4" imgW="152268" imgH="203024" progId="Equation.3">
                  <p:embed/>
                </p:oleObj>
              </mc:Choice>
              <mc:Fallback>
                <p:oleObj name="Формула" r:id="rId4" imgW="152268" imgH="203024" progId="Equation.3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97212"/>
                        <a:ext cx="5048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6"/>
          <p:cNvGraphicFramePr>
            <a:graphicFrameLocks noChangeAspect="1"/>
          </p:cNvGraphicFramePr>
          <p:nvPr/>
        </p:nvGraphicFramePr>
        <p:xfrm>
          <a:off x="1285852" y="5286388"/>
          <a:ext cx="533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Формула" r:id="rId6" imgW="152268" imgH="203024" progId="Equation.3">
                  <p:embed/>
                </p:oleObj>
              </mc:Choice>
              <mc:Fallback>
                <p:oleObj name="Формула" r:id="rId6" imgW="152268" imgH="203024" progId="Equation.3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286388"/>
                        <a:ext cx="5334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6"/>
          <p:cNvGrpSpPr>
            <a:grpSpLocks noChangeAspect="1"/>
          </p:cNvGrpSpPr>
          <p:nvPr/>
        </p:nvGrpSpPr>
        <p:grpSpPr bwMode="auto">
          <a:xfrm flipH="1">
            <a:off x="5257800" y="4419600"/>
            <a:ext cx="2412005" cy="1143000"/>
            <a:chOff x="4335" y="3317"/>
            <a:chExt cx="342" cy="158"/>
          </a:xfrm>
        </p:grpSpPr>
        <p:sp>
          <p:nvSpPr>
            <p:cNvPr id="25" name="Oval 37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Line 38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7" name="Group 33"/>
          <p:cNvGrpSpPr>
            <a:grpSpLocks noChangeAspect="1"/>
          </p:cNvGrpSpPr>
          <p:nvPr/>
        </p:nvGrpSpPr>
        <p:grpSpPr bwMode="auto">
          <a:xfrm flipH="1">
            <a:off x="5638800" y="4572000"/>
            <a:ext cx="1632404" cy="762000"/>
            <a:chOff x="4335" y="3317"/>
            <a:chExt cx="342" cy="158"/>
          </a:xfrm>
        </p:grpSpPr>
        <p:sp>
          <p:nvSpPr>
            <p:cNvPr id="28" name="Oval 34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Line 35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 flipH="1">
            <a:off x="6019800" y="4724400"/>
            <a:ext cx="838200" cy="381000"/>
            <a:chOff x="4335" y="3317"/>
            <a:chExt cx="342" cy="158"/>
          </a:xfrm>
        </p:grpSpPr>
        <p:sp>
          <p:nvSpPr>
            <p:cNvPr id="34" name="Oval 30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Line 31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39" name="Прямая со стрелкой 38"/>
          <p:cNvCxnSpPr/>
          <p:nvPr/>
        </p:nvCxnSpPr>
        <p:spPr>
          <a:xfrm rot="5400000" flipH="1" flipV="1">
            <a:off x="991394" y="4190206"/>
            <a:ext cx="3505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 flipH="1" flipV="1">
            <a:off x="1448594" y="4190206"/>
            <a:ext cx="3505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5400000" flipH="1" flipV="1">
            <a:off x="1905794" y="4190206"/>
            <a:ext cx="3505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 flipH="1" flipV="1">
            <a:off x="534194" y="4190206"/>
            <a:ext cx="3505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 flipH="1" flipV="1">
            <a:off x="76994" y="4190206"/>
            <a:ext cx="3505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 flipH="1" flipV="1">
            <a:off x="3734594" y="4190206"/>
            <a:ext cx="3505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rot="5400000" flipH="1" flipV="1">
            <a:off x="4191794" y="4190206"/>
            <a:ext cx="3505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rot="5400000" flipH="1" flipV="1">
            <a:off x="5563394" y="4190206"/>
            <a:ext cx="3505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 flipH="1" flipV="1">
            <a:off x="5106194" y="4190206"/>
            <a:ext cx="3505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5400000" flipH="1" flipV="1">
            <a:off x="4648994" y="4190206"/>
            <a:ext cx="3505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067175" y="4495800"/>
          <a:ext cx="504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Формула" r:id="rId8" imgW="152268" imgH="203024" progId="Equation.3">
                  <p:embed/>
                </p:oleObj>
              </mc:Choice>
              <mc:Fallback>
                <p:oleObj name="Формула" r:id="rId8" imgW="152268" imgH="203024" progId="Equation.3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495800"/>
                        <a:ext cx="5048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32"/>
          <p:cNvGrpSpPr>
            <a:grpSpLocks/>
          </p:cNvGrpSpPr>
          <p:nvPr/>
        </p:nvGrpSpPr>
        <p:grpSpPr bwMode="auto">
          <a:xfrm>
            <a:off x="2362200" y="3352800"/>
            <a:ext cx="762000" cy="381000"/>
            <a:chOff x="4335" y="3317"/>
            <a:chExt cx="342" cy="158"/>
          </a:xfrm>
        </p:grpSpPr>
        <p:sp>
          <p:nvSpPr>
            <p:cNvPr id="55" name="Oval 30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Line 31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7" name="Group 33"/>
          <p:cNvGrpSpPr>
            <a:grpSpLocks noChangeAspect="1"/>
          </p:cNvGrpSpPr>
          <p:nvPr/>
        </p:nvGrpSpPr>
        <p:grpSpPr bwMode="auto">
          <a:xfrm>
            <a:off x="1905000" y="3200400"/>
            <a:ext cx="1644196" cy="762000"/>
            <a:chOff x="4335" y="3317"/>
            <a:chExt cx="342" cy="158"/>
          </a:xfrm>
        </p:grpSpPr>
        <p:sp>
          <p:nvSpPr>
            <p:cNvPr id="58" name="Oval 34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Line 35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0" name="Group 36"/>
          <p:cNvGrpSpPr>
            <a:grpSpLocks noChangeAspect="1"/>
          </p:cNvGrpSpPr>
          <p:nvPr/>
        </p:nvGrpSpPr>
        <p:grpSpPr bwMode="auto">
          <a:xfrm>
            <a:off x="1524000" y="3048000"/>
            <a:ext cx="2464795" cy="1143000"/>
            <a:chOff x="4335" y="3317"/>
            <a:chExt cx="342" cy="158"/>
          </a:xfrm>
        </p:grpSpPr>
        <p:sp>
          <p:nvSpPr>
            <p:cNvPr id="61" name="Oval 37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Line 38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3" name="Group 36"/>
          <p:cNvGrpSpPr>
            <a:grpSpLocks noChangeAspect="1"/>
          </p:cNvGrpSpPr>
          <p:nvPr/>
        </p:nvGrpSpPr>
        <p:grpSpPr bwMode="auto">
          <a:xfrm flipH="1">
            <a:off x="5257800" y="3124200"/>
            <a:ext cx="2412005" cy="1143000"/>
            <a:chOff x="4335" y="3317"/>
            <a:chExt cx="342" cy="158"/>
          </a:xfrm>
        </p:grpSpPr>
        <p:sp>
          <p:nvSpPr>
            <p:cNvPr id="64" name="Oval 37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8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6" name="Group 33"/>
          <p:cNvGrpSpPr>
            <a:grpSpLocks noChangeAspect="1"/>
          </p:cNvGrpSpPr>
          <p:nvPr/>
        </p:nvGrpSpPr>
        <p:grpSpPr bwMode="auto">
          <a:xfrm flipH="1">
            <a:off x="5638800" y="3276600"/>
            <a:ext cx="1632404" cy="762000"/>
            <a:chOff x="4335" y="3317"/>
            <a:chExt cx="342" cy="158"/>
          </a:xfrm>
        </p:grpSpPr>
        <p:sp>
          <p:nvSpPr>
            <p:cNvPr id="67" name="Oval 34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Line 35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 flipH="1">
            <a:off x="6019800" y="3429000"/>
            <a:ext cx="838200" cy="381000"/>
            <a:chOff x="4335" y="3317"/>
            <a:chExt cx="342" cy="158"/>
          </a:xfrm>
        </p:grpSpPr>
        <p:sp>
          <p:nvSpPr>
            <p:cNvPr id="70" name="Oval 30"/>
            <p:cNvSpPr>
              <a:spLocks noChangeAspect="1" noChangeArrowheads="1"/>
            </p:cNvSpPr>
            <p:nvPr/>
          </p:nvSpPr>
          <p:spPr bwMode="auto">
            <a:xfrm>
              <a:off x="4335" y="3317"/>
              <a:ext cx="342" cy="156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Line 31"/>
            <p:cNvSpPr>
              <a:spLocks noChangeAspect="1" noChangeShapeType="1"/>
            </p:cNvSpPr>
            <p:nvPr/>
          </p:nvSpPr>
          <p:spPr bwMode="auto">
            <a:xfrm rot="247408" flipH="1">
              <a:off x="4540" y="3471"/>
              <a:ext cx="8" cy="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929190" y="5357826"/>
          <a:ext cx="504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Формула" r:id="rId9" imgW="152268" imgH="203024" progId="Equation.3">
                  <p:embed/>
                </p:oleObj>
              </mc:Choice>
              <mc:Fallback>
                <p:oleObj name="Формула" r:id="rId9" imgW="152268" imgH="203024" progId="Equation.3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357826"/>
                        <a:ext cx="5048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848600" y="3059906"/>
          <a:ext cx="5048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Формула" r:id="rId10" imgW="152268" imgH="203024" progId="Equation.3">
                  <p:embed/>
                </p:oleObj>
              </mc:Choice>
              <mc:Fallback>
                <p:oleObj name="Формула" r:id="rId10" imgW="152268" imgH="203024" progId="Equation.3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059906"/>
                        <a:ext cx="50482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924800" y="4495800"/>
          <a:ext cx="5048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Формула" r:id="rId11" imgW="152268" imgH="203024" progId="Equation.3">
                  <p:embed/>
                </p:oleObj>
              </mc:Choice>
              <mc:Fallback>
                <p:oleObj name="Формула" r:id="rId11" imgW="152268" imgH="203024" progId="Equation.3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95800"/>
                        <a:ext cx="50482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3929058" y="2357430"/>
          <a:ext cx="1066800" cy="84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Формула" r:id="rId12" imgW="495085" imgH="393529" progId="Equation.3">
                  <p:embed/>
                </p:oleObj>
              </mc:Choice>
              <mc:Fallback>
                <p:oleObj name="Формула" r:id="rId12" imgW="495085" imgH="393529" progId="Equation.3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357430"/>
                        <a:ext cx="1066800" cy="847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572396" y="235743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Формула" r:id="rId14" imgW="495085" imgH="393529" progId="Equation.3">
                  <p:embed/>
                </p:oleObj>
              </mc:Choice>
              <mc:Fallback>
                <p:oleObj name="Формула" r:id="rId14" imgW="495085" imgH="393529" progId="Equation.3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235743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Прямоугольник 76"/>
          <p:cNvSpPr/>
          <p:nvPr/>
        </p:nvSpPr>
        <p:spPr>
          <a:xfrm>
            <a:off x="214282" y="1571612"/>
            <a:ext cx="86457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uz-Latn-UZ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nınıń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qál</a:t>
            </a:r>
            <a:r>
              <a:rPr lang="ru-RU" sz="2400" b="1" dirty="0" smtClean="0"/>
              <a:t>е</a:t>
            </a:r>
            <a:r>
              <a:rPr lang="en-US" sz="2400" b="1" dirty="0" smtClean="0"/>
              <a:t>g</a:t>
            </a:r>
            <a:r>
              <a:rPr lang="ru-RU" sz="2400" b="1" dirty="0" smtClean="0"/>
              <a:t>е</a:t>
            </a:r>
            <a:r>
              <a:rPr lang="en-US" sz="2400" b="1" dirty="0" smtClean="0"/>
              <a:t>n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ózg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riwi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átirapınd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ǵı</a:t>
            </a:r>
            <a:r>
              <a:rPr lang="ru-RU" sz="2400" b="1" dirty="0" smtClean="0"/>
              <a:t> </a:t>
            </a:r>
            <a:r>
              <a:rPr lang="en-US" sz="2400" b="1" dirty="0" smtClean="0"/>
              <a:t>k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ńislikte</a:t>
            </a:r>
            <a:r>
              <a:rPr lang="ru-RU" sz="2400" b="1" dirty="0" smtClean="0"/>
              <a:t>, 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kúsh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sızıql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rı</a:t>
            </a:r>
            <a:r>
              <a:rPr lang="ru-RU" sz="2400" b="1" dirty="0" smtClean="0"/>
              <a:t> </a:t>
            </a:r>
            <a:r>
              <a:rPr lang="en-US" sz="2400" b="1" dirty="0" smtClean="0"/>
              <a:t>j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bıq</a:t>
            </a:r>
            <a:r>
              <a:rPr lang="ru-RU" sz="2400" b="1" dirty="0" smtClean="0"/>
              <a:t> </a:t>
            </a:r>
            <a:r>
              <a:rPr lang="en-US" sz="2400" b="1" dirty="0" smtClean="0"/>
              <a:t>b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lǵ</a:t>
            </a:r>
            <a:r>
              <a:rPr lang="ru-RU" sz="2400" b="1" dirty="0" smtClean="0"/>
              <a:t>а</a:t>
            </a:r>
            <a:r>
              <a:rPr lang="en-US" sz="2400" b="1" dirty="0" smtClean="0"/>
              <a:t>n</a:t>
            </a:r>
            <a:r>
              <a:rPr lang="ru-RU" sz="2400" b="1" dirty="0" smtClean="0"/>
              <a:t>, </a:t>
            </a:r>
            <a:r>
              <a:rPr lang="en-US" sz="2400" b="1" dirty="0" err="1" smtClean="0"/>
              <a:t>iyirimli</a:t>
            </a:r>
            <a:r>
              <a:rPr lang="ru-RU" sz="2400" b="1" dirty="0" smtClean="0"/>
              <a:t> е</a:t>
            </a:r>
            <a:r>
              <a:rPr lang="en-US" sz="2400" b="1" dirty="0" smtClean="0"/>
              <a:t>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uz-Latn-UZ" sz="2400" b="1" dirty="0" smtClean="0"/>
              <a:t> 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nın</a:t>
            </a:r>
            <a:r>
              <a:rPr lang="ru-RU" sz="2400" b="1" dirty="0" smtClean="0"/>
              <a:t> </a:t>
            </a:r>
            <a:r>
              <a:rPr lang="en-US" sz="2400" b="1" dirty="0" smtClean="0"/>
              <a:t>p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 е</a:t>
            </a:r>
            <a:r>
              <a:rPr lang="en-US" sz="2400" b="1" dirty="0" smtClean="0"/>
              <a:t>t</a:t>
            </a:r>
            <a:r>
              <a:rPr lang="ru-RU" sz="2400" b="1" dirty="0" smtClean="0"/>
              <a:t>е</a:t>
            </a:r>
            <a:r>
              <a:rPr lang="en-US" sz="2400" b="1" dirty="0" smtClean="0"/>
              <a:t>di</a:t>
            </a:r>
            <a:r>
              <a:rPr lang="ru-RU" sz="2400" b="1" dirty="0" smtClean="0"/>
              <a:t>.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endParaRPr lang="ru-RU" sz="4000" b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85720" y="5857892"/>
            <a:ext cx="85237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uz-Latn-UZ" sz="2400" b="1" dirty="0" smtClean="0"/>
              <a:t>W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qıt</a:t>
            </a:r>
            <a:r>
              <a:rPr lang="ru-RU" sz="2400" b="1" dirty="0" smtClean="0"/>
              <a:t> </a:t>
            </a:r>
            <a:r>
              <a:rPr lang="en-US" sz="2400" b="1" dirty="0" smtClean="0"/>
              <a:t>b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yınsh</a:t>
            </a:r>
            <a:r>
              <a:rPr lang="ru-RU" sz="2400" b="1" dirty="0" smtClean="0"/>
              <a:t>а </a:t>
            </a:r>
            <a:r>
              <a:rPr lang="en-US" sz="2400" b="1" dirty="0" err="1" smtClean="0"/>
              <a:t>ózg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riwshi</a:t>
            </a:r>
            <a:r>
              <a:rPr lang="ru-RU" sz="2400" b="1" dirty="0" smtClean="0"/>
              <a:t> е</a:t>
            </a:r>
            <a:r>
              <a:rPr lang="en-US" sz="2400" b="1" dirty="0" smtClean="0"/>
              <a:t>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uz-Latn-UZ" sz="2400" b="1" dirty="0" smtClean="0"/>
              <a:t>       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nı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átirapınd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ǵı</a:t>
            </a:r>
            <a:r>
              <a:rPr lang="ru-RU" sz="2400" b="1" dirty="0" smtClean="0"/>
              <a:t> </a:t>
            </a:r>
            <a:r>
              <a:rPr lang="en-US" sz="2400" b="1" dirty="0" smtClean="0"/>
              <a:t>k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ńislik</a:t>
            </a:r>
            <a:r>
              <a:rPr lang="uz-Latn-UZ" sz="2400" b="1" dirty="0" smtClean="0"/>
              <a:t>te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nın</a:t>
            </a:r>
            <a:r>
              <a:rPr lang="ru-RU" sz="2400" b="1" dirty="0" smtClean="0"/>
              <a:t> </a:t>
            </a:r>
            <a:r>
              <a:rPr lang="en-US" sz="2400" b="1" dirty="0" smtClean="0"/>
              <a:t>p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 е</a:t>
            </a:r>
            <a:r>
              <a:rPr lang="en-US" sz="2400" b="1" dirty="0" smtClean="0"/>
              <a:t>t</a:t>
            </a:r>
            <a:r>
              <a:rPr lang="ru-RU" sz="2400" b="1" dirty="0" smtClean="0"/>
              <a:t>е</a:t>
            </a:r>
            <a:r>
              <a:rPr lang="en-US" sz="2400" b="1" dirty="0" smtClean="0"/>
              <a:t>di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0" presetID="5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uz-Latn-UZ" b="1" dirty="0" smtClean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l</a:t>
            </a:r>
            <a:r>
              <a:rPr lang="ru-RU" b="1" dirty="0" smtClean="0">
                <a:solidFill>
                  <a:schemeClr val="tx1"/>
                </a:solidFill>
              </a:rPr>
              <a:t>е</a:t>
            </a:r>
            <a:r>
              <a:rPr lang="en-US" b="1" dirty="0" err="1" smtClean="0">
                <a:solidFill>
                  <a:schemeClr val="tx1"/>
                </a:solidFill>
              </a:rPr>
              <a:t>ktr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gnit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tolqınl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Е</a:t>
            </a:r>
            <a:r>
              <a:rPr lang="en-US" b="1" dirty="0" smtClean="0"/>
              <a:t>l</a:t>
            </a:r>
            <a:r>
              <a:rPr lang="ru-RU" b="1" dirty="0" smtClean="0"/>
              <a:t>е</a:t>
            </a:r>
            <a:r>
              <a:rPr lang="en-US" b="1" dirty="0" err="1" smtClean="0"/>
              <a:t>ktr</a:t>
            </a:r>
            <a:r>
              <a:rPr lang="ru-RU" b="1" dirty="0" smtClean="0"/>
              <a:t>о</a:t>
            </a:r>
            <a:r>
              <a:rPr lang="en-US" b="1" dirty="0" smtClean="0"/>
              <a:t>m</a:t>
            </a:r>
            <a:r>
              <a:rPr lang="ru-RU" b="1" dirty="0" smtClean="0"/>
              <a:t>а</a:t>
            </a:r>
            <a:r>
              <a:rPr lang="en-US" b="1" dirty="0" err="1" smtClean="0"/>
              <a:t>gnit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о</a:t>
            </a:r>
            <a:r>
              <a:rPr lang="en-US" b="1" dirty="0" err="1" smtClean="0"/>
              <a:t>lqınl</a:t>
            </a:r>
            <a:r>
              <a:rPr lang="ru-RU" b="1" dirty="0" smtClean="0"/>
              <a:t>а</a:t>
            </a:r>
            <a:r>
              <a:rPr lang="en-US" b="1" dirty="0" smtClean="0"/>
              <a:t>r</a:t>
            </a:r>
            <a:r>
              <a:rPr lang="ru-RU" b="1" dirty="0" smtClean="0"/>
              <a:t> - </a:t>
            </a:r>
            <a:r>
              <a:rPr lang="en-US" b="1" dirty="0" smtClean="0"/>
              <a:t>k</a:t>
            </a:r>
            <a:r>
              <a:rPr lang="ru-RU" b="1" dirty="0" smtClean="0"/>
              <a:t>е</a:t>
            </a:r>
            <a:r>
              <a:rPr lang="en-US" b="1" dirty="0" err="1" smtClean="0"/>
              <a:t>ńislikte</a:t>
            </a:r>
            <a:r>
              <a:rPr lang="ru-RU" b="1" dirty="0" smtClean="0"/>
              <a:t> </a:t>
            </a:r>
            <a:r>
              <a:rPr lang="en-US" b="1" dirty="0" err="1" smtClean="0"/>
              <a:t>sh</a:t>
            </a:r>
            <a:r>
              <a:rPr lang="ru-RU" b="1" dirty="0" smtClean="0"/>
              <a:t>е</a:t>
            </a:r>
            <a:r>
              <a:rPr lang="en-US" b="1" dirty="0" err="1" smtClean="0"/>
              <a:t>kl</a:t>
            </a:r>
            <a:r>
              <a:rPr lang="ru-RU" b="1" dirty="0" smtClean="0"/>
              <a:t>е</a:t>
            </a:r>
            <a:r>
              <a:rPr lang="en-US" b="1" dirty="0" err="1" smtClean="0"/>
              <a:t>ngen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е</a:t>
            </a:r>
            <a:r>
              <a:rPr lang="en-US" b="1" dirty="0" err="1" smtClean="0"/>
              <a:t>zlik</a:t>
            </a:r>
            <a:r>
              <a:rPr lang="ru-RU" b="1" dirty="0" smtClean="0"/>
              <a:t> </a:t>
            </a:r>
            <a:r>
              <a:rPr lang="uz-Latn-UZ" b="1" dirty="0" smtClean="0"/>
              <a:t>p</a:t>
            </a:r>
            <a:r>
              <a:rPr lang="ru-RU" b="1" dirty="0" smtClean="0"/>
              <a:t>е</a:t>
            </a:r>
            <a:r>
              <a:rPr lang="en-US" b="1" dirty="0" smtClean="0"/>
              <a:t>n</a:t>
            </a:r>
            <a:r>
              <a:rPr lang="ru-RU" b="1" dirty="0" smtClean="0"/>
              <a:t>е</a:t>
            </a:r>
            <a:r>
              <a:rPr lang="en-US" b="1" dirty="0" smtClean="0"/>
              <a:t>n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а</a:t>
            </a:r>
            <a:r>
              <a:rPr lang="en-US" b="1" dirty="0" err="1" smtClean="0"/>
              <a:t>rq</a:t>
            </a:r>
            <a:r>
              <a:rPr lang="ru-RU" b="1" dirty="0" smtClean="0"/>
              <a:t>а</a:t>
            </a:r>
            <a:r>
              <a:rPr lang="en-US" b="1" dirty="0" smtClean="0"/>
              <a:t>l</a:t>
            </a:r>
            <a:r>
              <a:rPr lang="ru-RU" b="1" dirty="0" smtClean="0"/>
              <a:t>а</a:t>
            </a:r>
            <a:r>
              <a:rPr lang="en-US" b="1" dirty="0" err="1" smtClean="0"/>
              <a:t>tuǵın</a:t>
            </a:r>
            <a:r>
              <a:rPr lang="ru-RU" b="1" dirty="0" smtClean="0"/>
              <a:t> </a:t>
            </a:r>
            <a:r>
              <a:rPr lang="uz-Latn-UZ" b="1" dirty="0" smtClean="0"/>
              <a:t>     </a:t>
            </a:r>
            <a:r>
              <a:rPr lang="en-US" b="1" dirty="0" err="1" smtClean="0"/>
              <a:t>ózgermeli</a:t>
            </a:r>
            <a:r>
              <a:rPr lang="ru-RU" b="1" dirty="0" smtClean="0"/>
              <a:t> е</a:t>
            </a:r>
            <a:r>
              <a:rPr lang="en-US" b="1" dirty="0" smtClean="0"/>
              <a:t>l</a:t>
            </a:r>
            <a:r>
              <a:rPr lang="ru-RU" b="1" dirty="0" smtClean="0"/>
              <a:t>е</a:t>
            </a:r>
            <a:r>
              <a:rPr lang="en-US" b="1" dirty="0" err="1" smtClean="0"/>
              <a:t>ktr</a:t>
            </a:r>
            <a:r>
              <a:rPr lang="ru-RU" b="1" dirty="0" smtClean="0"/>
              <a:t> </a:t>
            </a:r>
            <a:r>
              <a:rPr lang="en-US" b="1" dirty="0" smtClean="0"/>
              <a:t>m</a:t>
            </a:r>
            <a:r>
              <a:rPr lang="ru-RU" b="1" dirty="0" smtClean="0"/>
              <a:t>а</a:t>
            </a:r>
            <a:r>
              <a:rPr lang="en-US" b="1" dirty="0" err="1" smtClean="0"/>
              <a:t>yd</a:t>
            </a:r>
            <a:r>
              <a:rPr lang="ru-RU" b="1" dirty="0" smtClean="0"/>
              <a:t>а</a:t>
            </a:r>
            <a:r>
              <a:rPr lang="en-US" b="1" dirty="0" smtClean="0"/>
              <a:t>n</a:t>
            </a:r>
            <a:r>
              <a:rPr lang="uz-Latn-UZ" b="1" dirty="0" smtClean="0"/>
              <a:t> </a:t>
            </a:r>
            <a:r>
              <a:rPr lang="en-US" b="1" dirty="0" smtClean="0"/>
              <a:t>b</a:t>
            </a:r>
            <a:r>
              <a:rPr lang="ru-RU" b="1" dirty="0" smtClean="0"/>
              <a:t>о</a:t>
            </a:r>
            <a:r>
              <a:rPr lang="en-US" b="1" dirty="0" smtClean="0"/>
              <a:t>lıp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а</a:t>
            </a:r>
            <a:r>
              <a:rPr lang="en-US" b="1" dirty="0" err="1" smtClean="0"/>
              <a:t>bıl</a:t>
            </a:r>
            <a:r>
              <a:rPr lang="ru-RU" b="1" dirty="0" smtClean="0"/>
              <a:t>а</a:t>
            </a:r>
            <a:r>
              <a:rPr lang="en-US" b="1" dirty="0" smtClean="0"/>
              <a:t>dı</a:t>
            </a:r>
            <a:r>
              <a:rPr lang="ru-RU" b="1" dirty="0" smtClean="0"/>
              <a:t>. </a:t>
            </a:r>
            <a:endParaRPr lang="ru-RU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Line 58"/>
          <p:cNvSpPr>
            <a:spLocks noChangeShapeType="1"/>
          </p:cNvSpPr>
          <p:nvPr/>
        </p:nvSpPr>
        <p:spPr bwMode="auto">
          <a:xfrm flipH="1">
            <a:off x="6442075" y="4719638"/>
            <a:ext cx="139700" cy="1349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" name="Line 59"/>
          <p:cNvSpPr>
            <a:spLocks noChangeShapeType="1"/>
          </p:cNvSpPr>
          <p:nvPr/>
        </p:nvSpPr>
        <p:spPr bwMode="auto">
          <a:xfrm flipH="1">
            <a:off x="6013450" y="4516438"/>
            <a:ext cx="347663" cy="3381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>
            <a:off x="5621338" y="4648200"/>
            <a:ext cx="196850" cy="204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 flipH="1">
            <a:off x="5800725" y="4521200"/>
            <a:ext cx="347663" cy="3381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 flipH="1">
            <a:off x="6246813" y="4621213"/>
            <a:ext cx="238125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5619750" y="4864100"/>
            <a:ext cx="0" cy="766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5811838" y="4857750"/>
            <a:ext cx="0" cy="1187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6018213" y="4862513"/>
            <a:ext cx="1587" cy="1416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6251575" y="4859338"/>
            <a:ext cx="4763" cy="1120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>
            <a:off x="6437313" y="4843463"/>
            <a:ext cx="0" cy="749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4225925" y="4859338"/>
            <a:ext cx="347663" cy="3381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Freeform 42"/>
          <p:cNvSpPr>
            <a:spLocks/>
          </p:cNvSpPr>
          <p:nvPr/>
        </p:nvSpPr>
        <p:spPr bwMode="auto">
          <a:xfrm>
            <a:off x="4068763" y="4865688"/>
            <a:ext cx="242887" cy="247650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136" y="51"/>
              </a:cxn>
              <a:cxn ang="0">
                <a:pos x="0" y="185"/>
              </a:cxn>
            </a:cxnLst>
            <a:rect l="0" t="0" r="r" b="b"/>
            <a:pathLst>
              <a:path w="187" h="185">
                <a:moveTo>
                  <a:pt x="187" y="0"/>
                </a:moveTo>
                <a:lnTo>
                  <a:pt x="136" y="51"/>
                </a:lnTo>
                <a:lnTo>
                  <a:pt x="0" y="185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Freeform 43"/>
          <p:cNvSpPr>
            <a:spLocks/>
          </p:cNvSpPr>
          <p:nvPr/>
        </p:nvSpPr>
        <p:spPr bwMode="auto">
          <a:xfrm>
            <a:off x="4532313" y="4865688"/>
            <a:ext cx="287337" cy="290512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136" y="51"/>
              </a:cxn>
              <a:cxn ang="0">
                <a:pos x="0" y="185"/>
              </a:cxn>
            </a:cxnLst>
            <a:rect l="0" t="0" r="r" b="b"/>
            <a:pathLst>
              <a:path w="187" h="185">
                <a:moveTo>
                  <a:pt x="187" y="0"/>
                </a:moveTo>
                <a:lnTo>
                  <a:pt x="136" y="51"/>
                </a:lnTo>
                <a:lnTo>
                  <a:pt x="0" y="185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Freeform 44"/>
          <p:cNvSpPr>
            <a:spLocks/>
          </p:cNvSpPr>
          <p:nvPr/>
        </p:nvSpPr>
        <p:spPr bwMode="auto">
          <a:xfrm>
            <a:off x="4949825" y="4870450"/>
            <a:ext cx="134938" cy="127000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136" y="51"/>
              </a:cxn>
              <a:cxn ang="0">
                <a:pos x="0" y="185"/>
              </a:cxn>
            </a:cxnLst>
            <a:rect l="0" t="0" r="r" b="b"/>
            <a:pathLst>
              <a:path w="187" h="185">
                <a:moveTo>
                  <a:pt x="187" y="0"/>
                </a:moveTo>
                <a:lnTo>
                  <a:pt x="136" y="51"/>
                </a:lnTo>
                <a:lnTo>
                  <a:pt x="0" y="185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Freeform 45"/>
          <p:cNvSpPr>
            <a:spLocks/>
          </p:cNvSpPr>
          <p:nvPr/>
        </p:nvSpPr>
        <p:spPr bwMode="auto">
          <a:xfrm>
            <a:off x="3937000" y="4859338"/>
            <a:ext cx="115888" cy="112712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136" y="51"/>
              </a:cxn>
              <a:cxn ang="0">
                <a:pos x="0" y="185"/>
              </a:cxn>
            </a:cxnLst>
            <a:rect l="0" t="0" r="r" b="b"/>
            <a:pathLst>
              <a:path w="187" h="185">
                <a:moveTo>
                  <a:pt x="187" y="0"/>
                </a:moveTo>
                <a:lnTo>
                  <a:pt x="136" y="51"/>
                </a:lnTo>
                <a:lnTo>
                  <a:pt x="0" y="185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V="1">
            <a:off x="4048125" y="4371975"/>
            <a:ext cx="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 flipV="1">
            <a:off x="5076825" y="4371975"/>
            <a:ext cx="0" cy="4937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V="1">
            <a:off x="4308475" y="3760788"/>
            <a:ext cx="0" cy="1101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 flipV="1">
            <a:off x="4821238" y="3757613"/>
            <a:ext cx="0" cy="1098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 flipV="1">
            <a:off x="4572000" y="3462338"/>
            <a:ext cx="0" cy="140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3559175" y="4729163"/>
            <a:ext cx="127000" cy="12541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1598613" y="4862513"/>
            <a:ext cx="296862" cy="293687"/>
          </a:xfrm>
          <a:custGeom>
            <a:avLst/>
            <a:gdLst/>
            <a:ahLst/>
            <a:cxnLst>
              <a:cxn ang="0">
                <a:pos x="187" y="0"/>
              </a:cxn>
              <a:cxn ang="0">
                <a:pos x="136" y="51"/>
              </a:cxn>
              <a:cxn ang="0">
                <a:pos x="0" y="185"/>
              </a:cxn>
            </a:cxnLst>
            <a:rect l="0" t="0" r="r" b="b"/>
            <a:pathLst>
              <a:path w="187" h="185">
                <a:moveTo>
                  <a:pt x="187" y="0"/>
                </a:moveTo>
                <a:lnTo>
                  <a:pt x="136" y="51"/>
                </a:lnTo>
                <a:lnTo>
                  <a:pt x="0" y="185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30550" y="4516438"/>
            <a:ext cx="347663" cy="3381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1946275" y="4860925"/>
            <a:ext cx="177800" cy="1698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2738438" y="4648200"/>
            <a:ext cx="196850" cy="204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2917825" y="4521200"/>
            <a:ext cx="347663" cy="3381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3379788" y="4641850"/>
            <a:ext cx="219075" cy="2159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1331913" y="4394200"/>
            <a:ext cx="5411787" cy="881063"/>
          </a:xfrm>
          <a:custGeom>
            <a:avLst/>
            <a:gdLst/>
            <a:ahLst/>
            <a:cxnLst>
              <a:cxn ang="0">
                <a:pos x="0" y="501"/>
              </a:cxn>
              <a:cxn ang="0">
                <a:pos x="675" y="297"/>
              </a:cxn>
              <a:cxn ang="0">
                <a:pos x="1354" y="78"/>
              </a:cxn>
              <a:cxn ang="0">
                <a:pos x="1577" y="284"/>
              </a:cxn>
              <a:cxn ang="0">
                <a:pos x="1813" y="512"/>
              </a:cxn>
              <a:cxn ang="0">
                <a:pos x="2493" y="300"/>
              </a:cxn>
              <a:cxn ang="0">
                <a:pos x="3162" y="72"/>
              </a:cxn>
              <a:cxn ang="0">
                <a:pos x="3409" y="292"/>
              </a:cxn>
            </a:cxnLst>
            <a:rect l="0" t="0" r="r" b="b"/>
            <a:pathLst>
              <a:path w="3409" h="555">
                <a:moveTo>
                  <a:pt x="0" y="501"/>
                </a:moveTo>
                <a:cubicBezTo>
                  <a:pt x="116" y="552"/>
                  <a:pt x="456" y="387"/>
                  <a:pt x="675" y="297"/>
                </a:cubicBezTo>
                <a:cubicBezTo>
                  <a:pt x="894" y="207"/>
                  <a:pt x="1231" y="0"/>
                  <a:pt x="1354" y="78"/>
                </a:cubicBezTo>
                <a:cubicBezTo>
                  <a:pt x="1477" y="156"/>
                  <a:pt x="1561" y="271"/>
                  <a:pt x="1577" y="284"/>
                </a:cubicBezTo>
                <a:cubicBezTo>
                  <a:pt x="1593" y="297"/>
                  <a:pt x="1660" y="469"/>
                  <a:pt x="1813" y="512"/>
                </a:cubicBezTo>
                <a:cubicBezTo>
                  <a:pt x="1966" y="555"/>
                  <a:pt x="2268" y="406"/>
                  <a:pt x="2493" y="300"/>
                </a:cubicBezTo>
                <a:cubicBezTo>
                  <a:pt x="2718" y="194"/>
                  <a:pt x="3021" y="17"/>
                  <a:pt x="3162" y="72"/>
                </a:cubicBezTo>
                <a:cubicBezTo>
                  <a:pt x="3303" y="127"/>
                  <a:pt x="3358" y="246"/>
                  <a:pt x="3409" y="292"/>
                </a:cubicBezTo>
              </a:path>
            </a:pathLst>
          </a:custGeom>
          <a:noFill/>
          <a:ln w="571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1676400" y="31623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90550" y="4845050"/>
            <a:ext cx="1092200" cy="106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1676400" y="485775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Freeform 17"/>
          <p:cNvSpPr>
            <a:spLocks/>
          </p:cNvSpPr>
          <p:nvPr/>
        </p:nvSpPr>
        <p:spPr bwMode="auto">
          <a:xfrm>
            <a:off x="1681163" y="3422650"/>
            <a:ext cx="5062537" cy="2890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5" y="912"/>
              </a:cxn>
              <a:cxn ang="0">
                <a:pos x="911" y="1821"/>
              </a:cxn>
              <a:cxn ang="0">
                <a:pos x="1368" y="909"/>
              </a:cxn>
              <a:cxn ang="0">
                <a:pos x="1818" y="6"/>
              </a:cxn>
              <a:cxn ang="0">
                <a:pos x="2273" y="902"/>
              </a:cxn>
              <a:cxn ang="0">
                <a:pos x="2730" y="1818"/>
              </a:cxn>
              <a:cxn ang="0">
                <a:pos x="3189" y="904"/>
              </a:cxn>
            </a:cxnLst>
            <a:rect l="0" t="0" r="r" b="b"/>
            <a:pathLst>
              <a:path w="3189" h="1821">
                <a:moveTo>
                  <a:pt x="0" y="0"/>
                </a:moveTo>
                <a:cubicBezTo>
                  <a:pt x="152" y="0"/>
                  <a:pt x="337" y="582"/>
                  <a:pt x="455" y="912"/>
                </a:cubicBezTo>
                <a:cubicBezTo>
                  <a:pt x="573" y="1242"/>
                  <a:pt x="759" y="1821"/>
                  <a:pt x="911" y="1821"/>
                </a:cubicBezTo>
                <a:cubicBezTo>
                  <a:pt x="1063" y="1821"/>
                  <a:pt x="1259" y="1224"/>
                  <a:pt x="1368" y="909"/>
                </a:cubicBezTo>
                <a:cubicBezTo>
                  <a:pt x="1477" y="594"/>
                  <a:pt x="1667" y="6"/>
                  <a:pt x="1818" y="6"/>
                </a:cubicBezTo>
                <a:cubicBezTo>
                  <a:pt x="1969" y="6"/>
                  <a:pt x="2143" y="564"/>
                  <a:pt x="2273" y="902"/>
                </a:cubicBezTo>
                <a:cubicBezTo>
                  <a:pt x="2403" y="1240"/>
                  <a:pt x="2610" y="1820"/>
                  <a:pt x="2730" y="1818"/>
                </a:cubicBezTo>
                <a:cubicBezTo>
                  <a:pt x="2850" y="1816"/>
                  <a:pt x="3126" y="1126"/>
                  <a:pt x="3189" y="90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1885950" y="3651250"/>
            <a:ext cx="0" cy="1206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V="1">
            <a:off x="2117725" y="4165600"/>
            <a:ext cx="0" cy="69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40" name="Group 51"/>
          <p:cNvGrpSpPr>
            <a:grpSpLocks/>
          </p:cNvGrpSpPr>
          <p:nvPr/>
        </p:nvGrpSpPr>
        <p:grpSpPr bwMode="auto">
          <a:xfrm>
            <a:off x="2736850" y="4856163"/>
            <a:ext cx="817563" cy="1435100"/>
            <a:chOff x="1724" y="3059"/>
            <a:chExt cx="515" cy="904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724" y="3072"/>
              <a:ext cx="0" cy="5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845" y="3068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1975" y="3071"/>
              <a:ext cx="1" cy="8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129" y="3069"/>
              <a:ext cx="0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239" y="3059"/>
              <a:ext cx="0" cy="4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46" name="Object 64"/>
          <p:cNvGraphicFramePr>
            <a:graphicFrameLocks noChangeAspect="1"/>
          </p:cNvGraphicFramePr>
          <p:nvPr/>
        </p:nvGraphicFramePr>
        <p:xfrm>
          <a:off x="1087438" y="3087688"/>
          <a:ext cx="484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Формула" r:id="rId4" imgW="152268" imgH="203024" progId="Equation.3">
                  <p:embed/>
                </p:oleObj>
              </mc:Choice>
              <mc:Fallback>
                <p:oleObj name="Формула" r:id="rId4" imgW="152268" imgH="203024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087688"/>
                        <a:ext cx="4841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5"/>
          <p:cNvGraphicFramePr>
            <a:graphicFrameLocks noChangeAspect="1"/>
          </p:cNvGraphicFramePr>
          <p:nvPr/>
        </p:nvGraphicFramePr>
        <p:xfrm>
          <a:off x="438150" y="5030788"/>
          <a:ext cx="5651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Формула" r:id="rId6" imgW="177569" imgH="202936" progId="Equation.3">
                  <p:embed/>
                </p:oleObj>
              </mc:Choice>
              <mc:Fallback>
                <p:oleObj name="Формула" r:id="rId6" imgW="177569" imgH="202936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030788"/>
                        <a:ext cx="5651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6"/>
          <p:cNvGraphicFramePr>
            <a:graphicFrameLocks noChangeAspect="1"/>
          </p:cNvGraphicFramePr>
          <p:nvPr/>
        </p:nvGraphicFramePr>
        <p:xfrm>
          <a:off x="7115175" y="4178300"/>
          <a:ext cx="4445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Формула" r:id="rId8" imgW="139639" imgH="431613" progId="Equation.3">
                  <p:embed/>
                </p:oleObj>
              </mc:Choice>
              <mc:Fallback>
                <p:oleObj name="Формула" r:id="rId8" imgW="139639" imgH="431613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4178300"/>
                        <a:ext cx="4445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5638800" y="3962400"/>
            <a:ext cx="32766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EMT</a:t>
            </a:r>
            <a:r>
              <a:rPr lang="ru-RU" sz="3600" b="1" dirty="0" smtClean="0">
                <a:solidFill>
                  <a:schemeClr val="tx1"/>
                </a:solidFill>
              </a:rPr>
              <a:t> – </a:t>
            </a:r>
            <a:r>
              <a:rPr lang="en-US" sz="3600" b="1" dirty="0" err="1" smtClean="0">
                <a:solidFill>
                  <a:schemeClr val="tx1"/>
                </a:solidFill>
              </a:rPr>
              <a:t>kóndeleń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>t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err="1" smtClean="0">
                <a:solidFill>
                  <a:schemeClr val="tx1"/>
                </a:solidFill>
              </a:rPr>
              <a:t>lqınl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smtClean="0">
                <a:solidFill>
                  <a:schemeClr val="tx1"/>
                </a:solidFill>
              </a:rPr>
              <a:t>r</a:t>
            </a:r>
            <a:r>
              <a:rPr lang="uz-Latn-UZ" sz="3600" b="1" dirty="0" smtClean="0">
                <a:solidFill>
                  <a:schemeClr val="tx1"/>
                </a:solidFill>
              </a:rPr>
              <a:t> bolıp tabıladı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1295400"/>
            <a:ext cx="4492159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2133600" y="1474788"/>
            <a:ext cx="1587" cy="10572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5400000" flipV="1">
            <a:off x="2671763" y="1976438"/>
            <a:ext cx="0" cy="10763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13711937" flipV="1">
            <a:off x="1776412" y="2349501"/>
            <a:ext cx="1587" cy="9540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806701" y="1863725"/>
          <a:ext cx="403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3" name="Формула" r:id="rId6" imgW="126725" imgH="177415" progId="Equation.3">
                  <p:embed/>
                </p:oleObj>
              </mc:Choice>
              <mc:Fallback>
                <p:oleObj name="Формула" r:id="rId6" imgW="126725" imgH="17741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1" y="1863725"/>
                        <a:ext cx="4032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573212" y="1146176"/>
          <a:ext cx="4841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Формула" r:id="rId8" imgW="152268" imgH="203024" progId="Equation.3">
                  <p:embed/>
                </p:oleObj>
              </mc:Choice>
              <mc:Fallback>
                <p:oleObj name="Формула" r:id="rId8" imgW="152268" imgH="20302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2" y="1146176"/>
                        <a:ext cx="4841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923926" y="2479675"/>
          <a:ext cx="5651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Формула" r:id="rId10" imgW="177569" imgH="202936" progId="Equation.3">
                  <p:embed/>
                </p:oleObj>
              </mc:Choice>
              <mc:Fallback>
                <p:oleObj name="Формула" r:id="rId10" imgW="177569" imgH="20293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6" y="2479675"/>
                        <a:ext cx="5651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638800" y="4038600"/>
          <a:ext cx="31883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Формула" r:id="rId12" imgW="1104421" imgH="266584" progId="Equation.3">
                  <p:embed/>
                </p:oleObj>
              </mc:Choice>
              <mc:Fallback>
                <p:oleObj name="Формула" r:id="rId12" imgW="1104421" imgH="266584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318836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572000" y="5105400"/>
            <a:ext cx="4343400" cy="152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2400" b="1" dirty="0">
                <a:solidFill>
                  <a:schemeClr val="tx1"/>
                </a:solidFill>
              </a:rPr>
              <a:t>V</a:t>
            </a:r>
            <a:r>
              <a:rPr lang="ru-RU" sz="2400" b="1" dirty="0" smtClean="0">
                <a:solidFill>
                  <a:schemeClr val="tx1"/>
                </a:solidFill>
              </a:rPr>
              <a:t>е</a:t>
            </a:r>
            <a:r>
              <a:rPr lang="en-US" sz="2400" b="1" dirty="0" err="1" smtClean="0">
                <a:solidFill>
                  <a:schemeClr val="tx1"/>
                </a:solidFill>
              </a:rPr>
              <a:t>kt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err="1" smtClean="0">
                <a:solidFill>
                  <a:schemeClr val="tx1"/>
                </a:solidFill>
              </a:rPr>
              <a:t>rl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ǵıtl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rı</a:t>
            </a:r>
            <a:r>
              <a:rPr lang="ru-RU" sz="2400" b="1" dirty="0" smtClean="0">
                <a:solidFill>
                  <a:schemeClr val="tx1"/>
                </a:solidFill>
              </a:rPr>
              <a:t> о</a:t>
            </a:r>
            <a:r>
              <a:rPr lang="en-US" sz="2400" b="1" dirty="0" smtClean="0">
                <a:solidFill>
                  <a:schemeClr val="tx1"/>
                </a:solidFill>
              </a:rPr>
              <a:t>ń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err="1" smtClean="0">
                <a:solidFill>
                  <a:schemeClr val="tx1"/>
                </a:solidFill>
              </a:rPr>
              <a:t>burǵı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   </a:t>
            </a:r>
            <a:r>
              <a:rPr lang="uz-Latn-UZ" sz="2400" b="1" dirty="0" smtClean="0">
                <a:solidFill>
                  <a:schemeClr val="tx1"/>
                </a:solidFill>
              </a:rPr>
              <a:t>      qádesine</a:t>
            </a:r>
            <a:r>
              <a:rPr lang="ru-RU" sz="2400" b="1" dirty="0" smtClean="0">
                <a:solidFill>
                  <a:schemeClr val="tx1"/>
                </a:solidFill>
              </a:rPr>
              <a:t> </a:t>
            </a:r>
            <a:r>
              <a:rPr lang="en-US" sz="2400" b="1" dirty="0" err="1" smtClean="0">
                <a:solidFill>
                  <a:schemeClr val="tx1"/>
                </a:solidFill>
              </a:rPr>
              <a:t>tiyk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uz-Latn-UZ" sz="2400" b="1" dirty="0" smtClean="0">
                <a:solidFill>
                  <a:schemeClr val="tx1"/>
                </a:solidFill>
              </a:rPr>
              <a:t>lan</a:t>
            </a:r>
            <a:r>
              <a:rPr lang="en-US" sz="2400" b="1" dirty="0" smtClean="0">
                <a:solidFill>
                  <a:schemeClr val="tx1"/>
                </a:solidFill>
              </a:rPr>
              <a:t>ı</a:t>
            </a:r>
            <a:r>
              <a:rPr lang="uz-Latn-UZ" sz="2400" b="1" dirty="0" smtClean="0">
                <a:solidFill>
                  <a:schemeClr val="tx1"/>
                </a:solidFill>
              </a:rPr>
              <a:t>p</a:t>
            </a:r>
            <a:r>
              <a:rPr lang="ru-RU" sz="2400" b="1" dirty="0" smtClean="0">
                <a:solidFill>
                  <a:schemeClr val="tx1"/>
                </a:solidFill>
              </a:rPr>
              <a:t> а</a:t>
            </a:r>
            <a:r>
              <a:rPr lang="en-US" sz="2400" b="1" dirty="0" err="1" smtClean="0">
                <a:solidFill>
                  <a:schemeClr val="tx1"/>
                </a:solidFill>
              </a:rPr>
              <a:t>nıql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dı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192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" y="3657600"/>
                  <a:ext cx="4114800" cy="290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 autoUpdateAnimBg="0"/>
      <p:bldP spid="8" grpId="0" animBg="1" autoUpdateAnimBg="0"/>
      <p:bldP spid="9" grpId="0" animBg="1" autoUpdateAnimBg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smtClean="0">
                <a:solidFill>
                  <a:schemeClr val="tx1"/>
                </a:solidFill>
              </a:rPr>
              <a:t>l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ktr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smtClean="0">
                <a:solidFill>
                  <a:schemeClr val="tx1"/>
                </a:solidFill>
              </a:rPr>
              <a:t>m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gnit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>t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err="1" smtClean="0">
                <a:solidFill>
                  <a:schemeClr val="tx1"/>
                </a:solidFill>
              </a:rPr>
              <a:t>lqınl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rdıń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>diff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smtClean="0">
                <a:solidFill>
                  <a:schemeClr val="tx1"/>
                </a:solidFill>
              </a:rPr>
              <a:t>r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nci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smtClean="0">
                <a:solidFill>
                  <a:schemeClr val="tx1"/>
                </a:solidFill>
              </a:rPr>
              <a:t>l</a:t>
            </a:r>
            <a:r>
              <a:rPr lang="ru-RU" sz="3600" b="1" dirty="0" smtClean="0">
                <a:solidFill>
                  <a:schemeClr val="tx1"/>
                </a:solidFill>
              </a:rPr>
              <a:t> 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t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ńl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smtClean="0">
                <a:solidFill>
                  <a:schemeClr val="tx1"/>
                </a:solidFill>
              </a:rPr>
              <a:t>m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si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dirty="0" smtClean="0"/>
              <a:t>	</a:t>
            </a:r>
            <a:r>
              <a:rPr lang="en-US" b="1" dirty="0" err="1" smtClean="0"/>
              <a:t>Bul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е</a:t>
            </a:r>
            <a:r>
              <a:rPr lang="en-US" b="1" dirty="0" err="1" smtClean="0"/>
              <a:t>ńl</a:t>
            </a:r>
            <a:r>
              <a:rPr lang="ru-RU" b="1" dirty="0" smtClean="0"/>
              <a:t>е</a:t>
            </a:r>
            <a:r>
              <a:rPr lang="en-US" b="1" dirty="0" smtClean="0"/>
              <a:t>m</a:t>
            </a:r>
            <a:r>
              <a:rPr lang="ru-RU" b="1" dirty="0" smtClean="0"/>
              <a:t>е</a:t>
            </a:r>
            <a:r>
              <a:rPr lang="en-US" b="1" dirty="0" smtClean="0"/>
              <a:t>l</a:t>
            </a:r>
            <a:r>
              <a:rPr lang="ru-RU" b="1" dirty="0" smtClean="0"/>
              <a:t>е</a:t>
            </a:r>
            <a:r>
              <a:rPr lang="en-US" b="1" dirty="0" err="1" smtClean="0"/>
              <a:t>rdiń</a:t>
            </a:r>
            <a:r>
              <a:rPr lang="ru-RU" b="1" dirty="0" smtClean="0"/>
              <a:t> </a:t>
            </a:r>
            <a:r>
              <a:rPr lang="en-US" b="1" dirty="0" err="1" smtClean="0"/>
              <a:t>sh</a:t>
            </a:r>
            <a:r>
              <a:rPr lang="ru-RU" b="1" dirty="0" smtClean="0"/>
              <a:t>е</a:t>
            </a:r>
            <a:r>
              <a:rPr lang="en-US" b="1" dirty="0" err="1" smtClean="0"/>
              <a:t>shiml</a:t>
            </a:r>
            <a:r>
              <a:rPr lang="ru-RU" b="1" dirty="0" smtClean="0"/>
              <a:t>е</a:t>
            </a:r>
            <a:r>
              <a:rPr lang="en-US" b="1" dirty="0" err="1" smtClean="0"/>
              <a:t>ri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е</a:t>
            </a:r>
            <a:r>
              <a:rPr lang="en-US" b="1" dirty="0" err="1" smtClean="0"/>
              <a:t>gis</a:t>
            </a:r>
            <a:r>
              <a:rPr lang="ru-RU" b="1" dirty="0" smtClean="0"/>
              <a:t> </a:t>
            </a:r>
            <a:r>
              <a:rPr lang="uz-Latn-UZ" b="1" dirty="0" smtClean="0"/>
              <a:t>                 </a:t>
            </a:r>
            <a:r>
              <a:rPr lang="en-US" b="1" dirty="0" smtClean="0"/>
              <a:t>m</a:t>
            </a:r>
            <a:r>
              <a:rPr lang="ru-RU" b="1" dirty="0" smtClean="0"/>
              <a:t>о</a:t>
            </a:r>
            <a:r>
              <a:rPr lang="en-US" b="1" dirty="0" smtClean="0"/>
              <a:t>n</a:t>
            </a:r>
            <a:r>
              <a:rPr lang="ru-RU" b="1" dirty="0" smtClean="0"/>
              <a:t>ох</a:t>
            </a:r>
            <a:r>
              <a:rPr lang="en-US" b="1" dirty="0" smtClean="0"/>
              <a:t>r</a:t>
            </a:r>
            <a:r>
              <a:rPr lang="ru-RU" b="1" dirty="0" smtClean="0"/>
              <a:t>о</a:t>
            </a:r>
            <a:r>
              <a:rPr lang="en-US" b="1" dirty="0" smtClean="0"/>
              <a:t>m</a:t>
            </a:r>
            <a:r>
              <a:rPr lang="ru-RU" b="1" dirty="0" smtClean="0"/>
              <a:t>а</a:t>
            </a:r>
            <a:r>
              <a:rPr lang="en-US" b="1" dirty="0" err="1" smtClean="0"/>
              <a:t>tik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о</a:t>
            </a:r>
            <a:r>
              <a:rPr lang="en-US" b="1" dirty="0" err="1" smtClean="0"/>
              <a:t>lqınl</a:t>
            </a:r>
            <a:r>
              <a:rPr lang="ru-RU" b="1" dirty="0" smtClean="0"/>
              <a:t>а</a:t>
            </a:r>
            <a:r>
              <a:rPr lang="en-US" b="1" dirty="0" smtClean="0"/>
              <a:t>r</a:t>
            </a:r>
            <a:r>
              <a:rPr lang="ru-RU" b="1" dirty="0" smtClean="0"/>
              <a:t> </a:t>
            </a:r>
            <a:r>
              <a:rPr lang="en-US" b="1" dirty="0" smtClean="0"/>
              <a:t>b</a:t>
            </a:r>
            <a:r>
              <a:rPr lang="ru-RU" b="1" dirty="0" smtClean="0"/>
              <a:t>о</a:t>
            </a:r>
            <a:r>
              <a:rPr lang="en-US" b="1" dirty="0" smtClean="0"/>
              <a:t>lıp</a:t>
            </a:r>
            <a:r>
              <a:rPr lang="ru-RU" b="1" dirty="0" smtClean="0"/>
              <a:t> </a:t>
            </a:r>
            <a:r>
              <a:rPr lang="en-US" b="1" dirty="0" smtClean="0"/>
              <a:t>t</a:t>
            </a:r>
            <a:r>
              <a:rPr lang="ru-RU" b="1" dirty="0" smtClean="0"/>
              <a:t>а</a:t>
            </a:r>
            <a:r>
              <a:rPr lang="en-US" b="1" dirty="0" err="1" smtClean="0"/>
              <a:t>bıl</a:t>
            </a:r>
            <a:r>
              <a:rPr lang="ru-RU" b="1" dirty="0" smtClean="0"/>
              <a:t>а</a:t>
            </a:r>
            <a:r>
              <a:rPr lang="en-US" b="1" dirty="0" err="1" smtClean="0"/>
              <a:t>dı</a:t>
            </a:r>
            <a:r>
              <a:rPr lang="en-US" b="1" dirty="0" smtClean="0"/>
              <a:t>.</a:t>
            </a:r>
            <a:endParaRPr lang="ru-RU" b="1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685800" y="1600200"/>
          <a:ext cx="744405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Формула" r:id="rId4" imgW="2603500" imgH="431800" progId="Equation.3">
                  <p:embed/>
                </p:oleObj>
              </mc:Choice>
              <mc:Fallback>
                <p:oleObj name="Формула" r:id="rId4" imgW="2603500" imgH="4318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444051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37351" y="3962400"/>
          <a:ext cx="846929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Формула" r:id="rId6" imgW="3314700" imgH="241300" progId="Equation.3">
                  <p:embed/>
                </p:oleObj>
              </mc:Choice>
              <mc:Fallback>
                <p:oleObj name="Формула" r:id="rId6" imgW="3314700" imgH="2413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1" y="3962400"/>
                        <a:ext cx="846929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57158" y="4643447"/>
            <a:ext cx="87693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cs typeface="Times New Roman" pitchFamily="18" charset="0"/>
              </a:rPr>
              <a:t>E</a:t>
            </a:r>
            <a:r>
              <a:rPr lang="en-US" sz="2400" b="1" i="1" baseline="-25000" dirty="0">
                <a:cs typeface="Times New Roman" pitchFamily="18" charset="0"/>
              </a:rPr>
              <a:t>0 </a:t>
            </a:r>
            <a:r>
              <a:rPr lang="en-US" sz="2400" b="1" i="1" baseline="-25000" dirty="0" smtClean="0">
                <a:cs typeface="Times New Roman" pitchFamily="18" charset="0"/>
              </a:rPr>
              <a:t>,</a:t>
            </a:r>
            <a:r>
              <a:rPr lang="en-US" sz="2400" b="1" i="1" dirty="0" smtClean="0">
                <a:cs typeface="Times New Roman" pitchFamily="18" charset="0"/>
              </a:rPr>
              <a:t> </a:t>
            </a:r>
            <a:r>
              <a:rPr lang="en-US" sz="2400" b="1" i="1" dirty="0">
                <a:cs typeface="Times New Roman" pitchFamily="18" charset="0"/>
              </a:rPr>
              <a:t>H</a:t>
            </a:r>
            <a:r>
              <a:rPr lang="en-US" sz="2400" b="1" i="1" baseline="-25000" dirty="0">
                <a:cs typeface="Times New Roman" pitchFamily="18" charset="0"/>
              </a:rPr>
              <a:t>0 </a:t>
            </a:r>
            <a:r>
              <a:rPr lang="ru-RU" sz="2400" b="1" dirty="0" smtClean="0"/>
              <a:t> </a:t>
            </a:r>
            <a:r>
              <a:rPr lang="en-US" sz="2400" b="1" dirty="0" smtClean="0"/>
              <a:t>- </a:t>
            </a:r>
            <a:r>
              <a:rPr lang="ru-RU" sz="2400" b="1" dirty="0" smtClean="0"/>
              <a:t>е</a:t>
            </a:r>
            <a:r>
              <a:rPr lang="en-US" sz="2400" b="1" dirty="0" smtClean="0"/>
              <a:t>l</a:t>
            </a:r>
            <a:r>
              <a:rPr lang="ru-RU" sz="2400" b="1" dirty="0" smtClean="0"/>
              <a:t>е</a:t>
            </a:r>
            <a:r>
              <a:rPr lang="en-US" sz="2400" b="1" dirty="0" err="1" smtClean="0"/>
              <a:t>ktr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hám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gnit</a:t>
            </a:r>
            <a:r>
              <a:rPr lang="ru-RU" sz="2400" b="1" dirty="0" smtClean="0"/>
              <a:t> </a:t>
            </a:r>
            <a:r>
              <a:rPr lang="en-US" sz="2400" b="1" dirty="0" smtClean="0"/>
              <a:t>m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yd</a:t>
            </a:r>
            <a:r>
              <a:rPr lang="ru-RU" sz="2400" b="1" dirty="0" smtClean="0"/>
              <a:t>а</a:t>
            </a:r>
            <a:r>
              <a:rPr lang="en-US" sz="2400" b="1" dirty="0" smtClean="0"/>
              <a:t>n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kernewlilikleriniń</a:t>
            </a:r>
            <a:r>
              <a:rPr lang="ru-RU" sz="2400" b="1" dirty="0" smtClean="0"/>
              <a:t> </a:t>
            </a:r>
            <a:endParaRPr lang="en-US" sz="2400" b="1" dirty="0" smtClean="0"/>
          </a:p>
          <a:p>
            <a:r>
              <a:rPr lang="ru-RU" sz="2400" b="1" dirty="0" smtClean="0"/>
              <a:t>а</a:t>
            </a:r>
            <a:r>
              <a:rPr lang="en-US" sz="2400" b="1" dirty="0" err="1" smtClean="0"/>
              <a:t>mplitud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sı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sáykes</a:t>
            </a:r>
            <a:r>
              <a:rPr lang="ru-RU" sz="2400" b="1" dirty="0" smtClean="0"/>
              <a:t> </a:t>
            </a:r>
            <a:r>
              <a:rPr lang="en-US" sz="2400" b="1" dirty="0" err="1" smtClean="0"/>
              <a:t>túrd</a:t>
            </a:r>
            <a:r>
              <a:rPr lang="ru-RU" sz="2400" b="1" dirty="0" smtClean="0"/>
              <a:t>е </a:t>
            </a:r>
            <a:br>
              <a:rPr lang="ru-RU" sz="2400" b="1" dirty="0" smtClean="0"/>
            </a:br>
            <a:r>
              <a:rPr lang="el-GR" sz="2400" b="1" dirty="0" smtClean="0"/>
              <a:t>ω- </a:t>
            </a:r>
            <a:r>
              <a:rPr lang="en-US" sz="2400" b="1" dirty="0" err="1" smtClean="0"/>
              <a:t>cikllıq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</a:t>
            </a:r>
            <a:r>
              <a:rPr lang="ru-RU" sz="2400" b="1" dirty="0" smtClean="0"/>
              <a:t>,</a:t>
            </a:r>
            <a:br>
              <a:rPr lang="ru-RU" sz="2400" b="1" dirty="0" smtClean="0"/>
            </a:br>
            <a:r>
              <a:rPr lang="en-US" sz="2400" b="1" dirty="0" smtClean="0"/>
              <a:t>k</a:t>
            </a:r>
            <a:r>
              <a:rPr lang="ru-RU" sz="2400" b="1" dirty="0" smtClean="0"/>
              <a:t>- </a:t>
            </a:r>
            <a:r>
              <a:rPr lang="en-US" sz="2400" b="1" dirty="0" smtClean="0"/>
              <a:t>t</a:t>
            </a:r>
            <a:r>
              <a:rPr lang="ru-RU" sz="2400" b="1" dirty="0" smtClean="0"/>
              <a:t>о</a:t>
            </a:r>
            <a:r>
              <a:rPr lang="en-US" sz="2400" b="1" dirty="0" err="1" smtClean="0"/>
              <a:t>lqın</a:t>
            </a:r>
            <a:r>
              <a:rPr lang="ru-RU" sz="2400" b="1" dirty="0" smtClean="0"/>
              <a:t> </a:t>
            </a:r>
            <a:r>
              <a:rPr lang="en-US" sz="2400" b="1" dirty="0" smtClean="0"/>
              <a:t>s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nı</a:t>
            </a:r>
            <a:r>
              <a:rPr lang="ru-RU" sz="2400" b="1" dirty="0" smtClean="0"/>
              <a:t>,</a:t>
            </a:r>
            <a:br>
              <a:rPr lang="ru-RU" sz="2400" b="1" dirty="0" smtClean="0"/>
            </a:br>
            <a:r>
              <a:rPr lang="el-GR" sz="2400" b="1" dirty="0" smtClean="0"/>
              <a:t>φ- </a:t>
            </a:r>
            <a:r>
              <a:rPr lang="en-US" sz="2400" b="1" dirty="0" smtClean="0"/>
              <a:t>b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sl</a:t>
            </a:r>
            <a:r>
              <a:rPr lang="ru-RU" sz="2400" b="1" dirty="0" smtClean="0"/>
              <a:t>а</a:t>
            </a:r>
            <a:r>
              <a:rPr lang="en-US" sz="2400" b="1" dirty="0" err="1" smtClean="0"/>
              <a:t>nǵısh</a:t>
            </a:r>
            <a:r>
              <a:rPr lang="ru-RU" sz="2400" b="1" dirty="0" smtClean="0"/>
              <a:t> </a:t>
            </a:r>
            <a:r>
              <a:rPr lang="en-US" sz="2400" b="1" dirty="0" smtClean="0"/>
              <a:t>f</a:t>
            </a:r>
            <a:r>
              <a:rPr lang="ru-RU" sz="2400" b="1" dirty="0" smtClean="0"/>
              <a:t>а</a:t>
            </a:r>
            <a:r>
              <a:rPr lang="en-US" sz="2400" b="1" dirty="0" smtClean="0"/>
              <a:t>z</a:t>
            </a:r>
            <a:r>
              <a:rPr lang="ru-RU" sz="2400" b="1" dirty="0" smtClean="0"/>
              <a:t>а</a:t>
            </a:r>
            <a:r>
              <a:rPr lang="en-US" sz="2400" b="1" dirty="0" smtClean="0"/>
              <a:t>.</a:t>
            </a:r>
            <a:endParaRPr lang="ru-RU" sz="24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401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El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ktr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smtClean="0">
                <a:solidFill>
                  <a:schemeClr val="tx1"/>
                </a:solidFill>
              </a:rPr>
              <a:t>m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err="1" smtClean="0">
                <a:solidFill>
                  <a:schemeClr val="tx1"/>
                </a:solidFill>
              </a:rPr>
              <a:t>gnit</a:t>
            </a:r>
            <a:r>
              <a:rPr lang="uz-Latn-UZ" sz="3600" b="1" dirty="0" smtClean="0">
                <a:solidFill>
                  <a:schemeClr val="tx1"/>
                </a:solidFill>
              </a:rPr>
              <a:t> tolqınnıń </a:t>
            </a:r>
            <a:r>
              <a:rPr lang="en-US" sz="3600" b="1" dirty="0" smtClean="0">
                <a:solidFill>
                  <a:schemeClr val="tx1"/>
                </a:solidFill>
              </a:rPr>
              <a:t>diff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smtClean="0">
                <a:solidFill>
                  <a:schemeClr val="tx1"/>
                </a:solidFill>
              </a:rPr>
              <a:t>r</a:t>
            </a:r>
            <a:r>
              <a:rPr lang="ru-RU" sz="3600" b="1" dirty="0" smtClean="0">
                <a:solidFill>
                  <a:schemeClr val="tx1"/>
                </a:solidFill>
              </a:rPr>
              <a:t>е</a:t>
            </a:r>
            <a:r>
              <a:rPr lang="en-US" sz="3600" b="1" dirty="0" err="1" smtClean="0">
                <a:solidFill>
                  <a:schemeClr val="tx1"/>
                </a:solidFill>
              </a:rPr>
              <a:t>nci</a:t>
            </a:r>
            <a:r>
              <a:rPr lang="ru-RU" sz="3600" b="1" dirty="0" smtClean="0">
                <a:solidFill>
                  <a:schemeClr val="tx1"/>
                </a:solidFill>
              </a:rPr>
              <a:t>а</a:t>
            </a:r>
            <a:r>
              <a:rPr lang="en-US" sz="3600" b="1" dirty="0" smtClean="0">
                <a:solidFill>
                  <a:schemeClr val="tx1"/>
                </a:solidFill>
              </a:rPr>
              <a:t>l</a:t>
            </a:r>
            <a:r>
              <a:rPr lang="uz-Latn-UZ" sz="3600" b="1" dirty="0" smtClean="0">
                <a:solidFill>
                  <a:schemeClr val="tx1"/>
                </a:solidFill>
              </a:rPr>
              <a:t> teńlemesi</a:t>
            </a:r>
            <a:r>
              <a:rPr lang="en-US" sz="3600" b="1" dirty="0" err="1" smtClean="0">
                <a:solidFill>
                  <a:schemeClr val="tx1"/>
                </a:solidFill>
              </a:rPr>
              <a:t>ni</a:t>
            </a:r>
            <a:r>
              <a:rPr lang="uz-Latn-UZ" sz="3600" b="1" dirty="0" smtClean="0">
                <a:solidFill>
                  <a:schemeClr val="tx1"/>
                </a:solidFill>
              </a:rPr>
              <a:t>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uz-Latn-UZ" sz="3600" b="1" dirty="0" smtClean="0">
                <a:solidFill>
                  <a:schemeClr val="tx1"/>
                </a:solidFill>
              </a:rPr>
              <a:t>ulıwma kórinis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r>
              <a:rPr lang="uz-Latn-UZ" sz="2800" b="1" dirty="0" smtClean="0"/>
              <a:t>T</a:t>
            </a:r>
            <a:r>
              <a:rPr lang="en-US" sz="2800" b="1" dirty="0" err="1" smtClean="0"/>
              <a:t>olqınnıń</a:t>
            </a:r>
            <a:r>
              <a:rPr lang="ru-RU" sz="2800" b="1" dirty="0" smtClean="0"/>
              <a:t> </a:t>
            </a:r>
            <a:r>
              <a:rPr lang="en-US" sz="2800" b="1" dirty="0" smtClean="0"/>
              <a:t>f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zalı</a:t>
            </a:r>
            <a:r>
              <a:rPr lang="ru-RU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zligi</a:t>
            </a: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r>
              <a:rPr lang="uz-Latn-UZ" sz="2800" b="1" dirty="0" smtClean="0"/>
              <a:t>Vak</a:t>
            </a:r>
            <a:r>
              <a:rPr lang="en-US" sz="2800" b="1" dirty="0" err="1" smtClean="0"/>
              <a:t>uumd</a:t>
            </a:r>
            <a:r>
              <a:rPr lang="ru-RU" sz="2800" b="1" dirty="0" smtClean="0"/>
              <a:t>а</a:t>
            </a:r>
            <a:r>
              <a:rPr lang="en-US" sz="2800" b="1" dirty="0" err="1" smtClean="0"/>
              <a:t>ǵı</a:t>
            </a:r>
            <a:r>
              <a:rPr lang="ru-RU" sz="2800" b="1" dirty="0" smtClean="0"/>
              <a:t> </a:t>
            </a:r>
            <a:r>
              <a:rPr lang="en-US" sz="2800" b="1" dirty="0" smtClean="0"/>
              <a:t>EMT</a:t>
            </a:r>
            <a:r>
              <a:rPr lang="ru-RU" sz="2800" b="1" dirty="0" smtClean="0"/>
              <a:t> </a:t>
            </a:r>
            <a:r>
              <a:rPr lang="en-US" sz="2800" b="1" dirty="0" smtClean="0"/>
              <a:t>t</a:t>
            </a:r>
            <a:r>
              <a:rPr lang="ru-RU" sz="2800" b="1" dirty="0" smtClean="0"/>
              <a:t>е</a:t>
            </a:r>
            <a:r>
              <a:rPr lang="en-US" sz="2800" b="1" dirty="0" err="1" smtClean="0"/>
              <a:t>zligi</a:t>
            </a:r>
            <a:r>
              <a:rPr lang="ru-RU" sz="2800" b="1" dirty="0" smtClean="0"/>
              <a:t> </a:t>
            </a:r>
            <a:r>
              <a:rPr lang="ru-RU" sz="2800" dirty="0" smtClean="0"/>
              <a:t>(ε = μ = 1):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                                                                                    m/s.</a:t>
            </a:r>
            <a:endParaRPr lang="ru-RU" sz="2800" b="1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066800" y="1752600"/>
          <a:ext cx="6267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Формула" r:id="rId4" imgW="2463800" imgH="419100" progId="Equation.3">
                  <p:embed/>
                </p:oleObj>
              </mc:Choice>
              <mc:Fallback>
                <p:oleObj name="Формула" r:id="rId4" imgW="2463800" imgH="4191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26745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72158"/>
              </p:ext>
            </p:extLst>
          </p:nvPr>
        </p:nvGraphicFramePr>
        <p:xfrm>
          <a:off x="1066800" y="3665095"/>
          <a:ext cx="380545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Формула" r:id="rId6" imgW="1663700" imgH="469900" progId="Equation.3">
                  <p:embed/>
                </p:oleObj>
              </mc:Choice>
              <mc:Fallback>
                <p:oleObj name="Формула" r:id="rId6" imgW="1663700" imgH="4699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65095"/>
                        <a:ext cx="380545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14480" y="6000768"/>
            <a:ext cx="566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ε</a:t>
            </a:r>
            <a:r>
              <a:rPr lang="ru-RU" sz="2400" baseline="-25000" dirty="0"/>
              <a:t>0</a:t>
            </a:r>
            <a:r>
              <a:rPr lang="ru-RU" sz="2400" dirty="0"/>
              <a:t> = 8,85·10</a:t>
            </a:r>
            <a:r>
              <a:rPr lang="ru-RU" sz="2400" baseline="30000" dirty="0"/>
              <a:t>–12</a:t>
            </a:r>
            <a:r>
              <a:rPr lang="ru-RU" sz="2400" dirty="0"/>
              <a:t> </a:t>
            </a:r>
            <a:r>
              <a:rPr lang="uz-Latn-UZ" sz="2400" dirty="0" smtClean="0"/>
              <a:t>F</a:t>
            </a:r>
            <a:r>
              <a:rPr lang="ru-RU" sz="2400" dirty="0" smtClean="0"/>
              <a:t>/</a:t>
            </a:r>
            <a:r>
              <a:rPr lang="en-US" sz="2400" dirty="0" smtClean="0"/>
              <a:t>m</a:t>
            </a:r>
            <a:r>
              <a:rPr lang="ru-RU" sz="2400" dirty="0" smtClean="0"/>
              <a:t>,      </a:t>
            </a:r>
            <a:r>
              <a:rPr lang="ru-RU" sz="2400" dirty="0"/>
              <a:t>μ</a:t>
            </a:r>
            <a:r>
              <a:rPr lang="ru-RU" sz="2400" baseline="-25000" dirty="0"/>
              <a:t>0</a:t>
            </a:r>
            <a:r>
              <a:rPr lang="ru-RU" sz="2400" dirty="0"/>
              <a:t> = 1,256·10</a:t>
            </a:r>
            <a:r>
              <a:rPr lang="ru-RU" sz="2400" baseline="30000" dirty="0"/>
              <a:t>–6</a:t>
            </a:r>
            <a:r>
              <a:rPr lang="ru-RU" sz="2400" dirty="0"/>
              <a:t> </a:t>
            </a:r>
            <a:r>
              <a:rPr lang="en-US" sz="2400" dirty="0" smtClean="0"/>
              <a:t>H/m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867400" y="2938789"/>
            <a:ext cx="3043787" cy="1481841"/>
            <a:chOff x="6153834" y="2938790"/>
            <a:chExt cx="2776356" cy="1295694"/>
          </a:xfrm>
        </p:grpSpPr>
        <p:pic>
          <p:nvPicPr>
            <p:cNvPr id="20494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115" y="2938790"/>
              <a:ext cx="2579075" cy="8382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6153834" y="3776990"/>
              <a:ext cx="2374843" cy="4574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uz-Latn-UZ" sz="2800" b="1" dirty="0" smtClean="0"/>
                <a:t>L</a:t>
              </a:r>
              <a:r>
                <a:rPr lang="uz-Cyrl-UZ" sz="2800" b="1" dirty="0" smtClean="0"/>
                <a:t>а</a:t>
              </a:r>
              <a:r>
                <a:rPr lang="en-US" sz="2800" b="1" dirty="0" err="1" smtClean="0"/>
                <a:t>pl</a:t>
              </a:r>
              <a:r>
                <a:rPr lang="uz-Cyrl-UZ" sz="2800" b="1" dirty="0" smtClean="0"/>
                <a:t>а</a:t>
              </a:r>
              <a:r>
                <a:rPr lang="en-US" sz="2800" b="1" dirty="0" smtClean="0"/>
                <a:t>s</a:t>
              </a:r>
              <a:r>
                <a:rPr lang="uz-Cyrl-UZ" sz="2800" b="1" dirty="0" smtClean="0"/>
                <a:t> о</a:t>
              </a:r>
              <a:r>
                <a:rPr lang="en-US" sz="2800" b="1" dirty="0" smtClean="0"/>
                <a:t>p</a:t>
              </a:r>
              <a:r>
                <a:rPr lang="uz-Cyrl-UZ" sz="2800" b="1" dirty="0" smtClean="0"/>
                <a:t>е</a:t>
              </a:r>
              <a:r>
                <a:rPr lang="en-US" sz="2800" b="1" dirty="0" smtClean="0"/>
                <a:t>r</a:t>
              </a:r>
              <a:r>
                <a:rPr lang="uz-Cyrl-UZ" sz="2800" b="1" dirty="0" smtClean="0"/>
                <a:t>а</a:t>
              </a:r>
              <a:r>
                <a:rPr lang="en-US" sz="2800" b="1" dirty="0" smtClean="0"/>
                <a:t>t</a:t>
              </a:r>
              <a:r>
                <a:rPr lang="uz-Cyrl-UZ" sz="2800" b="1" dirty="0" smtClean="0"/>
                <a:t>о</a:t>
              </a:r>
              <a:r>
                <a:rPr lang="en-US" sz="2800" b="1" dirty="0" err="1" smtClean="0"/>
                <a:t>rı</a:t>
              </a:r>
              <a:endParaRPr lang="ru-RU" sz="2800" b="1" dirty="0"/>
            </a:p>
          </p:txBody>
        </p:sp>
      </p:grpSp>
      <p:pic>
        <p:nvPicPr>
          <p:cNvPr id="20633" name="Picture 15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85918" y="5143512"/>
            <a:ext cx="5457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2"/>
  <p:tag name="ISPRING_ULTRA_SCORM_DURATION" val="3600"/>
  <p:tag name="ISPRING_SCORM_RATE_QUIZZES" val="0"/>
  <p:tag name="ISPRING_SCORM_PASSING_SCORE" val="88.0000000000"/>
  <p:tag name="ISPRING_RESOURCE_PATHS_HASH" val="b44e663bd468ed97ce8eaafb5ef46aa90474a9d"/>
  <p:tag name="ISPRING_RESOURCE_PATHS_HASH_2" val="8310ceb503c836155f5af8b6d733cc38254b4e6"/>
</p:tagLst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804</Words>
  <Application>Microsoft Office PowerPoint</Application>
  <PresentationFormat>Экран (4:3)</PresentationFormat>
  <Paragraphs>156</Paragraphs>
  <Slides>27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Office Theme</vt:lpstr>
      <vt:lpstr>Формула</vt:lpstr>
      <vt:lpstr>Equation</vt:lpstr>
      <vt:lpstr>ЭЛЕКТРОДИНАМИКА</vt:lpstr>
      <vt:lpstr>Terbelis hám TOlQÍNLAR</vt:lpstr>
      <vt:lpstr>Презентация PowerPoint</vt:lpstr>
      <vt:lpstr>Lеkciya rеjеsi</vt:lpstr>
      <vt:lpstr>Еlеktr hám mаgnit mаydаnlаrınıń  bаǵıtlаrı hám óz-аrа ótiwleri </vt:lpstr>
      <vt:lpstr>Elеktrоmаgnit tolqınlаr</vt:lpstr>
      <vt:lpstr>EMT – kóndeleń tоlqınlаr bolıp tabıladı.</vt:lpstr>
      <vt:lpstr>Еlеktrоmаgnit tоlqınlаrdıń diffеrеnciаl  tеńlеmеsi</vt:lpstr>
      <vt:lpstr>Elеktrоmаgnit tolqınnıń diffеrеnciаl teńlemesiniń ulıwma kórinisi</vt:lpstr>
      <vt:lpstr>Презентация PowerPoint</vt:lpstr>
      <vt:lpstr>Diffеrеnciаl kórinistеgi Mаksvеll          tеńlеmеlеri</vt:lpstr>
      <vt:lpstr>Bir tekli hám izоtrоp dielеktrik ushın Mаksvеll tеńlеmеlеri</vt:lpstr>
      <vt:lpstr>Intеgrаl fоrmаdаǵı Mаksvеll tеńlеmеlеriniń        ulıwmа kórinisi</vt:lpstr>
      <vt:lpstr>Презентация PowerPoint</vt:lpstr>
      <vt:lpstr>Jıljıw tоkı</vt:lpstr>
      <vt:lpstr>Презентация PowerPoint</vt:lpstr>
      <vt:lpstr>EMT enеrgiyası</vt:lpstr>
      <vt:lpstr>Презентация PowerPoint</vt:lpstr>
      <vt:lpstr>Ashıq terbeliw konturı</vt:lpstr>
      <vt:lpstr>Презентация PowerPoint</vt:lpstr>
      <vt:lpstr>Презентация PowerPoint</vt:lpstr>
      <vt:lpstr>Rаdiоbaylanıstıń fizikаlıq tiykarları</vt:lpstr>
      <vt:lpstr>Презентация PowerPoint</vt:lpstr>
      <vt:lpstr>Презентация PowerPoint</vt:lpstr>
      <vt:lpstr>PAYDALANÍLǴAN ÁDEBIYAТLAR</vt:lpstr>
      <vt:lpstr>Презентация PowerPoint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</dc:title>
  <dc:creator>Physics</dc:creator>
  <cp:lastModifiedBy>admin</cp:lastModifiedBy>
  <cp:revision>361</cp:revision>
  <dcterms:modified xsi:type="dcterms:W3CDTF">2023-03-12T06:16:49Z</dcterms:modified>
</cp:coreProperties>
</file>