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ctiveX/activeX2.xml" ContentType="application/vnd.ms-office.activeX+xml"/>
  <Override PartName="/ppt/activeX/activeX2.bin" ContentType="application/vnd.ms-office.activeX"/>
  <Override PartName="/ppt/notesSlides/notesSlide22.xml" ContentType="application/vnd.openxmlformats-officedocument.presentationml.notesSlide+xml"/>
  <Override PartName="/ppt/activeX/activeX3.xml" ContentType="application/vnd.ms-office.activeX+xml"/>
  <Override PartName="/ppt/activeX/activeX3.bin" ContentType="application/vnd.ms-office.activeX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9" r:id="rId2"/>
    <p:sldId id="320" r:id="rId3"/>
    <p:sldId id="314" r:id="rId4"/>
    <p:sldId id="257" r:id="rId5"/>
    <p:sldId id="284" r:id="rId6"/>
    <p:sldId id="285" r:id="rId7"/>
    <p:sldId id="291" r:id="rId8"/>
    <p:sldId id="286" r:id="rId9"/>
    <p:sldId id="287" r:id="rId10"/>
    <p:sldId id="288" r:id="rId11"/>
    <p:sldId id="290" r:id="rId12"/>
    <p:sldId id="289" r:id="rId13"/>
    <p:sldId id="294" r:id="rId14"/>
    <p:sldId id="297" r:id="rId15"/>
    <p:sldId id="295" r:id="rId16"/>
    <p:sldId id="296" r:id="rId17"/>
    <p:sldId id="299" r:id="rId18"/>
    <p:sldId id="298" r:id="rId19"/>
    <p:sldId id="300" r:id="rId20"/>
    <p:sldId id="302" r:id="rId21"/>
    <p:sldId id="303" r:id="rId22"/>
    <p:sldId id="304" r:id="rId23"/>
    <p:sldId id="308" r:id="rId24"/>
    <p:sldId id="293" r:id="rId25"/>
    <p:sldId id="305" r:id="rId26"/>
    <p:sldId id="306" r:id="rId27"/>
    <p:sldId id="307" r:id="rId28"/>
    <p:sldId id="323" r:id="rId29"/>
    <p:sldId id="317" r:id="rId30"/>
    <p:sldId id="322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3823" autoAdjust="0"/>
  </p:normalViewPr>
  <p:slideViewPr>
    <p:cSldViewPr>
      <p:cViewPr>
        <p:scale>
          <a:sx n="70" d="100"/>
          <a:sy n="70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3F109-E470-4315-A818-9844633F33A9}" type="datetimeFigureOut">
              <a:rPr lang="ru-RU" smtClean="0"/>
              <a:pPr/>
              <a:t>12.03.2023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3B87D-E0D2-4347-A9E6-4D17C161F7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15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A1B878-3603-441A-97E6-384E9212908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00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50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87D-E0D2-4347-A9E6-4D17C161F7A7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1.wmf"/><Relationship Id="rId25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6.wmf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6.wmf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8.wmf"/><Relationship Id="rId4" Type="http://schemas.openxmlformats.org/officeDocument/2006/relationships/image" Target="../media/image59.png"/><Relationship Id="rId9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en/simulation/wave-interferenc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&#1042;%202\&#1074;&#1080;&#1076;&#1077;&#1086;&#1083;&#1077;&#1082;&#1094;&#1080;&#1103;%2025\&#1087;&#1088;&#1080;&#1085;&#1094;&#1080;&#1087;%20&#1043;&#1102;&#1081;&#1075;&#1077;&#1085;&#1089;&#1072;.sw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9400" y="304800"/>
            <a:ext cx="6019800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5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ЭЛЕКТРОДИНАМИКА</a:t>
            </a:r>
            <a:endParaRPr lang="ru-RU" sz="50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486400"/>
            <a:ext cx="6400800" cy="8382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К.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P.Abduraxmanov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</a:p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V.S.Xamidov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M.F.Raxmatullaeva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ru-RU" sz="28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0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4000" b="1" i="0" u="none" strike="noStrike" kern="1200" cap="none" spc="0" normalizeH="0" baseline="0" noProof="0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ma’ruza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FIZIKA KAFEDRASI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685800" y="5638800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201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819400" y="304800"/>
            <a:ext cx="6019800" cy="2438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Optika</a:t>
            </a:r>
            <a:endParaRPr kumimoji="0" lang="ru-RU" sz="4400" b="1" i="0" u="none" strike="noStrike" kern="1200" cap="all" spc="0" normalizeH="0" baseline="0" noProof="0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04801" y="47244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 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21468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42852"/>
            <a:ext cx="8839200" cy="171451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          </a:t>
            </a:r>
            <a:r>
              <a:rPr lang="uz-Latn-UZ" sz="3600" b="1" dirty="0" smtClean="0">
                <a:solidFill>
                  <a:schemeClr val="tx1"/>
                </a:solidFill>
              </a:rPr>
              <a:t>tolqın uzınlıǵı</a:t>
            </a:r>
            <a:r>
              <a:rPr lang="en-US" sz="3600" b="1" dirty="0" smtClean="0">
                <a:solidFill>
                  <a:schemeClr val="tx1"/>
                </a:solidFill>
              </a:rPr>
              <a:t>  </a:t>
            </a:r>
            <a:r>
              <a:rPr lang="uz-Latn-UZ" sz="3600" b="1" dirty="0" smtClean="0">
                <a:solidFill>
                  <a:schemeClr val="tx1"/>
                </a:solidFill>
              </a:rPr>
              <a:t>hám</a:t>
            </a:r>
            <a:r>
              <a:rPr lang="ru-RU" sz="3600" b="1" dirty="0" smtClean="0">
                <a:solidFill>
                  <a:schemeClr val="tx1"/>
                </a:solidFill>
              </a:rPr>
              <a:t>  </a:t>
            </a:r>
            <a:r>
              <a:rPr lang="en-US" sz="3600" b="1" i="1" dirty="0" smtClean="0">
                <a:solidFill>
                  <a:schemeClr val="tx1"/>
                </a:solidFill>
              </a:rPr>
              <a:t>l</a:t>
            </a:r>
            <a:r>
              <a:rPr lang="ru-RU" sz="3600" b="1" dirty="0" smtClean="0">
                <a:solidFill>
                  <a:schemeClr val="tx1"/>
                </a:solidFill>
              </a:rPr>
              <a:t>  </a:t>
            </a:r>
            <a:r>
              <a:rPr lang="uz-Latn-UZ" sz="3600" b="1" dirty="0" smtClean="0">
                <a:solidFill>
                  <a:schemeClr val="tx1"/>
                </a:solidFill>
              </a:rPr>
              <a:t>tosqınlıq ólshemleri qatnası juwmaqlawshı tolqınnıń kórinisin anıqlaydı</a:t>
            </a:r>
            <a:r>
              <a:rPr lang="en-US" sz="3600" b="1" dirty="0" smtClean="0">
                <a:solidFill>
                  <a:schemeClr val="tx1"/>
                </a:solidFill>
              </a:rPr>
              <a:t>.</a:t>
            </a:r>
            <a:r>
              <a:rPr lang="uz-Latn-UZ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956661"/>
            <a:ext cx="3657600" cy="29446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8760" y="2743200"/>
            <a:ext cx="3646479" cy="2971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3429000"/>
            <a:ext cx="3505200" cy="29956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57208"/>
              </p:ext>
            </p:extLst>
          </p:nvPr>
        </p:nvGraphicFramePr>
        <p:xfrm>
          <a:off x="785786" y="214290"/>
          <a:ext cx="533401" cy="56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Формула" r:id="rId7" imgW="139579" imgH="177646" progId="Equation.3">
                  <p:embed/>
                </p:oleObj>
              </mc:Choice>
              <mc:Fallback>
                <p:oleObj name="Формула" r:id="rId7" imgW="139579" imgH="177646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14290"/>
                        <a:ext cx="533401" cy="561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6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6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9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9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9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" y="1524000"/>
            <a:ext cx="8610600" cy="27004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12" name="Прямоугольник 11"/>
          <p:cNvSpPr/>
          <p:nvPr/>
        </p:nvSpPr>
        <p:spPr>
          <a:xfrm>
            <a:off x="228600" y="228600"/>
            <a:ext cx="8686800" cy="1066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sz="2400" b="1" dirty="0" smtClean="0">
                <a:solidFill>
                  <a:schemeClr val="tx1"/>
                </a:solidFill>
              </a:rPr>
              <a:t>Tosqınlıqlar ólshemleri</a:t>
            </a:r>
            <a:r>
              <a:rPr lang="ru-RU" sz="2400" b="1" dirty="0" smtClean="0">
                <a:solidFill>
                  <a:schemeClr val="tx1"/>
                </a:solidFill>
              </a:rPr>
              <a:t> 10</a:t>
            </a:r>
            <a:r>
              <a:rPr lang="ru-RU" sz="2400" b="1" baseline="30000" dirty="0" smtClean="0">
                <a:solidFill>
                  <a:schemeClr val="tx1"/>
                </a:solidFill>
              </a:rPr>
              <a:t>–6</a:t>
            </a:r>
            <a:r>
              <a:rPr lang="ru-RU" sz="2400" b="1" dirty="0" smtClean="0">
                <a:solidFill>
                  <a:schemeClr val="tx1"/>
                </a:solidFill>
              </a:rPr>
              <a:t>–10</a:t>
            </a:r>
            <a:r>
              <a:rPr lang="ru-RU" sz="2400" b="1" baseline="30000" dirty="0" smtClean="0">
                <a:solidFill>
                  <a:schemeClr val="tx1"/>
                </a:solidFill>
              </a:rPr>
              <a:t>–7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uz-Latn-UZ" sz="2400" b="1" dirty="0" smtClean="0">
                <a:solidFill>
                  <a:schemeClr val="tx1"/>
                </a:solidFill>
              </a:rPr>
              <a:t>m tártipte bolǵanda jaqtılıq tolqınları difrakciyasın baqlaw múmkin.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600" y="4572000"/>
            <a:ext cx="8610600" cy="2057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sz="2400" b="1" dirty="0" smtClean="0">
                <a:solidFill>
                  <a:schemeClr val="tx1"/>
                </a:solidFill>
              </a:rPr>
              <a:t>Tosqınlıqlar ólshemleri tolqın uzınlıǵı tártibinde bolǵanında, tosqınlıqlar ekilemshi sferalıq tolqınlar deregine aylanadı, jaqtılıq tosqınlıq artındaǵı sayanı iyeleydi hám bul tolqınlardıń interferenciyası tosqınlıqlar artındaǵı jedellik bólistiriliwi súwretleniwin belgileydi.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6200" y="304800"/>
            <a:ext cx="4952999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b="1" dirty="0" smtClean="0">
                <a:solidFill>
                  <a:schemeClr val="tx1"/>
                </a:solidFill>
              </a:rPr>
              <a:t>Frenel zonaları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Дуга 4"/>
          <p:cNvSpPr/>
          <p:nvPr/>
        </p:nvSpPr>
        <p:spPr>
          <a:xfrm rot="2789419">
            <a:off x="-1721388" y="1110079"/>
            <a:ext cx="5105400" cy="4800600"/>
          </a:xfrm>
          <a:prstGeom prst="arc">
            <a:avLst>
              <a:gd name="adj1" fmla="val 14418377"/>
              <a:gd name="adj2" fmla="val 1684438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838199" y="3511661"/>
            <a:ext cx="7162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уга 7"/>
          <p:cNvSpPr/>
          <p:nvPr/>
        </p:nvSpPr>
        <p:spPr>
          <a:xfrm rot="13420563">
            <a:off x="2963842" y="1261239"/>
            <a:ext cx="4267985" cy="4335521"/>
          </a:xfrm>
          <a:prstGeom prst="arc">
            <a:avLst>
              <a:gd name="adj1" fmla="val 17299636"/>
              <a:gd name="adj2" fmla="val 2025952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уга 8"/>
          <p:cNvSpPr/>
          <p:nvPr/>
        </p:nvSpPr>
        <p:spPr>
          <a:xfrm rot="13420563">
            <a:off x="2582841" y="1261239"/>
            <a:ext cx="4267985" cy="4335521"/>
          </a:xfrm>
          <a:prstGeom prst="arc">
            <a:avLst>
              <a:gd name="adj1" fmla="val 16664188"/>
              <a:gd name="adj2" fmla="val 208888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/>
          <p:cNvSpPr/>
          <p:nvPr/>
        </p:nvSpPr>
        <p:spPr>
          <a:xfrm rot="13420563">
            <a:off x="2294464" y="837015"/>
            <a:ext cx="4507442" cy="4916780"/>
          </a:xfrm>
          <a:prstGeom prst="arc">
            <a:avLst>
              <a:gd name="adj1" fmla="val 16156870"/>
              <a:gd name="adj2" fmla="val 211073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уга 10"/>
          <p:cNvSpPr/>
          <p:nvPr/>
        </p:nvSpPr>
        <p:spPr>
          <a:xfrm rot="13809845">
            <a:off x="1854820" y="736795"/>
            <a:ext cx="5434356" cy="5426345"/>
          </a:xfrm>
          <a:prstGeom prst="arc">
            <a:avLst>
              <a:gd name="adj1" fmla="val 15929866"/>
              <a:gd name="adj2" fmla="val 2092387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124199" y="2673461"/>
            <a:ext cx="4800600" cy="838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3200399" y="3511661"/>
            <a:ext cx="4724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895599" y="2292461"/>
            <a:ext cx="5105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3047999" y="3511661"/>
            <a:ext cx="495300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666999" y="1987661"/>
            <a:ext cx="5334000" cy="152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0" idx="0"/>
          </p:cNvCxnSpPr>
          <p:nvPr/>
        </p:nvCxnSpPr>
        <p:spPr>
          <a:xfrm flipV="1">
            <a:off x="2872936" y="3511661"/>
            <a:ext cx="5128063" cy="1582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438399" y="1759061"/>
            <a:ext cx="5562600" cy="1752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2590799" y="3511661"/>
            <a:ext cx="53340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685799" y="3359261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7924799" y="3359261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/>
          <p:cNvSpPr/>
          <p:nvPr/>
        </p:nvSpPr>
        <p:spPr>
          <a:xfrm rot="2789419">
            <a:off x="36171" y="2830073"/>
            <a:ext cx="1429512" cy="1344168"/>
          </a:xfrm>
          <a:prstGeom prst="arc">
            <a:avLst>
              <a:gd name="adj1" fmla="val 14418377"/>
              <a:gd name="adj2" fmla="val 1684438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Дуга 35"/>
          <p:cNvSpPr/>
          <p:nvPr/>
        </p:nvSpPr>
        <p:spPr>
          <a:xfrm rot="2789419">
            <a:off x="-395075" y="2350902"/>
            <a:ext cx="2387285" cy="2247398"/>
          </a:xfrm>
          <a:prstGeom prst="arc">
            <a:avLst>
              <a:gd name="adj1" fmla="val 14418377"/>
              <a:gd name="adj2" fmla="val 1684438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 rot="2789419">
            <a:off x="-1567888" y="1543101"/>
            <a:ext cx="4288536" cy="4032504"/>
          </a:xfrm>
          <a:prstGeom prst="arc">
            <a:avLst>
              <a:gd name="adj1" fmla="val 14418377"/>
              <a:gd name="adj2" fmla="val 1684438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3200399" y="3435461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3047999" y="2521061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2895599" y="2216261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2666999" y="1987661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4267199" y="3511661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4" name="Формула" r:id="rId4" imgW="126725" imgH="177415" progId="Equation.3">
                  <p:embed/>
                </p:oleObj>
              </mc:Choice>
              <mc:Fallback>
                <p:oleObj name="Формула" r:id="rId4" imgW="126725" imgH="177415" progId="Equation.3">
                  <p:embed/>
                  <p:pic>
                    <p:nvPicPr>
                      <p:cNvPr id="0" name="Picture 6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199" y="3511661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6324599" y="1986074"/>
          <a:ext cx="9144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5" name="Формула" r:id="rId6" imgW="380835" imgH="393529" progId="Equation.3">
                  <p:embed/>
                </p:oleObj>
              </mc:Choice>
              <mc:Fallback>
                <p:oleObj name="Формула" r:id="rId6" imgW="380835" imgH="393529" progId="Equation.3">
                  <p:embed/>
                  <p:pic>
                    <p:nvPicPr>
                      <p:cNvPr id="0" name="Picture 6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599" y="1986074"/>
                        <a:ext cx="914400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876799" y="1606661"/>
          <a:ext cx="11271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6" name="Формула" r:id="rId8" imgW="469696" imgH="393529" progId="Equation.3">
                  <p:embed/>
                </p:oleObj>
              </mc:Choice>
              <mc:Fallback>
                <p:oleObj name="Формула" r:id="rId8" imgW="469696" imgH="393529" progId="Equation.3">
                  <p:embed/>
                  <p:pic>
                    <p:nvPicPr>
                      <p:cNvPr id="0" name="Picture 6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799" y="1606661"/>
                        <a:ext cx="1127125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475037" y="1149461"/>
          <a:ext cx="109696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7" name="Формула" r:id="rId10" imgW="457002" imgH="393529" progId="Equation.3">
                  <p:embed/>
                </p:oleObj>
              </mc:Choice>
              <mc:Fallback>
                <p:oleObj name="Формула" r:id="rId10" imgW="457002" imgH="393529" progId="Equation.3">
                  <p:embed/>
                  <p:pic>
                    <p:nvPicPr>
                      <p:cNvPr id="0" name="Picture 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7" y="1149461"/>
                        <a:ext cx="1096962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Прямая соединительная линия 39"/>
          <p:cNvCxnSpPr/>
          <p:nvPr/>
        </p:nvCxnSpPr>
        <p:spPr>
          <a:xfrm rot="5400000">
            <a:off x="6057899" y="2711561"/>
            <a:ext cx="6096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rot="5400000">
            <a:off x="4762499" y="2330561"/>
            <a:ext cx="6858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5400000">
            <a:off x="3467099" y="1949561"/>
            <a:ext cx="533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7848599" y="2703704"/>
          <a:ext cx="609600" cy="60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8" name="Формула" r:id="rId12" imgW="203024" imgH="164957" progId="Equation.3">
                  <p:embed/>
                </p:oleObj>
              </mc:Choice>
              <mc:Fallback>
                <p:oleObj name="Формула" r:id="rId12" imgW="203024" imgH="164957" progId="Equation.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599" y="2703704"/>
                        <a:ext cx="609600" cy="609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304799" y="2825861"/>
          <a:ext cx="4191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9" name="Формула" r:id="rId14" imgW="139579" imgH="177646" progId="Equation.3">
                  <p:embed/>
                </p:oleObj>
              </mc:Choice>
              <mc:Fallback>
                <p:oleObj name="Формула" r:id="rId14" imgW="139579" imgH="177646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2825861"/>
                        <a:ext cx="41910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3276599" y="2825861"/>
          <a:ext cx="400050" cy="68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0" name="Формула" r:id="rId16" imgW="165028" imgH="228501" progId="Equation.3">
                  <p:embed/>
                </p:oleObj>
              </mc:Choice>
              <mc:Fallback>
                <p:oleObj name="Формула" r:id="rId16" imgW="165028" imgH="228501" progId="Equation.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599" y="2825861"/>
                        <a:ext cx="400050" cy="680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3200399" y="2182923"/>
          <a:ext cx="3683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1" name="Формула" r:id="rId18" imgW="152268" imgH="215713" progId="Equation.3">
                  <p:embed/>
                </p:oleObj>
              </mc:Choice>
              <mc:Fallback>
                <p:oleObj name="Формула" r:id="rId18" imgW="152268" imgH="215713" progId="Equation.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399" y="2182923"/>
                        <a:ext cx="3683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2971799" y="1759061"/>
          <a:ext cx="4000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2" name="Формула" r:id="rId20" imgW="164885" imgH="215619" progId="Equation.3">
                  <p:embed/>
                </p:oleObj>
              </mc:Choice>
              <mc:Fallback>
                <p:oleObj name="Формула" r:id="rId20" imgW="164885" imgH="215619" progId="Equation.3">
                  <p:embed/>
                  <p:pic>
                    <p:nvPicPr>
                      <p:cNvPr id="0" name="Picture 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99" y="1759061"/>
                        <a:ext cx="4000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2666999" y="1301861"/>
          <a:ext cx="4000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3" name="Формула" r:id="rId22" imgW="165028" imgH="228501" progId="Equation.3">
                  <p:embed/>
                </p:oleObj>
              </mc:Choice>
              <mc:Fallback>
                <p:oleObj name="Формула" r:id="rId22" imgW="165028" imgH="228501" progId="Equation.3">
                  <p:embed/>
                  <p:pic>
                    <p:nvPicPr>
                      <p:cNvPr id="0" name="Picture 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99" y="1301861"/>
                        <a:ext cx="40005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Скругленный прямоугольник 44"/>
          <p:cNvSpPr/>
          <p:nvPr/>
        </p:nvSpPr>
        <p:spPr>
          <a:xfrm>
            <a:off x="4143372" y="3810000"/>
            <a:ext cx="4848228" cy="2895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 </a:t>
            </a:r>
            <a:r>
              <a:rPr lang="uz-Latn-UZ" sz="2400" b="1" dirty="0" smtClean="0">
                <a:solidFill>
                  <a:schemeClr val="tx1"/>
                </a:solidFill>
              </a:rPr>
              <a:t>tolqın betin saqıynalı zonalarǵa ajratamız. Saqıynalardıń ólshemleri saqıynalar shegarasınan</a:t>
            </a:r>
            <a:r>
              <a:rPr lang="uz-Cyrl-UZ" sz="2400" b="1" dirty="0" smtClean="0">
                <a:solidFill>
                  <a:schemeClr val="tx1"/>
                </a:solidFill>
              </a:rPr>
              <a:t> </a:t>
            </a:r>
            <a:r>
              <a:rPr lang="uz-Cyrl-UZ" sz="2400" b="1" i="1" dirty="0" smtClean="0">
                <a:solidFill>
                  <a:schemeClr val="tx1"/>
                </a:solidFill>
              </a:rPr>
              <a:t>М </a:t>
            </a:r>
            <a:r>
              <a:rPr lang="uz-Latn-UZ" sz="2400" b="1" dirty="0" smtClean="0">
                <a:solidFill>
                  <a:schemeClr val="tx1"/>
                </a:solidFill>
              </a:rPr>
              <a:t>noqatqa shekemgi bolǵan aralıq yarım tolqın uzınlıǵına parq etiw shártin qanaatlandırıwı kerek.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dirty="0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1524000" y="3581400"/>
          <a:ext cx="3048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4" name="Формула" r:id="rId24" imgW="126835" imgH="139518" progId="Equation.3">
                  <p:embed/>
                </p:oleObj>
              </mc:Choice>
              <mc:Fallback>
                <p:oleObj name="Формула" r:id="rId24" imgW="126835" imgH="139518" progId="Equation.3">
                  <p:embed/>
                  <p:pic>
                    <p:nvPicPr>
                      <p:cNvPr id="0" name="Picture 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3048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8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9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2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1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2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31" grpId="0" animBg="1"/>
      <p:bldP spid="31" grpId="1" animBg="1"/>
      <p:bldP spid="33" grpId="0" animBg="1" autoUpdateAnimBg="0"/>
      <p:bldP spid="34" grpId="0" animBg="1" autoUpdateAnimBg="0"/>
      <p:bldP spid="34" grpId="1" animBg="1"/>
      <p:bldP spid="36" grpId="0" animBg="1" autoUpdateAnimBg="0"/>
      <p:bldP spid="36" grpId="1" animBg="1"/>
      <p:bldP spid="37" grpId="0" animBg="1" autoUpdateAnimBg="0"/>
      <p:bldP spid="37" grpId="1" animBg="1"/>
      <p:bldP spid="25" grpId="0" animBg="1" autoUpdateAnimBg="0"/>
      <p:bldP spid="26" grpId="0" animBg="1" autoUpdateAnimBg="0"/>
      <p:bldP spid="28" grpId="0" animBg="1" autoUpdateAnimBg="0"/>
      <p:bldP spid="30" grpId="0" animBg="1" autoUpdateAnimBg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1143000" y="914400"/>
            <a:ext cx="533400" cy="533400"/>
          </a:xfrm>
          <a:prstGeom prst="ellipse">
            <a:avLst/>
          </a:prstGeom>
          <a:noFill/>
          <a:ln w="1778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14400" y="685800"/>
            <a:ext cx="990600" cy="990600"/>
          </a:xfrm>
          <a:prstGeom prst="ellipse">
            <a:avLst/>
          </a:prstGeom>
          <a:noFill/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85800" y="457200"/>
            <a:ext cx="1447800" cy="1447800"/>
          </a:xfrm>
          <a:prstGeom prst="ellipse">
            <a:avLst/>
          </a:prstGeom>
          <a:noFill/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62000" y="533400"/>
            <a:ext cx="1295400" cy="1295400"/>
          </a:xfrm>
          <a:prstGeom prst="ellipse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ятиугольник 9"/>
          <p:cNvSpPr/>
          <p:nvPr/>
        </p:nvSpPr>
        <p:spPr>
          <a:xfrm>
            <a:off x="2285984" y="0"/>
            <a:ext cx="2819400" cy="1142984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 – </a:t>
            </a:r>
            <a:r>
              <a:rPr lang="en-US" b="1" dirty="0" err="1" smtClean="0">
                <a:solidFill>
                  <a:schemeClr val="tx1"/>
                </a:solidFill>
              </a:rPr>
              <a:t>zonanıń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sırtqı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shegarasınan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uz-Cyrl-UZ" b="1" i="1" dirty="0" smtClean="0">
                <a:solidFill>
                  <a:schemeClr val="tx1"/>
                </a:solidFill>
              </a:rPr>
              <a:t>М </a:t>
            </a:r>
            <a:r>
              <a:rPr lang="en-US" b="1" dirty="0" err="1" smtClean="0">
                <a:solidFill>
                  <a:schemeClr val="tx1"/>
                </a:solidFill>
              </a:rPr>
              <a:t>noqatqa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shekemgi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bolǵan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aralıq</a:t>
            </a:r>
            <a:endParaRPr lang="ru-RU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5257800" y="228600"/>
            <a:ext cx="1828800" cy="914400"/>
            <a:chOff x="5257800" y="228600"/>
            <a:chExt cx="1828800" cy="914400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5257800" y="228600"/>
              <a:ext cx="1828800" cy="914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1745" name="Object 1"/>
            <p:cNvGraphicFramePr>
              <a:graphicFrameLocks noChangeAspect="1"/>
            </p:cNvGraphicFramePr>
            <p:nvPr/>
          </p:nvGraphicFramePr>
          <p:xfrm>
            <a:off x="5410199" y="228600"/>
            <a:ext cx="1578429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1" name="Формула" r:id="rId4" imgW="812447" imgH="393529" progId="Equation.3">
                    <p:embed/>
                  </p:oleObj>
                </mc:Choice>
                <mc:Fallback>
                  <p:oleObj name="Формула" r:id="rId4" imgW="812447" imgH="393529" progId="Equation.3">
                    <p:embed/>
                    <p:pic>
                      <p:nvPicPr>
                        <p:cNvPr id="0" name="Picture 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199" y="228600"/>
                          <a:ext cx="1578429" cy="762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Пятиугольник 12"/>
          <p:cNvSpPr/>
          <p:nvPr/>
        </p:nvSpPr>
        <p:spPr>
          <a:xfrm>
            <a:off x="2286000" y="1295400"/>
            <a:ext cx="2819400" cy="9144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1-, 2-, ... </a:t>
            </a:r>
            <a:r>
              <a:rPr lang="en-US" b="1" i="1" dirty="0" smtClean="0">
                <a:solidFill>
                  <a:schemeClr val="tx1"/>
                </a:solidFill>
              </a:rPr>
              <a:t>m </a:t>
            </a:r>
            <a:r>
              <a:rPr lang="ru-RU" b="1" dirty="0" smtClean="0">
                <a:solidFill>
                  <a:schemeClr val="tx1"/>
                </a:solidFill>
              </a:rPr>
              <a:t>–</a:t>
            </a:r>
            <a:r>
              <a:rPr lang="en-US" b="1" dirty="0" err="1" smtClean="0">
                <a:solidFill>
                  <a:schemeClr val="tx1"/>
                </a:solidFill>
              </a:rPr>
              <a:t>zonalardaǵı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terbelisler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amplitudaları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5257800" y="1295400"/>
            <a:ext cx="3657600" cy="914400"/>
            <a:chOff x="5257800" y="1295400"/>
            <a:chExt cx="3657600" cy="914400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257800" y="1295400"/>
              <a:ext cx="3657600" cy="914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1747" name="Object 3"/>
            <p:cNvGraphicFramePr>
              <a:graphicFrameLocks noChangeAspect="1"/>
            </p:cNvGraphicFramePr>
            <p:nvPr/>
          </p:nvGraphicFramePr>
          <p:xfrm>
            <a:off x="5334000" y="1295400"/>
            <a:ext cx="1828800" cy="564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2" name="Формула" r:id="rId6" imgW="749300" imgH="228600" progId="Equation.3">
                    <p:embed/>
                  </p:oleObj>
                </mc:Choice>
                <mc:Fallback>
                  <p:oleObj name="Формула" r:id="rId6" imgW="749300" imgH="228600" progId="Equation.3">
                    <p:embed/>
                    <p:pic>
                      <p:nvPicPr>
                        <p:cNvPr id="0" name="Picture 3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1295400"/>
                          <a:ext cx="1828800" cy="5640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9" name="Object 5"/>
            <p:cNvGraphicFramePr>
              <a:graphicFrameLocks noChangeAspect="1"/>
            </p:cNvGraphicFramePr>
            <p:nvPr/>
          </p:nvGraphicFramePr>
          <p:xfrm>
            <a:off x="6324600" y="1752600"/>
            <a:ext cx="2410691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3" name="Формула" r:id="rId8" imgW="1219200" imgH="228600" progId="Equation.3">
                    <p:embed/>
                  </p:oleObj>
                </mc:Choice>
                <mc:Fallback>
                  <p:oleObj name="Формула" r:id="rId8" imgW="1219200" imgH="228600" progId="Equation.3">
                    <p:embed/>
                    <p:pic>
                      <p:nvPicPr>
                        <p:cNvPr id="0" name="Picture 3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1752600"/>
                          <a:ext cx="2410691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Пятиугольник 18"/>
          <p:cNvSpPr/>
          <p:nvPr/>
        </p:nvSpPr>
        <p:spPr>
          <a:xfrm>
            <a:off x="2286000" y="2362200"/>
            <a:ext cx="2819400" cy="9144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Juwmaqlawshı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terbelis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amplitudası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2" name="Группа 31"/>
          <p:cNvGrpSpPr/>
          <p:nvPr/>
        </p:nvGrpSpPr>
        <p:grpSpPr>
          <a:xfrm>
            <a:off x="5257800" y="2362200"/>
            <a:ext cx="3696854" cy="914400"/>
            <a:chOff x="5257800" y="2362200"/>
            <a:chExt cx="3696854" cy="914400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5257800" y="2362200"/>
              <a:ext cx="3657600" cy="914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1751" name="Object 7"/>
            <p:cNvGraphicFramePr>
              <a:graphicFrameLocks noChangeAspect="1"/>
            </p:cNvGraphicFramePr>
            <p:nvPr/>
          </p:nvGraphicFramePr>
          <p:xfrm>
            <a:off x="5334000" y="2514600"/>
            <a:ext cx="3620654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4" name="Формула" r:id="rId10" imgW="1574800" imgH="228600" progId="Equation.3">
                    <p:embed/>
                  </p:oleObj>
                </mc:Choice>
                <mc:Fallback>
                  <p:oleObj name="Формула" r:id="rId10" imgW="1574800" imgH="228600" progId="Equation.3">
                    <p:embed/>
                    <p:pic>
                      <p:nvPicPr>
                        <p:cNvPr id="0" name="Picture 3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2514600"/>
                          <a:ext cx="3620654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Пятиугольник 22"/>
          <p:cNvSpPr/>
          <p:nvPr/>
        </p:nvSpPr>
        <p:spPr>
          <a:xfrm>
            <a:off x="457200" y="3429000"/>
            <a:ext cx="4648200" cy="12192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m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- </a:t>
            </a:r>
            <a:r>
              <a:rPr lang="en-US" b="1" dirty="0" err="1" smtClean="0">
                <a:solidFill>
                  <a:schemeClr val="tx1"/>
                </a:solidFill>
              </a:rPr>
              <a:t>Frenel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zonasındaǵı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terbelis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uz-Latn-UZ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amplitudası</a:t>
            </a:r>
            <a:r>
              <a:rPr lang="en-US" b="1" dirty="0" smtClean="0">
                <a:solidFill>
                  <a:schemeClr val="tx1"/>
                </a:solidFill>
              </a:rPr>
              <a:t> sol </a:t>
            </a:r>
            <a:r>
              <a:rPr lang="en-US" b="1" dirty="0" err="1" smtClean="0">
                <a:solidFill>
                  <a:schemeClr val="tx1"/>
                </a:solidFill>
              </a:rPr>
              <a:t>zonaǵa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jantasqan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zonadaǵı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terbelisler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amplitudalarınıń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arifmetikalıq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jıyındısına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teń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5257800" y="3657599"/>
            <a:ext cx="3657600" cy="914401"/>
            <a:chOff x="5257800" y="3657599"/>
            <a:chExt cx="3657600" cy="914401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5257800" y="3657600"/>
              <a:ext cx="3657600" cy="914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1756" name="Object 12"/>
            <p:cNvGraphicFramePr>
              <a:graphicFrameLocks noChangeAspect="1"/>
            </p:cNvGraphicFramePr>
            <p:nvPr/>
          </p:nvGraphicFramePr>
          <p:xfrm>
            <a:off x="5562600" y="3657599"/>
            <a:ext cx="2133600" cy="786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5" name="Формула" r:id="rId12" imgW="1066337" imgH="393529" progId="Equation.3">
                    <p:embed/>
                  </p:oleObj>
                </mc:Choice>
                <mc:Fallback>
                  <p:oleObj name="Формула" r:id="rId12" imgW="1066337" imgH="393529" progId="Equation.3">
                    <p:embed/>
                    <p:pic>
                      <p:nvPicPr>
                        <p:cNvPr id="0" name="Picture 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3657599"/>
                          <a:ext cx="2133600" cy="786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Пятиугольник 29"/>
          <p:cNvSpPr/>
          <p:nvPr/>
        </p:nvSpPr>
        <p:spPr>
          <a:xfrm>
            <a:off x="500034" y="5357826"/>
            <a:ext cx="3505200" cy="6858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</a:rPr>
              <a:t>М </a:t>
            </a:r>
            <a:r>
              <a:rPr lang="en-US" b="1" dirty="0" err="1" smtClean="0">
                <a:solidFill>
                  <a:schemeClr val="tx1"/>
                </a:solidFill>
              </a:rPr>
              <a:t>noqattaǵı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terbelistiń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juwmaqlawshı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amplitudası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4" name="Группа 33"/>
          <p:cNvGrpSpPr/>
          <p:nvPr/>
        </p:nvGrpSpPr>
        <p:grpSpPr>
          <a:xfrm>
            <a:off x="4114800" y="4724400"/>
            <a:ext cx="4804400" cy="1981200"/>
            <a:chOff x="4114800" y="4724400"/>
            <a:chExt cx="4804400" cy="1981200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4114800" y="4724400"/>
              <a:ext cx="4800600" cy="1981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1758" name="Object 14"/>
            <p:cNvGraphicFramePr>
              <a:graphicFrameLocks noChangeAspect="1"/>
            </p:cNvGraphicFramePr>
            <p:nvPr/>
          </p:nvGraphicFramePr>
          <p:xfrm>
            <a:off x="4114800" y="4953000"/>
            <a:ext cx="4804400" cy="1371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6" name="Формула" r:id="rId14" imgW="2959100" imgH="838200" progId="Equation.3">
                    <p:embed/>
                  </p:oleObj>
                </mc:Choice>
                <mc:Fallback>
                  <p:oleObj name="Формула" r:id="rId14" imgW="2959100" imgH="838200" progId="Equation.3">
                    <p:embed/>
                    <p:pic>
                      <p:nvPicPr>
                        <p:cNvPr id="0" name="Picture 3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4953000"/>
                          <a:ext cx="4804400" cy="1371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9" grpId="0" animBg="1"/>
      <p:bldP spid="23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304800" y="609600"/>
            <a:ext cx="4267200" cy="8382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Bárshe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Frenel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zonalarınıń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maydanı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5257800" y="685800"/>
            <a:ext cx="2819400" cy="914400"/>
            <a:chOff x="5257800" y="685800"/>
            <a:chExt cx="2819400" cy="91440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5257800" y="685800"/>
              <a:ext cx="2819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2769" name="Object 1"/>
            <p:cNvGraphicFramePr>
              <a:graphicFrameLocks noChangeAspect="1"/>
            </p:cNvGraphicFramePr>
            <p:nvPr/>
          </p:nvGraphicFramePr>
          <p:xfrm>
            <a:off x="5638800" y="762000"/>
            <a:ext cx="1676400" cy="823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2" name="Формула" r:id="rId4" imgW="799753" imgH="393529" progId="Equation.3">
                    <p:embed/>
                  </p:oleObj>
                </mc:Choice>
                <mc:Fallback>
                  <p:oleObj name="Формула" r:id="rId4" imgW="799753" imgH="393529" progId="Equation.3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762000"/>
                          <a:ext cx="1676400" cy="8234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Пятиугольник 7"/>
          <p:cNvSpPr/>
          <p:nvPr/>
        </p:nvSpPr>
        <p:spPr>
          <a:xfrm>
            <a:off x="304800" y="2209800"/>
            <a:ext cx="4267200" cy="8382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m</a:t>
            </a:r>
            <a:r>
              <a:rPr lang="uz-Cyrl-UZ" sz="2000" b="1" i="1" dirty="0" smtClean="0">
                <a:solidFill>
                  <a:schemeClr val="tx1"/>
                </a:solidFill>
              </a:rPr>
              <a:t> </a:t>
            </a:r>
            <a:r>
              <a:rPr lang="ru-RU" sz="2000" b="1" i="1" dirty="0" smtClean="0">
                <a:solidFill>
                  <a:schemeClr val="tx1"/>
                </a:solidFill>
              </a:rPr>
              <a:t>- 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Frenel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zonasınıń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sırtqı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shegarası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radiusı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5214942" y="2143116"/>
            <a:ext cx="2819400" cy="914400"/>
            <a:chOff x="5334000" y="2133600"/>
            <a:chExt cx="2819400" cy="914400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5334000" y="2133600"/>
              <a:ext cx="2819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2771" name="Object 3"/>
            <p:cNvGraphicFramePr>
              <a:graphicFrameLocks noChangeAspect="1"/>
            </p:cNvGraphicFramePr>
            <p:nvPr/>
          </p:nvGraphicFramePr>
          <p:xfrm>
            <a:off x="5562600" y="2133600"/>
            <a:ext cx="1981200" cy="899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3" name="Формула" r:id="rId6" imgW="990170" imgH="444307" progId="Equation.3">
                    <p:embed/>
                  </p:oleObj>
                </mc:Choice>
                <mc:Fallback>
                  <p:oleObj name="Формула" r:id="rId6" imgW="990170" imgH="444307" progId="Equation.3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2133600"/>
                          <a:ext cx="1981200" cy="899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Скругленный прямоугольник 11"/>
          <p:cNvSpPr/>
          <p:nvPr/>
        </p:nvSpPr>
        <p:spPr>
          <a:xfrm>
            <a:off x="228600" y="3810000"/>
            <a:ext cx="8686800" cy="276227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Tolqın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frontınıń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jolına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domalaq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tesikli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ekran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jaylastıramız</a:t>
            </a:r>
            <a:r>
              <a:rPr lang="en-US" sz="2400" b="1" dirty="0" smtClean="0">
                <a:solidFill>
                  <a:schemeClr val="tx1"/>
                </a:solidFill>
              </a:rPr>
              <a:t>. </a:t>
            </a:r>
            <a:r>
              <a:rPr lang="en-US" sz="2400" b="1" dirty="0" err="1" smtClean="0">
                <a:solidFill>
                  <a:schemeClr val="tx1"/>
                </a:solidFill>
              </a:rPr>
              <a:t>Domalaq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tesikli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ekran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Freneldiń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birinshi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zonasın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ashqanda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M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noqattaǵı</a:t>
            </a:r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</a:rPr>
              <a:t>jedellik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tolqın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betindegi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zonalar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tolıq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ashılǵandaǵıǵa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salıstırǵanda</a:t>
            </a:r>
            <a:r>
              <a:rPr lang="en-US" sz="2400" b="1" dirty="0" smtClean="0">
                <a:solidFill>
                  <a:schemeClr val="tx1"/>
                </a:solidFill>
              </a:rPr>
              <a:t> 4 </a:t>
            </a:r>
            <a:r>
              <a:rPr lang="en-US" sz="2400" b="1" dirty="0" err="1" smtClean="0">
                <a:solidFill>
                  <a:schemeClr val="tx1"/>
                </a:solidFill>
              </a:rPr>
              <a:t>márte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úlken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boladı</a:t>
            </a:r>
            <a:r>
              <a:rPr lang="en-US" sz="2400" b="1" dirty="0" smtClean="0">
                <a:solidFill>
                  <a:schemeClr val="tx1"/>
                </a:solidFill>
              </a:rPr>
              <a:t>. </a:t>
            </a:r>
            <a:r>
              <a:rPr lang="en-US" sz="2400" b="1" dirty="0" err="1" smtClean="0">
                <a:solidFill>
                  <a:schemeClr val="tx1"/>
                </a:solidFill>
              </a:rPr>
              <a:t>Ekinshi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zona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ashılıwı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baslanıwı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menen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</a:rPr>
              <a:t>M </a:t>
            </a:r>
            <a:r>
              <a:rPr lang="en-US" sz="2400" b="1" dirty="0" err="1" smtClean="0">
                <a:solidFill>
                  <a:schemeClr val="tx1"/>
                </a:solidFill>
              </a:rPr>
              <a:t>noqattaǵı</a:t>
            </a:r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</a:rPr>
              <a:t>jedellik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tolıq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ashılǵandaǵıǵa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salıstırǵanda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kemeyip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baradı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hám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ekinshi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zona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tolıq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ashılǵanda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derlik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nolge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boladı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52400" y="457200"/>
            <a:ext cx="8839200" cy="1828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Jıynalatuǵın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nurlar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difrakciyası</a:t>
            </a:r>
            <a:r>
              <a:rPr lang="en-US" sz="2400" b="1" dirty="0" smtClean="0">
                <a:solidFill>
                  <a:schemeClr val="tx1"/>
                </a:solidFill>
              </a:rPr>
              <a:t> (</a:t>
            </a:r>
            <a:r>
              <a:rPr lang="en-US" sz="2400" b="1" dirty="0" err="1" smtClean="0">
                <a:solidFill>
                  <a:schemeClr val="tx1"/>
                </a:solidFill>
              </a:rPr>
              <a:t>Frenel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difrakciyası</a:t>
            </a:r>
            <a:r>
              <a:rPr lang="en-US" sz="2400" b="1" dirty="0" smtClean="0">
                <a:solidFill>
                  <a:schemeClr val="tx1"/>
                </a:solidFill>
              </a:rPr>
              <a:t>) – </a:t>
            </a:r>
            <a:r>
              <a:rPr lang="en-US" sz="2400" b="1" dirty="0" err="1" smtClean="0">
                <a:solidFill>
                  <a:schemeClr val="tx1"/>
                </a:solidFill>
              </a:rPr>
              <a:t>tosqınlıqtan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shegaralanǵan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aralıqta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sferalıq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tolqınlardıń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difrakciya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súwretleniwin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baqlaw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52400" y="2819400"/>
            <a:ext cx="8839200" cy="3505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Parallel </a:t>
            </a:r>
            <a:r>
              <a:rPr lang="en-US" sz="2400" b="1" dirty="0" err="1" smtClean="0">
                <a:solidFill>
                  <a:schemeClr val="tx1"/>
                </a:solidFill>
              </a:rPr>
              <a:t>nurlardıń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difrakciyası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Fraungofer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difrakciyası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bolıp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difrakciyanı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qozdırıwshı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tosqınlıqtan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jaqtılıq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deregi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hám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baqlaw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noqatı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úlken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aralıqqa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uzaqlastırılǵanda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baqlanadı</a:t>
            </a:r>
            <a:r>
              <a:rPr lang="en-US" sz="2400" b="1" dirty="0" smtClean="0">
                <a:solidFill>
                  <a:schemeClr val="tx1"/>
                </a:solidFill>
              </a:rPr>
              <a:t>. Parallel </a:t>
            </a:r>
            <a:r>
              <a:rPr lang="en-US" sz="2400" b="1" dirty="0" err="1" smtClean="0">
                <a:solidFill>
                  <a:schemeClr val="tx1"/>
                </a:solidFill>
              </a:rPr>
              <a:t>nurlar</a:t>
            </a:r>
            <a:r>
              <a:rPr lang="en-US" sz="2400" b="1" dirty="0" smtClean="0">
                <a:solidFill>
                  <a:schemeClr val="tx1"/>
                </a:solidFill>
              </a:rPr>
              <a:t> – </a:t>
            </a:r>
            <a:r>
              <a:rPr lang="en-US" sz="2400" b="1" dirty="0" err="1" smtClean="0">
                <a:solidFill>
                  <a:schemeClr val="tx1"/>
                </a:solidFill>
              </a:rPr>
              <a:t>noqatlıq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jaqtılıq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deregi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jıynawshı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linza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fokusına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jaylastırılǵanda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payda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boladı</a:t>
            </a:r>
            <a:r>
              <a:rPr lang="en-US" sz="2400" b="1" dirty="0" smtClean="0">
                <a:solidFill>
                  <a:schemeClr val="tx1"/>
                </a:solidFill>
              </a:rPr>
              <a:t>. </a:t>
            </a:r>
            <a:r>
              <a:rPr lang="en-US" sz="2400" b="1" dirty="0" err="1" smtClean="0">
                <a:solidFill>
                  <a:schemeClr val="tx1"/>
                </a:solidFill>
              </a:rPr>
              <a:t>Tosqınlıqtan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keyin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ornatılǵan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ekinshi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jıynawshı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linza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arqalı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ekranda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difrakciyalıq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súwretleniw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baqlaw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ushın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fokuslanadı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091.bmp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52400" y="228600"/>
            <a:ext cx="4419600" cy="3051898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00600" y="228600"/>
            <a:ext cx="4114800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Domalaq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tesiktegi</a:t>
            </a:r>
            <a:r>
              <a:rPr lang="en-US" sz="3200" b="1" dirty="0" smtClean="0">
                <a:solidFill>
                  <a:schemeClr val="tx1"/>
                </a:solidFill>
              </a:rPr>
              <a:t>  </a:t>
            </a:r>
            <a:r>
              <a:rPr lang="en-US" sz="3200" b="1" dirty="0" err="1" smtClean="0">
                <a:solidFill>
                  <a:schemeClr val="tx1"/>
                </a:solidFill>
              </a:rPr>
              <a:t>Frenel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difrakciyası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4572000" y="1676400"/>
            <a:ext cx="4572000" cy="2514600"/>
          </a:xfrm>
          <a:prstGeom prst="downArrow">
            <a:avLst>
              <a:gd name="adj1" fmla="val 86480"/>
              <a:gd name="adj2" fmla="val 32933"/>
            </a:avLst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200" b="1" i="1" dirty="0">
                <a:solidFill>
                  <a:schemeClr val="tx1"/>
                </a:solidFill>
              </a:rPr>
              <a:t>E</a:t>
            </a:r>
            <a:r>
              <a:rPr lang="ru-RU" sz="2200" b="1" i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ekrannıń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ru-RU" sz="2200" b="1" i="1" dirty="0" smtClean="0">
                <a:solidFill>
                  <a:schemeClr val="tx1"/>
                </a:solidFill>
              </a:rPr>
              <a:t>В </a:t>
            </a:r>
            <a:r>
              <a:rPr lang="en-US" sz="2200" b="1" dirty="0" err="1" smtClean="0">
                <a:solidFill>
                  <a:schemeClr val="tx1"/>
                </a:solidFill>
              </a:rPr>
              <a:t>noqatında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jaqtılıq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amplitudası</a:t>
            </a:r>
            <a:r>
              <a:rPr lang="ru-RU" sz="2200" b="1" dirty="0" smtClean="0">
                <a:solidFill>
                  <a:schemeClr val="tx1"/>
                </a:solidFill>
              </a:rPr>
              <a:t>: </a:t>
            </a:r>
            <a:r>
              <a:rPr lang="en-US" sz="2200" b="1" dirty="0" err="1" smtClean="0">
                <a:solidFill>
                  <a:schemeClr val="tx1"/>
                </a:solidFill>
              </a:rPr>
              <a:t>Taq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Frenel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zonaları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ashılǵanda</a:t>
            </a:r>
            <a:r>
              <a:rPr lang="uz-Cyrl-UZ" sz="2200" b="1" dirty="0" smtClean="0">
                <a:solidFill>
                  <a:schemeClr val="tx1"/>
                </a:solidFill>
              </a:rPr>
              <a:t> “+”</a:t>
            </a:r>
            <a:r>
              <a:rPr lang="ru-RU" sz="2200" b="1" dirty="0" smtClean="0">
                <a:solidFill>
                  <a:schemeClr val="tx1"/>
                </a:solidFill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</a:rPr>
              <a:t>belgi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menen</a:t>
            </a:r>
            <a:r>
              <a:rPr lang="en-US" sz="2200" b="1" dirty="0" smtClean="0">
                <a:solidFill>
                  <a:schemeClr val="tx1"/>
                </a:solidFill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</a:rPr>
              <a:t>jup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zona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ashılǵanda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uz-Cyrl-UZ" sz="2200" b="1" dirty="0" smtClean="0">
                <a:solidFill>
                  <a:schemeClr val="tx1"/>
                </a:solidFill>
              </a:rPr>
              <a:t>“-” </a:t>
            </a:r>
            <a:r>
              <a:rPr lang="en-US" sz="2200" b="1" dirty="0" err="1" smtClean="0">
                <a:solidFill>
                  <a:schemeClr val="tx1"/>
                </a:solidFill>
              </a:rPr>
              <a:t>belgi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menen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belgilenedi</a:t>
            </a:r>
            <a:r>
              <a:rPr lang="en-US" sz="2200" b="1" dirty="0" smtClean="0">
                <a:solidFill>
                  <a:schemeClr val="tx1"/>
                </a:solidFill>
              </a:rPr>
              <a:t>.</a:t>
            </a:r>
            <a:endParaRPr lang="ru-RU" sz="2200" dirty="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5486400" y="4419600"/>
            <a:ext cx="2514600" cy="1219200"/>
            <a:chOff x="5486400" y="4419600"/>
            <a:chExt cx="2514600" cy="1219200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5486400" y="4419600"/>
              <a:ext cx="2514600" cy="1219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5867400" y="4572000"/>
            <a:ext cx="1861457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7" name="Формула" r:id="rId5" imgW="799753" imgH="393529" progId="Equation.3">
                    <p:embed/>
                  </p:oleObj>
                </mc:Choice>
                <mc:Fallback>
                  <p:oleObj name="Формула" r:id="rId5" imgW="799753" imgH="393529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4572000"/>
                          <a:ext cx="1861457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Стрелка вправо 14"/>
          <p:cNvSpPr/>
          <p:nvPr/>
        </p:nvSpPr>
        <p:spPr>
          <a:xfrm>
            <a:off x="381000" y="3429000"/>
            <a:ext cx="4876800" cy="3276600"/>
          </a:xfrm>
          <a:prstGeom prst="rightArrow">
            <a:avLst>
              <a:gd name="adj1" fmla="val 82889"/>
              <a:gd name="adj2" fmla="val 19778"/>
            </a:avLst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 err="1" smtClean="0">
                <a:solidFill>
                  <a:schemeClr val="tx1"/>
                </a:solidFill>
              </a:rPr>
              <a:t>Difrakciyalıq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súwretleniw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i="1" dirty="0" smtClean="0">
                <a:solidFill>
                  <a:schemeClr val="tx1"/>
                </a:solidFill>
              </a:rPr>
              <a:t>B </a:t>
            </a:r>
            <a:r>
              <a:rPr lang="en-US" sz="2200" b="1" dirty="0" err="1" smtClean="0">
                <a:solidFill>
                  <a:schemeClr val="tx1"/>
                </a:solidFill>
              </a:rPr>
              <a:t>noqat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orayında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tákrarlanatuǵın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jaqtı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hám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qarańǵı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saqıynalar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kórinisine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iye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boladı</a:t>
            </a:r>
            <a:r>
              <a:rPr lang="en-US" sz="2200" b="1" dirty="0" smtClean="0">
                <a:solidFill>
                  <a:schemeClr val="tx1"/>
                </a:solidFill>
              </a:rPr>
              <a:t>. </a:t>
            </a:r>
            <a:endParaRPr lang="ru-RU" sz="2200" b="1" i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m</a:t>
            </a:r>
            <a:r>
              <a:rPr lang="ru-RU" sz="2200" b="1" dirty="0" smtClean="0">
                <a:solidFill>
                  <a:schemeClr val="tx1"/>
                </a:solidFill>
              </a:rPr>
              <a:t>— </a:t>
            </a:r>
            <a:r>
              <a:rPr lang="en-US" sz="2200" b="1" dirty="0" err="1" smtClean="0">
                <a:solidFill>
                  <a:schemeClr val="tx1"/>
                </a:solidFill>
              </a:rPr>
              <a:t>pútin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bolǵanda</a:t>
            </a:r>
            <a:r>
              <a:rPr lang="en-US" sz="2200" b="1" dirty="0" smtClean="0">
                <a:solidFill>
                  <a:schemeClr val="tx1"/>
                </a:solidFill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</a:rPr>
              <a:t>oraylıq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saqıyna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qarańǵı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boladı</a:t>
            </a:r>
            <a:r>
              <a:rPr lang="en-US" sz="2200" b="1" dirty="0" smtClean="0">
                <a:solidFill>
                  <a:schemeClr val="tx1"/>
                </a:solidFill>
              </a:rPr>
              <a:t>.</a:t>
            </a:r>
            <a:endParaRPr lang="ru-RU" sz="2200" b="1" dirty="0" smtClean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ru-RU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    m</a:t>
            </a:r>
            <a:r>
              <a:rPr lang="uz-Cyrl-UZ" sz="2200" b="1" dirty="0" smtClean="0">
                <a:solidFill>
                  <a:schemeClr val="tx1"/>
                </a:solidFill>
              </a:rPr>
              <a:t> </a:t>
            </a:r>
            <a:r>
              <a:rPr lang="ru-RU" sz="2200" b="1" dirty="0" smtClean="0">
                <a:solidFill>
                  <a:schemeClr val="tx1"/>
                </a:solidFill>
              </a:rPr>
              <a:t>–</a:t>
            </a:r>
            <a:r>
              <a:rPr lang="uz-Cyrl-UZ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taq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bolsa</a:t>
            </a:r>
            <a:r>
              <a:rPr lang="en-US" sz="2200" b="1" dirty="0" smtClean="0">
                <a:solidFill>
                  <a:schemeClr val="tx1"/>
                </a:solidFill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</a:rPr>
              <a:t>jaqtı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boladı</a:t>
            </a:r>
            <a:r>
              <a:rPr lang="en-US" sz="2200" b="1" dirty="0" smtClean="0">
                <a:solidFill>
                  <a:schemeClr val="tx1"/>
                </a:solidFill>
              </a:rPr>
              <a:t>.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6800" y="228600"/>
            <a:ext cx="3910042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Domalaq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disktegi</a:t>
            </a:r>
            <a:r>
              <a:rPr lang="en-US" sz="3200" b="1" dirty="0" smtClean="0">
                <a:solidFill>
                  <a:schemeClr val="tx1"/>
                </a:solidFill>
              </a:rPr>
              <a:t>  </a:t>
            </a:r>
            <a:r>
              <a:rPr lang="en-US" sz="3200" b="1" dirty="0" err="1" smtClean="0">
                <a:solidFill>
                  <a:schemeClr val="tx1"/>
                </a:solidFill>
              </a:rPr>
              <a:t>Frenel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difrakciyası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4572000" y="1676400"/>
            <a:ext cx="4572000" cy="1895476"/>
          </a:xfrm>
          <a:prstGeom prst="downArrow">
            <a:avLst>
              <a:gd name="adj1" fmla="val 86480"/>
              <a:gd name="adj2" fmla="val 32933"/>
            </a:avLst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200" b="1" i="1" dirty="0" smtClean="0">
                <a:solidFill>
                  <a:schemeClr val="tx1"/>
                </a:solidFill>
              </a:rPr>
              <a:t>E</a:t>
            </a:r>
            <a:r>
              <a:rPr lang="ru-RU" sz="2200" b="1" i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ekrannıń</a:t>
            </a:r>
            <a:r>
              <a:rPr lang="ru-RU" sz="2200" b="1" dirty="0" smtClean="0">
                <a:solidFill>
                  <a:schemeClr val="tx1"/>
                </a:solidFill>
              </a:rPr>
              <a:t> </a:t>
            </a:r>
            <a:r>
              <a:rPr lang="ru-RU" sz="2200" b="1" i="1" dirty="0" smtClean="0">
                <a:solidFill>
                  <a:schemeClr val="tx1"/>
                </a:solidFill>
              </a:rPr>
              <a:t>В </a:t>
            </a:r>
            <a:r>
              <a:rPr lang="en-US" sz="2200" b="1" dirty="0" err="1" smtClean="0">
                <a:solidFill>
                  <a:schemeClr val="tx1"/>
                </a:solidFill>
              </a:rPr>
              <a:t>noqatındaǵı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jaqtılıqtıń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amplitudası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tómendegishe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boladı</a:t>
            </a:r>
            <a:endParaRPr lang="ru-RU" sz="2200" dirty="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214282" y="2971800"/>
            <a:ext cx="4052918" cy="3886200"/>
          </a:xfrm>
          <a:prstGeom prst="rightArrow">
            <a:avLst>
              <a:gd name="adj1" fmla="val 82889"/>
              <a:gd name="adj2" fmla="val 19778"/>
            </a:avLst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i="1" dirty="0" smtClean="0">
                <a:solidFill>
                  <a:schemeClr val="tx1"/>
                </a:solidFill>
              </a:rPr>
              <a:t>В </a:t>
            </a:r>
            <a:r>
              <a:rPr lang="en-US" sz="2200" b="1" dirty="0" err="1" smtClean="0">
                <a:solidFill>
                  <a:schemeClr val="tx1"/>
                </a:solidFill>
              </a:rPr>
              <a:t>noqatta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bárhama</a:t>
            </a:r>
            <a:r>
              <a:rPr lang="en-US" sz="2200" b="1" dirty="0" smtClean="0">
                <a:solidFill>
                  <a:schemeClr val="tx1"/>
                </a:solidFill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</a:rPr>
              <a:t>birinshi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ashılǵan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Frenel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zonası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yarmınıń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tásirine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tiyisli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interferenciya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maksimumı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baqlanadı</a:t>
            </a:r>
            <a:r>
              <a:rPr lang="en-US" sz="2200" b="1" dirty="0" smtClean="0">
                <a:solidFill>
                  <a:schemeClr val="tx1"/>
                </a:solidFill>
              </a:rPr>
              <a:t>. </a:t>
            </a:r>
            <a:r>
              <a:rPr lang="en-US" sz="2200" b="1" dirty="0" err="1" smtClean="0">
                <a:solidFill>
                  <a:schemeClr val="tx1"/>
                </a:solidFill>
              </a:rPr>
              <a:t>Oraylıq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maksimum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átirapında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koncentrlik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jaqtı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hám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qarańǵı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saqıynalar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baqlanadı</a:t>
            </a:r>
            <a:endParaRPr lang="ru-RU" sz="2200" b="1" dirty="0" smtClean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4343400" y="3581400"/>
            <a:ext cx="4572000" cy="2514600"/>
            <a:chOff x="4419600" y="3581400"/>
            <a:chExt cx="4572000" cy="2514600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4419600" y="3581400"/>
              <a:ext cx="4572000" cy="2514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aphicFrame>
          <p:nvGraphicFramePr>
            <p:cNvPr id="33795" name="Object 3"/>
            <p:cNvGraphicFramePr>
              <a:graphicFrameLocks noChangeAspect="1"/>
            </p:cNvGraphicFramePr>
            <p:nvPr/>
          </p:nvGraphicFramePr>
          <p:xfrm>
            <a:off x="4419600" y="3657600"/>
            <a:ext cx="4556125" cy="2335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4" name="Формула" r:id="rId4" imgW="2108200" imgH="1079500" progId="Equation.3">
                    <p:embed/>
                  </p:oleObj>
                </mc:Choice>
                <mc:Fallback>
                  <p:oleObj name="Формула" r:id="rId4" imgW="2108200" imgH="1079500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657600"/>
                          <a:ext cx="4556125" cy="2335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" name="Содержимое 13" descr="0914.bmp"/>
          <p:cNvPicPr>
            <a:picLocks noGrp="1" noChangeAspect="1"/>
          </p:cNvPicPr>
          <p:nvPr>
            <p:ph idx="1"/>
          </p:nvPr>
        </p:nvPicPr>
        <p:blipFill>
          <a:blip r:embed="rId6" cstate="print"/>
          <a:stretch>
            <a:fillRect/>
          </a:stretch>
        </p:blipFill>
        <p:spPr>
          <a:xfrm>
            <a:off x="152400" y="228600"/>
            <a:ext cx="4531278" cy="281940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09145.bmp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52400" y="304800"/>
            <a:ext cx="4751099" cy="556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17" name="Стрелка вверх 16"/>
          <p:cNvSpPr/>
          <p:nvPr/>
        </p:nvSpPr>
        <p:spPr>
          <a:xfrm>
            <a:off x="2362200" y="5715000"/>
            <a:ext cx="381000" cy="35720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57800" y="152400"/>
            <a:ext cx="36576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Sheksiz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uzın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tesiktegi</a:t>
            </a:r>
            <a:r>
              <a:rPr lang="en-US" sz="2800" b="1" dirty="0" smtClean="0">
                <a:solidFill>
                  <a:schemeClr val="tx1"/>
                </a:solidFill>
              </a:rPr>
              <a:t>  </a:t>
            </a:r>
            <a:r>
              <a:rPr lang="en-US" sz="2800" b="1" dirty="0" err="1" smtClean="0">
                <a:solidFill>
                  <a:schemeClr val="tx1"/>
                </a:solidFill>
              </a:rPr>
              <a:t>Fraungofer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difrakciyası</a:t>
            </a:r>
            <a:endParaRPr lang="ru-RU" sz="28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105400" y="1524000"/>
            <a:ext cx="3886200" cy="762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Frenel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zonaları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sanı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jup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bolǵanda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105400" y="2514600"/>
            <a:ext cx="3886200" cy="152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105400" y="4191000"/>
            <a:ext cx="3886200" cy="762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Frenel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zonaları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sanı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taq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bolǵanda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105400" y="5181600"/>
            <a:ext cx="3886200" cy="152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5181600" y="3200400"/>
          <a:ext cx="3733800" cy="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2" name="Формула" r:id="rId5" imgW="1866090" imgH="393529" progId="Equation.3">
                  <p:embed/>
                </p:oleObj>
              </mc:Choice>
              <mc:Fallback>
                <p:oleObj name="Формула" r:id="rId5" imgW="1866090" imgH="393529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200400"/>
                        <a:ext cx="3733800" cy="78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5867400" y="5867400"/>
          <a:ext cx="2727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" name="Формула" r:id="rId7" imgW="1409088" imgH="393529" progId="Equation.3">
                  <p:embed/>
                </p:oleObj>
              </mc:Choice>
              <mc:Fallback>
                <p:oleObj name="Формула" r:id="rId7" imgW="1409088" imgH="393529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867400"/>
                        <a:ext cx="27273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5590474" y="2590800"/>
            <a:ext cx="27775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 smtClean="0"/>
              <a:t>Difrakciya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minimumınıń</a:t>
            </a:r>
            <a:endParaRPr lang="en-US" sz="2000" b="1" dirty="0" smtClean="0"/>
          </a:p>
          <a:p>
            <a:pPr algn="ctr"/>
            <a:r>
              <a:rPr lang="en-US" sz="2000" b="1" dirty="0" err="1" smtClean="0"/>
              <a:t>baqlanıw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shárti</a:t>
            </a:r>
            <a:r>
              <a:rPr lang="ru-RU" sz="2000" b="1" i="1" dirty="0" smtClean="0"/>
              <a:t> 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656451" y="5257800"/>
            <a:ext cx="2870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 smtClean="0"/>
              <a:t>Difrakciya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maksimumınıń</a:t>
            </a:r>
            <a:endParaRPr lang="en-US" sz="2000" b="1" dirty="0" smtClean="0"/>
          </a:p>
          <a:p>
            <a:pPr algn="ctr"/>
            <a:r>
              <a:rPr lang="en-US" sz="2000" b="1" dirty="0" err="1" smtClean="0"/>
              <a:t>baqlanıw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shárti</a:t>
            </a:r>
            <a:endParaRPr lang="ru-RU" sz="20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04800" y="6096000"/>
            <a:ext cx="45720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Difrakciyalıq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spektr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42900" y="3581400"/>
            <a:ext cx="8458200" cy="1143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Sańlaq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menen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jaqtırtılǵanda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oraylıq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maksimum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jol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kóriniste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baqlanadı</a:t>
            </a:r>
            <a:r>
              <a:rPr lang="en-US" sz="2000" b="1" dirty="0" smtClean="0">
                <a:solidFill>
                  <a:schemeClr val="tx1"/>
                </a:solidFill>
              </a:rPr>
              <a:t>. </a:t>
            </a:r>
            <a:r>
              <a:rPr lang="en-US" sz="2000" b="1" dirty="0" err="1" smtClean="0">
                <a:solidFill>
                  <a:schemeClr val="tx1"/>
                </a:solidFill>
              </a:rPr>
              <a:t>Jantasqan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maksimumlar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reńbereń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bolıp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difrakciya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súwretleniwi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orayında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fiolet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reńinde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boladı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ru-RU" dirty="0"/>
          </a:p>
        </p:txBody>
      </p:sp>
      <p:sp>
        <p:nvSpPr>
          <p:cNvPr id="6" name="Пятиугольник 5"/>
          <p:cNvSpPr/>
          <p:nvPr/>
        </p:nvSpPr>
        <p:spPr>
          <a:xfrm>
            <a:off x="304800" y="228600"/>
            <a:ext cx="4953000" cy="6858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Amplituda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maksimal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bolatuǵın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baǵıtlar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7" name="Пятиугольник 6"/>
          <p:cNvSpPr/>
          <p:nvPr/>
        </p:nvSpPr>
        <p:spPr>
          <a:xfrm>
            <a:off x="304800" y="1371600"/>
            <a:ext cx="4953000" cy="6858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Amplituda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nolge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bolatuǵın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baǵıtlar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 algn="ctr"/>
            <a:endParaRPr lang="ru-RU" sz="20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410200" y="228600"/>
            <a:ext cx="3581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410200" y="1295400"/>
            <a:ext cx="3581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5257800" y="1295400"/>
          <a:ext cx="373742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4" name="Формула" r:id="rId4" imgW="1930400" imgH="393700" progId="Equation.3">
                  <p:embed/>
                </p:oleObj>
              </mc:Choice>
              <mc:Fallback>
                <p:oleObj name="Формула" r:id="rId4" imgW="1930400" imgH="3937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3737429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638800" y="228599"/>
          <a:ext cx="2971800" cy="786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5" name="Формула" r:id="rId6" imgW="1485900" imgH="393700" progId="Equation.3">
                  <p:embed/>
                </p:oleObj>
              </mc:Choice>
              <mc:Fallback>
                <p:oleObj name="Формула" r:id="rId6" imgW="1485900" imgH="39370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8599"/>
                        <a:ext cx="2971800" cy="786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Скругленный прямоугольник 13"/>
          <p:cNvSpPr/>
          <p:nvPr/>
        </p:nvSpPr>
        <p:spPr>
          <a:xfrm>
            <a:off x="342900" y="2362200"/>
            <a:ext cx="84582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Difrakciya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nátiyjesinde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ekranda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alınatuǵın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jedellikler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bólistiriliwi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dikrakciyalıq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spektr</a:t>
            </a:r>
            <a:r>
              <a:rPr lang="ru-RU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ataladı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ru-RU" dirty="0"/>
          </a:p>
        </p:txBody>
      </p:sp>
      <p:pic>
        <p:nvPicPr>
          <p:cNvPr id="38917" name="Picture 5" descr="3-10-6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>
            <a:lum bright="6000" contrast="12000"/>
          </a:blip>
          <a:srcRect/>
          <a:stretch>
            <a:fillRect/>
          </a:stretch>
        </p:blipFill>
        <p:spPr bwMode="auto">
          <a:xfrm>
            <a:off x="788973" y="4953000"/>
            <a:ext cx="7566054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4612" y="500042"/>
            <a:ext cx="6019800" cy="214314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defRPr/>
            </a:pP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Optika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2699792" y="3352800"/>
            <a:ext cx="6048672" cy="79058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lang="uz-Latn-UZ" sz="40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en-US" sz="4000" b="1" dirty="0" err="1"/>
              <a:t>Jaqtılıq</a:t>
            </a:r>
            <a:r>
              <a:rPr lang="en-US" sz="4000" b="1" dirty="0"/>
              <a:t> </a:t>
            </a:r>
            <a:r>
              <a:rPr lang="en-US" sz="4000" b="1" dirty="0" err="1"/>
              <a:t>difrakciyası</a:t>
            </a:r>
            <a:r>
              <a:rPr lang="en-US" sz="4000" b="1" dirty="0"/>
              <a:t>.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uz-Latn-UZ" b="1" dirty="0" smtClean="0"/>
              <a:t>ANÍQ</a:t>
            </a:r>
            <a:r>
              <a:rPr lang="en-US" b="1" dirty="0" smtClean="0"/>
              <a:t>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uz-Latn-UZ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091456.bmp"/>
          <p:cNvPicPr>
            <a:picLocks noGrp="1" noChangeAspect="1"/>
          </p:cNvPicPr>
          <p:nvPr>
            <p:ph sz="half" idx="1"/>
          </p:nvPr>
        </p:nvPicPr>
        <p:blipFill>
          <a:blip r:embed="rId5" cstate="print"/>
          <a:stretch>
            <a:fillRect/>
          </a:stretch>
        </p:blipFill>
        <p:spPr>
          <a:xfrm>
            <a:off x="132633" y="304800"/>
            <a:ext cx="4439367" cy="4495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5" name="Прямоугольник 4"/>
          <p:cNvSpPr/>
          <p:nvPr/>
        </p:nvSpPr>
        <p:spPr>
          <a:xfrm>
            <a:off x="4724400" y="152400"/>
            <a:ext cx="4267200" cy="11334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Difrakciyalıq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pánjerede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Fraungofer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difrakciyası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00600" y="1371600"/>
            <a:ext cx="4191000" cy="1905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tx1"/>
                </a:solidFill>
              </a:rPr>
              <a:t>Bir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ólshemli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difrakciyalıq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pánjere</a:t>
            </a:r>
            <a:r>
              <a:rPr lang="en-US" sz="2200" b="1" dirty="0" smtClean="0">
                <a:solidFill>
                  <a:schemeClr val="tx1"/>
                </a:solidFill>
              </a:rPr>
              <a:t> – </a:t>
            </a:r>
            <a:r>
              <a:rPr lang="en-US" sz="2200" b="1" dirty="0" err="1" smtClean="0">
                <a:solidFill>
                  <a:schemeClr val="tx1"/>
                </a:solidFill>
              </a:rPr>
              <a:t>bir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tegislikte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jatqan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hám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birdey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qalıńlıqtaǵı</a:t>
            </a:r>
            <a:r>
              <a:rPr lang="en-US" sz="2200" b="1" dirty="0" smtClean="0">
                <a:solidFill>
                  <a:schemeClr val="tx1"/>
                </a:solidFill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</a:rPr>
              <a:t>tınıq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bolmaǵan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aralıqlar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menen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bólingen</a:t>
            </a:r>
            <a:r>
              <a:rPr lang="en-US" sz="2200" b="1" dirty="0" smtClean="0">
                <a:solidFill>
                  <a:schemeClr val="tx1"/>
                </a:solidFill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</a:rPr>
              <a:t>teń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qalıńlıqtaǵı</a:t>
            </a:r>
            <a:r>
              <a:rPr lang="en-US" sz="2200" b="1" dirty="0" smtClean="0">
                <a:solidFill>
                  <a:schemeClr val="tx1"/>
                </a:solidFill>
              </a:rPr>
              <a:t> parallel </a:t>
            </a:r>
            <a:r>
              <a:rPr lang="en-US" sz="2200" b="1" dirty="0" err="1" smtClean="0">
                <a:solidFill>
                  <a:schemeClr val="tx1"/>
                </a:solidFill>
              </a:rPr>
              <a:t>sańlaqlar</a:t>
            </a:r>
            <a:r>
              <a:rPr lang="en-US" sz="2200" b="1" dirty="0" smtClean="0">
                <a:solidFill>
                  <a:schemeClr val="tx1"/>
                </a:solidFill>
              </a:rPr>
              <a:t>.</a:t>
            </a:r>
            <a:r>
              <a:rPr lang="ru-RU" sz="2200" b="1" dirty="0" smtClean="0">
                <a:solidFill>
                  <a:schemeClr val="tx1"/>
                </a:solidFill>
              </a:rPr>
              <a:t> </a:t>
            </a:r>
            <a:endParaRPr lang="ru-RU" sz="2200" dirty="0" smtClean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4800" y="4786322"/>
            <a:ext cx="4267200" cy="207167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tx1"/>
                </a:solidFill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—</a:t>
            </a:r>
            <a:r>
              <a:rPr lang="en-US" sz="2000" b="1" dirty="0" err="1" smtClean="0">
                <a:solidFill>
                  <a:schemeClr val="tx1"/>
                </a:solidFill>
              </a:rPr>
              <a:t>hár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bir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sańlaqtıń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keńligi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en-US" sz="2000" b="1" i="1" dirty="0" smtClean="0">
                <a:solidFill>
                  <a:schemeClr val="tx1"/>
                </a:solidFill>
              </a:rPr>
              <a:t>b</a:t>
            </a:r>
            <a:r>
              <a:rPr lang="ru-RU" sz="2000" b="1" dirty="0" smtClean="0">
                <a:solidFill>
                  <a:schemeClr val="tx1"/>
                </a:solidFill>
              </a:rPr>
              <a:t>—</a:t>
            </a:r>
            <a:r>
              <a:rPr lang="en-US" sz="2000" b="1" dirty="0" err="1" smtClean="0">
                <a:solidFill>
                  <a:schemeClr val="tx1"/>
                </a:solidFill>
              </a:rPr>
              <a:t>sańlaqlar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arasındaǵı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tınıq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bolmaǵan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zonalar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keńligi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i="1" baseline="-25000" dirty="0" smtClean="0">
                <a:solidFill>
                  <a:schemeClr val="tx1"/>
                </a:solidFill>
              </a:rPr>
              <a:t>o</a:t>
            </a:r>
            <a:r>
              <a:rPr lang="ru-RU" sz="2000" b="1" dirty="0" smtClean="0">
                <a:solidFill>
                  <a:schemeClr val="tx1"/>
                </a:solidFill>
              </a:rPr>
              <a:t>— </a:t>
            </a:r>
            <a:r>
              <a:rPr lang="en-US" sz="2000" b="1" dirty="0" err="1" smtClean="0">
                <a:solidFill>
                  <a:schemeClr val="tx1"/>
                </a:solidFill>
              </a:rPr>
              <a:t>birlik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uzınlıqqa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tuwrı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keliwshi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sańlaqlar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sanı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–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sańlaqlar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sanı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007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6000" y="3429000"/>
                  <a:ext cx="4089400" cy="3346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/>
        </p:nvSpPr>
        <p:spPr>
          <a:xfrm>
            <a:off x="4572000" y="5572140"/>
            <a:ext cx="42672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" y="0"/>
            <a:ext cx="8458200" cy="1143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Difrakciyalıq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pánjerede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bárshe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sańlaqlardan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shıǵıwshı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difrakciyalanǵan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kogerent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nurlar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dástesiniń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kóp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nurlı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interferenciyası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ámelge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asırıladı</a:t>
            </a:r>
            <a:r>
              <a:rPr lang="en-US" sz="2200" b="1" dirty="0" smtClean="0">
                <a:solidFill>
                  <a:schemeClr val="tx1"/>
                </a:solidFill>
              </a:rPr>
              <a:t>.</a:t>
            </a:r>
            <a:endParaRPr lang="ru-RU" sz="2200" dirty="0" smtClean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572000" y="1219200"/>
            <a:ext cx="4267200" cy="9239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28600" y="1219200"/>
            <a:ext cx="4191000" cy="8382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Difrakciyalıq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pánjere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turaqlısı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4572000" y="1371600"/>
          <a:ext cx="1828800" cy="55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4" name="Формула" r:id="rId4" imgW="583693" imgH="177646" progId="Equation.3">
                  <p:embed/>
                </p:oleObj>
              </mc:Choice>
              <mc:Fallback>
                <p:oleObj name="Формула" r:id="rId4" imgW="583693" imgH="177646" progId="Equation.3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71600"/>
                        <a:ext cx="1828800" cy="550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6934200" y="1219200"/>
          <a:ext cx="1066800" cy="931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5" name="Формула" r:id="rId6" imgW="495085" imgH="431613" progId="Equation.3">
                  <p:embed/>
                </p:oleObj>
              </mc:Choice>
              <mc:Fallback>
                <p:oleObj name="Формула" r:id="rId6" imgW="495085" imgH="431613" progId="Equation.3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219200"/>
                        <a:ext cx="1066800" cy="9315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ятиугольник 10"/>
          <p:cNvSpPr/>
          <p:nvPr/>
        </p:nvSpPr>
        <p:spPr>
          <a:xfrm>
            <a:off x="214282" y="2143116"/>
            <a:ext cx="4191000" cy="8382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Tiykarǵı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maksimumlar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baqlanatuǵın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shárt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72000" y="2209800"/>
            <a:ext cx="4267200" cy="647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572000" y="3276600"/>
            <a:ext cx="4267200" cy="5810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ятиугольник 13"/>
          <p:cNvSpPr/>
          <p:nvPr/>
        </p:nvSpPr>
        <p:spPr>
          <a:xfrm>
            <a:off x="214282" y="3071810"/>
            <a:ext cx="4191000" cy="8382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Tiykarǵı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minimumlar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baqlanatuǵın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shárt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571999" y="2286000"/>
          <a:ext cx="4114801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6" name="Формула" r:id="rId8" imgW="1688367" imgH="203112" progId="Equation.3">
                  <p:embed/>
                </p:oleObj>
              </mc:Choice>
              <mc:Fallback>
                <p:oleObj name="Формула" r:id="rId8" imgW="1688367" imgH="203112" progId="Equation.3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2286000"/>
                        <a:ext cx="4114801" cy="497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4572000" y="3286124"/>
          <a:ext cx="4267201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7" name="Формула" r:id="rId10" imgW="1688367" imgH="203112" progId="Equation.3">
                  <p:embed/>
                </p:oleObj>
              </mc:Choice>
              <mc:Fallback>
                <p:oleObj name="Формула" r:id="rId10" imgW="1688367" imgH="203112" progId="Equation.3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86124"/>
                        <a:ext cx="4267201" cy="5156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ятиугольник 18"/>
          <p:cNvSpPr/>
          <p:nvPr/>
        </p:nvSpPr>
        <p:spPr>
          <a:xfrm>
            <a:off x="228600" y="3929066"/>
            <a:ext cx="4191000" cy="1357322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Bas </a:t>
            </a:r>
            <a:r>
              <a:rPr lang="en-US" sz="2000" b="1" dirty="0" err="1" smtClean="0">
                <a:solidFill>
                  <a:schemeClr val="tx1"/>
                </a:solidFill>
              </a:rPr>
              <a:t>maksimum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amplitudası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hár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bir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sańlaqtan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shıǵıp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atırǵan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terbelisler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amplitudalarınıń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jıyındısı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228600" y="5286388"/>
            <a:ext cx="4191000" cy="1419212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Bas </a:t>
            </a:r>
            <a:r>
              <a:rPr lang="en-US" sz="2000" b="1" dirty="0" err="1" smtClean="0">
                <a:solidFill>
                  <a:schemeClr val="tx1"/>
                </a:solidFill>
              </a:rPr>
              <a:t>maksimumnıń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jedelligi</a:t>
            </a:r>
            <a:r>
              <a:rPr lang="en-US" sz="2000" b="1" dirty="0" smtClean="0">
                <a:solidFill>
                  <a:schemeClr val="tx1"/>
                </a:solidFill>
              </a:rPr>
              <a:t> sol </a:t>
            </a:r>
            <a:r>
              <a:rPr lang="en-US" sz="2000" b="1" dirty="0" err="1" smtClean="0">
                <a:solidFill>
                  <a:schemeClr val="tx1"/>
                </a:solidFill>
              </a:rPr>
              <a:t>baǵıttaǵı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bir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sańlaq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payda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qılatuǵın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terbelis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jedelliginen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úlken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572000" y="4191000"/>
            <a:ext cx="42672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5867399" y="4343400"/>
          <a:ext cx="1584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8" name="Формула" r:id="rId12" imgW="685800" imgH="228600" progId="Equation.3">
                  <p:embed/>
                </p:oleObj>
              </mc:Choice>
              <mc:Fallback>
                <p:oleObj name="Формула" r:id="rId12" imgW="685800" imgH="228600" progId="Equation.3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399" y="4343400"/>
                        <a:ext cx="1584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5786446" y="5643578"/>
          <a:ext cx="207757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9" name="Формула" r:id="rId14" imgW="723586" imgH="241195" progId="Equation.3">
                  <p:embed/>
                </p:oleObj>
              </mc:Choice>
              <mc:Fallback>
                <p:oleObj name="Формула" r:id="rId14" imgW="723586" imgH="241195" progId="Equation.3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5643578"/>
                        <a:ext cx="207757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091669.bmp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304800" y="1066800"/>
            <a:ext cx="8626997" cy="3429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5" name="Прямоугольник 4"/>
          <p:cNvSpPr/>
          <p:nvPr/>
        </p:nvSpPr>
        <p:spPr>
          <a:xfrm>
            <a:off x="304800" y="228600"/>
            <a:ext cx="85344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Tórt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sańlaqtaǵı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difrakciyalıq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súwretleniw</a:t>
            </a:r>
            <a:r>
              <a:rPr lang="ru-RU" sz="2800" b="1" dirty="0" smtClean="0">
                <a:solidFill>
                  <a:schemeClr val="tx1"/>
                </a:solidFill>
              </a:rPr>
              <a:t> (</a:t>
            </a:r>
            <a:r>
              <a:rPr lang="en-US" sz="2800" b="1" dirty="0" smtClean="0">
                <a:solidFill>
                  <a:schemeClr val="tx1"/>
                </a:solidFill>
              </a:rPr>
              <a:t>N=4)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3400" y="4800600"/>
            <a:ext cx="4724400" cy="77154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Difrakciyalıq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pánjere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payda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qılatuǵın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tiykarǵı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maksimumlar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sanı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6072198" y="4714884"/>
            <a:ext cx="2362200" cy="914401"/>
            <a:chOff x="5486400" y="4191000"/>
            <a:chExt cx="2362200" cy="91440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5486400" y="4191000"/>
              <a:ext cx="2362200" cy="914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41985" name="Object 1"/>
            <p:cNvGraphicFramePr>
              <a:graphicFrameLocks noChangeAspect="1"/>
            </p:cNvGraphicFramePr>
            <p:nvPr/>
          </p:nvGraphicFramePr>
          <p:xfrm>
            <a:off x="6096000" y="4191000"/>
            <a:ext cx="996044" cy="914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5" name="Формула" r:id="rId5" imgW="431613" imgH="393529" progId="Equation.3">
                    <p:embed/>
                  </p:oleObj>
                </mc:Choice>
                <mc:Fallback>
                  <p:oleObj name="Формула" r:id="rId5" imgW="431613" imgH="393529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4191000"/>
                          <a:ext cx="996044" cy="914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Прямоугольник 11"/>
          <p:cNvSpPr/>
          <p:nvPr/>
        </p:nvSpPr>
        <p:spPr>
          <a:xfrm>
            <a:off x="533400" y="5867400"/>
            <a:ext cx="4724400" cy="685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Qosımsha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mimumlar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baqlanatuǵın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shárt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5562600" y="5715000"/>
            <a:ext cx="3352800" cy="926432"/>
            <a:chOff x="5486400" y="5181600"/>
            <a:chExt cx="3352800" cy="926432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5486400" y="5181600"/>
              <a:ext cx="3352800" cy="914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41988" name="Object 4"/>
            <p:cNvGraphicFramePr>
              <a:graphicFrameLocks noChangeAspect="1"/>
            </p:cNvGraphicFramePr>
            <p:nvPr/>
          </p:nvGraphicFramePr>
          <p:xfrm>
            <a:off x="5715000" y="5181600"/>
            <a:ext cx="2514600" cy="926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6" name="Формула" r:id="rId7" imgW="1066337" imgH="393529" progId="Equation.3">
                    <p:embed/>
                  </p:oleObj>
                </mc:Choice>
                <mc:Fallback>
                  <p:oleObj name="Формула" r:id="rId7" imgW="1066337" imgH="393529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5181600"/>
                          <a:ext cx="2514600" cy="926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47113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9200" y="838200"/>
                  <a:ext cx="6858000" cy="56118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Interferenciya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súwretleniwiniń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sańlaqlar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arasındaǵı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aralıqqa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baylanıslı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ózgeriwi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125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1246188"/>
                  <a:ext cx="6858000" cy="5611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8381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700" b="1" u="sng" dirty="0" smtClean="0"/>
              <a:t/>
            </a:r>
            <a:br>
              <a:rPr lang="en-US" sz="2700" b="1" u="sng" dirty="0" smtClean="0"/>
            </a:br>
            <a:r>
              <a:rPr lang="en-US" sz="2700" b="1" u="sng" dirty="0" smtClean="0"/>
              <a:t/>
            </a:r>
            <a:br>
              <a:rPr lang="en-US" sz="2700" b="1" u="sng" dirty="0" smtClean="0"/>
            </a:br>
            <a:r>
              <a:rPr lang="en-US" sz="3600" b="1" u="sng" dirty="0" err="1" smtClean="0">
                <a:solidFill>
                  <a:schemeClr val="tx1"/>
                </a:solidFill>
              </a:rPr>
              <a:t>Rentgen</a:t>
            </a:r>
            <a:r>
              <a:rPr lang="en-US" sz="3600" b="1" u="sng" dirty="0" smtClean="0">
                <a:solidFill>
                  <a:schemeClr val="tx1"/>
                </a:solidFill>
              </a:rPr>
              <a:t> </a:t>
            </a:r>
            <a:r>
              <a:rPr lang="en-US" sz="3600" b="1" u="sng" dirty="0" err="1" smtClean="0">
                <a:solidFill>
                  <a:schemeClr val="tx1"/>
                </a:solidFill>
              </a:rPr>
              <a:t>nurlarınıń</a:t>
            </a:r>
            <a:r>
              <a:rPr lang="en-US" sz="3600" b="1" u="sng" dirty="0" smtClean="0">
                <a:solidFill>
                  <a:schemeClr val="tx1"/>
                </a:solidFill>
              </a:rPr>
              <a:t> </a:t>
            </a:r>
            <a:r>
              <a:rPr lang="en-US" sz="3600" b="1" u="sng" dirty="0" err="1" smtClean="0">
                <a:solidFill>
                  <a:schemeClr val="tx1"/>
                </a:solidFill>
              </a:rPr>
              <a:t>difrakciyası</a:t>
            </a:r>
            <a:r>
              <a:rPr lang="en-US" sz="3600" b="1" u="sng" dirty="0" smtClean="0">
                <a:solidFill>
                  <a:schemeClr val="tx1"/>
                </a:solidFill>
              </a:rPr>
              <a:t>.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4" name="Содержимое 3" descr="0914569.bmp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28600" y="1143000"/>
            <a:ext cx="4899884" cy="27821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5" name="Скругленный прямоугольник 4"/>
          <p:cNvSpPr/>
          <p:nvPr/>
        </p:nvSpPr>
        <p:spPr>
          <a:xfrm>
            <a:off x="228600" y="4038600"/>
            <a:ext cx="4800600" cy="1600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Úsh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ólshemli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pánjere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turaqlısına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iye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bolǵan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kristallar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rentgen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nurlanıwı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difrakciyasın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baqlaw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ushın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qollanıladı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1143000" y="5715000"/>
            <a:ext cx="3200400" cy="914400"/>
            <a:chOff x="1143000" y="5715000"/>
            <a:chExt cx="3200400" cy="91440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1143000" y="5715000"/>
              <a:ext cx="3200400" cy="914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43009" name="Object 1"/>
            <p:cNvGraphicFramePr>
              <a:graphicFrameLocks noChangeAspect="1"/>
            </p:cNvGraphicFramePr>
            <p:nvPr/>
          </p:nvGraphicFramePr>
          <p:xfrm>
            <a:off x="1143000" y="5791200"/>
            <a:ext cx="30480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91" name="Формула" r:id="rId5" imgW="1155700" imgH="228600" progId="Equation.3">
                    <p:embed/>
                  </p:oleObj>
                </mc:Choice>
                <mc:Fallback>
                  <p:oleObj name="Формула" r:id="rId5" imgW="1155700" imgH="228600" progId="Equation.3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5791200"/>
                          <a:ext cx="3048000" cy="609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5410200" y="1219200"/>
            <a:ext cx="3429000" cy="762000"/>
            <a:chOff x="5410200" y="1219200"/>
            <a:chExt cx="3429000" cy="762000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5410200" y="1219200"/>
              <a:ext cx="3429000" cy="76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-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sırǵanaw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múyeshi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3011" name="Object 3"/>
            <p:cNvGraphicFramePr>
              <a:graphicFrameLocks noChangeAspect="1"/>
            </p:cNvGraphicFramePr>
            <p:nvPr/>
          </p:nvGraphicFramePr>
          <p:xfrm>
            <a:off x="5562600" y="1295400"/>
            <a:ext cx="4572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92" name="Формула" r:id="rId7" imgW="139579" imgH="177646" progId="Equation.3">
                    <p:embed/>
                  </p:oleObj>
                </mc:Choice>
                <mc:Fallback>
                  <p:oleObj name="Формула" r:id="rId7" imgW="139579" imgH="177646" progId="Equation.3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1295400"/>
                          <a:ext cx="4572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Скругленный прямоугольник 11"/>
          <p:cNvSpPr/>
          <p:nvPr/>
        </p:nvSpPr>
        <p:spPr>
          <a:xfrm>
            <a:off x="5410200" y="2133600"/>
            <a:ext cx="3505200" cy="2438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Jedellik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maksimumları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atomlar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tegisliginen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shaǵılısqan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birdey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fazada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bolǵan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bárshe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tolqınlar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baǵıtında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baqlanadı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562600" y="4876800"/>
            <a:ext cx="3124200" cy="1600200"/>
            <a:chOff x="5562600" y="4876800"/>
            <a:chExt cx="3124200" cy="1600200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5562600" y="4876800"/>
              <a:ext cx="3124200" cy="1600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="1" u="sng" dirty="0" smtClean="0"/>
            </a:p>
            <a:p>
              <a:pPr algn="ctr"/>
              <a:r>
                <a:rPr lang="ru-RU" sz="2000" b="1" dirty="0" smtClean="0">
                  <a:solidFill>
                    <a:schemeClr val="tx1"/>
                  </a:solidFill>
                </a:rPr>
                <a:t>-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Vulf-Bregg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ańlatpası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.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3013" name="Object 5"/>
            <p:cNvGraphicFramePr>
              <a:graphicFrameLocks noChangeAspect="1"/>
            </p:cNvGraphicFramePr>
            <p:nvPr/>
          </p:nvGraphicFramePr>
          <p:xfrm>
            <a:off x="5715000" y="5029200"/>
            <a:ext cx="2709672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93" name="Формула" r:id="rId9" imgW="888614" imgH="177723" progId="Equation.3">
                    <p:embed/>
                  </p:oleObj>
                </mc:Choice>
                <mc:Fallback>
                  <p:oleObj name="Формула" r:id="rId9" imgW="888614" imgH="177723" progId="Equation.3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5029200"/>
                          <a:ext cx="2709672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091666.bmp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28600" y="990600"/>
            <a:ext cx="4605607" cy="3733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5" name="Прямоугольник 4"/>
          <p:cNvSpPr/>
          <p:nvPr/>
        </p:nvSpPr>
        <p:spPr>
          <a:xfrm>
            <a:off x="266700" y="228600"/>
            <a:ext cx="86106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Difrakciyalıq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pánjereniń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anıqlaw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kúshi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500694" y="1643050"/>
            <a:ext cx="3514756" cy="457203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Difrakciyalıq</a:t>
            </a:r>
            <a:r>
              <a:rPr lang="ru-RU" sz="2000" b="1" dirty="0" smtClean="0"/>
              <a:t> </a:t>
            </a:r>
            <a:r>
              <a:rPr lang="en-US" sz="2000" b="1" i="1" dirty="0" err="1" smtClean="0"/>
              <a:t>pánjereniń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anıqlaw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kúshi</a:t>
            </a:r>
            <a:r>
              <a:rPr lang="en-US" sz="2000" b="1" i="1" dirty="0" smtClean="0"/>
              <a:t> </a:t>
            </a:r>
            <a:r>
              <a:rPr lang="en-US" sz="2000" b="1" dirty="0" err="1" smtClean="0"/>
              <a:t>dep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ru-RU" sz="2000" b="1" dirty="0" smtClean="0"/>
              <a:t>                           </a:t>
            </a:r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err="1" smtClean="0"/>
              <a:t>ólshemsiz</a:t>
            </a:r>
            <a:r>
              <a:rPr lang="ru-RU" sz="2000" b="1" dirty="0" smtClean="0"/>
              <a:t> </a:t>
            </a:r>
            <a:r>
              <a:rPr lang="en-US" sz="2000" b="1" dirty="0" err="1" smtClean="0"/>
              <a:t>shamaǵa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aytıladı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Bul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shama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eki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qońsılas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/>
              <a:t>turǵan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spektral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sızıqlardı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bólek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anıqlaw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imkanıyatın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kórsetedi</a:t>
            </a:r>
            <a:r>
              <a:rPr lang="en-US" sz="2000" b="1" dirty="0" smtClean="0"/>
              <a:t>.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214282" y="3071810"/>
            <a:ext cx="7500950" cy="2989810"/>
            <a:chOff x="152400" y="3334790"/>
            <a:chExt cx="7500950" cy="298981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152400" y="5181600"/>
              <a:ext cx="1905000" cy="1143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44033" name="Object 1"/>
            <p:cNvGraphicFramePr>
              <a:graphicFrameLocks noChangeAspect="1"/>
            </p:cNvGraphicFramePr>
            <p:nvPr/>
          </p:nvGraphicFramePr>
          <p:xfrm>
            <a:off x="457200" y="5257800"/>
            <a:ext cx="1143000" cy="927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51" name="Формула" r:id="rId5" imgW="482391" imgH="393529" progId="Equation.3">
                    <p:embed/>
                  </p:oleObj>
                </mc:Choice>
                <mc:Fallback>
                  <p:oleObj name="Формула" r:id="rId5" imgW="482391" imgH="393529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5257800"/>
                          <a:ext cx="1143000" cy="9276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4685571"/>
                </p:ext>
              </p:extLst>
            </p:nvPr>
          </p:nvGraphicFramePr>
          <p:xfrm>
            <a:off x="6510350" y="3334790"/>
            <a:ext cx="1143000" cy="927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52" name="Формула" r:id="rId7" imgW="482391" imgH="393529" progId="Equation.3">
                    <p:embed/>
                  </p:oleObj>
                </mc:Choice>
                <mc:Fallback>
                  <p:oleObj name="Формула" r:id="rId7" imgW="482391" imgH="393529" progId="Equation.3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0350" y="3334790"/>
                          <a:ext cx="1143000" cy="9276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Скругленный прямоугольник 10"/>
          <p:cNvSpPr/>
          <p:nvPr/>
        </p:nvSpPr>
        <p:spPr>
          <a:xfrm>
            <a:off x="2022764" y="5105400"/>
            <a:ext cx="3335054" cy="1600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</a:t>
            </a:r>
            <a:r>
              <a:rPr lang="ru-RU" sz="2000" b="1" dirty="0" smtClean="0">
                <a:solidFill>
                  <a:schemeClr val="tx1"/>
                </a:solidFill>
              </a:rPr>
              <a:t>)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eki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sızıq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bólek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sızıqlar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oylanadı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r>
              <a:rPr lang="ru-RU" sz="2000" b="1" dirty="0" smtClean="0">
                <a:solidFill>
                  <a:schemeClr val="tx1"/>
                </a:solidFill>
              </a:rPr>
              <a:t>) </a:t>
            </a:r>
            <a:r>
              <a:rPr lang="en-US" sz="2000" b="1" dirty="0" err="1" smtClean="0">
                <a:solidFill>
                  <a:schemeClr val="tx1"/>
                </a:solidFill>
              </a:rPr>
              <a:t>eki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sızıq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bir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oylanadı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14282" y="1142984"/>
            <a:ext cx="500066" cy="3952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a)</a:t>
            </a:r>
            <a:endParaRPr lang="ru-RU" sz="2400" b="1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14282" y="2857496"/>
            <a:ext cx="500066" cy="3952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b)</a:t>
            </a:r>
            <a:endParaRPr lang="ru-RU" sz="24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5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US" sz="2800" b="1" dirty="0" err="1" smtClean="0">
                <a:solidFill>
                  <a:schemeClr val="tx1"/>
                </a:solidFill>
              </a:rPr>
              <a:t>Difrakciyalıq</a:t>
            </a:r>
            <a:r>
              <a:rPr lang="en-US" sz="2800" b="1" dirty="0" smtClean="0">
                <a:solidFill>
                  <a:schemeClr val="tx1"/>
                </a:solidFill>
              </a:rPr>
              <a:t>  </a:t>
            </a:r>
            <a:r>
              <a:rPr lang="en-US" sz="2800" b="1" dirty="0" err="1" smtClean="0">
                <a:solidFill>
                  <a:schemeClr val="tx1"/>
                </a:solidFill>
              </a:rPr>
              <a:t>pánjereniń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anıqlaw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kúshi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2971800" y="5257800"/>
            <a:ext cx="2743200" cy="1143000"/>
            <a:chOff x="2971800" y="3962400"/>
            <a:chExt cx="2743200" cy="114300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971800" y="3962400"/>
              <a:ext cx="2743200" cy="1143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45057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0920209"/>
                </p:ext>
              </p:extLst>
            </p:nvPr>
          </p:nvGraphicFramePr>
          <p:xfrm>
            <a:off x="3048000" y="3962400"/>
            <a:ext cx="2529568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4" name="Уравнение" r:id="rId4" imgW="1002960" imgH="393480" progId="Equation.3">
                    <p:embed/>
                  </p:oleObj>
                </mc:Choice>
                <mc:Fallback>
                  <p:oleObj name="Уравнение" r:id="rId4" imgW="1002960" imgH="393480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0" y="3962400"/>
                          <a:ext cx="2529568" cy="990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Скругленный прямоугольник 8"/>
          <p:cNvSpPr/>
          <p:nvPr/>
        </p:nvSpPr>
        <p:spPr>
          <a:xfrm>
            <a:off x="457200" y="1066800"/>
            <a:ext cx="8229600" cy="3810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Egerde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maksimum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orayı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ekinshisiniń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orayınan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shamalap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d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uzınlıǵı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aralıǵında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jaylassa</a:t>
            </a:r>
            <a:r>
              <a:rPr lang="en-US" sz="2400" b="1" dirty="0" smtClean="0"/>
              <a:t>, </a:t>
            </a:r>
          </a:p>
          <a:p>
            <a:pPr algn="ctr"/>
            <a:r>
              <a:rPr lang="en-US" sz="2400" b="1" dirty="0" err="1" smtClean="0"/>
              <a:t>bul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spektral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sızıqlar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bólek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anıqlanǵan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esaplanadı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 algn="ctr"/>
            <a:r>
              <a:rPr lang="en-US" sz="2400" b="1" dirty="0" err="1" smtClean="0"/>
              <a:t>Difrakciyalıq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pánjere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ushın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anıqlaw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kúshi</a:t>
            </a:r>
            <a:r>
              <a:rPr lang="en-US" sz="2400" b="1" dirty="0" smtClean="0"/>
              <a:t> </a:t>
            </a:r>
            <a:r>
              <a:rPr lang="uz-Cyrl-UZ" sz="2400" b="1" i="1" dirty="0" smtClean="0"/>
              <a:t>R </a:t>
            </a:r>
            <a:r>
              <a:rPr lang="uz-Cyrl-UZ" sz="2400" b="1" dirty="0" smtClean="0"/>
              <a:t>= </a:t>
            </a:r>
            <a:r>
              <a:rPr lang="uz-Cyrl-UZ" sz="2400" b="1" i="1" dirty="0" smtClean="0"/>
              <a:t>mN</a:t>
            </a:r>
            <a:r>
              <a:rPr lang="en-US" sz="2400" b="1" i="1" dirty="0" smtClean="0"/>
              <a:t> 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Bul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jerde</a:t>
            </a:r>
            <a:r>
              <a:rPr lang="en-US" sz="2400" b="1" dirty="0" smtClean="0"/>
              <a:t> </a:t>
            </a:r>
            <a:r>
              <a:rPr lang="ru-RU" sz="2400" b="1" i="1" dirty="0" smtClean="0"/>
              <a:t>N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sańlaqlar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sanı</a:t>
            </a:r>
            <a:r>
              <a:rPr lang="en-US" sz="2400" b="1" dirty="0" smtClean="0"/>
              <a:t>,</a:t>
            </a:r>
            <a:r>
              <a:rPr lang="ru-RU" sz="2400" b="1" dirty="0" smtClean="0"/>
              <a:t> </a:t>
            </a:r>
            <a:r>
              <a:rPr lang="ru-RU" sz="2400" b="1" i="1" dirty="0" smtClean="0"/>
              <a:t>m</a:t>
            </a:r>
            <a:r>
              <a:rPr lang="ru-RU" sz="2400" b="1" dirty="0" smtClean="0"/>
              <a:t> – </a:t>
            </a:r>
            <a:r>
              <a:rPr lang="en-US" sz="2400" b="1" dirty="0" err="1" smtClean="0"/>
              <a:t>maksimum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baqlanıw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</a:t>
            </a:r>
            <a:r>
              <a:rPr lang="en-US" sz="2400" b="1" dirty="0" err="1" smtClean="0">
                <a:solidFill>
                  <a:schemeClr val="tx1"/>
                </a:solidFill>
              </a:rPr>
              <a:t>á</a:t>
            </a:r>
            <a:r>
              <a:rPr lang="en-US" sz="2400" b="1" dirty="0" err="1" smtClean="0"/>
              <a:t>rtibi</a:t>
            </a:r>
            <a:r>
              <a:rPr lang="en-US" sz="2400" b="1" dirty="0" smtClean="0"/>
              <a:t>.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928688"/>
            <a:ext cx="8270875" cy="559435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Font typeface="Arial" charset="0"/>
              <a:buNone/>
              <a:defRPr/>
            </a:pPr>
            <a:r>
              <a:rPr lang="ru-RU" sz="2000" b="1" dirty="0" smtClean="0"/>
              <a:t>1.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Font typeface="Arial" charset="0"/>
              <a:buNone/>
              <a:defRPr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6.</a:t>
            </a:r>
            <a:r>
              <a:rPr lang="ru-RU" sz="2000" b="1" dirty="0" smtClean="0"/>
              <a:t> </a:t>
            </a: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0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uz-Latn-UZ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sz="2000" b="1" dirty="0"/>
              <a:t>"</a:t>
            </a:r>
            <a:r>
              <a:rPr lang="en-US" sz="2000" b="1" dirty="0" err="1"/>
              <a:t>Fizika</a:t>
            </a:r>
            <a:r>
              <a:rPr lang="en-US" sz="2000" b="1" dirty="0"/>
              <a:t> I </a:t>
            </a:r>
            <a:r>
              <a:rPr lang="en-US" sz="2000" b="1" dirty="0" err="1"/>
              <a:t>kursı</a:t>
            </a:r>
            <a:r>
              <a:rPr lang="en-US" sz="2000" b="1" dirty="0"/>
              <a:t> </a:t>
            </a:r>
            <a:r>
              <a:rPr lang="en-US" sz="2000" b="1" dirty="0" err="1"/>
              <a:t>boyınsha</a:t>
            </a:r>
            <a:r>
              <a:rPr lang="en-US" sz="2000" b="1" dirty="0"/>
              <a:t> </a:t>
            </a:r>
            <a:r>
              <a:rPr lang="en-US" sz="2000" b="1" dirty="0" err="1"/>
              <a:t>prezentaciyalıq</a:t>
            </a:r>
            <a:r>
              <a:rPr lang="en-US" sz="2000" b="1" dirty="0"/>
              <a:t> </a:t>
            </a:r>
            <a:r>
              <a:rPr lang="en-US" sz="2000" b="1" dirty="0" err="1"/>
              <a:t>multimedialı</a:t>
            </a:r>
            <a:r>
              <a:rPr lang="en-US" sz="2000" b="1" dirty="0"/>
              <a:t> </a:t>
            </a:r>
            <a:r>
              <a:rPr lang="en-US" sz="2000" b="1" dirty="0" err="1"/>
              <a:t>shınıǵıwlar</a:t>
            </a:r>
            <a:r>
              <a:rPr lang="en-US" sz="2000" b="1" dirty="0"/>
              <a:t> </a:t>
            </a:r>
            <a:r>
              <a:rPr lang="en-US" sz="2000" b="1" dirty="0" err="1"/>
              <a:t>toplamı</a:t>
            </a:r>
            <a:r>
              <a:rPr lang="en-US" sz="2000" b="1" dirty="0"/>
              <a:t>“</a:t>
            </a:r>
            <a:r>
              <a:rPr lang="uz-Latn-UZ" sz="2000" b="1" dirty="0"/>
              <a:t>.</a:t>
            </a:r>
            <a:r>
              <a:rPr lang="en-US" sz="2000" b="1" dirty="0"/>
              <a:t> </a:t>
            </a:r>
            <a:r>
              <a:rPr lang="uz-Latn-UZ" sz="2000" b="1" dirty="0"/>
              <a:t>E</a:t>
            </a:r>
            <a:r>
              <a:rPr lang="en-US" sz="2000" b="1" dirty="0" err="1"/>
              <a:t>lektron</a:t>
            </a:r>
            <a:r>
              <a:rPr lang="en-US" sz="2000" b="1" dirty="0"/>
              <a:t> </a:t>
            </a:r>
            <a:r>
              <a:rPr lang="en-US" sz="2000" b="1" dirty="0" err="1"/>
              <a:t>oqıw</a:t>
            </a:r>
            <a:r>
              <a:rPr lang="en-US" sz="2000" b="1" dirty="0"/>
              <a:t> </a:t>
            </a:r>
            <a:r>
              <a:rPr lang="en-US" sz="2000" b="1" dirty="0" err="1"/>
              <a:t>qollanba</a:t>
            </a:r>
            <a:r>
              <a:rPr lang="en-US" sz="2000" b="1" dirty="0"/>
              <a:t>. </a:t>
            </a:r>
            <a:r>
              <a:rPr lang="en-US" sz="2000" b="1" dirty="0" err="1"/>
              <a:t>Nókis</a:t>
            </a:r>
            <a:r>
              <a:rPr lang="uz-Latn-UZ" sz="2000" b="1" dirty="0"/>
              <a:t>.</a:t>
            </a:r>
            <a:r>
              <a:rPr lang="en-US" sz="2000" b="1" dirty="0"/>
              <a:t> 2022 </a:t>
            </a:r>
            <a:r>
              <a:rPr lang="uz-Latn-UZ" sz="2000" b="1" dirty="0"/>
              <a:t>j</a:t>
            </a:r>
            <a:r>
              <a:rPr lang="en-US" sz="2000" b="1" dirty="0"/>
              <a:t>. </a:t>
            </a:r>
            <a:r>
              <a:rPr lang="en-US" sz="2000" b="1" dirty="0" err="1"/>
              <a:t>O‘zR</a:t>
            </a:r>
            <a:r>
              <a:rPr lang="en-US" sz="2000" b="1" dirty="0"/>
              <a:t> OO‘MTV 20</a:t>
            </a:r>
            <a:r>
              <a:rPr lang="uz-Latn-UZ" sz="2000" b="1" dirty="0"/>
              <a:t>2</a:t>
            </a:r>
            <a:r>
              <a:rPr lang="en-US" sz="2000" b="1" dirty="0"/>
              <a:t>1.</a:t>
            </a:r>
            <a:r>
              <a:rPr lang="uz-Latn-UZ" sz="2000" b="1" dirty="0"/>
              <a:t>31</a:t>
            </a:r>
            <a:r>
              <a:rPr lang="en-US" sz="2000" b="1" dirty="0"/>
              <a:t>.0</a:t>
            </a:r>
            <a:r>
              <a:rPr lang="uz-Latn-UZ" sz="2000" b="1" dirty="0"/>
              <a:t>5</a:t>
            </a:r>
            <a:r>
              <a:rPr lang="en-US" sz="2000" b="1" dirty="0"/>
              <a:t> </a:t>
            </a:r>
            <a:r>
              <a:rPr lang="en-US" sz="2000" b="1" dirty="0" err="1"/>
              <a:t>dagi</a:t>
            </a:r>
            <a:r>
              <a:rPr lang="en-US" sz="2000" b="1" dirty="0"/>
              <a:t> “</a:t>
            </a:r>
            <a:r>
              <a:rPr lang="uz-Latn-UZ" sz="2000" b="1" dirty="0"/>
              <a:t>2</a:t>
            </a:r>
            <a:r>
              <a:rPr lang="en-US" sz="2000" b="1" dirty="0"/>
              <a:t>3</a:t>
            </a:r>
            <a:r>
              <a:rPr lang="uz-Latn-UZ" sz="2000" b="1" dirty="0"/>
              <a:t>7</a:t>
            </a:r>
            <a:r>
              <a:rPr lang="en-US" sz="2000" b="1" dirty="0"/>
              <a:t>”-</a:t>
            </a:r>
            <a:r>
              <a:rPr lang="en-US" sz="2000" b="1" dirty="0" err="1"/>
              <a:t>sonli</a:t>
            </a:r>
            <a:r>
              <a:rPr lang="en-US" sz="2000" b="1" dirty="0"/>
              <a:t> </a:t>
            </a:r>
            <a:r>
              <a:rPr lang="en-US" sz="2000" b="1" dirty="0" err="1"/>
              <a:t>buyrug‘i</a:t>
            </a:r>
            <a:r>
              <a:rPr lang="en-US" sz="2000" b="1" dirty="0"/>
              <a:t>. </a:t>
            </a:r>
            <a:endParaRPr lang="uz-Latn-UZ" sz="2000" b="1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Font typeface="Arial" charset="0"/>
              <a:buNone/>
              <a:defRPr/>
            </a:pPr>
            <a:endParaRPr lang="ru-RU" sz="2000" b="1" dirty="0"/>
          </a:p>
          <a:p>
            <a:pPr>
              <a:buFont typeface="Arial" charset="0"/>
              <a:buNone/>
              <a:defRPr/>
            </a:pPr>
            <a:endParaRPr lang="ru-RU" sz="2400" dirty="0" smtClean="0"/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qrcoder.ru/code/?https%3A%2F%2Fphet.colorado.edu%2F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885419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phet.colorado.edu/en/simulation/wave-interference</a:t>
            </a:r>
            <a:endParaRPr lang="ru-RU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662607"/>
            <a:ext cx="7924800" cy="38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4800" b="1" dirty="0" smtClean="0">
                <a:solidFill>
                  <a:schemeClr val="tx1"/>
                </a:solidFill>
              </a:rPr>
              <a:t>L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smtClean="0">
                <a:solidFill>
                  <a:schemeClr val="tx1"/>
                </a:solidFill>
              </a:rPr>
              <a:t>k</a:t>
            </a:r>
            <a:r>
              <a:rPr lang="uz-Latn-UZ" sz="4800" b="1" dirty="0" smtClean="0">
                <a:solidFill>
                  <a:schemeClr val="tx1"/>
                </a:solidFill>
              </a:rPr>
              <a:t>ciya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smtClean="0">
                <a:solidFill>
                  <a:schemeClr val="tx1"/>
                </a:solidFill>
              </a:rPr>
              <a:t>r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smtClean="0">
                <a:solidFill>
                  <a:schemeClr val="tx1"/>
                </a:solidFill>
              </a:rPr>
              <a:t>j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err="1" smtClean="0">
                <a:solidFill>
                  <a:schemeClr val="tx1"/>
                </a:solidFill>
              </a:rPr>
              <a:t>si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endParaRPr lang="ru-RU" sz="3600" b="1" dirty="0" smtClean="0"/>
          </a:p>
          <a:p>
            <a:pPr lvl="0"/>
            <a:r>
              <a:rPr lang="en-US" sz="3600" b="1" dirty="0" err="1" smtClean="0"/>
              <a:t>Difrakciya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hádiysesin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baqlaw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shárti</a:t>
            </a:r>
            <a:r>
              <a:rPr lang="en-US" sz="3600" b="1" dirty="0" smtClean="0"/>
              <a:t>.</a:t>
            </a:r>
            <a:endParaRPr lang="ru-RU" sz="3600" b="1" dirty="0" smtClean="0"/>
          </a:p>
          <a:p>
            <a:pPr lvl="0"/>
            <a:r>
              <a:rPr lang="en-US" sz="3600" b="1" dirty="0" err="1" smtClean="0"/>
              <a:t>Guygenc</a:t>
            </a:r>
            <a:r>
              <a:rPr lang="en-US" sz="3600" b="1" dirty="0" smtClean="0"/>
              <a:t> – </a:t>
            </a:r>
            <a:r>
              <a:rPr lang="en-US" sz="3600" b="1" dirty="0" err="1" smtClean="0"/>
              <a:t>Frenel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principi</a:t>
            </a:r>
            <a:r>
              <a:rPr lang="en-US" sz="3600" b="1" dirty="0" smtClean="0"/>
              <a:t>.</a:t>
            </a:r>
            <a:r>
              <a:rPr lang="ru-RU" sz="3600" b="1" dirty="0" smtClean="0"/>
              <a:t> </a:t>
            </a:r>
          </a:p>
          <a:p>
            <a:pPr lvl="0"/>
            <a:r>
              <a:rPr lang="en-US" sz="3600" b="1" dirty="0" err="1" smtClean="0"/>
              <a:t>Frenel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difrakciyası</a:t>
            </a:r>
            <a:r>
              <a:rPr lang="en-US" sz="3600" b="1" dirty="0" smtClean="0"/>
              <a:t>.</a:t>
            </a:r>
            <a:r>
              <a:rPr lang="ru-RU" sz="3600" b="1" dirty="0" smtClean="0"/>
              <a:t> </a:t>
            </a:r>
          </a:p>
          <a:p>
            <a:pPr lvl="0"/>
            <a:r>
              <a:rPr lang="en-US" sz="3600" b="1" dirty="0" err="1" smtClean="0"/>
              <a:t>Frenel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tarawları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usılı</a:t>
            </a:r>
            <a:r>
              <a:rPr lang="en-US" sz="3600" b="1" dirty="0" smtClean="0"/>
              <a:t>.</a:t>
            </a:r>
            <a:r>
              <a:rPr lang="ru-RU" sz="3600" b="1" dirty="0" smtClean="0"/>
              <a:t> </a:t>
            </a:r>
          </a:p>
          <a:p>
            <a:pPr lvl="0"/>
            <a:r>
              <a:rPr lang="en-US" sz="3600" b="1" dirty="0" err="1" smtClean="0"/>
              <a:t>Fraungofer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difrakciyası</a:t>
            </a:r>
            <a:r>
              <a:rPr lang="en-US" sz="3600" b="1" dirty="0" smtClean="0"/>
              <a:t>.</a:t>
            </a:r>
            <a:endParaRPr lang="ru-RU" sz="3600" b="1" dirty="0" smtClean="0"/>
          </a:p>
          <a:p>
            <a:pPr lvl="0"/>
            <a:r>
              <a:rPr lang="en-US" sz="3600" b="1" dirty="0" err="1" smtClean="0"/>
              <a:t>Bir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hám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kóp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sańlaqtaǵı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difrakciya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hádiyseleri</a:t>
            </a:r>
            <a:r>
              <a:rPr lang="en-US" sz="3600" b="1" dirty="0" smtClean="0"/>
              <a:t>. </a:t>
            </a:r>
            <a:r>
              <a:rPr lang="ru-RU" sz="3600" b="1" dirty="0" smtClean="0"/>
              <a:t> </a:t>
            </a:r>
          </a:p>
          <a:p>
            <a:pPr lvl="0"/>
            <a:r>
              <a:rPr lang="en-US" sz="3600" b="1" dirty="0" err="1" smtClean="0"/>
              <a:t>Difrakciyalıq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pánjere</a:t>
            </a:r>
            <a:r>
              <a:rPr lang="en-US" sz="3600" b="1" dirty="0" smtClean="0"/>
              <a:t>. </a:t>
            </a:r>
            <a:r>
              <a:rPr lang="ru-RU" sz="3600" b="1" dirty="0" smtClean="0"/>
              <a:t> </a:t>
            </a:r>
          </a:p>
          <a:p>
            <a:pPr lvl="0"/>
            <a:r>
              <a:rPr lang="en-US" sz="3600" b="1" dirty="0" err="1" smtClean="0"/>
              <a:t>Rentgen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nurlarınıń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difrakciyası</a:t>
            </a:r>
            <a:r>
              <a:rPr lang="en-US" sz="3600" b="1" dirty="0" smtClean="0"/>
              <a:t>. </a:t>
            </a:r>
            <a:r>
              <a:rPr lang="ru-RU" sz="3600" b="1" dirty="0" smtClean="0"/>
              <a:t>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700" y="228600"/>
            <a:ext cx="8610600" cy="2057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z-Latn-UZ" sz="2800" b="1" dirty="0" smtClean="0"/>
          </a:p>
          <a:p>
            <a:pPr algn="ctr"/>
            <a:endParaRPr lang="uz-Latn-UZ" sz="2800" b="1" dirty="0"/>
          </a:p>
          <a:p>
            <a:pPr algn="ctr"/>
            <a:r>
              <a:rPr lang="uz-Latn-UZ" sz="2800" b="1" dirty="0" smtClean="0"/>
              <a:t>Jaqtılıqtıń tosqınlıqlardı aylanıp ótiw hádiysesi </a:t>
            </a:r>
            <a:r>
              <a:rPr lang="uz-Latn-UZ" sz="2800" b="1" i="1" dirty="0" smtClean="0"/>
              <a:t>jaqtılıqtıń difrakciyası</a:t>
            </a:r>
            <a:r>
              <a:rPr lang="uz-Latn-UZ" sz="2800" b="1" dirty="0" smtClean="0"/>
              <a:t> dep ataladı. Optikada</a:t>
            </a:r>
            <a:r>
              <a:rPr lang="ru-RU" sz="2800" b="1" dirty="0" smtClean="0"/>
              <a:t> </a:t>
            </a:r>
            <a:r>
              <a:rPr lang="uz-Latn-UZ" sz="2800" b="1" dirty="0" smtClean="0"/>
              <a:t> bul hádiyse jaqtılıqtıń geometriyalıq saya tarawlarına kiriwin bil</a:t>
            </a:r>
            <a:r>
              <a:rPr lang="en-US" sz="2800" b="1" dirty="0" smtClean="0"/>
              <a:t>dir</a:t>
            </a:r>
            <a:r>
              <a:rPr lang="uz-Latn-UZ" sz="2800" b="1" dirty="0" smtClean="0"/>
              <a:t>edi.</a:t>
            </a:r>
          </a:p>
          <a:p>
            <a:pPr algn="ctr"/>
            <a:endParaRPr lang="ru-RU" sz="2800" b="1" dirty="0" smtClean="0"/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038600" y="2743200"/>
            <a:ext cx="4876800" cy="3276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sz="2800" b="1" dirty="0" smtClean="0">
                <a:solidFill>
                  <a:schemeClr val="tx1"/>
                </a:solidFill>
              </a:rPr>
              <a:t>Guygenc principi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uz-Latn-UZ" sz="2400" b="1" dirty="0" smtClean="0"/>
              <a:t>G</a:t>
            </a:r>
            <a:r>
              <a:rPr lang="en-US" sz="2400" b="1" dirty="0" smtClean="0"/>
              <a:t>u</a:t>
            </a:r>
            <a:r>
              <a:rPr lang="uz-Latn-UZ" sz="2400" b="1" dirty="0" smtClean="0"/>
              <a:t>ygenc principine tiykarlanıp, tolqın jetip barǵan </a:t>
            </a:r>
            <a:r>
              <a:rPr lang="en-US" sz="2400" b="1" dirty="0" err="1" smtClean="0"/>
              <a:t>eki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ortalıq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shegarasındaǵı</a:t>
            </a:r>
            <a:r>
              <a:rPr lang="en-US" sz="2400" b="1" dirty="0" smtClean="0"/>
              <a:t> </a:t>
            </a:r>
            <a:r>
              <a:rPr lang="uz-Latn-UZ" sz="2400" b="1" dirty="0" smtClean="0"/>
              <a:t>hár </a:t>
            </a:r>
            <a:r>
              <a:rPr lang="uz-Latn-UZ" sz="2400" b="1" dirty="0"/>
              <a:t>bir </a:t>
            </a:r>
            <a:r>
              <a:rPr lang="uz-Latn-UZ" sz="2400" b="1" dirty="0" smtClean="0"/>
              <a:t>noqat ekilemshi tolqınlar deregine aylanadı, derekti orap alıwshı iymek sızıq keyingi zamattaǵı tolqın frontı halatın belgileydi.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200"/>
            <a:ext cx="3429002" cy="3276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7" name="Управляющая кнопка: далее 6">
            <a:hlinkClick r:id="rId4" action="ppaction://program" highlightClick="1"/>
          </p:cNvPr>
          <p:cNvSpPr/>
          <p:nvPr/>
        </p:nvSpPr>
        <p:spPr>
          <a:xfrm>
            <a:off x="1066800" y="6096000"/>
            <a:ext cx="1066800" cy="4572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28600" y="304800"/>
            <a:ext cx="8763000" cy="2438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sz="2800" b="1" dirty="0" smtClean="0">
                <a:solidFill>
                  <a:schemeClr val="tx1"/>
                </a:solidFill>
              </a:rPr>
              <a:t>Guygenc – Frenel principi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uz-Latn-UZ" sz="2400" b="1" dirty="0" smtClean="0">
                <a:solidFill>
                  <a:schemeClr val="tx1"/>
                </a:solidFill>
              </a:rPr>
              <a:t>Tolqı</a:t>
            </a:r>
            <a:r>
              <a:rPr lang="uz-Latn-UZ" sz="2400" b="1" dirty="0" smtClean="0"/>
              <a:t>n frontı betinde jatqan bárshe ekilemshi derekler bir</a:t>
            </a:r>
            <a:r>
              <a:rPr lang="en-US" sz="2400" b="1" dirty="0" smtClean="0"/>
              <a:t>-</a:t>
            </a:r>
            <a:r>
              <a:rPr lang="uz-Latn-UZ" sz="2400" b="1" dirty="0" smtClean="0"/>
              <a:t> birine salıstırǵanda kogerent. Keńisliktiń qálegen noqatındaǵı tolqınlar amplituda hám fazası – bul ekilemshi derekler nurlaǵan tolqınlar interferenciyası nátiyjesi.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050" y="2895600"/>
            <a:ext cx="6134100" cy="37608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600" y="228600"/>
            <a:ext cx="8686800" cy="2590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sz="2400" b="1" dirty="0" smtClean="0">
                <a:solidFill>
                  <a:schemeClr val="tx1"/>
                </a:solidFill>
              </a:rPr>
              <a:t>Qanday</a:t>
            </a:r>
            <a:r>
              <a:rPr lang="en-US" sz="2400" b="1" dirty="0" err="1" smtClean="0">
                <a:solidFill>
                  <a:schemeClr val="tx1"/>
                </a:solidFill>
              </a:rPr>
              <a:t>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bir</a:t>
            </a:r>
            <a:r>
              <a:rPr lang="uz-Latn-UZ" sz="2400" b="1" dirty="0" smtClean="0">
                <a:solidFill>
                  <a:schemeClr val="tx1"/>
                </a:solidFill>
              </a:rPr>
              <a:t> </a:t>
            </a:r>
            <a:r>
              <a:rPr lang="uz-Latn-UZ" sz="2400" b="1" i="1" dirty="0" smtClean="0">
                <a:solidFill>
                  <a:schemeClr val="tx1"/>
                </a:solidFill>
              </a:rPr>
              <a:t>S </a:t>
            </a:r>
            <a:r>
              <a:rPr lang="uz-Latn-UZ" sz="2400" b="1" dirty="0" smtClean="0">
                <a:solidFill>
                  <a:schemeClr val="tx1"/>
                </a:solidFill>
              </a:rPr>
              <a:t>bette jatqan </a:t>
            </a:r>
            <a:r>
              <a:rPr lang="uz-Latn-UZ" sz="2400" b="1" i="1" dirty="0" smtClean="0">
                <a:solidFill>
                  <a:schemeClr val="tx1"/>
                </a:solidFill>
              </a:rPr>
              <a:t>M </a:t>
            </a:r>
            <a:r>
              <a:rPr lang="uz-Latn-UZ" sz="2400" b="1" dirty="0" smtClean="0">
                <a:solidFill>
                  <a:schemeClr val="tx1"/>
                </a:solidFill>
              </a:rPr>
              <a:t>noqattaǵı  terbelistiń juwmaqlawshı amplitudasın anıqlaw ushın </a:t>
            </a:r>
            <a:r>
              <a:rPr lang="uz-Latn-UZ" sz="2400" b="1" i="1" dirty="0" smtClean="0">
                <a:solidFill>
                  <a:schemeClr val="tx1"/>
                </a:solidFill>
              </a:rPr>
              <a:t>S </a:t>
            </a:r>
            <a:r>
              <a:rPr lang="uz-Latn-UZ" sz="2400" b="1" dirty="0" smtClean="0">
                <a:solidFill>
                  <a:schemeClr val="tx1"/>
                </a:solidFill>
              </a:rPr>
              <a:t>bettegi bárshe </a:t>
            </a:r>
            <a:r>
              <a:rPr lang="uz-Latn-UZ" sz="2400" b="1" i="1" dirty="0" smtClean="0">
                <a:solidFill>
                  <a:schemeClr val="tx1"/>
                </a:solidFill>
              </a:rPr>
              <a:t>dS </a:t>
            </a:r>
            <a:r>
              <a:rPr lang="uz-Latn-UZ" sz="2400" b="1" dirty="0" smtClean="0">
                <a:solidFill>
                  <a:schemeClr val="tx1"/>
                </a:solidFill>
              </a:rPr>
              <a:t>elementlerinen sol noqatqa kelip atırǵan bárshe terbelisler amplitudasın tabıw zárúr, keyin olardıń amplituda hám fazaların esapqa alǵan halda qosıw</a:t>
            </a:r>
            <a:r>
              <a:rPr lang="uz-Latn-UZ" sz="2400" b="1" dirty="0" smtClean="0"/>
              <a:t> kerek. </a:t>
            </a:r>
            <a:r>
              <a:rPr lang="uz-Latn-UZ" sz="2400" b="1" i="1" dirty="0" smtClean="0"/>
              <a:t>S</a:t>
            </a:r>
            <a:r>
              <a:rPr lang="uz-Latn-UZ" sz="2400" b="1" dirty="0" smtClean="0"/>
              <a:t> bettiń bárshe </a:t>
            </a:r>
            <a:r>
              <a:rPr lang="uz-Latn-UZ" sz="2400" b="1" i="1" dirty="0" smtClean="0"/>
              <a:t>dS </a:t>
            </a:r>
            <a:r>
              <a:rPr lang="uz-Latn-UZ" sz="2400" b="1" dirty="0" smtClean="0"/>
              <a:t>elementleri kogerent dep esaplanadı.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 flipH="1" flipV="1">
            <a:off x="1866900" y="5640169"/>
            <a:ext cx="533400" cy="45720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143000" y="6135469"/>
            <a:ext cx="838200" cy="15240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10800000">
            <a:off x="1143000" y="3316069"/>
            <a:ext cx="685800" cy="30480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5400000" flipH="1" flipV="1">
            <a:off x="2095500" y="5182969"/>
            <a:ext cx="685800" cy="15240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6200000" flipV="1">
            <a:off x="2058194" y="4459863"/>
            <a:ext cx="761206" cy="151606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5400000" flipH="1" flipV="1">
            <a:off x="-343694" y="4801969"/>
            <a:ext cx="2972594" cy="794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57200" y="4687669"/>
            <a:ext cx="6591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Е</a:t>
            </a:r>
            <a:r>
              <a:rPr lang="en-US" sz="3600" b="1" cap="none" spc="0" baseline="-25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ru-RU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219200" y="6211669"/>
            <a:ext cx="8130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r>
              <a:rPr lang="ru-RU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Е</a:t>
            </a:r>
            <a:r>
              <a:rPr lang="en-US" sz="3600" b="1" cap="none" spc="0" baseline="-25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ru-RU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219200" y="2782669"/>
            <a:ext cx="822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r>
              <a:rPr lang="ru-RU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Е</a:t>
            </a:r>
            <a:r>
              <a:rPr lang="en-US" sz="3600" b="1" cap="none" spc="0" baseline="-25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  <a:endParaRPr lang="ru-RU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2590800" y="4611469"/>
            <a:ext cx="7393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r>
              <a:rPr lang="ru-RU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Е</a:t>
            </a:r>
            <a:r>
              <a:rPr lang="en-US" sz="3600" b="1" cap="none" spc="0" baseline="-250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endParaRPr lang="ru-RU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rot="16200000" flipV="1">
            <a:off x="1828800" y="3620869"/>
            <a:ext cx="532606" cy="532606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Скругленный прямоугольник 42"/>
          <p:cNvSpPr/>
          <p:nvPr/>
        </p:nvSpPr>
        <p:spPr>
          <a:xfrm>
            <a:off x="3810000" y="3429000"/>
            <a:ext cx="5105400" cy="2971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sz="2400" b="1" dirty="0" smtClean="0">
                <a:solidFill>
                  <a:schemeClr val="tx1"/>
                </a:solidFill>
              </a:rPr>
              <a:t>Diagrammada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E</a:t>
            </a:r>
            <a:r>
              <a:rPr lang="en-US" sz="2000" b="1" i="1" dirty="0" err="1" smtClean="0">
                <a:solidFill>
                  <a:schemeClr val="tx1"/>
                </a:solidFill>
              </a:rPr>
              <a:t>m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uz-Latn-UZ" sz="2400" b="1" dirty="0" smtClean="0">
                <a:solidFill>
                  <a:schemeClr val="tx1"/>
                </a:solidFill>
              </a:rPr>
              <a:t>vektor</a:t>
            </a:r>
            <a:r>
              <a:rPr lang="uz-Cyrl-UZ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–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 </a:t>
            </a:r>
            <a:r>
              <a:rPr lang="en-US" sz="2400" b="1" dirty="0" err="1" smtClean="0">
                <a:solidFill>
                  <a:schemeClr val="tx1"/>
                </a:solidFill>
              </a:rPr>
              <a:t>bettegi</a:t>
            </a:r>
            <a:r>
              <a:rPr lang="uz-Latn-UZ" sz="2400" b="1" dirty="0" smtClean="0">
                <a:solidFill>
                  <a:schemeClr val="tx1"/>
                </a:solidFill>
              </a:rPr>
              <a:t>  bárshe</a:t>
            </a:r>
            <a:r>
              <a:rPr lang="uz-Cyrl-UZ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dS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uz-Latn-UZ" sz="2400" b="1" dirty="0" smtClean="0">
                <a:solidFill>
                  <a:schemeClr val="tx1"/>
                </a:solidFill>
              </a:rPr>
              <a:t>elementlerinen</a:t>
            </a:r>
            <a:r>
              <a:rPr lang="uz-Cyrl-UZ" sz="2400" b="1" dirty="0" smtClean="0">
                <a:solidFill>
                  <a:schemeClr val="tx1"/>
                </a:solidFill>
              </a:rPr>
              <a:t> </a:t>
            </a:r>
            <a:r>
              <a:rPr lang="uz-Cyrl-UZ" sz="2400" b="1" i="1" dirty="0" smtClean="0">
                <a:solidFill>
                  <a:schemeClr val="tx1"/>
                </a:solidFill>
              </a:rPr>
              <a:t>М </a:t>
            </a:r>
            <a:r>
              <a:rPr lang="uz-Latn-UZ" sz="2400" b="1" dirty="0" smtClean="0">
                <a:solidFill>
                  <a:schemeClr val="tx1"/>
                </a:solidFill>
              </a:rPr>
              <a:t>noqatqa kelip atırǵan</a:t>
            </a:r>
            <a:r>
              <a:rPr lang="uz-Cyrl-UZ" sz="2400" b="1" dirty="0" smtClean="0">
                <a:solidFill>
                  <a:schemeClr val="tx1"/>
                </a:solidFill>
              </a:rPr>
              <a:t>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i="1" dirty="0" err="1" smtClean="0">
                <a:solidFill>
                  <a:schemeClr val="tx1"/>
                </a:solidFill>
              </a:rPr>
              <a:t>dE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uz-Latn-UZ" sz="2400" b="1" dirty="0" smtClean="0">
                <a:solidFill>
                  <a:schemeClr val="tx1"/>
                </a:solidFill>
              </a:rPr>
              <a:t>terbelisler amplitudalarınıń vektor jıyındısın</a:t>
            </a:r>
            <a:r>
              <a:rPr lang="uz-Latn-UZ" sz="2400" b="1" dirty="0" smtClean="0"/>
              <a:t>an ibarat juwmaqlawshı amplituda.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В 2\видеолекция 25\Lect02_3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6026" y="1447800"/>
            <a:ext cx="5867400" cy="4907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5" name="Скругленный прямоугольник 4"/>
          <p:cNvSpPr/>
          <p:nvPr/>
        </p:nvSpPr>
        <p:spPr>
          <a:xfrm>
            <a:off x="228600" y="0"/>
            <a:ext cx="8763000" cy="1295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2800" b="1" dirty="0" smtClean="0">
                <a:solidFill>
                  <a:schemeClr val="tx1"/>
                </a:solidFill>
              </a:rPr>
              <a:t>Parallel jaqtılıq nurlarınıń domalaq tosqınlıqta payda qılǵan dikrakciyalıq súwretleniwi</a:t>
            </a:r>
            <a:endParaRPr lang="ru-RU" sz="28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D:\В 2\видеолекция 25\126583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0507" y="1295400"/>
            <a:ext cx="3724275" cy="36195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147" name="Picture 3" descr="D:\В 2\видеолекция 25\12658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168302"/>
            <a:ext cx="3733800" cy="36385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Скругленный прямоугольник 5"/>
          <p:cNvSpPr/>
          <p:nvPr/>
        </p:nvSpPr>
        <p:spPr>
          <a:xfrm>
            <a:off x="5214942" y="5572140"/>
            <a:ext cx="2786082" cy="8667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2400" b="1" dirty="0" smtClean="0">
                <a:solidFill>
                  <a:schemeClr val="tx1"/>
                </a:solidFill>
              </a:rPr>
              <a:t>Domalaq </a:t>
            </a:r>
            <a:r>
              <a:rPr lang="en-US" sz="2400" b="1" dirty="0" smtClean="0">
                <a:solidFill>
                  <a:schemeClr val="tx1"/>
                </a:solidFill>
              </a:rPr>
              <a:t>k</a:t>
            </a:r>
            <a:r>
              <a:rPr lang="uz-Latn-UZ" sz="2400" b="1" dirty="0" smtClean="0">
                <a:solidFill>
                  <a:schemeClr val="tx1"/>
                </a:solidFill>
              </a:rPr>
              <a:t>ó</a:t>
            </a:r>
            <a:r>
              <a:rPr lang="en-US" sz="2400" b="1" dirty="0" err="1" smtClean="0">
                <a:solidFill>
                  <a:schemeClr val="tx1"/>
                </a:solidFill>
              </a:rPr>
              <a:t>rinistegi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uz-Latn-UZ" sz="2400" b="1" dirty="0" smtClean="0">
                <a:solidFill>
                  <a:schemeClr val="tx1"/>
                </a:solidFill>
              </a:rPr>
              <a:t>tosqınlıq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D:\В 2\видеолекция 25\дифракция на щели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752600"/>
            <a:ext cx="6400800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5" name="Скругленный прямоугольник 4"/>
          <p:cNvSpPr/>
          <p:nvPr/>
        </p:nvSpPr>
        <p:spPr>
          <a:xfrm>
            <a:off x="190500" y="152400"/>
            <a:ext cx="8763000" cy="1295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2800" b="1" dirty="0" smtClean="0">
                <a:solidFill>
                  <a:schemeClr val="tx1"/>
                </a:solidFill>
              </a:rPr>
              <a:t>Parallel jaqtılıq nurları dástesiniń sızıqlı tosqınlıqta payda qı</a:t>
            </a:r>
            <a:r>
              <a:rPr lang="en-US" sz="2800" b="1" dirty="0" err="1" smtClean="0">
                <a:solidFill>
                  <a:schemeClr val="tx1"/>
                </a:solidFill>
              </a:rPr>
              <a:t>lǵan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uz-Latn-UZ" sz="2800" b="1" dirty="0" smtClean="0">
                <a:solidFill>
                  <a:schemeClr val="tx1"/>
                </a:solidFill>
              </a:rPr>
              <a:t>difrakciyalıq súwretleniwi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DURATION" val="3600"/>
  <p:tag name="ISPRING_ULTRA_SCORM_SLIDE_COUNT" val="26"/>
  <p:tag name="GENSWF_MOVIE_ONCLICK_URL" val="http://"/>
  <p:tag name="GENSWF_MOVIE_ONCLICK_URL_TARGET" val="_self"/>
  <p:tag name="GENSWF_MOVIE_PRESENTATION_END_URL" val="http://"/>
  <p:tag name="GENSWF_MOVIE_PRESENTATION_END_URL_TARGET" val="_self"/>
  <p:tag name="ISPRING_ULTRA_SCORM_COURCE_TITLE" val="22"/>
  <p:tag name="ISPRING_ULTRA_SCORM_LESSON_TITLE" val="22"/>
  <p:tag name="ISPRING_SCORM_RATE_SLIDES" val="0"/>
  <p:tag name="ISPRING_SCORM_RATE_QUIZZES" val="0"/>
  <p:tag name="ISPRING_SCORM_PASSING_SCORE" val="0.0000000000"/>
  <p:tag name="ISPRING_UUID" val="{ED5DF2EF-7669-4E97-9F92-75648FAAC5A3}"/>
  <p:tag name="ISPRING_RESOURCE_FOLDER" val="C:\Users\V.Hamidov\Downloads\Telegram Desktop\mm2-7\"/>
  <p:tag name="ISPRING_PRESENTATION_PATH" val="C:\Users\V.Hamidov\Downloads\Telegram Desktop\mm2-7.pptx"/>
  <p:tag name="ISPRING_PROJECT_VERSION" val="9.3"/>
  <p:tag name="FLASHSPRING_PRESENTATION_REFERENCES" val=""/>
  <p:tag name="ISPRING_PROJECT_FOLDER_UPDATED" val="1"/>
  <p:tag name="ISPRING_SCREEN_RECS_UPDATED" val="C:\Users\V.Hamidov\Downloads\Telegram Desktop\mm2-7\"/>
  <p:tag name="ISPRING_RESOURCE_PATHS_HASH_2" val="50aaf31b42977835284e4c77da2e83a83beddb"/>
</p:tagLst>
</file>

<file path=ppt/theme/theme1.xml><?xml version="1.0" encoding="utf-8"?>
<a:theme xmlns:a="http://schemas.openxmlformats.org/drawingml/2006/main" name="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5064</TotalTime>
  <Words>1209</Words>
  <Application>Microsoft Office PowerPoint</Application>
  <PresentationFormat>Экран (4:3)</PresentationFormat>
  <Paragraphs>164</Paragraphs>
  <Slides>30</Slides>
  <Notes>29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33" baseType="lpstr">
      <vt:lpstr>Office Theme</vt:lpstr>
      <vt:lpstr>Формула</vt:lpstr>
      <vt:lpstr>Уравнение</vt:lpstr>
      <vt:lpstr>ЭЛЕКТРОДИНАМИКА</vt:lpstr>
      <vt:lpstr>Optika</vt:lpstr>
      <vt:lpstr>Презентация PowerPoint</vt:lpstr>
      <vt:lpstr>Lеkciya rеjеsi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tolqın uzınlıǵı  hám  l  tosqınlıq ólshemleri qatnası juwmaqlawshı tolqınnıń kórinisin anıqlaydı.  </vt:lpstr>
      <vt:lpstr>Презентация PowerPoint</vt:lpstr>
      <vt:lpstr>Frenel zonaları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Interferenciya súwretleniwiniń sańlaqlar arasındaǵı aralıqqa baylanıslı ózgeriwi </vt:lpstr>
      <vt:lpstr>  Rentgen nurlarınıń difrakciyası. </vt:lpstr>
      <vt:lpstr>Презентация PowerPoint</vt:lpstr>
      <vt:lpstr>Презентация PowerPoint</vt:lpstr>
      <vt:lpstr>PAYDALANÍLǴAN ÁDEBIYAТLAR</vt:lpstr>
      <vt:lpstr>Презентация PowerPoint</vt:lpstr>
      <vt:lpstr>PEDAGOGIKALÍQ DÁSTÚRIY QURALLAR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</dc:title>
  <dc:creator>Physics</dc:creator>
  <cp:lastModifiedBy>admin</cp:lastModifiedBy>
  <cp:revision>381</cp:revision>
  <dcterms:modified xsi:type="dcterms:W3CDTF">2023-03-12T06:25:24Z</dcterms:modified>
</cp:coreProperties>
</file>