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51"/>
  </p:notesMasterIdLst>
  <p:sldIdLst>
    <p:sldId id="322" r:id="rId10"/>
    <p:sldId id="323" r:id="rId11"/>
    <p:sldId id="326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24" r:id="rId23"/>
    <p:sldId id="293" r:id="rId24"/>
    <p:sldId id="294" r:id="rId25"/>
    <p:sldId id="295" r:id="rId26"/>
    <p:sldId id="301" r:id="rId27"/>
    <p:sldId id="303" r:id="rId28"/>
    <p:sldId id="304" r:id="rId29"/>
    <p:sldId id="305" r:id="rId30"/>
    <p:sldId id="30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7" r:id="rId46"/>
    <p:sldId id="328" r:id="rId47"/>
    <p:sldId id="329" r:id="rId48"/>
    <p:sldId id="330" r:id="rId49"/>
    <p:sldId id="331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90.wmf"/><Relationship Id="rId2" Type="http://schemas.openxmlformats.org/officeDocument/2006/relationships/image" Target="../media/image75.wmf"/><Relationship Id="rId16" Type="http://schemas.openxmlformats.org/officeDocument/2006/relationships/image" Target="../media/image89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96.wmf"/><Relationship Id="rId6" Type="http://schemas.openxmlformats.org/officeDocument/2006/relationships/image" Target="../media/image107.wmf"/><Relationship Id="rId11" Type="http://schemas.openxmlformats.org/officeDocument/2006/relationships/image" Target="../media/image111.wmf"/><Relationship Id="rId5" Type="http://schemas.openxmlformats.org/officeDocument/2006/relationships/image" Target="../media/image103.wmf"/><Relationship Id="rId10" Type="http://schemas.openxmlformats.org/officeDocument/2006/relationships/image" Target="../media/image110.wmf"/><Relationship Id="rId4" Type="http://schemas.openxmlformats.org/officeDocument/2006/relationships/image" Target="../media/image98.wmf"/><Relationship Id="rId9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E26C-55D8-4AD4-BEC0-636C95BB8DF3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099A-D865-4B02-B3FD-3F3C30F25B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2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FB738-924F-49D6-A0F0-00581076966F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099A-D865-4B02-B3FD-3F3C30F25B9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8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4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2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1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90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6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0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13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15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1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60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65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21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9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96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92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21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9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23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81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62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5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76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44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31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545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5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013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6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0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47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81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555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015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22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1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7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701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568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3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55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15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277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72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0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29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191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436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9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63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931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014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526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893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6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125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10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5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587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330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15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975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134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36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84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909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6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383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984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867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9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3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5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58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2.w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90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81.wmf"/><Relationship Id="rId31" Type="http://schemas.openxmlformats.org/officeDocument/2006/relationships/image" Target="../media/image87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2.wmf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88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102.wmf"/><Relationship Id="rId25" Type="http://schemas.openxmlformats.org/officeDocument/2006/relationships/image" Target="../media/image10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3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8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96.wmf"/><Relationship Id="rId15" Type="http://schemas.openxmlformats.org/officeDocument/2006/relationships/image" Target="../media/image107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s://phet.colorado.edu/en/simulation/blackbody-spectrum" TargetMode="Externa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s://phet.colorado.edu/en/simulation/photoeletric-effect" TargetMode="External"/><Relationship Id="rId1" Type="http://schemas.openxmlformats.org/officeDocument/2006/relationships/slideLayout" Target="../slideLayouts/slideLayout9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s://phet.colorado.edu/en/simulation/legacy/lasers" TargetMode="Externa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ЭЛЕКТРОДИНАМИКА</a:t>
            </a:r>
            <a:endParaRPr lang="ru-RU" sz="5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sz="40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ma’ruza</a:t>
            </a:r>
            <a:endParaRPr lang="ru-RU" sz="4000" b="1" dirty="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FIZIKA KAFEDRASI</a:t>
            </a:r>
            <a:endParaRPr lang="ru-RU" b="1" dirty="0">
              <a:solidFill>
                <a:prstClr val="black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6388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</a:t>
            </a:r>
            <a:r>
              <a:rPr lang="en-US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ru-RU" sz="2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819400" y="304800"/>
            <a:ext cx="6019800" cy="2438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cap="all" dirty="0" err="1" smtClean="0">
                <a:ln w="0"/>
                <a:solidFill>
                  <a:prstClr val="black"/>
                </a:solidFill>
                <a:effectLst>
                  <a:reflection blurRad="12700" stA="50000" endPos="50000" dist="5000" dir="5400000" sy="-100000" rotWithShape="0"/>
                </a:effectLst>
              </a:rPr>
              <a:t>Optika</a:t>
            </a:r>
            <a:endParaRPr lang="ru-RU" sz="4400" b="1" cap="all" dirty="0">
              <a:ln w="0"/>
              <a:solidFill>
                <a:prstClr val="black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4714884"/>
            <a:ext cx="1905000" cy="914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143248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5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457200" y="5486400"/>
            <a:ext cx="7543800" cy="685800"/>
            <a:chOff x="457200" y="5486400"/>
            <a:chExt cx="7543800" cy="6858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7200" y="5486400"/>
              <a:ext cx="1371600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828800" y="5486400"/>
              <a:ext cx="6858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4600" y="5486400"/>
              <a:ext cx="685800" cy="6858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200400" y="5486400"/>
              <a:ext cx="685800" cy="6858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886200" y="5486400"/>
              <a:ext cx="685800" cy="6858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72000" y="5486400"/>
              <a:ext cx="685800" cy="685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257800" y="5486400"/>
              <a:ext cx="685800" cy="6858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943600" y="5486400"/>
              <a:ext cx="685800" cy="6858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629400" y="5486400"/>
              <a:ext cx="1371600" cy="685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152400" y="6211669"/>
            <a:ext cx="2424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INFRAQÍZÍL ZONA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96000" y="6248400"/>
            <a:ext cx="2675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ULTRAFIOLET ZONA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19200" y="4648200"/>
            <a:ext cx="5734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Jiyilik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asqanda</a:t>
            </a:r>
            <a:r>
              <a:rPr lang="ru-RU" sz="2400" b="1" dirty="0" smtClean="0"/>
              <a:t>  - 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kemeyedi</a:t>
            </a:r>
            <a:r>
              <a:rPr lang="en-US" sz="2400" b="1" dirty="0" smtClean="0"/>
              <a:t>.</a:t>
            </a:r>
            <a:endParaRPr lang="ru-RU" sz="24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219200" y="5181600"/>
            <a:ext cx="6172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Куб 21"/>
          <p:cNvSpPr/>
          <p:nvPr/>
        </p:nvSpPr>
        <p:spPr>
          <a:xfrm>
            <a:off x="5791200" y="381000"/>
            <a:ext cx="3124200" cy="3657600"/>
          </a:xfrm>
          <a:prstGeom prst="cube">
            <a:avLst>
              <a:gd name="adj" fmla="val 864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934200" y="4038600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ÚY</a:t>
            </a:r>
            <a:endParaRPr lang="ru-RU" sz="24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5943600" y="838200"/>
            <a:ext cx="685800" cy="914400"/>
            <a:chOff x="5943600" y="838200"/>
            <a:chExt cx="685800" cy="9144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781800" y="2514600"/>
            <a:ext cx="685800" cy="914400"/>
            <a:chOff x="5943600" y="838200"/>
            <a:chExt cx="685800" cy="914400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/>
          <p:cNvGrpSpPr/>
          <p:nvPr/>
        </p:nvGrpSpPr>
        <p:grpSpPr>
          <a:xfrm>
            <a:off x="6781800" y="838200"/>
            <a:ext cx="685800" cy="914400"/>
            <a:chOff x="5943600" y="838200"/>
            <a:chExt cx="685800" cy="914400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единительная линия 45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7696200" y="2514600"/>
            <a:ext cx="685800" cy="914400"/>
            <a:chOff x="5943600" y="838200"/>
            <a:chExt cx="685800" cy="914400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/>
          <p:cNvGrpSpPr/>
          <p:nvPr/>
        </p:nvGrpSpPr>
        <p:grpSpPr>
          <a:xfrm>
            <a:off x="7696200" y="838200"/>
            <a:ext cx="685800" cy="914400"/>
            <a:chOff x="5943600" y="838200"/>
            <a:chExt cx="685800" cy="914400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/>
          <p:cNvGrpSpPr/>
          <p:nvPr/>
        </p:nvGrpSpPr>
        <p:grpSpPr>
          <a:xfrm>
            <a:off x="5943600" y="2514600"/>
            <a:ext cx="685800" cy="914400"/>
            <a:chOff x="5943600" y="838200"/>
            <a:chExt cx="685800" cy="9144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5943600" y="838200"/>
              <a:ext cx="685800" cy="914400"/>
            </a:xfrm>
            <a:prstGeom prst="rect">
              <a:avLst/>
            </a:prstGeom>
            <a:solidFill>
              <a:schemeClr val="tx2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8" name="Прямая соединительная линия 57"/>
            <p:cNvCxnSpPr/>
            <p:nvPr/>
          </p:nvCxnSpPr>
          <p:spPr>
            <a:xfrm rot="5400000">
              <a:off x="5791994" y="1294606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0800000">
              <a:off x="5943600" y="1143000"/>
              <a:ext cx="6858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ontrols>
      <mc:AlternateContent xmlns:mc="http://schemas.openxmlformats.org/markup-compatibility/2006">
        <mc:Choice xmlns:v="urn:schemas-microsoft-com:vml" Requires="v">
          <p:control spid="36967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0" y="457200"/>
                  <a:ext cx="4470400" cy="3657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2895600"/>
            <a:ext cx="8610600" cy="3816429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Nur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jutıw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qábileti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kishi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diapazonında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ru-RU" sz="2400" b="1" dirty="0" smtClean="0"/>
              <a:t>,</a:t>
            </a:r>
            <a:r>
              <a:rPr lang="en-US" sz="2400" b="1" dirty="0" smtClean="0"/>
              <a:t> material </a:t>
            </a:r>
            <a:r>
              <a:rPr lang="en-US" sz="2400" b="1" dirty="0" err="1" smtClean="0"/>
              <a:t>temperaturasına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deneler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kúl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reń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deneler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ru-RU" sz="2400" b="1" dirty="0" smtClean="0"/>
              <a:t>.  </a:t>
            </a:r>
          </a:p>
          <a:p>
            <a:endParaRPr lang="ru-RU" sz="2000" b="1" dirty="0" smtClean="0"/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Kúl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reń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qábileti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ru-RU" sz="2400" b="1" dirty="0">
                <a:solidFill>
                  <a:schemeClr val="tx1"/>
                </a:solidFill>
              </a:rPr>
              <a:t>𝝂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boyınsha</a:t>
            </a:r>
            <a:r>
              <a:rPr lang="en-US" sz="2400" b="1" dirty="0" smtClean="0">
                <a:solidFill>
                  <a:schemeClr val="tx1"/>
                </a:solidFill>
              </a:rPr>
              <a:t> integral):</a:t>
            </a: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/>
          </a:p>
          <a:p>
            <a:endParaRPr lang="ru-RU" sz="2000" dirty="0" smtClean="0"/>
          </a:p>
          <a:p>
            <a:endParaRPr lang="ru-RU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19304"/>
              </p:ext>
            </p:extLst>
          </p:nvPr>
        </p:nvGraphicFramePr>
        <p:xfrm>
          <a:off x="2428860" y="4000504"/>
          <a:ext cx="383721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9" name="Формула" r:id="rId4" imgW="1282700" imgH="254000" progId="Equation.3">
                  <p:embed/>
                </p:oleObj>
              </mc:Choice>
              <mc:Fallback>
                <p:oleObj name="Формула" r:id="rId4" imgW="1282700" imgH="25400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000504"/>
                        <a:ext cx="383721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214414" y="5357826"/>
          <a:ext cx="627888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0" name="Формула" r:id="rId6" imgW="2247900" imgH="482600" progId="Equation.3">
                  <p:embed/>
                </p:oleObj>
              </mc:Choice>
              <mc:Fallback>
                <p:oleObj name="Формула" r:id="rId6" imgW="2247900" imgH="4826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357826"/>
                        <a:ext cx="627888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4800" y="381000"/>
            <a:ext cx="8534400" cy="228600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bsolyut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jaqtılıqtı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jutpaydı</a:t>
            </a:r>
            <a:r>
              <a:rPr lang="ru-RU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bálkim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shıǵaradı</a:t>
            </a:r>
            <a:r>
              <a:rPr lang="ru-RU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sol </a:t>
            </a:r>
            <a:r>
              <a:rPr lang="en-US" sz="2400" b="1" dirty="0" err="1" smtClean="0">
                <a:solidFill>
                  <a:schemeClr val="tx1"/>
                </a:solidFill>
              </a:rPr>
              <a:t>sebepli</a:t>
            </a:r>
            <a:r>
              <a:rPr lang="ru-RU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málim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temperaturada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salmaqlılıǵı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halatı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júzege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keledi</a:t>
            </a:r>
            <a:r>
              <a:rPr lang="ru-RU" sz="2400" b="1" dirty="0" smtClean="0">
                <a:solidFill>
                  <a:schemeClr val="tx1"/>
                </a:solidFill>
              </a:rPr>
              <a:t>. А</a:t>
            </a:r>
            <a:r>
              <a:rPr lang="en-US" sz="2400" b="1" dirty="0" err="1" smtClean="0">
                <a:solidFill>
                  <a:schemeClr val="tx1"/>
                </a:solidFill>
              </a:rPr>
              <a:t>bs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err="1" smtClean="0">
                <a:solidFill>
                  <a:schemeClr val="tx1"/>
                </a:solidFill>
              </a:rPr>
              <a:t>lyut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nurlanıwı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sıpatında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qansha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jutqan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bolsa</a:t>
            </a:r>
            <a:r>
              <a:rPr lang="en-US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sonsha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shıǵaradı</a:t>
            </a:r>
            <a:r>
              <a:rPr lang="ru-RU" sz="2400" b="1" dirty="0" smtClean="0">
                <a:solidFill>
                  <a:schemeClr val="tx1"/>
                </a:solidFill>
              </a:rPr>
              <a:t> . 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Stefan</a:t>
            </a:r>
            <a:r>
              <a:rPr lang="ru-RU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lcman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19200"/>
            <a:ext cx="3781425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343400" y="1219200"/>
            <a:ext cx="4648200" cy="274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qábileti</a:t>
            </a:r>
            <a:r>
              <a:rPr lang="ru-RU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uzınlıǵına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baylanıslı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bolıp</a:t>
            </a:r>
            <a:r>
              <a:rPr lang="ru-RU" sz="2400" b="1" dirty="0" smtClean="0">
                <a:solidFill>
                  <a:schemeClr val="tx1"/>
                </a:solidFill>
              </a:rPr>
              <a:t>   </a:t>
            </a:r>
            <a:r>
              <a:rPr lang="el-GR" sz="2400" b="1" dirty="0" smtClean="0">
                <a:solidFill>
                  <a:schemeClr val="tx1"/>
                </a:solidFill>
              </a:rPr>
              <a:t>λ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max  </a:t>
            </a:r>
            <a:r>
              <a:rPr lang="en-US" sz="2400" b="1" dirty="0">
                <a:solidFill>
                  <a:schemeClr val="tx1"/>
                </a:solidFill>
              </a:rPr>
              <a:t>d</a:t>
            </a:r>
            <a:r>
              <a:rPr lang="ru-RU" sz="2400" b="1" dirty="0" smtClean="0">
                <a:solidFill>
                  <a:schemeClr val="tx1"/>
                </a:solidFill>
              </a:rPr>
              <a:t>а </a:t>
            </a:r>
            <a:r>
              <a:rPr lang="en-US" sz="2400" b="1" dirty="0" err="1" smtClean="0">
                <a:solidFill>
                  <a:schemeClr val="tx1"/>
                </a:solidFill>
              </a:rPr>
              <a:t>maksimumǵa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erisedi</a:t>
            </a:r>
            <a:r>
              <a:rPr lang="ru-RU" sz="2400" b="1" dirty="0" smtClean="0">
                <a:solidFill>
                  <a:schemeClr val="tx1"/>
                </a:solidFill>
              </a:rPr>
              <a:t>. </a:t>
            </a:r>
            <a:r>
              <a:rPr lang="en-US" sz="2400" b="1" dirty="0" err="1" smtClean="0">
                <a:solidFill>
                  <a:schemeClr val="tx1"/>
                </a:solidFill>
              </a:rPr>
              <a:t>Áne</a:t>
            </a:r>
            <a:r>
              <a:rPr lang="en-US" sz="2400" b="1" dirty="0" smtClean="0">
                <a:solidFill>
                  <a:schemeClr val="tx1"/>
                </a:solidFill>
              </a:rPr>
              <a:t> sol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uzınlıǵı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nurlanıwınıń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itimalı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úlken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bolǵan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uzınlıǵı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ataladı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4800" y="4038600"/>
            <a:ext cx="8686800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energetikalıq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jaqtırtılǵanlıǵı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termodinamik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temperaturanıń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tórtinshi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dárejesine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proporcional</a:t>
            </a:r>
            <a:r>
              <a:rPr lang="ru-RU" sz="2400" b="1" dirty="0" smtClean="0">
                <a:solidFill>
                  <a:schemeClr val="tx1"/>
                </a:solidFill>
              </a:rPr>
              <a:t>:</a:t>
            </a: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                      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                            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- </a:t>
            </a:r>
            <a:r>
              <a:rPr lang="en-US" sz="2400" b="1" dirty="0" smtClean="0">
                <a:solidFill>
                  <a:schemeClr val="tx1"/>
                </a:solidFill>
              </a:rPr>
              <a:t>Stefan-</a:t>
            </a:r>
            <a:r>
              <a:rPr lang="en-US" sz="2400" b="1" dirty="0" err="1" smtClean="0">
                <a:solidFill>
                  <a:schemeClr val="tx1"/>
                </a:solidFill>
              </a:rPr>
              <a:t>Bolcman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turaqlısı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81000" y="5867400"/>
          <a:ext cx="400733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Формула" r:id="rId5" imgW="1714500" imgH="228600" progId="Equation.3">
                  <p:embed/>
                </p:oleObj>
              </mc:Choice>
              <mc:Fallback>
                <p:oleObj name="Формула" r:id="rId5" imgW="1714500" imgH="22860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67400"/>
                        <a:ext cx="400733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928926" y="4786322"/>
          <a:ext cx="3581401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Формула" r:id="rId7" imgW="1193800" imgH="482600" progId="Equation.3">
                  <p:embed/>
                </p:oleObj>
              </mc:Choice>
              <mc:Fallback>
                <p:oleObj name="Формула" r:id="rId7" imgW="1193800" imgH="48260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786322"/>
                        <a:ext cx="3581401" cy="990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428860" y="5929330"/>
            <a:ext cx="1000132" cy="4302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chemeClr val="tx1"/>
                </a:solidFill>
              </a:rPr>
              <a:t>W/(m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Vinniń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jıljıw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357562"/>
            <a:ext cx="6934200" cy="2989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42910" y="1428736"/>
            <a:ext cx="7772400" cy="1624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Vin </a:t>
            </a:r>
            <a:r>
              <a:rPr lang="en-US" sz="2400" b="1" i="1" dirty="0" err="1" smtClean="0">
                <a:solidFill>
                  <a:schemeClr val="tx1"/>
                </a:solidFill>
              </a:rPr>
              <a:t>nızamı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– </a:t>
            </a:r>
            <a:r>
              <a:rPr lang="en-US" sz="2400" b="1" dirty="0" err="1" smtClean="0">
                <a:solidFill>
                  <a:schemeClr val="tx1"/>
                </a:solidFill>
              </a:rPr>
              <a:t>jıljıw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nızamı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dep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atalıwınıń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mánisi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absolyut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temperaturası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asqanda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qábiletiniń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maksimumı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qısqa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uzınlıǵı</a:t>
            </a:r>
            <a:r>
              <a:rPr lang="uz-Cyrl-UZ" sz="2400" b="1" dirty="0" smtClean="0">
                <a:solidFill>
                  <a:schemeClr val="tx1"/>
                </a:solidFill>
              </a:rPr>
              <a:t>  (</a:t>
            </a:r>
            <a:r>
              <a:rPr lang="en-US" sz="2400" b="1" dirty="0" err="1" smtClean="0">
                <a:solidFill>
                  <a:schemeClr val="tx1"/>
                </a:solidFill>
              </a:rPr>
              <a:t>joqarı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jiyilik</a:t>
            </a:r>
            <a:r>
              <a:rPr lang="uz-Cyrl-UZ" sz="2400" b="1" dirty="0" smtClean="0">
                <a:solidFill>
                  <a:schemeClr val="tx1"/>
                </a:solidFill>
              </a:rPr>
              <a:t>) </a:t>
            </a:r>
            <a:r>
              <a:rPr lang="en-US" sz="2400" b="1" dirty="0" err="1" smtClean="0">
                <a:solidFill>
                  <a:schemeClr val="tx1"/>
                </a:solidFill>
              </a:rPr>
              <a:t>zonası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taman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jıljıydı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Vinniń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jıljıw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765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Qara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deneniń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qábileti</a:t>
            </a:r>
            <a:r>
              <a:rPr lang="ru-RU" sz="2400" b="1" dirty="0" smtClean="0">
                <a:solidFill>
                  <a:schemeClr val="tx1"/>
                </a:solidFill>
              </a:rPr>
              <a:t>              ,          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                          	    </a:t>
            </a:r>
            <a:r>
              <a:rPr lang="en-US" sz="2400" b="1" dirty="0" err="1" smtClean="0">
                <a:solidFill>
                  <a:schemeClr val="tx1"/>
                </a:solidFill>
              </a:rPr>
              <a:t>tolqın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uzınlıǵınd</a:t>
            </a:r>
            <a:r>
              <a:rPr lang="ru-RU" sz="2400" b="1" dirty="0" smtClean="0">
                <a:solidFill>
                  <a:schemeClr val="tx1"/>
                </a:solidFill>
              </a:rPr>
              <a:t>а </a:t>
            </a:r>
            <a:r>
              <a:rPr lang="en-US" sz="2400" b="1" dirty="0" err="1" smtClean="0">
                <a:solidFill>
                  <a:schemeClr val="tx1"/>
                </a:solidFill>
              </a:rPr>
              <a:t>maksimumǵ</a:t>
            </a:r>
            <a:r>
              <a:rPr lang="ru-RU" sz="2400" b="1" dirty="0" smtClean="0">
                <a:solidFill>
                  <a:schemeClr val="tx1"/>
                </a:solidFill>
              </a:rPr>
              <a:t>а </a:t>
            </a:r>
            <a:r>
              <a:rPr lang="en-US" sz="2400" b="1" dirty="0" err="1" smtClean="0">
                <a:solidFill>
                  <a:schemeClr val="tx1"/>
                </a:solidFill>
              </a:rPr>
              <a:t>erisedi</a:t>
            </a:r>
            <a:r>
              <a:rPr lang="ru-RU" sz="2400" b="1" dirty="0" smtClean="0">
                <a:solidFill>
                  <a:schemeClr val="tx1"/>
                </a:solidFill>
              </a:rPr>
              <a:t>,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Termodinamikalıq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temperaturaǵ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keri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proporcional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boladı</a:t>
            </a:r>
            <a:r>
              <a:rPr lang="ru-RU" sz="2400" b="1" dirty="0" smtClean="0">
                <a:solidFill>
                  <a:schemeClr val="tx1"/>
                </a:solidFill>
              </a:rPr>
              <a:t>:       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                                        </a:t>
            </a: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                          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</a:t>
            </a:r>
            <a:r>
              <a:rPr lang="ru-RU" sz="2400" b="1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sz="2400" b="1" i="1" dirty="0" err="1" smtClean="0">
                <a:solidFill>
                  <a:schemeClr val="tx1"/>
                </a:solidFill>
              </a:rPr>
              <a:t>m∙K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—  </a:t>
            </a:r>
            <a:r>
              <a:rPr lang="en-US" sz="2400" b="1" dirty="0" smtClean="0">
                <a:solidFill>
                  <a:schemeClr val="tx1"/>
                </a:solidFill>
              </a:rPr>
              <a:t>Vin </a:t>
            </a:r>
            <a:r>
              <a:rPr lang="en-US" sz="2400" b="1" dirty="0" err="1" smtClean="0">
                <a:solidFill>
                  <a:schemeClr val="tx1"/>
                </a:solidFill>
              </a:rPr>
              <a:t>turaqlısı</a:t>
            </a:r>
            <a:r>
              <a:rPr lang="ru-RU" sz="2400" b="1" dirty="0" smtClean="0">
                <a:solidFill>
                  <a:schemeClr val="tx1"/>
                </a:solidFill>
              </a:rPr>
              <a:t>.</a:t>
            </a:r>
          </a:p>
          <a:p>
            <a:endParaRPr lang="ru-RU" sz="2400" b="1" dirty="0" smtClean="0"/>
          </a:p>
          <a:p>
            <a:pPr>
              <a:buNone/>
            </a:pPr>
            <a:endParaRPr lang="ru-RU" sz="2400" b="1" dirty="0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1928794" y="3357562"/>
          <a:ext cx="1676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1" name="Формула" r:id="rId3" imgW="571252" imgH="393529" progId="Equation.3">
                  <p:embed/>
                </p:oleObj>
              </mc:Choice>
              <mc:Fallback>
                <p:oleObj name="Формула" r:id="rId3" imgW="571252" imgH="39352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357562"/>
                        <a:ext cx="1676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4214810" y="3500438"/>
          <a:ext cx="364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Формула" r:id="rId5" imgW="1091726" imgH="228501" progId="Equation.3">
                  <p:embed/>
                </p:oleObj>
              </mc:Choice>
              <mc:Fallback>
                <p:oleObj name="Формула" r:id="rId5" imgW="1091726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500438"/>
                        <a:ext cx="3644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5572132" y="1500174"/>
          <a:ext cx="78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3" name="Формула" r:id="rId7" imgW="279279" imgH="241195" progId="Equation.3">
                  <p:embed/>
                </p:oleObj>
              </mc:Choice>
              <mc:Fallback>
                <p:oleObj name="Формула" r:id="rId7" imgW="279279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1500174"/>
                        <a:ext cx="787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714348" y="1785926"/>
          <a:ext cx="83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4" name="Формула" r:id="rId9" imgW="279400" imgH="228600" progId="Equation.3">
                  <p:embed/>
                </p:oleObj>
              </mc:Choice>
              <mc:Fallback>
                <p:oleObj name="Формула" r:id="rId9" imgW="2794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838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42976" y="450057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22"/>
            <a:ext cx="3392209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Прямоугольник 17"/>
          <p:cNvSpPr/>
          <p:nvPr/>
        </p:nvSpPr>
        <p:spPr>
          <a:xfrm>
            <a:off x="4191000" y="2143116"/>
            <a:ext cx="4953000" cy="1143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114800" y="1000108"/>
            <a:ext cx="50292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Reley</a:t>
            </a: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err="1" smtClean="0">
                <a:solidFill>
                  <a:schemeClr val="tx1"/>
                </a:solidFill>
              </a:rPr>
              <a:t>Jins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hám</a:t>
            </a:r>
            <a:r>
              <a:rPr lang="en-US" b="1" dirty="0" smtClean="0">
                <a:solidFill>
                  <a:schemeClr val="tx1"/>
                </a:solidFill>
              </a:rPr>
              <a:t> Vin </a:t>
            </a:r>
            <a:r>
              <a:rPr lang="en-US" b="1" dirty="0" err="1" smtClean="0">
                <a:solidFill>
                  <a:schemeClr val="tx1"/>
                </a:solidFill>
              </a:rPr>
              <a:t>ańlatpaları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4035425" y="1000108"/>
          <a:ext cx="51085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Формула" r:id="rId5" imgW="1676400" imgH="419100" progId="Equation.3">
                  <p:embed/>
                </p:oleObj>
              </mc:Choice>
              <mc:Fallback>
                <p:oleObj name="Формула" r:id="rId5" imgW="1676400" imgH="4191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000108"/>
                        <a:ext cx="5108575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4282" y="5029200"/>
            <a:ext cx="8686800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</a:rPr>
              <a:t>Joqarıda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keltirilgen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ańlatpaǵa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tiykarlanıp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deneniń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bárshe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energiyası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dárhal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júdá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úlken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jiyilik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hám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kishi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tolqın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uzınlıqqa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iye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kórinisinde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nurlanıwı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zárúr</a:t>
            </a:r>
            <a:r>
              <a:rPr lang="ru-RU" sz="2200" b="1" dirty="0" smtClean="0">
                <a:solidFill>
                  <a:schemeClr val="tx1"/>
                </a:solidFill>
              </a:rPr>
              <a:t>,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yaǵnıy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denelerdiń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qábileti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ultrafiolet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spektri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zonasında</a:t>
            </a:r>
            <a:r>
              <a:rPr lang="en-US" sz="2200" b="1" dirty="0" smtClean="0">
                <a:solidFill>
                  <a:schemeClr val="tx1"/>
                </a:solidFill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</a:rPr>
              <a:t>júdá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úlken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energiyaǵa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erisip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shegaralanbastan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asadı</a:t>
            </a:r>
            <a:r>
              <a:rPr lang="ru-RU" sz="2200" b="1" dirty="0" smtClean="0">
                <a:solidFill>
                  <a:schemeClr val="tx1"/>
                </a:solidFill>
              </a:rPr>
              <a:t>. 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29124" y="2214554"/>
          <a:ext cx="4495800" cy="99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6" name="Формула" r:id="rId7" imgW="1981200" imgH="482600" progId="Equation.3">
                  <p:embed/>
                </p:oleObj>
              </mc:Choice>
              <mc:Fallback>
                <p:oleObj name="Формула" r:id="rId7" imgW="1981200" imgH="4826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214554"/>
                        <a:ext cx="4495800" cy="990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Овальная выноска 19"/>
          <p:cNvSpPr/>
          <p:nvPr/>
        </p:nvSpPr>
        <p:spPr>
          <a:xfrm>
            <a:off x="4071934" y="3214686"/>
            <a:ext cx="5072066" cy="1576390"/>
          </a:xfrm>
          <a:prstGeom prst="wedgeEllipse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JUWMAQ</a:t>
            </a:r>
            <a:r>
              <a:rPr lang="ru-RU" sz="22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К</a:t>
            </a:r>
            <a:r>
              <a:rPr lang="en-US" sz="2200" b="1" dirty="0" err="1" smtClean="0">
                <a:solidFill>
                  <a:schemeClr val="tx1"/>
                </a:solidFill>
              </a:rPr>
              <a:t>lassikalıq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fizika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nızamların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nurlanıwǵa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qollanıp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bolmaydı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357422" y="1785926"/>
            <a:ext cx="1500198" cy="4302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klass</a:t>
            </a:r>
            <a:r>
              <a:rPr lang="en-US" sz="2400" b="1" dirty="0" err="1" smtClean="0">
                <a:solidFill>
                  <a:schemeClr val="tx1"/>
                </a:solidFill>
              </a:rPr>
              <a:t>ikalıq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785918" y="2428868"/>
            <a:ext cx="1785950" cy="4302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eksperiment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90500" y="2644170"/>
            <a:ext cx="87630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Energiya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kvantları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shaması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jiyiligine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baylanıslı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boladı</a:t>
            </a:r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US" sz="2400" b="1" i="1" dirty="0" err="1" smtClean="0">
                <a:solidFill>
                  <a:schemeClr val="tx1"/>
                </a:solidFill>
              </a:rPr>
              <a:t>Dj∙s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- </a:t>
            </a:r>
            <a:r>
              <a:rPr lang="en-US" sz="2400" b="1" dirty="0" smtClean="0">
                <a:solidFill>
                  <a:schemeClr val="tx1"/>
                </a:solidFill>
              </a:rPr>
              <a:t>Plank </a:t>
            </a:r>
            <a:r>
              <a:rPr lang="en-US" sz="2400" b="1" dirty="0" err="1" smtClean="0">
                <a:solidFill>
                  <a:schemeClr val="tx1"/>
                </a:solidFill>
              </a:rPr>
              <a:t>turaqlısı</a:t>
            </a:r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Plank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gipotezası</a:t>
            </a:r>
            <a:r>
              <a:rPr lang="ru-RU" b="1" dirty="0" smtClean="0">
                <a:solidFill>
                  <a:schemeClr val="tx1"/>
                </a:solidFill>
              </a:rPr>
              <a:t> (1900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ru-RU" b="1" dirty="0" smtClean="0">
                <a:solidFill>
                  <a:schemeClr val="tx1"/>
                </a:solidFill>
              </a:rPr>
              <a:t>.)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295400"/>
            <a:ext cx="8686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Plank </a:t>
            </a:r>
            <a:r>
              <a:rPr lang="en-US" sz="2400" b="1" dirty="0" err="1" smtClean="0">
                <a:solidFill>
                  <a:schemeClr val="tx1"/>
                </a:solidFill>
              </a:rPr>
              <a:t>gipotezasına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muwapıq</a:t>
            </a:r>
            <a:r>
              <a:rPr lang="ru-RU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zattıń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hám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jutıwı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úzliksiz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júz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bermey</a:t>
            </a:r>
            <a:r>
              <a:rPr lang="ru-RU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shekli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porciyalar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i="1" dirty="0" smtClean="0">
                <a:solidFill>
                  <a:schemeClr val="tx1"/>
                </a:solidFill>
              </a:rPr>
              <a:t>–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energiya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kvantları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arqalı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júz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beredi</a:t>
            </a:r>
            <a:r>
              <a:rPr lang="en-US" sz="2400" b="1" i="1" dirty="0" smtClean="0">
                <a:solidFill>
                  <a:schemeClr val="tx1"/>
                </a:solidFill>
              </a:rPr>
              <a:t>.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819400" y="2971800"/>
          <a:ext cx="303276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Формула" r:id="rId4" imgW="1180588" imgH="393529" progId="Equation.3">
                  <p:embed/>
                </p:oleObj>
              </mc:Choice>
              <mc:Fallback>
                <p:oleObj name="Формула" r:id="rId4" imgW="1180588" imgH="393529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303276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" y="4800600"/>
            <a:ext cx="86868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Energiya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porciya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kórinisinde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nurlanǵanı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ushın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ossillyator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anıq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diskret</a:t>
            </a:r>
            <a:r>
              <a:rPr lang="ru-RU" sz="2400" b="1" dirty="0" smtClean="0">
                <a:solidFill>
                  <a:schemeClr val="tx1"/>
                </a:solidFill>
              </a:rPr>
              <a:t>  – </a:t>
            </a:r>
            <a:r>
              <a:rPr lang="uz-Cyrl-UZ" sz="2400" b="1" dirty="0" smtClean="0">
                <a:solidFill>
                  <a:schemeClr val="tx1"/>
                </a:solidFill>
              </a:rPr>
              <a:t>к</a:t>
            </a:r>
            <a:r>
              <a:rPr lang="en-US" sz="2400" b="1" dirty="0" smtClean="0">
                <a:solidFill>
                  <a:schemeClr val="tx1"/>
                </a:solidFill>
              </a:rPr>
              <a:t>v</a:t>
            </a:r>
            <a:r>
              <a:rPr lang="uz-Cyrl-UZ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err="1" smtClean="0">
                <a:solidFill>
                  <a:schemeClr val="tx1"/>
                </a:solidFill>
              </a:rPr>
              <a:t>ntlardıń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pútin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sanlarına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eseli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bolǵan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mánislerdi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qabıl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qıladı</a:t>
            </a:r>
            <a:r>
              <a:rPr lang="ru-RU" sz="2400" b="1" dirty="0" smtClean="0">
                <a:solidFill>
                  <a:schemeClr val="tx1"/>
                </a:solidFill>
              </a:rPr>
              <a:t>:</a:t>
            </a:r>
          </a:p>
          <a:p>
            <a:endParaRPr lang="ru-RU" sz="2400" b="1" dirty="0" smtClean="0"/>
          </a:p>
          <a:p>
            <a:endParaRPr lang="ru-RU" sz="2400" b="1" dirty="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676400" y="5943600"/>
          <a:ext cx="482138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Формула" r:id="rId6" imgW="1548728" imgH="215806" progId="Equation.3">
                  <p:embed/>
                </p:oleObj>
              </mc:Choice>
              <mc:Fallback>
                <p:oleObj name="Формула" r:id="rId6" imgW="1548728" imgH="215806" progId="Equation.3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3600"/>
                        <a:ext cx="482138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14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034" name="Picture 38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3643314"/>
            <a:ext cx="2466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ыноска со стрелкой вниз 3"/>
          <p:cNvSpPr/>
          <p:nvPr/>
        </p:nvSpPr>
        <p:spPr>
          <a:xfrm>
            <a:off x="152400" y="152400"/>
            <a:ext cx="4267200" cy="12192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К</a:t>
            </a:r>
            <a:r>
              <a:rPr lang="en-US" sz="2400" b="1" dirty="0" smtClean="0">
                <a:solidFill>
                  <a:schemeClr val="tx1"/>
                </a:solidFill>
              </a:rPr>
              <a:t>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SSIK TEORIYADA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Выноска со стрелкой вниз 4"/>
          <p:cNvSpPr/>
          <p:nvPr/>
        </p:nvSpPr>
        <p:spPr>
          <a:xfrm>
            <a:off x="4724400" y="152400"/>
            <a:ext cx="4267200" cy="121920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 К</a:t>
            </a:r>
            <a:r>
              <a:rPr lang="en-US" sz="2400" b="1" dirty="0" smtClean="0">
                <a:solidFill>
                  <a:schemeClr val="tx1"/>
                </a:solidFill>
              </a:rPr>
              <a:t>V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NT TEORIYADA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" y="1371600"/>
            <a:ext cx="88392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err="1" smtClean="0">
                <a:solidFill>
                  <a:schemeClr val="tx1"/>
                </a:solidFill>
              </a:rPr>
              <a:t>ssillyatordıń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ortasha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energiyası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447800" y="1905000"/>
          <a:ext cx="1752600" cy="72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0" name="Формула" r:id="rId4" imgW="558558" imgH="253890" progId="Equation.3">
                  <p:embed/>
                </p:oleObj>
              </mc:Choice>
              <mc:Fallback>
                <p:oleObj name="Формула" r:id="rId4" imgW="558558" imgH="253890" progId="Equation.3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1752600" cy="727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0" y="1752600"/>
          <a:ext cx="2514600" cy="122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" name="Формула" r:id="rId6" imgW="1155700" imgH="622300" progId="Equation.3">
                  <p:embed/>
                </p:oleObj>
              </mc:Choice>
              <mc:Fallback>
                <p:oleObj name="Формула" r:id="rId6" imgW="1155700" imgH="622300" progId="Equation.3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2600"/>
                        <a:ext cx="2514600" cy="122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3124200"/>
            <a:ext cx="88392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К</a:t>
            </a:r>
            <a:r>
              <a:rPr lang="en-US" sz="2400" b="1" dirty="0" err="1" smtClean="0">
                <a:solidFill>
                  <a:schemeClr val="tx1"/>
                </a:solidFill>
              </a:rPr>
              <a:t>irxgoftıń</a:t>
            </a:r>
            <a:r>
              <a:rPr lang="en-US" sz="2400" b="1" dirty="0" smtClean="0">
                <a:solidFill>
                  <a:schemeClr val="tx1"/>
                </a:solidFill>
              </a:rPr>
              <a:t> universal </a:t>
            </a:r>
            <a:r>
              <a:rPr lang="en-US" sz="2400" b="1" dirty="0" err="1" smtClean="0">
                <a:solidFill>
                  <a:schemeClr val="tx1"/>
                </a:solidFill>
              </a:rPr>
              <a:t>funkciyası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nur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qábileti</a:t>
            </a:r>
            <a:r>
              <a:rPr lang="ru-RU" sz="2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ru-RU" sz="2400" b="1" dirty="0" smtClean="0"/>
          </a:p>
          <a:p>
            <a:pPr algn="ctr"/>
            <a:endParaRPr lang="ru-RU" sz="2400" b="1" dirty="0" smtClean="0"/>
          </a:p>
          <a:p>
            <a:pPr algn="ctr"/>
            <a:endParaRPr lang="ru-RU" sz="2400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257800" y="3810000"/>
          <a:ext cx="346055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" name="Формула" r:id="rId8" imgW="1663700" imgH="647700" progId="Equation.3">
                  <p:embed/>
                </p:oleObj>
              </mc:Choice>
              <mc:Fallback>
                <p:oleObj name="Формула" r:id="rId8" imgW="1663700" imgH="647700" progId="Equation.3">
                  <p:embed/>
                  <p:pic>
                    <p:nvPicPr>
                      <p:cNvPr id="0" name="Picture 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346055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81000" y="3886200"/>
          <a:ext cx="3914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" name="Формула" r:id="rId10" imgW="1625600" imgH="419100" progId="Equation.3">
                  <p:embed/>
                </p:oleObj>
              </mc:Choice>
              <mc:Fallback>
                <p:oleObj name="Формула" r:id="rId10" imgW="1625600" imgH="419100" progId="Equation.3">
                  <p:embed/>
                  <p:pic>
                    <p:nvPicPr>
                      <p:cNvPr id="0" name="Picture 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914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2400" y="5105400"/>
            <a:ext cx="8915400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К</a:t>
            </a:r>
            <a:r>
              <a:rPr lang="en-US" sz="2400" b="1" dirty="0" err="1" smtClean="0">
                <a:solidFill>
                  <a:schemeClr val="tx1"/>
                </a:solidFill>
              </a:rPr>
              <a:t>ishi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jiyilikler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zonasında</a:t>
            </a:r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Plank </a:t>
            </a:r>
            <a:r>
              <a:rPr lang="en-US" sz="2400" b="1" dirty="0" err="1" smtClean="0">
                <a:solidFill>
                  <a:schemeClr val="tx1"/>
                </a:solidFill>
              </a:rPr>
              <a:t>ańlatpası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klassik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koriniske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ótedi</a:t>
            </a:r>
            <a:r>
              <a:rPr lang="ru-RU" sz="2400" b="1" dirty="0" smtClean="0">
                <a:solidFill>
                  <a:schemeClr val="tx1"/>
                </a:solidFill>
              </a:rPr>
              <a:t>. 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429124" y="5143512"/>
          <a:ext cx="1539240" cy="42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" name="Формула" r:id="rId12" imgW="634449" imgH="177646" progId="Equation.3">
                  <p:embed/>
                </p:oleObj>
              </mc:Choice>
              <mc:Fallback>
                <p:oleObj name="Формула" r:id="rId12" imgW="634449" imgH="177646" progId="Equation.3">
                  <p:embed/>
                  <p:pic>
                    <p:nvPicPr>
                      <p:cNvPr id="0" name="Picture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5143512"/>
                        <a:ext cx="1539240" cy="427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41894"/>
              </p:ext>
            </p:extLst>
          </p:nvPr>
        </p:nvGraphicFramePr>
        <p:xfrm>
          <a:off x="5857884" y="5429264"/>
          <a:ext cx="243840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5" name="Формула" r:id="rId14" imgW="1167893" imgH="431613" progId="Equation.3">
                  <p:embed/>
                </p:oleObj>
              </mc:Choice>
              <mc:Fallback>
                <p:oleObj name="Формула" r:id="rId14" imgW="1167893" imgH="431613" progId="Equation.3">
                  <p:embed/>
                  <p:pic>
                    <p:nvPicPr>
                      <p:cNvPr id="0" name="Picture 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429264"/>
                        <a:ext cx="2438400" cy="899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4195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400" b="1" i="1" dirty="0" err="1" smtClean="0">
                <a:solidFill>
                  <a:prstClr val="black"/>
                </a:solidFill>
              </a:rPr>
              <a:t>Fotoelektrik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effekt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elektromagnit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nurlanıw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tásirinde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elektronlardı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urıp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shıǵarıw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hádiysesine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aytıladı</a:t>
            </a:r>
            <a:r>
              <a:rPr lang="ru-RU" sz="2400" b="1" dirty="0" smtClean="0">
                <a:solidFill>
                  <a:prstClr val="black"/>
                </a:solidFill>
              </a:rPr>
              <a:t>.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6755" y="1905000"/>
            <a:ext cx="3505200" cy="457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Sırtqı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fotoeffekt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- </a:t>
            </a:r>
            <a:r>
              <a:rPr lang="en-US" sz="2400" b="1" dirty="0" err="1" smtClean="0">
                <a:solidFill>
                  <a:prstClr val="black"/>
                </a:solidFill>
              </a:rPr>
              <a:t>fotoelektron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emissiya</a:t>
            </a:r>
            <a:r>
              <a:rPr lang="ru-RU" sz="2400" b="1" dirty="0" smtClean="0">
                <a:solidFill>
                  <a:prstClr val="black"/>
                </a:solidFill>
              </a:rPr>
              <a:t> – </a:t>
            </a:r>
            <a:r>
              <a:rPr lang="en-US" sz="2400" b="1" dirty="0" err="1" smtClean="0">
                <a:solidFill>
                  <a:prstClr val="black"/>
                </a:solidFill>
              </a:rPr>
              <a:t>bul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elektromagnit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tásirinde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zatlardan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elektronlardı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vakuumǵa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shıǵarıw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hádiysesi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16" name="Тройная стрелка влево/вправо/вверх 15"/>
          <p:cNvSpPr/>
          <p:nvPr/>
        </p:nvSpPr>
        <p:spPr>
          <a:xfrm>
            <a:off x="3733800" y="1600200"/>
            <a:ext cx="1676400" cy="1828800"/>
          </a:xfrm>
          <a:prstGeom prst="leftRigh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86400" y="1905000"/>
            <a:ext cx="3505200" cy="457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Ishki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fotoeffekt</a:t>
            </a:r>
            <a:r>
              <a:rPr lang="ru-RU" sz="2400" b="1" dirty="0" smtClean="0">
                <a:solidFill>
                  <a:prstClr val="black"/>
                </a:solidFill>
              </a:rPr>
              <a:t> —</a:t>
            </a:r>
            <a:r>
              <a:rPr lang="en-US" sz="2400" b="1" dirty="0" err="1" smtClean="0">
                <a:solidFill>
                  <a:prstClr val="black"/>
                </a:solidFill>
              </a:rPr>
              <a:t>bul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elektromagnit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tásirinde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yarım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ótkizgish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yaki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dielektriklerde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elektronlardı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baylanısqan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energetik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halattan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erkin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ótkiziw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hádiysesi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F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en-US" sz="3200" b="1" dirty="0" smtClean="0">
                <a:solidFill>
                  <a:schemeClr val="tx1"/>
                </a:solidFill>
              </a:rPr>
              <a:t>t</a:t>
            </a:r>
            <a:r>
              <a:rPr lang="ru-RU" sz="3200" b="1" dirty="0" smtClean="0">
                <a:solidFill>
                  <a:schemeClr val="tx1"/>
                </a:solidFill>
              </a:rPr>
              <a:t>о</a:t>
            </a:r>
            <a:r>
              <a:rPr lang="en-US" sz="3200" b="1" dirty="0" err="1" smtClean="0">
                <a:solidFill>
                  <a:schemeClr val="tx1"/>
                </a:solidFill>
              </a:rPr>
              <a:t>effekt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tájiriybesiniń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sızılması</a:t>
            </a:r>
            <a:endParaRPr lang="ru-RU" sz="3200" b="1" dirty="0">
              <a:solidFill>
                <a:schemeClr val="tx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642910" y="1214422"/>
            <a:ext cx="7943534" cy="5214974"/>
            <a:chOff x="642910" y="1214422"/>
            <a:chExt cx="7943534" cy="52149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1214422"/>
              <a:ext cx="7943534" cy="51911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Прямоугольник 2"/>
            <p:cNvSpPr/>
            <p:nvPr/>
          </p:nvSpPr>
          <p:spPr>
            <a:xfrm>
              <a:off x="1828800" y="1219200"/>
              <a:ext cx="1752600" cy="1066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Shiysheli</a:t>
              </a:r>
              <a:r>
                <a:rPr lang="en-US" b="1" dirty="0" smtClean="0">
                  <a:solidFill>
                    <a:prstClr val="white"/>
                  </a:solidFill>
                </a:rPr>
                <a:t> </a:t>
              </a:r>
              <a:r>
                <a:rPr lang="en-US" b="1" dirty="0" err="1" smtClean="0">
                  <a:solidFill>
                    <a:prstClr val="white"/>
                  </a:solidFill>
                </a:rPr>
                <a:t>vakuumlı</a:t>
              </a:r>
              <a:r>
                <a:rPr lang="ru-RU" b="1" dirty="0" smtClean="0">
                  <a:solidFill>
                    <a:prstClr val="white"/>
                  </a:solidFill>
                </a:rPr>
                <a:t> </a:t>
              </a:r>
              <a:r>
                <a:rPr lang="en-US" b="1" dirty="0" err="1" smtClean="0">
                  <a:solidFill>
                    <a:prstClr val="white"/>
                  </a:solidFill>
                </a:rPr>
                <a:t>ballon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410200" y="1274975"/>
              <a:ext cx="1752600" cy="7697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Jaqtılıq</a:t>
              </a:r>
              <a:r>
                <a:rPr lang="en-US" b="1" dirty="0" smtClean="0">
                  <a:solidFill>
                    <a:prstClr val="white"/>
                  </a:solidFill>
                </a:rPr>
                <a:t> </a:t>
              </a:r>
              <a:r>
                <a:rPr lang="en-US" b="1" dirty="0" err="1" smtClean="0">
                  <a:solidFill>
                    <a:prstClr val="white"/>
                  </a:solidFill>
                </a:rPr>
                <a:t>deregi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143504" y="5857892"/>
              <a:ext cx="1533540" cy="57150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Tok</a:t>
              </a:r>
              <a:r>
                <a:rPr lang="en-US" b="1" dirty="0" smtClean="0">
                  <a:solidFill>
                    <a:prstClr val="white"/>
                  </a:solidFill>
                </a:rPr>
                <a:t> </a:t>
              </a:r>
              <a:r>
                <a:rPr lang="en-US" b="1" dirty="0" err="1" smtClean="0">
                  <a:solidFill>
                    <a:prstClr val="white"/>
                  </a:solidFill>
                </a:rPr>
                <a:t>deregi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86446" y="2500306"/>
              <a:ext cx="1071570" cy="34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Anod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071670" y="2500306"/>
              <a:ext cx="1071570" cy="34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Katod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42910" y="4000504"/>
              <a:ext cx="1357322" cy="34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Voltmetr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072330" y="4071942"/>
              <a:ext cx="1357322" cy="34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Ampermetr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86446" y="4857760"/>
              <a:ext cx="1285884" cy="34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prstClr val="white"/>
                  </a:solidFill>
                </a:rPr>
                <a:t>Reostat</a:t>
              </a:r>
              <a:endParaRPr lang="ru-RU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500042"/>
            <a:ext cx="6019800" cy="264320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Optika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699792" y="3352800"/>
            <a:ext cx="6048672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9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ru-RU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uz-Cyrl-UZ" sz="4000" b="1" dirty="0"/>
              <a:t>Kvant optikası.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8600"/>
            <a:ext cx="4267200" cy="618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rot="5400000" flipH="1" flipV="1">
            <a:off x="4344194" y="3352006"/>
            <a:ext cx="3200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4800600" y="228600"/>
            <a:ext cx="41148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Sırtqı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fotoeffekt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hádiysesiniń</a:t>
            </a:r>
            <a:r>
              <a:rPr lang="en-US" sz="2400" b="1" dirty="0" smtClean="0">
                <a:solidFill>
                  <a:prstClr val="black"/>
                </a:solidFill>
              </a:rPr>
              <a:t> volt</a:t>
            </a:r>
            <a:r>
              <a:rPr lang="ru-RU" sz="2400" b="1" dirty="0" smtClean="0">
                <a:solidFill>
                  <a:prstClr val="black"/>
                </a:solidFill>
              </a:rPr>
              <a:t> –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а</a:t>
            </a:r>
            <a:r>
              <a:rPr lang="en-US" sz="2400" b="1" dirty="0" err="1" smtClean="0">
                <a:solidFill>
                  <a:prstClr val="black"/>
                </a:solidFill>
              </a:rPr>
              <a:t>mper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 ха</a:t>
            </a:r>
            <a:r>
              <a:rPr lang="en-US" sz="2400" b="1" dirty="0" err="1" smtClean="0">
                <a:solidFill>
                  <a:prstClr val="black"/>
                </a:solidFill>
              </a:rPr>
              <a:t>rakteristikası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endParaRPr lang="ru-RU" sz="2400" dirty="0">
              <a:solidFill>
                <a:prstClr val="black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29200" y="4953000"/>
            <a:ext cx="3733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943600" y="3581400"/>
            <a:ext cx="2667000" cy="1588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943600" y="2819400"/>
            <a:ext cx="2667000" cy="1588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5257800" y="3575050"/>
            <a:ext cx="3419475" cy="1377950"/>
          </a:xfrm>
          <a:custGeom>
            <a:avLst/>
            <a:gdLst>
              <a:gd name="connsiteX0" fmla="*/ 0 w 3419475"/>
              <a:gd name="connsiteY0" fmla="*/ 1377950 h 1377950"/>
              <a:gd name="connsiteX1" fmla="*/ 485775 w 3419475"/>
              <a:gd name="connsiteY1" fmla="*/ 920750 h 1377950"/>
              <a:gd name="connsiteX2" fmla="*/ 1028700 w 3419475"/>
              <a:gd name="connsiteY2" fmla="*/ 225425 h 1377950"/>
              <a:gd name="connsiteX3" fmla="*/ 1647825 w 3419475"/>
              <a:gd name="connsiteY3" fmla="*/ 34925 h 1377950"/>
              <a:gd name="connsiteX4" fmla="*/ 3419475 w 3419475"/>
              <a:gd name="connsiteY4" fmla="*/ 1587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475" h="1377950">
                <a:moveTo>
                  <a:pt x="0" y="1377950"/>
                </a:moveTo>
                <a:cubicBezTo>
                  <a:pt x="157162" y="1245394"/>
                  <a:pt x="314325" y="1112838"/>
                  <a:pt x="485775" y="920750"/>
                </a:cubicBezTo>
                <a:cubicBezTo>
                  <a:pt x="657225" y="728663"/>
                  <a:pt x="835025" y="373063"/>
                  <a:pt x="1028700" y="225425"/>
                </a:cubicBezTo>
                <a:cubicBezTo>
                  <a:pt x="1222375" y="77787"/>
                  <a:pt x="1249363" y="69850"/>
                  <a:pt x="1647825" y="34925"/>
                </a:cubicBezTo>
                <a:cubicBezTo>
                  <a:pt x="2046288" y="0"/>
                  <a:pt x="2732881" y="7937"/>
                  <a:pt x="3419475" y="158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5257800" y="2819400"/>
            <a:ext cx="3419475" cy="2139950"/>
          </a:xfrm>
          <a:custGeom>
            <a:avLst/>
            <a:gdLst>
              <a:gd name="connsiteX0" fmla="*/ 0 w 3419475"/>
              <a:gd name="connsiteY0" fmla="*/ 1377950 h 1377950"/>
              <a:gd name="connsiteX1" fmla="*/ 485775 w 3419475"/>
              <a:gd name="connsiteY1" fmla="*/ 920750 h 1377950"/>
              <a:gd name="connsiteX2" fmla="*/ 1028700 w 3419475"/>
              <a:gd name="connsiteY2" fmla="*/ 225425 h 1377950"/>
              <a:gd name="connsiteX3" fmla="*/ 1647825 w 3419475"/>
              <a:gd name="connsiteY3" fmla="*/ 34925 h 1377950"/>
              <a:gd name="connsiteX4" fmla="*/ 3419475 w 3419475"/>
              <a:gd name="connsiteY4" fmla="*/ 1587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475" h="1377950">
                <a:moveTo>
                  <a:pt x="0" y="1377950"/>
                </a:moveTo>
                <a:cubicBezTo>
                  <a:pt x="157162" y="1245394"/>
                  <a:pt x="314325" y="1112838"/>
                  <a:pt x="485775" y="920750"/>
                </a:cubicBezTo>
                <a:cubicBezTo>
                  <a:pt x="657225" y="728663"/>
                  <a:pt x="835025" y="373063"/>
                  <a:pt x="1028700" y="225425"/>
                </a:cubicBezTo>
                <a:cubicBezTo>
                  <a:pt x="1222375" y="77787"/>
                  <a:pt x="1249363" y="69850"/>
                  <a:pt x="1647825" y="34925"/>
                </a:cubicBezTo>
                <a:cubicBezTo>
                  <a:pt x="2046288" y="0"/>
                  <a:pt x="2732881" y="7937"/>
                  <a:pt x="3419475" y="158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1816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5486400" y="1600200"/>
          <a:ext cx="32657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6" name="Формула" r:id="rId5" imgW="126780" imgH="164814" progId="Equation.3">
                  <p:embed/>
                </p:oleObj>
              </mc:Choice>
              <mc:Fallback>
                <p:oleObj name="Формула" r:id="rId5" imgW="126780" imgH="164814" progId="Equation.3">
                  <p:embed/>
                  <p:pic>
                    <p:nvPicPr>
                      <p:cNvPr id="0" name="Picture 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32657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718550" y="4953000"/>
          <a:ext cx="425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7" name="Формула" r:id="rId7" imgW="164814" imgH="177492" progId="Equation.3">
                  <p:embed/>
                </p:oleObj>
              </mc:Choice>
              <mc:Fallback>
                <p:oleObj name="Формула" r:id="rId7" imgW="164814" imgH="177492" progId="Equation.3">
                  <p:embed/>
                  <p:pic>
                    <p:nvPicPr>
                      <p:cNvPr id="0" name="Picture 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550" y="4953000"/>
                        <a:ext cx="4254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334000" y="3130550"/>
          <a:ext cx="59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8" name="Формула" r:id="rId9" imgW="228501" imgH="215806" progId="Equation.3">
                  <p:embed/>
                </p:oleObj>
              </mc:Choice>
              <mc:Fallback>
                <p:oleObj name="Формула" r:id="rId9" imgW="228501" imgH="215806" progId="Equation.3">
                  <p:embed/>
                  <p:pic>
                    <p:nvPicPr>
                      <p:cNvPr id="0" name="Picture 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30550"/>
                        <a:ext cx="5905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5334000" y="2514600"/>
          <a:ext cx="622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9" name="Формула" r:id="rId11" imgW="241091" imgH="215713" progId="Equation.3">
                  <p:embed/>
                </p:oleObj>
              </mc:Choice>
              <mc:Fallback>
                <p:oleObj name="Формула" r:id="rId11" imgW="241091" imgH="215713" progId="Equation.3">
                  <p:embed/>
                  <p:pic>
                    <p:nvPicPr>
                      <p:cNvPr id="0" name="Picture 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14600"/>
                        <a:ext cx="622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791200" y="5029200"/>
          <a:ext cx="327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0" name="Формула" r:id="rId13" imgW="126725" imgH="177415" progId="Equation.3">
                  <p:embed/>
                </p:oleObj>
              </mc:Choice>
              <mc:Fallback>
                <p:oleObj name="Формула" r:id="rId13" imgW="126725" imgH="177415" progId="Equation.3">
                  <p:embed/>
                  <p:pic>
                    <p:nvPicPr>
                      <p:cNvPr id="0" name="Picture 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3270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5029200" y="5029200"/>
          <a:ext cx="5572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1" name="Формула" r:id="rId15" imgW="215806" imgH="228501" progId="Equation.3">
                  <p:embed/>
                </p:oleObj>
              </mc:Choice>
              <mc:Fallback>
                <p:oleObj name="Формула" r:id="rId15" imgW="215806" imgH="228501" progId="Equation.3">
                  <p:embed/>
                  <p:pic>
                    <p:nvPicPr>
                      <p:cNvPr id="0" name="Picture 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5572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4786314" y="5500702"/>
            <a:ext cx="4191000" cy="1015663"/>
            <a:chOff x="4800600" y="5562600"/>
            <a:chExt cx="4191000" cy="1015663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800600" y="5562600"/>
              <a:ext cx="4191000" cy="10156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ru-RU" sz="2000" b="1" dirty="0" smtClean="0">
                  <a:solidFill>
                    <a:prstClr val="black"/>
                  </a:solidFill>
                </a:rPr>
                <a:t>                                -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toyınıw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tokı</a:t>
              </a:r>
              <a:endParaRPr lang="ru-RU" sz="2000" b="1" dirty="0" smtClean="0">
                <a:solidFill>
                  <a:prstClr val="black"/>
                </a:solidFill>
              </a:endParaRPr>
            </a:p>
            <a:p>
              <a:endParaRPr lang="ru-RU" sz="2000" b="1" dirty="0" smtClean="0">
                <a:solidFill>
                  <a:prstClr val="black"/>
                </a:solidFill>
              </a:endParaRPr>
            </a:p>
            <a:p>
              <a:r>
                <a:rPr lang="ru-RU" sz="2000" b="1" dirty="0" smtClean="0">
                  <a:solidFill>
                    <a:prstClr val="black"/>
                  </a:solidFill>
                </a:rPr>
                <a:t>              -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toqtatıwshı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potencial</a:t>
              </a:r>
              <a:endParaRPr lang="ru-RU" sz="20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5105400" y="6019800"/>
            <a:ext cx="4572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2" name="Формула" r:id="rId17" imgW="203112" imgH="228501" progId="Equation.3">
                    <p:embed/>
                  </p:oleObj>
                </mc:Choice>
                <mc:Fallback>
                  <p:oleObj name="Формула" r:id="rId17" imgW="203112" imgH="228501" progId="Equation.3">
                    <p:embed/>
                    <p:pic>
                      <p:nvPicPr>
                        <p:cNvPr id="0" name="Picture 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6019800"/>
                          <a:ext cx="457200" cy="514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4800600" y="5562600"/>
            <a:ext cx="1928826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3" name="Формула" r:id="rId19" imgW="685502" imgH="215806" progId="Equation.3">
                    <p:embed/>
                  </p:oleObj>
                </mc:Choice>
                <mc:Fallback>
                  <p:oleObj name="Формула" r:id="rId19" imgW="685502" imgH="215806" progId="Equation.3">
                    <p:embed/>
                    <p:pic>
                      <p:nvPicPr>
                        <p:cNvPr id="0" name="Picture 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5562600"/>
                          <a:ext cx="1928826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Прямоугольник 23"/>
          <p:cNvSpPr/>
          <p:nvPr/>
        </p:nvSpPr>
        <p:spPr>
          <a:xfrm>
            <a:off x="5357818" y="5572140"/>
            <a:ext cx="71438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</a:rPr>
              <a:t>hám</a:t>
            </a:r>
            <a:endParaRPr lang="ru-RU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26" grpId="0" animBg="1" autoUpdateAnimBg="0"/>
      <p:bldP spid="27" grpId="0" animBg="1" autoUpdateAnimBg="0"/>
      <p:bldP spid="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90600" y="5334000"/>
            <a:ext cx="6705600" cy="120032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</a:rPr>
              <a:t>n</a:t>
            </a:r>
            <a:r>
              <a:rPr lang="en-US" sz="2400" b="1" dirty="0" smtClean="0">
                <a:solidFill>
                  <a:prstClr val="black"/>
                </a:solidFill>
              </a:rPr>
              <a:t> – </a:t>
            </a:r>
            <a:r>
              <a:rPr lang="en-US" sz="2400" b="1" dirty="0" err="1" smtClean="0">
                <a:solidFill>
                  <a:prstClr val="black"/>
                </a:solidFill>
              </a:rPr>
              <a:t>katodtıń</a:t>
            </a:r>
            <a:r>
              <a:rPr lang="uz-Cyrl-UZ" sz="2400" b="1" dirty="0" smtClean="0">
                <a:solidFill>
                  <a:prstClr val="black"/>
                </a:solidFill>
              </a:rPr>
              <a:t> 1</a:t>
            </a:r>
            <a:r>
              <a:rPr lang="en-US" sz="2400" b="1" dirty="0" smtClean="0">
                <a:solidFill>
                  <a:prstClr val="black"/>
                </a:solidFill>
              </a:rPr>
              <a:t> s </a:t>
            </a:r>
            <a:r>
              <a:rPr lang="en-US" sz="2400" b="1" dirty="0" err="1" smtClean="0">
                <a:solidFill>
                  <a:prstClr val="black"/>
                </a:solidFill>
              </a:rPr>
              <a:t>ta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shıǵaratuǵın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sanı</a:t>
            </a:r>
            <a:r>
              <a:rPr lang="uz-Cyrl-UZ" sz="2400" b="1" dirty="0" smtClean="0">
                <a:solidFill>
                  <a:prstClr val="black"/>
                </a:solidFill>
              </a:rPr>
              <a:t> </a:t>
            </a:r>
            <a:endParaRPr lang="ru-RU" sz="2400" b="1" dirty="0" smtClean="0">
              <a:solidFill>
                <a:prstClr val="black"/>
              </a:solidFill>
            </a:endParaRPr>
          </a:p>
          <a:p>
            <a:r>
              <a:rPr lang="en-US" sz="2400" b="1" i="1" dirty="0" smtClean="0">
                <a:solidFill>
                  <a:prstClr val="black"/>
                </a:solidFill>
              </a:rPr>
              <a:t>m</a:t>
            </a:r>
            <a:r>
              <a:rPr lang="uz-Cyrl-UZ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–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massası</a:t>
            </a:r>
            <a:r>
              <a:rPr lang="ru-RU" sz="2400" b="1" dirty="0" smtClean="0">
                <a:solidFill>
                  <a:prstClr val="black"/>
                </a:solidFill>
              </a:rPr>
              <a:t>,    </a:t>
            </a:r>
            <a:r>
              <a:rPr lang="ru-RU" sz="2400" b="1" i="1" dirty="0" smtClean="0">
                <a:solidFill>
                  <a:prstClr val="black"/>
                </a:solidFill>
              </a:rPr>
              <a:t>е </a:t>
            </a:r>
            <a:r>
              <a:rPr lang="ru-RU" sz="2400" b="1" dirty="0" smtClean="0">
                <a:solidFill>
                  <a:prstClr val="black"/>
                </a:solidFill>
              </a:rPr>
              <a:t>–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zaryadı</a:t>
            </a:r>
            <a:r>
              <a:rPr lang="ru-RU" sz="2400" b="1" dirty="0" smtClean="0">
                <a:solidFill>
                  <a:prstClr val="black"/>
                </a:solidFill>
              </a:rPr>
              <a:t>,</a:t>
            </a:r>
          </a:p>
          <a:p>
            <a:r>
              <a:rPr lang="en-US" sz="2400" b="1" i="1" dirty="0" smtClean="0">
                <a:solidFill>
                  <a:prstClr val="black"/>
                </a:solidFill>
              </a:rPr>
              <a:t>v – </a:t>
            </a:r>
            <a:r>
              <a:rPr lang="en-US" sz="2400" b="1" dirty="0" err="1" smtClean="0">
                <a:solidFill>
                  <a:prstClr val="black"/>
                </a:solidFill>
              </a:rPr>
              <a:t>elektron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tezligi</a:t>
            </a:r>
            <a:r>
              <a:rPr lang="en-US" sz="2400" b="1" i="1" dirty="0" smtClean="0">
                <a:solidFill>
                  <a:prstClr val="black"/>
                </a:solidFill>
              </a:rPr>
              <a:t>.</a:t>
            </a:r>
            <a:endParaRPr lang="ru-RU" sz="2400" b="1" dirty="0">
              <a:solidFill>
                <a:prstClr val="black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52400" y="1524000"/>
            <a:ext cx="8839200" cy="2047876"/>
            <a:chOff x="152400" y="1524000"/>
            <a:chExt cx="8839200" cy="193899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2400" y="1524000"/>
              <a:ext cx="8839200" cy="19389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prstClr val="black"/>
                  </a:solidFill>
                </a:rPr>
                <a:t>Т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oqtatıp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qalıwshı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kernew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 – 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f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о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t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о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t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о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k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 </a:t>
              </a:r>
              <a:r>
                <a:rPr lang="ru-RU" sz="2400" b="1" i="1" dirty="0" smtClean="0">
                  <a:solidFill>
                    <a:prstClr val="black"/>
                  </a:solidFill>
                </a:rPr>
                <a:t>0</a:t>
              </a:r>
              <a:r>
                <a:rPr lang="en-US" sz="2400" b="1" dirty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ge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teń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bolıwına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alıp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keliwshi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keri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kernewdiń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minimal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mánisine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teń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.</a:t>
              </a:r>
            </a:p>
            <a:p>
              <a:endParaRPr lang="ru-RU" sz="2400" b="1" dirty="0" smtClean="0">
                <a:solidFill>
                  <a:prstClr val="black"/>
                </a:solidFill>
              </a:endParaRPr>
            </a:p>
            <a:p>
              <a:endParaRPr lang="ru-RU" sz="2400" b="1" dirty="0" smtClean="0">
                <a:solidFill>
                  <a:prstClr val="black"/>
                </a:solidFill>
              </a:endParaRPr>
            </a:p>
            <a:p>
              <a:endParaRPr lang="ru-RU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3143240" y="2214554"/>
            <a:ext cx="3103033" cy="1214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8" name="Формула" r:id="rId4" imgW="1016000" imgH="482600" progId="Equation.3">
                    <p:embed/>
                  </p:oleObj>
                </mc:Choice>
                <mc:Fallback>
                  <p:oleObj name="Формула" r:id="rId4" imgW="1016000" imgH="482600" progId="Equation.3">
                    <p:embed/>
                    <p:pic>
                      <p:nvPicPr>
                        <p:cNvPr id="0" name="Picture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2214554"/>
                          <a:ext cx="3103033" cy="1214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Прямоугольник 12"/>
          <p:cNvSpPr/>
          <p:nvPr/>
        </p:nvSpPr>
        <p:spPr>
          <a:xfrm>
            <a:off x="142844" y="3714752"/>
            <a:ext cx="87630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Bekitiwshi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potencial</a:t>
            </a:r>
            <a:r>
              <a:rPr lang="ru-RU" sz="2400" b="1" dirty="0" smtClean="0">
                <a:solidFill>
                  <a:prstClr val="black"/>
                </a:solidFill>
              </a:rPr>
              <a:t> (</a:t>
            </a:r>
            <a:r>
              <a:rPr lang="en-US" sz="2400" b="1" dirty="0" err="1" smtClean="0">
                <a:solidFill>
                  <a:prstClr val="black"/>
                </a:solidFill>
              </a:rPr>
              <a:t>toqtatıp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qalıwshı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kernew</a:t>
            </a:r>
            <a:r>
              <a:rPr lang="ru-RU" sz="2400" b="1" dirty="0" smtClean="0">
                <a:solidFill>
                  <a:prstClr val="black"/>
                </a:solidFill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túsip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aǵımı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jedelligine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bolmay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jiyiligi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artıwı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sızıqlı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artıp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baradı</a:t>
            </a:r>
            <a:r>
              <a:rPr lang="ru-RU" sz="2400" b="1" dirty="0" smtClean="0">
                <a:solidFill>
                  <a:prstClr val="black"/>
                </a:solidFill>
              </a:rPr>
              <a:t>.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b="1" dirty="0" smtClean="0">
                <a:solidFill>
                  <a:prstClr val="white"/>
                </a:solidFill>
              </a:rPr>
              <a:t> </a:t>
            </a:r>
            <a:endParaRPr lang="ru-RU" dirty="0">
              <a:solidFill>
                <a:prstClr val="white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0"/>
            <a:ext cx="9144000" cy="1352729"/>
            <a:chOff x="0" y="0"/>
            <a:chExt cx="9144000" cy="135272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90500" y="152400"/>
              <a:ext cx="8763000" cy="120032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ru-RU" sz="2400" b="1" dirty="0" smtClean="0">
                  <a:solidFill>
                    <a:prstClr val="black"/>
                  </a:solidFill>
                </a:rPr>
                <a:t>Т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oyınıw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fototokı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–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katodtan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shıǵıp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atırǵan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bárshe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elektronlardıń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anodqa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jetip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kelgendegi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payda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bolǵan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tokı</a:t>
              </a:r>
              <a:endParaRPr lang="ru-RU" sz="2400" b="1" dirty="0" smtClean="0">
                <a:solidFill>
                  <a:prstClr val="black"/>
                </a:solidFill>
              </a:endParaRPr>
            </a:p>
            <a:p>
              <a:r>
                <a:rPr lang="ru-RU" sz="2400" b="1" dirty="0" smtClean="0">
                  <a:solidFill>
                    <a:prstClr val="black"/>
                  </a:solidFill>
                </a:rPr>
                <a:t> </a:t>
              </a:r>
              <a:endParaRPr lang="ru-RU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graphicFrame>
          <p:nvGraphicFramePr>
            <p:cNvPr id="6145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7558534"/>
                </p:ext>
              </p:extLst>
            </p:nvPr>
          </p:nvGraphicFramePr>
          <p:xfrm>
            <a:off x="6054725" y="512763"/>
            <a:ext cx="1946275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9" name="Уравнение" r:id="rId6" imgW="583920" imgH="241200" progId="Equation.3">
                    <p:embed/>
                  </p:oleObj>
                </mc:Choice>
                <mc:Fallback>
                  <p:oleObj name="Уравнение" r:id="rId6" imgW="583920" imgH="241200" progId="Equation.3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4725" y="512763"/>
                          <a:ext cx="1946275" cy="803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55480"/>
              </p:ext>
            </p:extLst>
          </p:nvPr>
        </p:nvGraphicFramePr>
        <p:xfrm>
          <a:off x="8244408" y="4149080"/>
          <a:ext cx="533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0" name="Формула" r:id="rId8" imgW="126835" imgH="139518" progId="Equation.3">
                  <p:embed/>
                </p:oleObj>
              </mc:Choice>
              <mc:Fallback>
                <p:oleObj name="Формула" r:id="rId8" imgW="126835" imgH="139518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4149080"/>
                        <a:ext cx="5334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6286512" y="857232"/>
            <a:ext cx="57150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prstClr val="black"/>
                </a:solidFill>
              </a:rPr>
              <a:t>toy</a:t>
            </a:r>
            <a:endParaRPr lang="ru-RU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Fotoeffekttiń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birinshi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900" y="12954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Katodqa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túsip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belgilengen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jiyiliginde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birlik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waqıtta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katodtan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ajralıp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shıǵıp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fotoelektronlar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sanı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jedelligine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proporcional</a:t>
            </a:r>
            <a:r>
              <a:rPr lang="en-US" sz="2400" b="1" dirty="0" smtClean="0">
                <a:solidFill>
                  <a:prstClr val="black"/>
                </a:solidFill>
              </a:rPr>
              <a:t> (</a:t>
            </a:r>
            <a:r>
              <a:rPr lang="en-US" sz="2400" b="1" dirty="0" err="1" smtClean="0">
                <a:solidFill>
                  <a:prstClr val="black"/>
                </a:solidFill>
              </a:rPr>
              <a:t>toyınıw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fototokı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mánisi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katodtıń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energetikalıq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jaqtırtılǵanlıǵına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proporcional</a:t>
            </a:r>
            <a:r>
              <a:rPr lang="en-US" sz="2400" b="1" dirty="0" smtClean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10" name="Пятиугольник 9"/>
          <p:cNvSpPr/>
          <p:nvPr/>
        </p:nvSpPr>
        <p:spPr>
          <a:xfrm>
            <a:off x="0" y="3500438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Jaqtılıq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deregi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quwatlılıǵı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5" name="Пятиугольник 4"/>
          <p:cNvSpPr/>
          <p:nvPr/>
        </p:nvSpPr>
        <p:spPr>
          <a:xfrm>
            <a:off x="1857356" y="4214818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Túsip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atırǵan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jaqtılıq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jedelligi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3657600" y="4953000"/>
            <a:ext cx="21336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Túsip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atırǵan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fotonlar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sanı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5410200" y="5410200"/>
            <a:ext cx="21336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Urıp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shıǵarılǵan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elektronlar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sanı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9" name="Пятиугольник 8"/>
          <p:cNvSpPr/>
          <p:nvPr/>
        </p:nvSpPr>
        <p:spPr>
          <a:xfrm>
            <a:off x="7239000" y="5943600"/>
            <a:ext cx="19050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Toyınıw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fototokı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53000" y="3810000"/>
            <a:ext cx="40386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Logikalıq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14" name="Выгнутая вправо стрелка 13"/>
          <p:cNvSpPr/>
          <p:nvPr/>
        </p:nvSpPr>
        <p:spPr>
          <a:xfrm rot="19131725">
            <a:off x="2625354" y="3598171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 rot="19131725">
            <a:off x="4367623" y="4207771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Выгнутая вправо стрелка 15"/>
          <p:cNvSpPr/>
          <p:nvPr/>
        </p:nvSpPr>
        <p:spPr>
          <a:xfrm rot="19131725">
            <a:off x="6049600" y="4731655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 rot="19131725">
            <a:off x="7654552" y="5274571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28600" y="5334000"/>
            <a:ext cx="2286000" cy="1371600"/>
            <a:chOff x="228600" y="5334000"/>
            <a:chExt cx="2286000" cy="13716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228600" y="5334000"/>
              <a:ext cx="2286000" cy="137160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graphicFrame>
          <p:nvGraphicFramePr>
            <p:cNvPr id="512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830676"/>
                </p:ext>
              </p:extLst>
            </p:nvPr>
          </p:nvGraphicFramePr>
          <p:xfrm>
            <a:off x="360363" y="5618163"/>
            <a:ext cx="1905000" cy="804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9" name="Уравнение" r:id="rId4" imgW="571320" imgH="241200" progId="Equation.3">
                    <p:embed/>
                  </p:oleObj>
                </mc:Choice>
                <mc:Fallback>
                  <p:oleObj name="Уравнение" r:id="rId4" imgW="571320" imgH="2412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3" y="5618163"/>
                          <a:ext cx="1905000" cy="804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Прямоугольник 19"/>
          <p:cNvSpPr/>
          <p:nvPr/>
        </p:nvSpPr>
        <p:spPr>
          <a:xfrm>
            <a:off x="642910" y="6000768"/>
            <a:ext cx="57150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prstClr val="black"/>
                </a:solidFill>
              </a:rPr>
              <a:t>toy</a:t>
            </a:r>
            <a:endParaRPr lang="ru-RU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5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Fotoeffekttiń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ekinshi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295400"/>
            <a:ext cx="85344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Fotoelektronlar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baslanǵısh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tezliginiń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maksimal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mánisi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katodqa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túsip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jedelligine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bolmay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tek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ru-RU" b="1" i="1" dirty="0">
                <a:sym typeface="Symbol" panose="05050102010706020507" pitchFamily="18" charset="2"/>
              </a:rPr>
              <a:t></a:t>
            </a:r>
            <a:r>
              <a:rPr lang="ru-RU" b="1" dirty="0"/>
              <a:t> </a:t>
            </a:r>
            <a:r>
              <a:rPr lang="en-US" b="1" dirty="0" smtClean="0"/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jiyilikke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bolıp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onıń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asıwı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sızıqlı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ósip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baradı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 smtClean="0">
              <a:solidFill>
                <a:prstClr val="black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00600" y="3086100"/>
            <a:ext cx="40386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logikalıq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214282" y="3143248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Túsip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atırǵan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jaqtılıq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jiyiligi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1643042" y="3929066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Túsip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atırǵan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fotonnıń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energiyası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9" name="Выгнутая вправо стрелка 8"/>
          <p:cNvSpPr/>
          <p:nvPr/>
        </p:nvSpPr>
        <p:spPr>
          <a:xfrm rot="19131725">
            <a:off x="2625354" y="3217171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Пятиугольник 10"/>
          <p:cNvSpPr/>
          <p:nvPr/>
        </p:nvSpPr>
        <p:spPr>
          <a:xfrm>
            <a:off x="3733800" y="4572000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Elektron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energiyası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0" name="Выгнутая вправо стрелка 9"/>
          <p:cNvSpPr/>
          <p:nvPr/>
        </p:nvSpPr>
        <p:spPr>
          <a:xfrm rot="19131725">
            <a:off x="4367623" y="3979171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Пятиугольник 12"/>
          <p:cNvSpPr/>
          <p:nvPr/>
        </p:nvSpPr>
        <p:spPr>
          <a:xfrm>
            <a:off x="5105400" y="5257800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Fotoelektron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tezligi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2" name="Выгнутая вправо стрелка 11"/>
          <p:cNvSpPr/>
          <p:nvPr/>
        </p:nvSpPr>
        <p:spPr>
          <a:xfrm rot="19131725">
            <a:off x="6054353" y="4664973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Пятиугольник 14"/>
          <p:cNvSpPr/>
          <p:nvPr/>
        </p:nvSpPr>
        <p:spPr>
          <a:xfrm>
            <a:off x="6934200" y="5943600"/>
            <a:ext cx="2209800" cy="914400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</a:rPr>
              <a:t>Fotoelektronnıń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kinetikalıq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energiyası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4" name="Выгнутая вправо стрелка 13"/>
          <p:cNvSpPr/>
          <p:nvPr/>
        </p:nvSpPr>
        <p:spPr>
          <a:xfrm rot="19131725">
            <a:off x="7502153" y="5274572"/>
            <a:ext cx="408756" cy="953400"/>
          </a:xfrm>
          <a:prstGeom prst="curvedLeftArrow">
            <a:avLst>
              <a:gd name="adj1" fmla="val 25000"/>
              <a:gd name="adj2" fmla="val 131390"/>
              <a:gd name="adj3" fmla="val 5671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28600" y="4953000"/>
            <a:ext cx="2743200" cy="1752600"/>
            <a:chOff x="228600" y="4953000"/>
            <a:chExt cx="2743200" cy="17526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228600" y="4953000"/>
              <a:ext cx="2743200" cy="175260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graphicFrame>
          <p:nvGraphicFramePr>
            <p:cNvPr id="4097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52814"/>
                </p:ext>
              </p:extLst>
            </p:nvPr>
          </p:nvGraphicFramePr>
          <p:xfrm>
            <a:off x="673100" y="5000625"/>
            <a:ext cx="17129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Формула" r:id="rId4" imgW="711000" imgH="672840" progId="Equation.3">
                    <p:embed/>
                  </p:oleObj>
                </mc:Choice>
                <mc:Fallback>
                  <p:oleObj name="Формула" r:id="rId4" imgW="711000" imgH="67284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100" y="5000625"/>
                          <a:ext cx="1712913" cy="161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Пятиугольник 18"/>
          <p:cNvSpPr/>
          <p:nvPr/>
        </p:nvSpPr>
        <p:spPr>
          <a:xfrm>
            <a:off x="428596" y="5572140"/>
            <a:ext cx="2209800" cy="1000132"/>
          </a:xfrm>
          <a:prstGeom prst="homePlate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prstClr val="black"/>
                </a:solidFill>
              </a:rPr>
              <a:t>foton</a:t>
            </a:r>
            <a:endParaRPr lang="en-US" sz="32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energiyası</a:t>
            </a:r>
            <a:endParaRPr lang="ru-RU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Fotoeffekttiń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úshinshi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295400"/>
            <a:ext cx="8534400" cy="1938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Hár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ushın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fotoeffek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ttiń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qı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uz-Latn-UZ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ı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shega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ası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aǵnıy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jaqtılıqtıń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ru-RU" sz="24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jiyiligi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olıp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jiyilikte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jaqtılıqtıń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qálege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iginde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fotoeffekt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 smtClean="0">
              <a:solidFill>
                <a:prstClr val="black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142976" y="3357562"/>
            <a:ext cx="3048000" cy="1143000"/>
            <a:chOff x="457200" y="3429000"/>
            <a:chExt cx="3048000" cy="114300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57200" y="3429000"/>
              <a:ext cx="3048000" cy="1143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3073" name="Object 1"/>
            <p:cNvGraphicFramePr>
              <a:graphicFrameLocks noChangeAspect="1"/>
            </p:cNvGraphicFramePr>
            <p:nvPr/>
          </p:nvGraphicFramePr>
          <p:xfrm>
            <a:off x="1061156" y="3429000"/>
            <a:ext cx="1639712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8" name="Формула" r:id="rId4" imgW="545863" imgH="393529" progId="Equation.3">
                    <p:embed/>
                  </p:oleObj>
                </mc:Choice>
                <mc:Fallback>
                  <p:oleObj name="Формула" r:id="rId4" imgW="545863" imgH="393529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156" y="3429000"/>
                          <a:ext cx="1639712" cy="1066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000628" y="3357562"/>
            <a:ext cx="1981200" cy="1143000"/>
            <a:chOff x="5257800" y="3429000"/>
            <a:chExt cx="3048000" cy="1143000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5257800" y="3429000"/>
              <a:ext cx="3048000" cy="1143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5715000" y="3429000"/>
            <a:ext cx="2010833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9" name="Формула" r:id="rId6" imgW="622030" imgH="393529" progId="Equation.3">
                    <p:embed/>
                  </p:oleObj>
                </mc:Choice>
                <mc:Fallback>
                  <p:oleObj name="Формула" r:id="rId6" imgW="622030" imgH="393529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3429000"/>
                          <a:ext cx="2010833" cy="1143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13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Eynshteyn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teoriyası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6700" y="914400"/>
            <a:ext cx="8610600" cy="17287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tarqalıwın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úzliksiz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tolqın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procesi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oylamay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onı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keńislikte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diskret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kvantları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aǵımı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sıpatında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vakuumda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bolsa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c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tarqalıw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tezligi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háreketlenedi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esaplaw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kerek</a:t>
            </a:r>
            <a:r>
              <a:rPr lang="en-US" sz="2400" b="1" dirty="0">
                <a:solidFill>
                  <a:prstClr val="black"/>
                </a:solidFill>
              </a:rPr>
              <a:t>. </a:t>
            </a:r>
            <a:r>
              <a:rPr lang="en-US" sz="2400" b="1" dirty="0" err="1" smtClean="0">
                <a:solidFill>
                  <a:prstClr val="black"/>
                </a:solidFill>
              </a:rPr>
              <a:t>Bul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elektromagnit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kvantları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</a:rPr>
              <a:t>fotonlar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ataladı</a:t>
            </a:r>
            <a:r>
              <a:rPr lang="ru-RU" sz="2400" b="1" dirty="0" smtClean="0">
                <a:solidFill>
                  <a:prstClr val="black"/>
                </a:solidFill>
              </a:rPr>
              <a:t>. </a:t>
            </a:r>
            <a:endParaRPr lang="ru-RU" sz="2400" dirty="0" smtClean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304800" y="2667000"/>
            <a:ext cx="4267200" cy="1066800"/>
            <a:chOff x="304800" y="2667000"/>
            <a:chExt cx="4267200" cy="10668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04800" y="2667000"/>
              <a:ext cx="4267200" cy="1066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>
                  <a:solidFill>
                    <a:prstClr val="black"/>
                  </a:solidFill>
                </a:rPr>
                <a:t>Foton</a:t>
              </a:r>
              <a:r>
                <a:rPr lang="en-US" sz="2400" b="1" dirty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energiyası</a:t>
              </a:r>
              <a:endParaRPr lang="ru-RU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2895600" y="2879725"/>
            <a:ext cx="14890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3" name="Формула" r:id="rId4" imgW="482181" imgH="177646" progId="Equation.3">
                    <p:embed/>
                  </p:oleObj>
                </mc:Choice>
                <mc:Fallback>
                  <p:oleObj name="Формула" r:id="rId4" imgW="482181" imgH="177646" progId="Equation.3">
                    <p:embed/>
                    <p:pic>
                      <p:nvPicPr>
                        <p:cNvPr id="0" name="Picture 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2879725"/>
                          <a:ext cx="1489075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Группа 20"/>
          <p:cNvGrpSpPr/>
          <p:nvPr/>
        </p:nvGrpSpPr>
        <p:grpSpPr>
          <a:xfrm>
            <a:off x="5105400" y="2667000"/>
            <a:ext cx="3200400" cy="1143000"/>
            <a:chOff x="5105400" y="2667000"/>
            <a:chExt cx="3200400" cy="114300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5400" y="2667000"/>
              <a:ext cx="3200400" cy="1143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5334000" y="2667000"/>
            <a:ext cx="2826646" cy="1023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4" name="Формула" r:id="rId6" imgW="1320227" imgH="482391" progId="Equation.3">
                    <p:embed/>
                  </p:oleObj>
                </mc:Choice>
                <mc:Fallback>
                  <p:oleObj name="Формула" r:id="rId6" imgW="1320227" imgH="482391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2667000"/>
                          <a:ext cx="2826646" cy="1023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04800" y="3886200"/>
            <a:ext cx="4953000" cy="2743200"/>
            <a:chOff x="304800" y="3886200"/>
            <a:chExt cx="4953000" cy="27432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304800" y="5715000"/>
              <a:ext cx="49530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>
                  <a:solidFill>
                    <a:prstClr val="black"/>
                  </a:solidFill>
                </a:rPr>
                <a:t>Foton</a:t>
              </a:r>
              <a:r>
                <a:rPr lang="en-US" sz="2400" b="1" dirty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impulsi</a:t>
              </a:r>
              <a:endParaRPr lang="ru-RU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304800" y="4800600"/>
              <a:ext cx="49530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>
                  <a:solidFill>
                    <a:prstClr val="black"/>
                  </a:solidFill>
                </a:rPr>
                <a:t>Foton</a:t>
              </a:r>
              <a:r>
                <a:rPr lang="en-US" sz="2400" b="1" dirty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massası</a:t>
              </a:r>
              <a:endParaRPr lang="ru-RU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304800" y="3886200"/>
              <a:ext cx="49530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>
                  <a:solidFill>
                    <a:prstClr val="black"/>
                  </a:solidFill>
                </a:rPr>
                <a:t>Tınısh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halattaǵı</a:t>
              </a:r>
              <a:endParaRPr lang="en-US" sz="2400" b="1" dirty="0">
                <a:solidFill>
                  <a:prstClr val="black"/>
                </a:solidFill>
              </a:endParaRP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fotonnıń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massası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2841625" y="5867400"/>
            <a:ext cx="173037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5" name="Формула" r:id="rId8" imgW="774364" imgH="342751" progId="Equation.3">
                    <p:embed/>
                  </p:oleObj>
                </mc:Choice>
                <mc:Fallback>
                  <p:oleObj name="Формула" r:id="rId8" imgW="774364" imgH="342751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625" y="5867400"/>
                          <a:ext cx="1730375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2667000" y="4800600"/>
            <a:ext cx="169093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6" name="Формула" r:id="rId10" imgW="799753" imgH="393529" progId="Equation.3">
                    <p:embed/>
                  </p:oleObj>
                </mc:Choice>
                <mc:Fallback>
                  <p:oleObj name="Формула" r:id="rId10" imgW="799753" imgH="393529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4800600"/>
                          <a:ext cx="1690935" cy="83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3905250" y="4038599"/>
            <a:ext cx="1123950" cy="578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67" name="Формула" r:id="rId12" imgW="444307" imgH="228501" progId="Equation.3">
                    <p:embed/>
                  </p:oleObj>
                </mc:Choice>
                <mc:Fallback>
                  <p:oleObj name="Формула" r:id="rId12" imgW="444307" imgH="228501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250" y="4038599"/>
                          <a:ext cx="1123950" cy="578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Полилиния 17"/>
          <p:cNvSpPr/>
          <p:nvPr/>
        </p:nvSpPr>
        <p:spPr>
          <a:xfrm>
            <a:off x="6172200" y="5105400"/>
            <a:ext cx="1905000" cy="2730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6172200" y="5638800"/>
            <a:ext cx="1930400" cy="304800"/>
          </a:xfrm>
          <a:custGeom>
            <a:avLst/>
            <a:gdLst>
              <a:gd name="connsiteX0" fmla="*/ 0 w 5143500"/>
              <a:gd name="connsiteY0" fmla="*/ 27517 h 764117"/>
              <a:gd name="connsiteX1" fmla="*/ 342900 w 5143500"/>
              <a:gd name="connsiteY1" fmla="*/ 738717 h 764117"/>
              <a:gd name="connsiteX2" fmla="*/ 698500 w 5143500"/>
              <a:gd name="connsiteY2" fmla="*/ 14817 h 764117"/>
              <a:gd name="connsiteX3" fmla="*/ 1079500 w 5143500"/>
              <a:gd name="connsiteY3" fmla="*/ 713317 h 764117"/>
              <a:gd name="connsiteX4" fmla="*/ 1371600 w 5143500"/>
              <a:gd name="connsiteY4" fmla="*/ 14817 h 764117"/>
              <a:gd name="connsiteX5" fmla="*/ 1778000 w 5143500"/>
              <a:gd name="connsiteY5" fmla="*/ 713317 h 764117"/>
              <a:gd name="connsiteX6" fmla="*/ 2057400 w 5143500"/>
              <a:gd name="connsiteY6" fmla="*/ 2117 h 764117"/>
              <a:gd name="connsiteX7" fmla="*/ 2438400 w 5143500"/>
              <a:gd name="connsiteY7" fmla="*/ 700617 h 764117"/>
              <a:gd name="connsiteX8" fmla="*/ 2743200 w 5143500"/>
              <a:gd name="connsiteY8" fmla="*/ 40217 h 764117"/>
              <a:gd name="connsiteX9" fmla="*/ 3073400 w 5143500"/>
              <a:gd name="connsiteY9" fmla="*/ 738717 h 764117"/>
              <a:gd name="connsiteX10" fmla="*/ 3429000 w 5143500"/>
              <a:gd name="connsiteY10" fmla="*/ 14817 h 764117"/>
              <a:gd name="connsiteX11" fmla="*/ 3759200 w 5143500"/>
              <a:gd name="connsiteY11" fmla="*/ 713317 h 764117"/>
              <a:gd name="connsiteX12" fmla="*/ 4102100 w 5143500"/>
              <a:gd name="connsiteY12" fmla="*/ 40217 h 764117"/>
              <a:gd name="connsiteX13" fmla="*/ 4432300 w 5143500"/>
              <a:gd name="connsiteY13" fmla="*/ 713317 h 764117"/>
              <a:gd name="connsiteX14" fmla="*/ 4737100 w 5143500"/>
              <a:gd name="connsiteY14" fmla="*/ 345017 h 764117"/>
              <a:gd name="connsiteX15" fmla="*/ 5143500 w 5143500"/>
              <a:gd name="connsiteY15" fmla="*/ 319617 h 76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43500" h="764117">
                <a:moveTo>
                  <a:pt x="0" y="27517"/>
                </a:moveTo>
                <a:cubicBezTo>
                  <a:pt x="113241" y="384175"/>
                  <a:pt x="226483" y="740834"/>
                  <a:pt x="342900" y="738717"/>
                </a:cubicBezTo>
                <a:cubicBezTo>
                  <a:pt x="459317" y="736600"/>
                  <a:pt x="575733" y="19050"/>
                  <a:pt x="698500" y="14817"/>
                </a:cubicBezTo>
                <a:cubicBezTo>
                  <a:pt x="821267" y="10584"/>
                  <a:pt x="967317" y="713317"/>
                  <a:pt x="1079500" y="713317"/>
                </a:cubicBezTo>
                <a:cubicBezTo>
                  <a:pt x="1191683" y="713317"/>
                  <a:pt x="1255183" y="14817"/>
                  <a:pt x="1371600" y="14817"/>
                </a:cubicBezTo>
                <a:cubicBezTo>
                  <a:pt x="1488017" y="14817"/>
                  <a:pt x="1663700" y="715434"/>
                  <a:pt x="1778000" y="713317"/>
                </a:cubicBezTo>
                <a:cubicBezTo>
                  <a:pt x="1892300" y="711200"/>
                  <a:pt x="1947333" y="4234"/>
                  <a:pt x="2057400" y="2117"/>
                </a:cubicBezTo>
                <a:cubicBezTo>
                  <a:pt x="2167467" y="0"/>
                  <a:pt x="2324100" y="694267"/>
                  <a:pt x="2438400" y="700617"/>
                </a:cubicBezTo>
                <a:cubicBezTo>
                  <a:pt x="2552700" y="706967"/>
                  <a:pt x="2637367" y="33867"/>
                  <a:pt x="2743200" y="40217"/>
                </a:cubicBezTo>
                <a:cubicBezTo>
                  <a:pt x="2849033" y="46567"/>
                  <a:pt x="2959100" y="742950"/>
                  <a:pt x="3073400" y="738717"/>
                </a:cubicBezTo>
                <a:cubicBezTo>
                  <a:pt x="3187700" y="734484"/>
                  <a:pt x="3314700" y="19050"/>
                  <a:pt x="3429000" y="14817"/>
                </a:cubicBezTo>
                <a:cubicBezTo>
                  <a:pt x="3543300" y="10584"/>
                  <a:pt x="3647017" y="709084"/>
                  <a:pt x="3759200" y="713317"/>
                </a:cubicBezTo>
                <a:cubicBezTo>
                  <a:pt x="3871383" y="717550"/>
                  <a:pt x="3989917" y="40217"/>
                  <a:pt x="4102100" y="40217"/>
                </a:cubicBezTo>
                <a:cubicBezTo>
                  <a:pt x="4214283" y="40217"/>
                  <a:pt x="4326467" y="662517"/>
                  <a:pt x="4432300" y="713317"/>
                </a:cubicBezTo>
                <a:cubicBezTo>
                  <a:pt x="4538133" y="764117"/>
                  <a:pt x="4618567" y="410634"/>
                  <a:pt x="4737100" y="345017"/>
                </a:cubicBezTo>
                <a:cubicBezTo>
                  <a:pt x="4855633" y="279400"/>
                  <a:pt x="4999566" y="299508"/>
                  <a:pt x="5143500" y="319617"/>
                </a:cubicBezTo>
              </a:path>
            </a:pathLst>
          </a:cu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6172200" y="4572000"/>
            <a:ext cx="1828800" cy="313267"/>
          </a:xfrm>
          <a:custGeom>
            <a:avLst/>
            <a:gdLst>
              <a:gd name="connsiteX0" fmla="*/ 0 w 5448300"/>
              <a:gd name="connsiteY0" fmla="*/ 0 h 770467"/>
              <a:gd name="connsiteX1" fmla="*/ 1371600 w 5448300"/>
              <a:gd name="connsiteY1" fmla="*/ 685800 h 770467"/>
              <a:gd name="connsiteX2" fmla="*/ 2730500 w 5448300"/>
              <a:gd name="connsiteY2" fmla="*/ 38100 h 770467"/>
              <a:gd name="connsiteX3" fmla="*/ 4114800 w 5448300"/>
              <a:gd name="connsiteY3" fmla="*/ 711200 h 770467"/>
              <a:gd name="connsiteX4" fmla="*/ 4889500 w 5448300"/>
              <a:gd name="connsiteY4" fmla="*/ 393700 h 770467"/>
              <a:gd name="connsiteX5" fmla="*/ 5448300 w 5448300"/>
              <a:gd name="connsiteY5" fmla="*/ 381000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770467">
                <a:moveTo>
                  <a:pt x="0" y="0"/>
                </a:moveTo>
                <a:cubicBezTo>
                  <a:pt x="458258" y="339725"/>
                  <a:pt x="916517" y="679450"/>
                  <a:pt x="1371600" y="685800"/>
                </a:cubicBezTo>
                <a:cubicBezTo>
                  <a:pt x="1826683" y="692150"/>
                  <a:pt x="2273300" y="33867"/>
                  <a:pt x="2730500" y="38100"/>
                </a:cubicBezTo>
                <a:cubicBezTo>
                  <a:pt x="3187700" y="42333"/>
                  <a:pt x="3754967" y="651933"/>
                  <a:pt x="4114800" y="711200"/>
                </a:cubicBezTo>
                <a:cubicBezTo>
                  <a:pt x="4474633" y="770467"/>
                  <a:pt x="4667250" y="448733"/>
                  <a:pt x="4889500" y="393700"/>
                </a:cubicBezTo>
                <a:cubicBezTo>
                  <a:pt x="5111750" y="338667"/>
                  <a:pt x="5280025" y="359833"/>
                  <a:pt x="5448300" y="3810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7358082" y="2714620"/>
            <a:ext cx="857256" cy="357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eV∙s</a:t>
            </a:r>
            <a:endParaRPr kumimoji="0" lang="ru-RU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215206" y="3214686"/>
            <a:ext cx="928694" cy="3952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Dj∙s</a:t>
            </a:r>
            <a:endParaRPr kumimoji="0" lang="ru-RU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6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F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smtClean="0">
                <a:solidFill>
                  <a:schemeClr val="tx1"/>
                </a:solidFill>
              </a:rPr>
              <a:t>t</a:t>
            </a:r>
            <a:r>
              <a:rPr lang="ru-RU" sz="3600" b="1" dirty="0" smtClean="0">
                <a:solidFill>
                  <a:schemeClr val="tx1"/>
                </a:solidFill>
              </a:rPr>
              <a:t>о</a:t>
            </a:r>
            <a:r>
              <a:rPr lang="en-US" sz="3600" b="1" dirty="0" err="1" smtClean="0">
                <a:solidFill>
                  <a:schemeClr val="tx1"/>
                </a:solidFill>
              </a:rPr>
              <a:t>effekttiń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Eynshteyn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teńlemesi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90500" y="1524000"/>
            <a:ext cx="8763000" cy="2190752"/>
            <a:chOff x="190500" y="1524000"/>
            <a:chExt cx="8763000" cy="1661969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90500" y="1524000"/>
              <a:ext cx="8763000" cy="166196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b="1" dirty="0" err="1" smtClean="0">
                  <a:solidFill>
                    <a:prstClr val="black"/>
                  </a:solidFill>
                </a:rPr>
                <a:t>Ка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todqa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túsip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atırǵan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foton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energiyası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elektronnıń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metaldan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shıǵıw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jumısın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(</a:t>
              </a:r>
              <a:r>
                <a:rPr lang="ru-RU" sz="2400" b="1" i="1" dirty="0" smtClean="0">
                  <a:solidFill>
                    <a:prstClr val="black"/>
                  </a:solidFill>
                </a:rPr>
                <a:t>А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)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jeńiwge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hám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shıǵıp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atırǵan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fotoelektronǵa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 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kinetikalıq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energiya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beriwge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sarp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boladı</a:t>
              </a:r>
              <a:r>
                <a:rPr lang="ru-RU" sz="2400" b="1" dirty="0" smtClean="0">
                  <a:solidFill>
                    <a:prstClr val="black"/>
                  </a:solidFill>
                  <a:latin typeface="Arial" pitchFamily="34" charset="0"/>
                </a:rPr>
                <a:t>. 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lang="ru-RU" sz="2400" b="1" dirty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lang="ru-RU" sz="2400" b="1" dirty="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3857620" y="2422054"/>
            <a:ext cx="1785934" cy="73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5" name="Формула" r:id="rId4" imgW="850531" imgH="355446" progId="Equation.3">
                    <p:embed/>
                  </p:oleObj>
                </mc:Choice>
                <mc:Fallback>
                  <p:oleObj name="Формула" r:id="rId4" imgW="850531" imgH="355446" progId="Equation.3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2422054"/>
                          <a:ext cx="1785934" cy="737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5715000" y="3962400"/>
            <a:ext cx="3200400" cy="762000"/>
            <a:chOff x="5715000" y="3962400"/>
            <a:chExt cx="3200400" cy="76200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5000" y="3962400"/>
              <a:ext cx="3200400" cy="76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5867400" y="4038600"/>
            <a:ext cx="30255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6" name="Формула" r:id="rId6" imgW="825500" imgH="228600" progId="Equation.3">
                    <p:embed/>
                  </p:oleObj>
                </mc:Choice>
                <mc:Fallback>
                  <p:oleObj name="Формула" r:id="rId6" imgW="825500" imgH="228600" progId="Equation.3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038600"/>
                          <a:ext cx="3025588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Скругленный прямоугольник 16"/>
          <p:cNvSpPr/>
          <p:nvPr/>
        </p:nvSpPr>
        <p:spPr>
          <a:xfrm>
            <a:off x="228600" y="3962400"/>
            <a:ext cx="52578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Eynshteyn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teńlemesinıń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basqasha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kórinisi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285720" y="4714885"/>
            <a:ext cx="8646637" cy="2143113"/>
            <a:chOff x="285720" y="4669531"/>
            <a:chExt cx="8646637" cy="255132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85720" y="4669531"/>
              <a:ext cx="8646637" cy="98928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prstClr val="black"/>
                  </a:solidFill>
                </a:rPr>
                <a:t>Zatt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а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n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elektronnıń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shıǵıwı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ushın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zárúr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bolǵan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minimal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energiya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i="1" dirty="0" err="1" smtClean="0">
                  <a:solidFill>
                    <a:prstClr val="black"/>
                  </a:solidFill>
                </a:rPr>
                <a:t>elektronnıń</a:t>
              </a:r>
              <a:r>
                <a:rPr lang="en-US" sz="2400" b="1" i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i="1" dirty="0" err="1" smtClean="0">
                  <a:solidFill>
                    <a:prstClr val="black"/>
                  </a:solidFill>
                </a:rPr>
                <a:t>shıǵıw</a:t>
              </a:r>
              <a:r>
                <a:rPr lang="en-US" sz="2400" b="1" i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i="1" dirty="0" err="1" smtClean="0">
                  <a:solidFill>
                    <a:prstClr val="black"/>
                  </a:solidFill>
                </a:rPr>
                <a:t>jumısı</a:t>
              </a:r>
              <a:r>
                <a:rPr lang="en-US" sz="2400" b="1" i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dep</a:t>
              </a:r>
              <a:r>
                <a:rPr lang="en-US" sz="2400" b="1" dirty="0" smtClean="0">
                  <a:solidFill>
                    <a:prstClr val="black"/>
                  </a:solidFill>
                </a:rPr>
                <a:t> </a:t>
              </a:r>
              <a:r>
                <a:rPr lang="en-US" sz="2400" b="1" dirty="0" err="1" smtClean="0">
                  <a:solidFill>
                    <a:prstClr val="black"/>
                  </a:solidFill>
                </a:rPr>
                <a:t>ataladı</a:t>
              </a:r>
              <a:r>
                <a:rPr lang="ru-RU" sz="2400" b="1" dirty="0" smtClean="0">
                  <a:solidFill>
                    <a:prstClr val="black"/>
                  </a:solidFill>
                </a:rPr>
                <a:t>. </a:t>
              </a:r>
              <a:endParaRPr lang="ru-RU" sz="2400" b="1" dirty="0">
                <a:solidFill>
                  <a:prstClr val="white"/>
                </a:solidFill>
              </a:endParaRP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963149"/>
                </p:ext>
              </p:extLst>
            </p:nvPr>
          </p:nvGraphicFramePr>
          <p:xfrm>
            <a:off x="3073765" y="6153329"/>
            <a:ext cx="3022119" cy="1067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7" name="Формула" r:id="rId8" imgW="1079032" imgH="431613" progId="Equation.3">
                    <p:embed/>
                  </p:oleObj>
                </mc:Choice>
                <mc:Fallback>
                  <p:oleObj name="Формула" r:id="rId8" imgW="1079032" imgH="431613" progId="Equation.3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765" y="6153329"/>
                          <a:ext cx="3022119" cy="1067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18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285728"/>
            <a:ext cx="8610600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Ayrım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metallar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ushın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fotoelektronlardıń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maksimal</a:t>
            </a:r>
            <a:r>
              <a:rPr lang="en-US" sz="2400" b="1" dirty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</a:rPr>
              <a:t>kinetikalıq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energiyasınıń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túsip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jaqtılıq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jiyiligine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baylanıslılıǵı</a:t>
            </a:r>
            <a:endParaRPr lang="ru-RU" sz="2400" b="1" dirty="0">
              <a:solidFill>
                <a:prstClr val="black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-1034750" y="4843050"/>
            <a:ext cx="3572926" cy="1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751713" y="5501248"/>
            <a:ext cx="4970255" cy="6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86324" y="4371650"/>
            <a:ext cx="196167" cy="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6324" y="4937102"/>
            <a:ext cx="196167" cy="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86324" y="3808810"/>
            <a:ext cx="196167" cy="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86324" y="6065395"/>
            <a:ext cx="196167" cy="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 flipH="1" flipV="1">
            <a:off x="1866049" y="5501234"/>
            <a:ext cx="126019" cy="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 flipH="1" flipV="1">
            <a:off x="3043053" y="5501234"/>
            <a:ext cx="126019" cy="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 flipH="1" flipV="1">
            <a:off x="4220057" y="5501234"/>
            <a:ext cx="126019" cy="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909554" y="5563931"/>
          <a:ext cx="401870" cy="38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0" name="Формула" r:id="rId4" imgW="203024" imgH="203024" progId="Equation.3">
                  <p:embed/>
                </p:oleObj>
              </mc:Choice>
              <mc:Fallback>
                <p:oleObj name="Формула" r:id="rId4" imgW="203024" imgH="203024" progId="Equation.3">
                  <p:embed/>
                  <p:pic>
                    <p:nvPicPr>
                      <p:cNvPr id="0" name="Picture 1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54" y="5563931"/>
                        <a:ext cx="401870" cy="382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90157" y="5313200"/>
          <a:ext cx="250658" cy="3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1" name="Формула" r:id="rId6" imgW="126725" imgH="177415" progId="Equation.3">
                  <p:embed/>
                </p:oleObj>
              </mc:Choice>
              <mc:Fallback>
                <p:oleObj name="Формула" r:id="rId6" imgW="126725" imgH="177415" progId="Equation.3">
                  <p:embed/>
                  <p:pic>
                    <p:nvPicPr>
                      <p:cNvPr id="0" name="Picture 1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7" y="5313200"/>
                        <a:ext cx="250658" cy="336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90157" y="4749053"/>
          <a:ext cx="175733" cy="31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name="Формула" r:id="rId8" imgW="88707" imgH="164742" progId="Equation.3">
                  <p:embed/>
                </p:oleObj>
              </mc:Choice>
              <mc:Fallback>
                <p:oleObj name="Формула" r:id="rId8" imgW="88707" imgH="164742" progId="Equation.3">
                  <p:embed/>
                  <p:pic>
                    <p:nvPicPr>
                      <p:cNvPr id="0" name="Picture 1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7" y="4749053"/>
                        <a:ext cx="175733" cy="31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490157" y="4216902"/>
          <a:ext cx="250658" cy="31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3" name="Формула" r:id="rId10" imgW="126780" imgH="164814" progId="Equation.3">
                  <p:embed/>
                </p:oleObj>
              </mc:Choice>
              <mc:Fallback>
                <p:oleObj name="Формула" r:id="rId10" imgW="126780" imgH="164814" progId="Equation.3">
                  <p:embed/>
                  <p:pic>
                    <p:nvPicPr>
                      <p:cNvPr id="0" name="Picture 1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7" y="4216902"/>
                        <a:ext cx="250658" cy="31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90157" y="3620761"/>
          <a:ext cx="226137" cy="33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name="Формула" r:id="rId12" imgW="114102" imgH="177492" progId="Equation.3">
                  <p:embed/>
                </p:oleObj>
              </mc:Choice>
              <mc:Fallback>
                <p:oleObj name="Формула" r:id="rId12" imgW="114102" imgH="177492" progId="Equation.3">
                  <p:embed/>
                  <p:pic>
                    <p:nvPicPr>
                      <p:cNvPr id="0" name="Picture 1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7" y="3620761"/>
                        <a:ext cx="226137" cy="335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732550" y="5563931"/>
          <a:ext cx="401870" cy="38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Формула" r:id="rId14" imgW="203024" imgH="203024" progId="Equation.3">
                  <p:embed/>
                </p:oleObj>
              </mc:Choice>
              <mc:Fallback>
                <p:oleObj name="Формула" r:id="rId14" imgW="203024" imgH="203024" progId="Equation.3">
                  <p:embed/>
                  <p:pic>
                    <p:nvPicPr>
                      <p:cNvPr id="0" name="Picture 1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50" y="5563931"/>
                        <a:ext cx="401870" cy="382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4086559" y="5563931"/>
          <a:ext cx="401871" cy="38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Формула" r:id="rId16" imgW="203024" imgH="203024" progId="Equation.3">
                  <p:embed/>
                </p:oleObj>
              </mc:Choice>
              <mc:Fallback>
                <p:oleObj name="Формула" r:id="rId16" imgW="203024" imgH="203024" progId="Equation.3">
                  <p:embed/>
                  <p:pic>
                    <p:nvPicPr>
                      <p:cNvPr id="0" name="Picture 1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559" y="5563931"/>
                        <a:ext cx="401871" cy="382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1331"/>
              </p:ext>
            </p:extLst>
          </p:nvPr>
        </p:nvGraphicFramePr>
        <p:xfrm>
          <a:off x="741363" y="2743200"/>
          <a:ext cx="1154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7" name="Уравнение" r:id="rId18" imgW="583920" imgH="228600" progId="Equation.3">
                  <p:embed/>
                </p:oleObj>
              </mc:Choice>
              <mc:Fallback>
                <p:oleObj name="Уравнение" r:id="rId18" imgW="583920" imgH="228600" progId="Equation.3">
                  <p:embed/>
                  <p:pic>
                    <p:nvPicPr>
                      <p:cNvPr id="0" name="Picture 1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743200"/>
                        <a:ext cx="11541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20432"/>
              </p:ext>
            </p:extLst>
          </p:nvPr>
        </p:nvGraphicFramePr>
        <p:xfrm>
          <a:off x="4752975" y="5564188"/>
          <a:ext cx="1406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8" name="Уравнение" r:id="rId20" imgW="711000" imgH="228600" progId="Equation.3">
                  <p:embed/>
                </p:oleObj>
              </mc:Choice>
              <mc:Fallback>
                <p:oleObj name="Уравнение" r:id="rId20" imgW="711000" imgH="228600" progId="Equation.3">
                  <p:embed/>
                  <p:pic>
                    <p:nvPicPr>
                      <p:cNvPr id="0" name="Picture 1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564188"/>
                        <a:ext cx="14065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451830" y="4999785"/>
          <a:ext cx="457724" cy="39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9" name="Формула" r:id="rId22" imgW="152334" imgH="139639" progId="Equation.3">
                  <p:embed/>
                </p:oleObj>
              </mc:Choice>
              <mc:Fallback>
                <p:oleObj name="Формула" r:id="rId22" imgW="152334" imgH="139639" progId="Equation.3">
                  <p:embed/>
                  <p:pic>
                    <p:nvPicPr>
                      <p:cNvPr id="0" name="Picture 1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30" y="4999785"/>
                        <a:ext cx="457724" cy="399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164980" y="4372956"/>
          <a:ext cx="1337035" cy="94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0" name="Формула" r:id="rId24" imgW="533169" imgH="393529" progId="Equation.3">
                  <p:embed/>
                </p:oleObj>
              </mc:Choice>
              <mc:Fallback>
                <p:oleObj name="Формула" r:id="rId24" imgW="533169" imgH="393529" progId="Equation.3">
                  <p:embed/>
                  <p:pic>
                    <p:nvPicPr>
                      <p:cNvPr id="0" name="Picture 1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980" y="4372956"/>
                        <a:ext cx="1337035" cy="940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405604" y="5563931"/>
          <a:ext cx="771734" cy="59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Формула" r:id="rId26" imgW="266353" imgH="215619" progId="Equation.3">
                  <p:embed/>
                </p:oleObj>
              </mc:Choice>
              <mc:Fallback>
                <p:oleObj name="Формула" r:id="rId26" imgW="266353" imgH="215619" progId="Equation.3">
                  <p:embed/>
                  <p:pic>
                    <p:nvPicPr>
                      <p:cNvPr id="0" name="Picture 1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604" y="5563931"/>
                        <a:ext cx="771734" cy="596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28600" y="5814663"/>
          <a:ext cx="457724" cy="53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2" name="Формула" r:id="rId28" imgW="152268" imgH="164957" progId="Equation.3">
                  <p:embed/>
                </p:oleObj>
              </mc:Choice>
              <mc:Fallback>
                <p:oleObj name="Формула" r:id="rId28" imgW="152268" imgH="164957" progId="Equation.3">
                  <p:embed/>
                  <p:pic>
                    <p:nvPicPr>
                      <p:cNvPr id="0" name="Picture 1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814663"/>
                        <a:ext cx="457724" cy="53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971800" y="2937702"/>
          <a:ext cx="523113" cy="4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name="Формула" r:id="rId30" imgW="202936" imgH="177569" progId="Equation.3">
                  <p:embed/>
                </p:oleObj>
              </mc:Choice>
              <mc:Fallback>
                <p:oleObj name="Формула" r:id="rId30" imgW="202936" imgH="177569" progId="Equation.3">
                  <p:embed/>
                  <p:pic>
                    <p:nvPicPr>
                      <p:cNvPr id="0" name="Picture 1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37702"/>
                        <a:ext cx="523113" cy="491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4282725" y="3558078"/>
          <a:ext cx="523114" cy="49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4" name="Формула" r:id="rId32" imgW="202936" imgH="177569" progId="Equation.3">
                  <p:embed/>
                </p:oleObj>
              </mc:Choice>
              <mc:Fallback>
                <p:oleObj name="Формула" r:id="rId32" imgW="202936" imgH="177569" progId="Equation.3">
                  <p:embed/>
                  <p:pic>
                    <p:nvPicPr>
                      <p:cNvPr id="0" name="Picture 1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725" y="3558078"/>
                        <a:ext cx="523114" cy="491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4277749" y="2667000"/>
          <a:ext cx="588502" cy="51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5" name="Формула" r:id="rId34" imgW="215619" imgH="177569" progId="Equation.3">
                  <p:embed/>
                </p:oleObj>
              </mc:Choice>
              <mc:Fallback>
                <p:oleObj name="Формула" r:id="rId34" imgW="215619" imgH="177569" progId="Equation.3">
                  <p:embed/>
                  <p:pic>
                    <p:nvPicPr>
                      <p:cNvPr id="0" name="Picture 1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749" y="2667000"/>
                        <a:ext cx="588502" cy="519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Прямая соединительная линия 38"/>
          <p:cNvCxnSpPr/>
          <p:nvPr/>
        </p:nvCxnSpPr>
        <p:spPr>
          <a:xfrm flipV="1">
            <a:off x="751713" y="3181980"/>
            <a:ext cx="3269457" cy="257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751713" y="2993932"/>
            <a:ext cx="3661791" cy="288341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751713" y="3370029"/>
            <a:ext cx="3661791" cy="28834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олилиния 44"/>
          <p:cNvSpPr/>
          <p:nvPr/>
        </p:nvSpPr>
        <p:spPr>
          <a:xfrm>
            <a:off x="2231885" y="5142246"/>
            <a:ext cx="202112" cy="364700"/>
          </a:xfrm>
          <a:custGeom>
            <a:avLst/>
            <a:gdLst>
              <a:gd name="connsiteX0" fmla="*/ 0 w 235527"/>
              <a:gd name="connsiteY0" fmla="*/ 0 h 443345"/>
              <a:gd name="connsiteX1" fmla="*/ 180109 w 235527"/>
              <a:gd name="connsiteY1" fmla="*/ 138545 h 443345"/>
              <a:gd name="connsiteX2" fmla="*/ 235527 w 235527"/>
              <a:gd name="connsiteY2" fmla="*/ 443345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527" h="443345">
                <a:moveTo>
                  <a:pt x="0" y="0"/>
                </a:moveTo>
                <a:cubicBezTo>
                  <a:pt x="70427" y="32327"/>
                  <a:pt x="140855" y="64654"/>
                  <a:pt x="180109" y="138545"/>
                </a:cubicBezTo>
                <a:cubicBezTo>
                  <a:pt x="219364" y="212436"/>
                  <a:pt x="227445" y="327890"/>
                  <a:pt x="235527" y="44334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447800"/>
            <a:ext cx="44958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/>
                </a:solidFill>
              </a:rPr>
              <a:t>Ordinata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kósherindegi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kesilgen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kesindiler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metallardan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elektronlardıń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shıǵıw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jumısına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muǵdar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jaǵınan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teń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boladı</a:t>
            </a:r>
            <a:r>
              <a:rPr lang="en-US" sz="2000" b="1" dirty="0" smtClean="0">
                <a:solidFill>
                  <a:prstClr val="black"/>
                </a:solidFill>
              </a:rPr>
              <a:t>.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1447800"/>
            <a:ext cx="39624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</a:rPr>
              <a:t>Bul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tuwındı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ru-RU" sz="20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000" b="1" dirty="0" err="1">
                <a:solidFill>
                  <a:prstClr val="black"/>
                </a:solidFill>
              </a:rPr>
              <a:t>katod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materialına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baylanıslı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bolmay</a:t>
            </a:r>
            <a:r>
              <a:rPr lang="en-US" sz="2000" b="1" dirty="0">
                <a:solidFill>
                  <a:prstClr val="black"/>
                </a:solidFill>
              </a:rPr>
              <a:t>, Plank </a:t>
            </a:r>
            <a:r>
              <a:rPr lang="en-US" sz="2000" b="1" dirty="0" err="1" smtClean="0">
                <a:solidFill>
                  <a:prstClr val="black"/>
                </a:solidFill>
              </a:rPr>
              <a:t>turaqlısı</a:t>
            </a:r>
            <a:r>
              <a:rPr lang="en-US" sz="2000" b="1" dirty="0" smtClean="0">
                <a:solidFill>
                  <a:prstClr val="black"/>
                </a:solidFill>
              </a:rPr>
              <a:t>  </a:t>
            </a:r>
            <a:r>
              <a:rPr lang="en-US" sz="2000" b="1" i="1" dirty="0">
                <a:solidFill>
                  <a:prstClr val="black"/>
                </a:solidFill>
              </a:rPr>
              <a:t>h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qa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muǵdar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jaǵınan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teń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boladı</a:t>
            </a:r>
            <a:r>
              <a:rPr lang="en-US" sz="2000" b="1" dirty="0" smtClean="0">
                <a:solidFill>
                  <a:prstClr val="black"/>
                </a:solidFill>
              </a:rPr>
              <a:t>.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6705600" y="1524000"/>
          <a:ext cx="1676400" cy="7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6" name="Формула" r:id="rId36" imgW="647419" imgH="342751" progId="Equation.3">
                  <p:embed/>
                </p:oleObj>
              </mc:Choice>
              <mc:Fallback>
                <p:oleObj name="Формула" r:id="rId36" imgW="647419" imgH="342751" progId="Equation.3">
                  <p:embed/>
                  <p:pic>
                    <p:nvPicPr>
                      <p:cNvPr id="0" name="Picture 1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0"/>
                        <a:ext cx="1676400" cy="724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67394" y="3936978"/>
            <a:ext cx="3766404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Tuwrı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sızıq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múyeshiniń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tangensi</a:t>
            </a:r>
            <a:endParaRPr lang="en-US" sz="2000" b="1" dirty="0">
              <a:solidFill>
                <a:prstClr val="black"/>
              </a:solidFill>
            </a:endParaRPr>
          </a:p>
          <a:p>
            <a:pPr algn="ctr"/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i="1" dirty="0">
                <a:solidFill>
                  <a:prstClr val="black"/>
                </a:solidFill>
              </a:rPr>
              <a:t>h</a:t>
            </a:r>
            <a:r>
              <a:rPr lang="en-US" sz="2000" b="1" dirty="0">
                <a:solidFill>
                  <a:prstClr val="black"/>
                </a:solidFill>
              </a:rPr>
              <a:t> Plank </a:t>
            </a:r>
            <a:r>
              <a:rPr lang="en-US" sz="2000" b="1" dirty="0" err="1" smtClean="0">
                <a:solidFill>
                  <a:prstClr val="black"/>
                </a:solidFill>
              </a:rPr>
              <a:t>turaqlısınıń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elektron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zaryadına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qatnasına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teń</a:t>
            </a:r>
            <a:r>
              <a:rPr lang="en-US" sz="2000" b="1" dirty="0" smtClean="0">
                <a:solidFill>
                  <a:prstClr val="black"/>
                </a:solidFill>
              </a:rPr>
              <a:t>. 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257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Kompton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effekti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167087" y="2446979"/>
            <a:ext cx="477604" cy="44775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324901" y="2556253"/>
            <a:ext cx="1705728" cy="229209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29588" y="2670858"/>
            <a:ext cx="1910415" cy="133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2275821" y="1619697"/>
            <a:ext cx="1215343" cy="8869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440003" y="2670858"/>
            <a:ext cx="3274997" cy="1333"/>
          </a:xfrm>
          <a:prstGeom prst="straightConnector1">
            <a:avLst/>
          </a:prstGeom>
          <a:ln w="38100">
            <a:solidFill>
              <a:srgbClr val="00206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371774" y="2670858"/>
            <a:ext cx="2388019" cy="12153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326981" y="1455515"/>
            <a:ext cx="2388019" cy="121534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629725" y="2800925"/>
            <a:ext cx="1215343" cy="95520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/>
          <p:cNvSpPr/>
          <p:nvPr/>
        </p:nvSpPr>
        <p:spPr>
          <a:xfrm>
            <a:off x="2974464" y="2681518"/>
            <a:ext cx="145934" cy="277183"/>
          </a:xfrm>
          <a:custGeom>
            <a:avLst/>
            <a:gdLst>
              <a:gd name="connsiteX0" fmla="*/ 139700 w 162983"/>
              <a:gd name="connsiteY0" fmla="*/ 0 h 330200"/>
              <a:gd name="connsiteX1" fmla="*/ 139700 w 162983"/>
              <a:gd name="connsiteY1" fmla="*/ 203200 h 330200"/>
              <a:gd name="connsiteX2" fmla="*/ 0 w 162983"/>
              <a:gd name="connsiteY2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83" h="330200">
                <a:moveTo>
                  <a:pt x="139700" y="0"/>
                </a:moveTo>
                <a:cubicBezTo>
                  <a:pt x="151341" y="74083"/>
                  <a:pt x="162983" y="148167"/>
                  <a:pt x="139700" y="203200"/>
                </a:cubicBezTo>
                <a:cubicBezTo>
                  <a:pt x="116417" y="258233"/>
                  <a:pt x="58208" y="294216"/>
                  <a:pt x="0" y="33020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Полилиния 25"/>
          <p:cNvSpPr/>
          <p:nvPr/>
        </p:nvSpPr>
        <p:spPr>
          <a:xfrm rot="1474162">
            <a:off x="2506049" y="3227496"/>
            <a:ext cx="1637498" cy="262969"/>
          </a:xfrm>
          <a:custGeom>
            <a:avLst/>
            <a:gdLst>
              <a:gd name="connsiteX0" fmla="*/ 0 w 5448300"/>
              <a:gd name="connsiteY0" fmla="*/ 0 h 770467"/>
              <a:gd name="connsiteX1" fmla="*/ 1371600 w 5448300"/>
              <a:gd name="connsiteY1" fmla="*/ 685800 h 770467"/>
              <a:gd name="connsiteX2" fmla="*/ 2730500 w 5448300"/>
              <a:gd name="connsiteY2" fmla="*/ 38100 h 770467"/>
              <a:gd name="connsiteX3" fmla="*/ 4114800 w 5448300"/>
              <a:gd name="connsiteY3" fmla="*/ 711200 h 770467"/>
              <a:gd name="connsiteX4" fmla="*/ 4889500 w 5448300"/>
              <a:gd name="connsiteY4" fmla="*/ 393700 h 770467"/>
              <a:gd name="connsiteX5" fmla="*/ 5448300 w 5448300"/>
              <a:gd name="connsiteY5" fmla="*/ 381000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770467">
                <a:moveTo>
                  <a:pt x="0" y="0"/>
                </a:moveTo>
                <a:cubicBezTo>
                  <a:pt x="458258" y="339725"/>
                  <a:pt x="916517" y="679450"/>
                  <a:pt x="1371600" y="685800"/>
                </a:cubicBezTo>
                <a:cubicBezTo>
                  <a:pt x="1826683" y="692150"/>
                  <a:pt x="2273300" y="33867"/>
                  <a:pt x="2730500" y="38100"/>
                </a:cubicBezTo>
                <a:cubicBezTo>
                  <a:pt x="3187700" y="42333"/>
                  <a:pt x="3754967" y="651933"/>
                  <a:pt x="4114800" y="711200"/>
                </a:cubicBezTo>
                <a:cubicBezTo>
                  <a:pt x="4474633" y="770467"/>
                  <a:pt x="4667250" y="448733"/>
                  <a:pt x="4889500" y="393700"/>
                </a:cubicBezTo>
                <a:cubicBezTo>
                  <a:pt x="5111750" y="338667"/>
                  <a:pt x="5280025" y="359833"/>
                  <a:pt x="5448300" y="3810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4495800"/>
            <a:ext cx="8458200" cy="21336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Ultraqısqa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tolqınlı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elektromagnit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nurlanıwdıń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zatlardaǵı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erkin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elektronlarda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 smtClean="0">
                <a:solidFill>
                  <a:prstClr val="black"/>
                </a:solidFill>
              </a:rPr>
              <a:t>tolqın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uzınlıǵı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asıwı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baylanıslı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elastik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shashırawı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– </a:t>
            </a:r>
            <a:r>
              <a:rPr lang="en-US" sz="2400" b="1" i="1" dirty="0" err="1">
                <a:solidFill>
                  <a:prstClr val="black"/>
                </a:solidFill>
              </a:rPr>
              <a:t>Kompton</a:t>
            </a:r>
            <a:r>
              <a:rPr lang="en-US" sz="2400" b="1" i="1" dirty="0">
                <a:solidFill>
                  <a:prstClr val="black"/>
                </a:solidFill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</a:rPr>
              <a:t>effekti</a:t>
            </a:r>
            <a:r>
              <a:rPr lang="en-US" sz="2400" b="1" i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ataladı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67400" y="228600"/>
            <a:ext cx="3048000" cy="27432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black"/>
                </a:solidFill>
              </a:rPr>
              <a:t>Foton</a:t>
            </a:r>
            <a:r>
              <a:rPr lang="en-US" sz="2000" b="1" dirty="0">
                <a:solidFill>
                  <a:prstClr val="black"/>
                </a:solidFill>
              </a:rPr>
              <a:t>  </a:t>
            </a:r>
            <a:r>
              <a:rPr lang="en-US" sz="2000" b="1" dirty="0" err="1" smtClean="0">
                <a:solidFill>
                  <a:prstClr val="black"/>
                </a:solidFill>
              </a:rPr>
              <a:t>zattıń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elektronı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menen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elastik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soqlıǵısadı</a:t>
            </a:r>
            <a:r>
              <a:rPr lang="en-US" sz="2000" b="1" dirty="0" smtClean="0">
                <a:solidFill>
                  <a:prstClr val="black"/>
                </a:solidFill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</a:rPr>
              <a:t>oǵan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óz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energiyası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hám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impulsiniń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bir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bólimin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uzatadı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hám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háreket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baǵıtın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ózgertedi</a:t>
            </a:r>
            <a:r>
              <a:rPr lang="en-US" sz="2000" b="1" dirty="0" smtClean="0">
                <a:solidFill>
                  <a:prstClr val="black"/>
                </a:solidFill>
              </a:rPr>
              <a:t>.</a:t>
            </a:r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33400" y="2667000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0" name="Формула" r:id="rId4" imgW="190417" imgH="241195" progId="Equation.3">
                  <p:embed/>
                </p:oleObj>
              </mc:Choice>
              <mc:Fallback>
                <p:oleObj name="Формула" r:id="rId4" imgW="190417" imgH="241195" progId="Equation.3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45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381000" y="1752600"/>
            <a:ext cx="23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</a:rPr>
              <a:t>T</a:t>
            </a:r>
            <a:r>
              <a:rPr lang="en-US" sz="2000" b="1" dirty="0" err="1" smtClean="0">
                <a:solidFill>
                  <a:prstClr val="black"/>
                </a:solidFill>
              </a:rPr>
              <a:t>úsip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atırǵ</a:t>
            </a:r>
            <a:r>
              <a:rPr lang="ru-RU" sz="2000" b="1" dirty="0" err="1" smtClean="0">
                <a:solidFill>
                  <a:prstClr val="black"/>
                </a:solidFill>
              </a:rPr>
              <a:t>an</a:t>
            </a:r>
            <a:r>
              <a:rPr lang="ru-RU" sz="2000" b="1" dirty="0" smtClean="0">
                <a:solidFill>
                  <a:prstClr val="black"/>
                </a:solidFill>
              </a:rPr>
              <a:t> </a:t>
            </a:r>
            <a:r>
              <a:rPr lang="ru-RU" sz="2000" b="1" dirty="0" err="1">
                <a:solidFill>
                  <a:prstClr val="black"/>
                </a:solidFill>
              </a:rPr>
              <a:t>foton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85918" y="3643314"/>
            <a:ext cx="2224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</a:rPr>
              <a:t>Shashıraǵan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foton</a:t>
            </a:r>
            <a:endParaRPr lang="ru-RU" sz="2000" dirty="0">
              <a:solidFill>
                <a:prstClr val="black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114800" y="3657600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1" name="Формула" r:id="rId6" imgW="190417" imgH="241195" progId="Equation.3">
                  <p:embed/>
                </p:oleObj>
              </mc:Choice>
              <mc:Fallback>
                <p:oleObj name="Формула" r:id="rId6" imgW="190417" imgH="241195" progId="Equation.3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45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352800" y="838200"/>
          <a:ext cx="457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2" name="Формула" r:id="rId8" imgW="190500" imgH="228600" progId="Equation.3">
                  <p:embed/>
                </p:oleObj>
              </mc:Choice>
              <mc:Fallback>
                <p:oleObj name="Формула" r:id="rId8" imgW="190500" imgH="228600" progId="Equation.3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38200"/>
                        <a:ext cx="4572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124200" y="2590800"/>
          <a:ext cx="304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3" name="Формула" r:id="rId10" imgW="126725" imgH="177415" progId="Equation.3">
                  <p:embed/>
                </p:oleObj>
              </mc:Choice>
              <mc:Fallback>
                <p:oleObj name="Формула" r:id="rId10" imgW="126725" imgH="177415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3048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57884" y="3000372"/>
            <a:ext cx="3048000" cy="13858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- </a:t>
            </a:r>
            <a:r>
              <a:rPr lang="en-US" sz="2000" b="1" dirty="0" err="1" smtClean="0">
                <a:solidFill>
                  <a:prstClr val="black"/>
                </a:solidFill>
              </a:rPr>
              <a:t>shashıraw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múyeshi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48685" name="Picture 55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29322" y="3500438"/>
            <a:ext cx="3143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89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4800600" y="4038600"/>
            <a:ext cx="39624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Kompton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uzınlıǵı</a:t>
            </a:r>
            <a:endParaRPr lang="ru-RU" sz="2000" b="1" dirty="0" smtClean="0">
              <a:solidFill>
                <a:prstClr val="black"/>
              </a:solidFill>
            </a:endParaRPr>
          </a:p>
          <a:p>
            <a:pPr algn="ctr"/>
            <a:endParaRPr lang="ru-RU" sz="2000" b="1" dirty="0" smtClean="0">
              <a:solidFill>
                <a:prstClr val="black"/>
              </a:solidFill>
            </a:endParaRPr>
          </a:p>
          <a:p>
            <a:pPr algn="ctr"/>
            <a:endParaRPr lang="ru-RU" sz="2000" b="1" dirty="0" smtClean="0">
              <a:solidFill>
                <a:prstClr val="black"/>
              </a:solidFill>
            </a:endParaRPr>
          </a:p>
          <a:p>
            <a:pPr algn="ctr"/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52400" y="5562600"/>
            <a:ext cx="8610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prstClr val="black"/>
                </a:solidFill>
              </a:rPr>
              <a:t>Shashıraǵan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nurlanıwdıń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uzınlıǵınıń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000" b="1" dirty="0" err="1" smtClean="0">
                <a:solidFill>
                  <a:prstClr val="black"/>
                </a:solidFill>
              </a:rPr>
              <a:t>úlkeyiwi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2400" y="4038600"/>
            <a:ext cx="44196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- </a:t>
            </a:r>
            <a:r>
              <a:rPr lang="en-US" sz="2000" b="1" dirty="0" err="1" smtClean="0">
                <a:solidFill>
                  <a:prstClr val="black"/>
                </a:solidFill>
              </a:rPr>
              <a:t>shashıraǵan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fotonnıń</a:t>
            </a:r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             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energiyası</a:t>
            </a:r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ru-RU" sz="2000" b="1" i="1" dirty="0" smtClean="0">
                <a:solidFill>
                  <a:prstClr val="black"/>
                </a:solidFill>
              </a:rPr>
              <a:t>                          </a:t>
            </a:r>
            <a:r>
              <a:rPr lang="ru-RU" sz="2000" b="1" dirty="0" smtClean="0">
                <a:solidFill>
                  <a:prstClr val="black"/>
                </a:solidFill>
              </a:rPr>
              <a:t>- </a:t>
            </a:r>
            <a:r>
              <a:rPr lang="en-US" sz="2000" b="1" dirty="0" err="1" smtClean="0">
                <a:solidFill>
                  <a:prstClr val="black"/>
                </a:solidFill>
              </a:rPr>
              <a:t>shashıraǵan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fotonnıń</a:t>
            </a:r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              </a:t>
            </a:r>
            <a:r>
              <a:rPr lang="en-US" sz="2000" b="1" dirty="0" err="1" smtClean="0">
                <a:solidFill>
                  <a:prstClr val="black"/>
                </a:solidFill>
              </a:rPr>
              <a:t>impulsi</a:t>
            </a:r>
            <a:endParaRPr lang="ru-RU" sz="2000" b="1" dirty="0" smtClean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" y="152400"/>
            <a:ext cx="3580339" cy="12926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- </a:t>
            </a:r>
            <a:r>
              <a:rPr lang="en-US" sz="2000" b="1" dirty="0" err="1" smtClean="0">
                <a:solidFill>
                  <a:prstClr val="black"/>
                </a:solidFill>
              </a:rPr>
              <a:t>foton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energiyası</a:t>
            </a:r>
            <a:endParaRPr lang="ru-RU" sz="2000" b="1" dirty="0" smtClean="0">
              <a:solidFill>
                <a:prstClr val="black"/>
              </a:solidFill>
            </a:endParaRPr>
          </a:p>
          <a:p>
            <a:pPr>
              <a:buFontTx/>
              <a:buChar char="-"/>
            </a:pPr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ru-RU" sz="2000" b="1" i="1" dirty="0" smtClean="0">
                <a:solidFill>
                  <a:prstClr val="black"/>
                </a:solidFill>
              </a:rPr>
              <a:t>                          </a:t>
            </a:r>
            <a:r>
              <a:rPr lang="ru-RU" sz="2000" b="1" dirty="0" smtClean="0">
                <a:solidFill>
                  <a:prstClr val="black"/>
                </a:solidFill>
              </a:rPr>
              <a:t>- </a:t>
            </a:r>
            <a:r>
              <a:rPr lang="en-US" sz="2000" b="1" dirty="0" err="1" smtClean="0">
                <a:solidFill>
                  <a:prstClr val="black"/>
                </a:solidFill>
              </a:rPr>
              <a:t>foton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impulsi</a:t>
            </a:r>
            <a:r>
              <a:rPr lang="ru-RU" sz="2000" b="1" dirty="0" smtClean="0">
                <a:solidFill>
                  <a:prstClr val="black"/>
                </a:solidFill>
              </a:rPr>
              <a:t> </a:t>
            </a:r>
          </a:p>
          <a:p>
            <a:pPr>
              <a:buFontTx/>
              <a:buChar char="-"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28600" y="152400"/>
          <a:ext cx="1295400" cy="52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0" name="Формула" r:id="rId4" imgW="596900" imgH="241300" progId="Equation.3">
                  <p:embed/>
                </p:oleObj>
              </mc:Choice>
              <mc:Fallback>
                <p:oleObj name="Формула" r:id="rId4" imgW="596900" imgH="241300" progId="Equation.3">
                  <p:embed/>
                  <p:pic>
                    <p:nvPicPr>
                      <p:cNvPr id="0" name="Picture 1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1295400" cy="524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78724" y="609600"/>
          <a:ext cx="1421476" cy="85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1" name="Формула" r:id="rId6" imgW="647419" imgH="393529" progId="Equation.3">
                  <p:embed/>
                </p:oleObj>
              </mc:Choice>
              <mc:Fallback>
                <p:oleObj name="Формула" r:id="rId6" imgW="647419" imgH="393529" progId="Equation.3">
                  <p:embed/>
                  <p:pic>
                    <p:nvPicPr>
                      <p:cNvPr id="0" name="Picture 1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24" y="609600"/>
                        <a:ext cx="1421476" cy="859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343400" y="152400"/>
            <a:ext cx="44958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white"/>
                </a:solidFill>
              </a:rPr>
              <a:t>                      </a:t>
            </a:r>
          </a:p>
          <a:p>
            <a:pPr algn="ctr"/>
            <a:r>
              <a:rPr lang="ru-RU" sz="2000" b="1" dirty="0" smtClean="0">
                <a:solidFill>
                  <a:prstClr val="white"/>
                </a:solidFill>
              </a:rPr>
              <a:t>                      </a:t>
            </a:r>
            <a:r>
              <a:rPr lang="ru-RU" sz="2000" b="1" dirty="0" smtClean="0">
                <a:solidFill>
                  <a:prstClr val="black"/>
                </a:solidFill>
              </a:rPr>
              <a:t>  - </a:t>
            </a:r>
            <a:r>
              <a:rPr lang="en-US" sz="2000" b="1" dirty="0" err="1" smtClean="0">
                <a:solidFill>
                  <a:prstClr val="black"/>
                </a:solidFill>
              </a:rPr>
              <a:t>tınısh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halattaǵı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elektronnıń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energiyası</a:t>
            </a:r>
            <a:endParaRPr lang="ru-RU" sz="2000" b="1" dirty="0" smtClean="0">
              <a:solidFill>
                <a:prstClr val="black"/>
              </a:solidFill>
            </a:endParaRPr>
          </a:p>
          <a:p>
            <a:pPr algn="ctr"/>
            <a:r>
              <a:rPr lang="ru-RU" sz="2000" b="1" dirty="0" smtClean="0">
                <a:solidFill>
                  <a:prstClr val="black"/>
                </a:solidFill>
              </a:rPr>
              <a:t>              — </a:t>
            </a:r>
            <a:r>
              <a:rPr lang="en-US" sz="2000" b="1" dirty="0" err="1" smtClean="0">
                <a:solidFill>
                  <a:prstClr val="black"/>
                </a:solidFill>
              </a:rPr>
              <a:t>elektronnıń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massası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643438" y="357166"/>
          <a:ext cx="18467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2" name="Формула" r:id="rId8" imgW="736600" imgH="241300" progId="Equation.3">
                  <p:embed/>
                </p:oleObj>
              </mc:Choice>
              <mc:Fallback>
                <p:oleObj name="Формула" r:id="rId8" imgW="736600" imgH="241300" progId="Equation.3">
                  <p:embed/>
                  <p:pic>
                    <p:nvPicPr>
                      <p:cNvPr id="0" name="Picture 1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166"/>
                        <a:ext cx="184672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286380" y="1000108"/>
          <a:ext cx="466724" cy="51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3" name="Формула" r:id="rId10" imgW="203112" imgH="228501" progId="Equation.3">
                  <p:embed/>
                </p:oleObj>
              </mc:Choice>
              <mc:Fallback>
                <p:oleObj name="Формула" r:id="rId10" imgW="203112" imgH="228501" progId="Equation.3">
                  <p:embed/>
                  <p:pic>
                    <p:nvPicPr>
                      <p:cNvPr id="0" name="Picture 1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000108"/>
                        <a:ext cx="466724" cy="515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5334000" y="5562600"/>
          <a:ext cx="2819400" cy="10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4" name="Формула" r:id="rId12" imgW="1028254" imgH="393529" progId="Equation.3">
                  <p:embed/>
                </p:oleObj>
              </mc:Choice>
              <mc:Fallback>
                <p:oleObj name="Формула" r:id="rId12" imgW="1028254" imgH="393529" progId="Equation.3">
                  <p:embed/>
                  <p:pic>
                    <p:nvPicPr>
                      <p:cNvPr id="0" name="Picture 1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62600"/>
                        <a:ext cx="2819400" cy="1076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79653"/>
              </p:ext>
            </p:extLst>
          </p:nvPr>
        </p:nvGraphicFramePr>
        <p:xfrm>
          <a:off x="5181600" y="4353824"/>
          <a:ext cx="3406515" cy="98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5" name="Уравнение" r:id="rId14" imgW="1511280" imgH="431640" progId="Equation.3">
                  <p:embed/>
                </p:oleObj>
              </mc:Choice>
              <mc:Fallback>
                <p:oleObj name="Уравнение" r:id="rId14" imgW="1511280" imgH="431640" progId="Equation.3">
                  <p:embed/>
                  <p:pic>
                    <p:nvPicPr>
                      <p:cNvPr id="0" name="Picture 1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53824"/>
                        <a:ext cx="3406515" cy="980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990600" y="1676400"/>
            <a:ext cx="701040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               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r>
              <a:rPr lang="en-US" sz="2000" b="1" dirty="0" smtClean="0">
                <a:solidFill>
                  <a:prstClr val="black"/>
                </a:solidFill>
              </a:rPr>
              <a:t>                                              </a:t>
            </a:r>
            <a:r>
              <a:rPr lang="ru-RU" sz="2000" b="1" dirty="0" smtClean="0">
                <a:solidFill>
                  <a:prstClr val="black"/>
                </a:solidFill>
              </a:rPr>
              <a:t>  -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saqlanıw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nızamı</a:t>
            </a:r>
            <a:r>
              <a:rPr lang="en-US" sz="2000" b="1" dirty="0" smtClean="0">
                <a:solidFill>
                  <a:prstClr val="black"/>
                </a:solidFill>
              </a:rPr>
              <a:t>,</a:t>
            </a:r>
          </a:p>
          <a:p>
            <a:endParaRPr lang="ru-RU" sz="2000" b="1" dirty="0" smtClean="0">
              <a:solidFill>
                <a:prstClr val="black"/>
              </a:solidFill>
            </a:endParaRPr>
          </a:p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                 - </a:t>
            </a:r>
            <a:r>
              <a:rPr lang="en-US" sz="2000" b="1" dirty="0" err="1" smtClean="0">
                <a:solidFill>
                  <a:prstClr val="black"/>
                </a:solidFill>
              </a:rPr>
              <a:t>impulstiń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saqlanıw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nızamı</a:t>
            </a:r>
            <a:endParaRPr lang="en-US" sz="2000" b="1" dirty="0" smtClean="0">
              <a:solidFill>
                <a:prstClr val="black"/>
              </a:solidFill>
            </a:endParaRPr>
          </a:p>
          <a:p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357290" y="1928802"/>
          <a:ext cx="2514600" cy="53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6" name="Формула" r:id="rId16" imgW="1129810" imgH="241195" progId="Equation.3">
                  <p:embed/>
                </p:oleObj>
              </mc:Choice>
              <mc:Fallback>
                <p:oleObj name="Формула" r:id="rId16" imgW="1129810" imgH="241195" progId="Equation.3">
                  <p:embed/>
                  <p:pic>
                    <p:nvPicPr>
                      <p:cNvPr id="0" name="Picture 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928802"/>
                        <a:ext cx="2514600" cy="53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285852" y="2357430"/>
          <a:ext cx="2057400" cy="56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7" name="Формула" r:id="rId18" imgW="876300" imgH="241300" progId="Equation.3">
                  <p:embed/>
                </p:oleObj>
              </mc:Choice>
              <mc:Fallback>
                <p:oleObj name="Формула" r:id="rId18" imgW="876300" imgH="241300" progId="Equation.3">
                  <p:embed/>
                  <p:pic>
                    <p:nvPicPr>
                      <p:cNvPr id="0" name="Picture 1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357430"/>
                        <a:ext cx="2057400" cy="56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785786" y="3214686"/>
            <a:ext cx="74676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</a:rPr>
              <a:t>                                                    — </a:t>
            </a:r>
            <a:r>
              <a:rPr lang="en-US" sz="2000" b="1" dirty="0" err="1" smtClean="0">
                <a:solidFill>
                  <a:prstClr val="black"/>
                </a:solidFill>
              </a:rPr>
              <a:t>urılıwdan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soń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elektronnıń</a:t>
            </a:r>
            <a:r>
              <a:rPr lang="en-US" sz="2000" b="1" dirty="0" smtClean="0">
                <a:solidFill>
                  <a:prstClr val="black"/>
                </a:solidFill>
              </a:rPr>
              <a:t> 					</a:t>
            </a:r>
            <a:r>
              <a:rPr lang="en-US" sz="2000" b="1" dirty="0" err="1" smtClean="0">
                <a:solidFill>
                  <a:prstClr val="black"/>
                </a:solidFill>
              </a:rPr>
              <a:t>relyativistikalıq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energiyası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857224" y="3214686"/>
          <a:ext cx="298480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8" name="Формула" r:id="rId20" imgW="1257300" imgH="292100" progId="Equation.3">
                  <p:embed/>
                </p:oleObj>
              </mc:Choice>
              <mc:Fallback>
                <p:oleObj name="Формула" r:id="rId20" imgW="1257300" imgH="292100" progId="Equation.3">
                  <p:embed/>
                  <p:pic>
                    <p:nvPicPr>
                      <p:cNvPr id="0" name="Picture 1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214686"/>
                        <a:ext cx="298480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152400" y="4572000"/>
          <a:ext cx="1476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" name="Формула" r:id="rId22" imgW="672808" imgH="393529" progId="Equation.3">
                  <p:embed/>
                </p:oleObj>
              </mc:Choice>
              <mc:Fallback>
                <p:oleObj name="Формула" r:id="rId22" imgW="672808" imgH="393529" progId="Equation.3">
                  <p:embed/>
                  <p:pic>
                    <p:nvPicPr>
                      <p:cNvPr id="0" name="Picture 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72000"/>
                        <a:ext cx="147637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228600" y="4114800"/>
          <a:ext cx="1350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" name="Формула" r:id="rId24" imgW="622030" imgH="241195" progId="Equation.3">
                  <p:embed/>
                </p:oleObj>
              </mc:Choice>
              <mc:Fallback>
                <p:oleObj name="Формула" r:id="rId24" imgW="622030" imgH="241195" progId="Equation.3">
                  <p:embed/>
                  <p:pic>
                    <p:nvPicPr>
                      <p:cNvPr id="0" name="Picture 1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13509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85728"/>
            <a:ext cx="8286808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5791200" y="2895600"/>
            <a:ext cx="3200400" cy="175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52400" y="3429000"/>
            <a:ext cx="3657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200400" y="6019800"/>
            <a:ext cx="27432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57200" y="4800600"/>
            <a:ext cx="80772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1400" y="152400"/>
            <a:ext cx="1524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24600" y="1143000"/>
            <a:ext cx="2590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048000" y="533400"/>
            <a:ext cx="2895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57400" y="1981200"/>
            <a:ext cx="495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8600" y="1143000"/>
            <a:ext cx="1524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28600" y="152400"/>
            <a:ext cx="1524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228599" y="152400"/>
          <a:ext cx="150607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6" name="Формула" r:id="rId4" imgW="596900" imgH="241300" progId="Equation.3">
                  <p:embed/>
                </p:oleObj>
              </mc:Choice>
              <mc:Fallback>
                <p:oleObj name="Формула" r:id="rId4" imgW="596900" imgH="241300" progId="Equation.3">
                  <p:embed/>
                  <p:pic>
                    <p:nvPicPr>
                      <p:cNvPr id="0" name="Picture 1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152400"/>
                        <a:ext cx="150607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968438" y="533400"/>
          <a:ext cx="320712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" name="Формула" r:id="rId6" imgW="1129810" imgH="241195" progId="Equation.3">
                  <p:embed/>
                </p:oleObj>
              </mc:Choice>
              <mc:Fallback>
                <p:oleObj name="Формула" r:id="rId6" imgW="1129810" imgH="241195" progId="Equation.3">
                  <p:embed/>
                  <p:pic>
                    <p:nvPicPr>
                      <p:cNvPr id="0" name="Picture 1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38" y="533400"/>
                        <a:ext cx="320712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7467600" y="228600"/>
          <a:ext cx="1350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8" name="Формула" r:id="rId8" imgW="622030" imgH="241195" progId="Equation.3">
                  <p:embed/>
                </p:oleObj>
              </mc:Choice>
              <mc:Fallback>
                <p:oleObj name="Формула" r:id="rId8" imgW="622030" imgH="241195" progId="Equation.3">
                  <p:embed/>
                  <p:pic>
                    <p:nvPicPr>
                      <p:cNvPr id="0" name="Picture 1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8600"/>
                        <a:ext cx="13509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28600" y="1219200"/>
          <a:ext cx="1615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9" name="Формула" r:id="rId10" imgW="736600" imgH="241300" progId="Equation.3">
                  <p:embed/>
                </p:oleObj>
              </mc:Choice>
              <mc:Fallback>
                <p:oleObj name="Формула" r:id="rId10" imgW="736600" imgH="241300" progId="Equation.3">
                  <p:embed/>
                  <p:pic>
                    <p:nvPicPr>
                      <p:cNvPr id="0" name="Picture 1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1615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429000" y="6019800"/>
          <a:ext cx="2285999" cy="63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0" name="Формула" r:id="rId12" imgW="876300" imgH="241300" progId="Equation.3">
                  <p:embed/>
                </p:oleObj>
              </mc:Choice>
              <mc:Fallback>
                <p:oleObj name="Формула" r:id="rId12" imgW="876300" imgH="241300" progId="Equation.3">
                  <p:embed/>
                  <p:pic>
                    <p:nvPicPr>
                      <p:cNvPr id="0" name="Picture 1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19800"/>
                        <a:ext cx="2285999" cy="631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132013" y="1981200"/>
          <a:ext cx="4881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1" name="Формула" r:id="rId14" imgW="2082800" imgH="292100" progId="Equation.3">
                  <p:embed/>
                </p:oleObj>
              </mc:Choice>
              <mc:Fallback>
                <p:oleObj name="Формула" r:id="rId14" imgW="2082800" imgH="292100" progId="Equation.3">
                  <p:embed/>
                  <p:pic>
                    <p:nvPicPr>
                      <p:cNvPr id="0" name="Picture 1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1981200"/>
                        <a:ext cx="48815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533400" y="4800600"/>
          <a:ext cx="776913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" name="Формула" r:id="rId16" imgW="3911600" imgH="495300" progId="Equation.3">
                  <p:embed/>
                </p:oleObj>
              </mc:Choice>
              <mc:Fallback>
                <p:oleObj name="Формула" r:id="rId16" imgW="3911600" imgH="495300" progId="Equation.3">
                  <p:embed/>
                  <p:pic>
                    <p:nvPicPr>
                      <p:cNvPr id="0" name="Picture 1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776913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Прямая со стрелкой 23"/>
          <p:cNvCxnSpPr/>
          <p:nvPr/>
        </p:nvCxnSpPr>
        <p:spPr>
          <a:xfrm>
            <a:off x="1752600" y="457200"/>
            <a:ext cx="1219200" cy="381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10800000">
            <a:off x="5943600" y="990600"/>
            <a:ext cx="990600" cy="1524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1752600" y="1066800"/>
            <a:ext cx="1295400" cy="4572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10800000" flipV="1">
            <a:off x="5943600" y="381000"/>
            <a:ext cx="1447800" cy="381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 flipH="1" flipV="1">
            <a:off x="4344194" y="5866606"/>
            <a:ext cx="4572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 вниз 37"/>
          <p:cNvSpPr/>
          <p:nvPr/>
        </p:nvSpPr>
        <p:spPr>
          <a:xfrm>
            <a:off x="4114800" y="1295400"/>
            <a:ext cx="762000" cy="6858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228600" y="3429000"/>
          <a:ext cx="35141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3" name="Формула" r:id="rId18" imgW="1600200" imgH="241300" progId="Equation.3">
                  <p:embed/>
                </p:oleObj>
              </mc:Choice>
              <mc:Fallback>
                <p:oleObj name="Формула" r:id="rId18" imgW="1600200" imgH="241300" progId="Equation.3">
                  <p:embed/>
                  <p:pic>
                    <p:nvPicPr>
                      <p:cNvPr id="0" name="Picture 1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35141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Стрелка вниз 44"/>
          <p:cNvSpPr/>
          <p:nvPr/>
        </p:nvSpPr>
        <p:spPr>
          <a:xfrm>
            <a:off x="1828800" y="2743200"/>
            <a:ext cx="762000" cy="6858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6" name="Стрелка вниз 45"/>
          <p:cNvSpPr/>
          <p:nvPr/>
        </p:nvSpPr>
        <p:spPr>
          <a:xfrm rot="10800000">
            <a:off x="1828800" y="4114800"/>
            <a:ext cx="762000" cy="6858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6172199" y="2905125"/>
          <a:ext cx="236912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4" name="Формула" r:id="rId20" imgW="1028254" imgH="393529" progId="Equation.3">
                  <p:embed/>
                </p:oleObj>
              </mc:Choice>
              <mc:Fallback>
                <p:oleObj name="Формула" r:id="rId20" imgW="1028254" imgH="393529" progId="Equation.3">
                  <p:embed/>
                  <p:pic>
                    <p:nvPicPr>
                      <p:cNvPr id="0" name="Picture 1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2905125"/>
                        <a:ext cx="236912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Стрелка вправо 48"/>
          <p:cNvSpPr/>
          <p:nvPr/>
        </p:nvSpPr>
        <p:spPr>
          <a:xfrm>
            <a:off x="3962400" y="2971800"/>
            <a:ext cx="1752600" cy="1600200"/>
          </a:xfrm>
          <a:prstGeom prst="rightArrow">
            <a:avLst>
              <a:gd name="adj1" fmla="val 65082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3981450" y="3328220"/>
          <a:ext cx="1047750" cy="92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5" name="Формула" r:id="rId22" imgW="444307" imgH="393529" progId="Equation.3">
                  <p:embed/>
                </p:oleObj>
              </mc:Choice>
              <mc:Fallback>
                <p:oleObj name="Формула" r:id="rId22" imgW="444307" imgH="393529" progId="Equation.3">
                  <p:embed/>
                  <p:pic>
                    <p:nvPicPr>
                      <p:cNvPr id="0" name="Picture 1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328220"/>
                        <a:ext cx="1047750" cy="929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20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29102"/>
              </p:ext>
            </p:extLst>
          </p:nvPr>
        </p:nvGraphicFramePr>
        <p:xfrm>
          <a:off x="5791199" y="3657600"/>
          <a:ext cx="317791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6" name="Уравнение" r:id="rId24" imgW="1511280" imgH="431640" progId="Equation.3">
                  <p:embed/>
                </p:oleObj>
              </mc:Choice>
              <mc:Fallback>
                <p:oleObj name="Уравнение" r:id="rId24" imgW="1511280" imgH="431640" progId="Equation.3">
                  <p:embed/>
                  <p:pic>
                    <p:nvPicPr>
                      <p:cNvPr id="0" name="Picture 1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99" y="3657600"/>
                        <a:ext cx="317791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Прямоугольник 54"/>
          <p:cNvSpPr/>
          <p:nvPr/>
        </p:nvSpPr>
        <p:spPr>
          <a:xfrm>
            <a:off x="2362200" y="0"/>
            <a:ext cx="4397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Energiyanıń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saqlanıw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nızamı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60801" y="5751493"/>
            <a:ext cx="25701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</a:rPr>
              <a:t>Impulstiń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saqlanıw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nızamı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6324600" y="1143001"/>
          <a:ext cx="261654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7" name="Формула" r:id="rId26" imgW="1257300" imgH="292100" progId="Equation.3">
                  <p:embed/>
                </p:oleObj>
              </mc:Choice>
              <mc:Fallback>
                <p:oleObj name="Формула" r:id="rId26" imgW="1257300" imgH="292100" progId="Equation.3">
                  <p:embed/>
                  <p:pic>
                    <p:nvPicPr>
                      <p:cNvPr id="0" name="Picture 1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1"/>
                        <a:ext cx="261654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114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Jutılıw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62000" y="2057400"/>
            <a:ext cx="5181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5800" y="4800600"/>
            <a:ext cx="525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800600" y="4572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-2209800" y="25146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4343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0" y="1676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3657600" y="4572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667000" y="4572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600200" y="4572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-2209800" y="34290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15000" y="304800"/>
            <a:ext cx="3200400" cy="2438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Atom 10</a:t>
            </a:r>
            <a:r>
              <a:rPr lang="en-US" sz="2400" b="1" baseline="30000" dirty="0"/>
              <a:t>–3</a:t>
            </a:r>
            <a:r>
              <a:rPr lang="en-US" sz="2400" b="1" dirty="0"/>
              <a:t> s </a:t>
            </a:r>
            <a:r>
              <a:rPr lang="en-US" sz="2400" b="1" dirty="0" smtClean="0"/>
              <a:t>tan </a:t>
            </a:r>
            <a:r>
              <a:rPr lang="en-US" sz="2400" b="1" dirty="0" err="1" smtClean="0"/>
              <a:t>artıq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bolatuǵın</a:t>
            </a:r>
            <a:r>
              <a:rPr lang="en-US" sz="2400" b="1" dirty="0" smtClean="0"/>
              <a:t> </a:t>
            </a:r>
            <a:r>
              <a:rPr lang="en-US" sz="2400" b="1" dirty="0" err="1"/>
              <a:t>energetik</a:t>
            </a:r>
            <a:r>
              <a:rPr lang="en-US" sz="2400" b="1" dirty="0"/>
              <a:t> </a:t>
            </a:r>
            <a:r>
              <a:rPr lang="en-US" sz="2400" b="1" dirty="0" err="1" smtClean="0"/>
              <a:t>qáddiler</a:t>
            </a:r>
            <a:r>
              <a:rPr lang="en-US" sz="2400" b="1" dirty="0" smtClean="0"/>
              <a:t>  </a:t>
            </a:r>
            <a:r>
              <a:rPr lang="en-US" sz="2400" b="1" i="1" dirty="0" err="1"/>
              <a:t>metastabil</a:t>
            </a:r>
            <a:r>
              <a:rPr lang="en-US" sz="2400" b="1" i="1" dirty="0"/>
              <a:t> </a:t>
            </a:r>
            <a:r>
              <a:rPr lang="en-US" sz="2400" b="1" i="1" dirty="0" err="1"/>
              <a:t>energetik</a:t>
            </a:r>
            <a:r>
              <a:rPr lang="en-US" sz="2400" b="1" i="1" dirty="0"/>
              <a:t> </a:t>
            </a:r>
            <a:r>
              <a:rPr lang="en-US" sz="2400" b="1" i="1" dirty="0" err="1" smtClean="0"/>
              <a:t>qáddiler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04800" y="5181600"/>
            <a:ext cx="8534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Sırtqı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tásir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joqlıǵında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prstClr val="black"/>
                </a:solidFill>
              </a:rPr>
              <a:t>atom </a:t>
            </a:r>
            <a:r>
              <a:rPr lang="en-US" sz="2400" b="1" dirty="0" err="1" smtClean="0">
                <a:solidFill>
                  <a:prstClr val="black"/>
                </a:solidFill>
              </a:rPr>
              <a:t>sheksiz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uzaq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waqıt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bolatuǵın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turǵın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kishi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energiyalı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tiykarǵı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esaplanadı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-4.81481E-6 L 0.96666 -4.8148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3.33333E-6 -0.4 " pathEditMode="relative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-3.7037E-6 L 0.975 -3.7037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3.33333E-6 -0.4 " pathEditMode="relative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2" grpId="0" animBg="1"/>
      <p:bldP spid="43" grpId="0" animBg="1"/>
      <p:bldP spid="44" grpId="0" animBg="1"/>
      <p:bldP spid="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28600" y="152400"/>
            <a:ext cx="4343400" cy="9445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>
                <a:solidFill>
                  <a:prstClr val="black"/>
                </a:solidFill>
              </a:rPr>
              <a:t>Spontan</a:t>
            </a:r>
            <a:r>
              <a:rPr lang="en-US" sz="4400" b="1" dirty="0">
                <a:solidFill>
                  <a:prstClr val="black"/>
                </a:solidFill>
              </a:rPr>
              <a:t> </a:t>
            </a:r>
            <a:r>
              <a:rPr lang="en-US" sz="4400" b="1" dirty="0" err="1" smtClean="0">
                <a:solidFill>
                  <a:prstClr val="black"/>
                </a:solidFill>
              </a:rPr>
              <a:t>nurlanıw</a:t>
            </a:r>
            <a:endParaRPr lang="ru-RU" sz="4400" b="1" dirty="0">
              <a:solidFill>
                <a:prstClr val="black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62000" y="2057400"/>
            <a:ext cx="5181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85800" y="4800600"/>
            <a:ext cx="525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724400" y="1905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343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676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81400" y="1905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514600" y="1905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447800" y="19050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914400" y="3140075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2743200" y="38100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42900" y="5410200"/>
            <a:ext cx="84582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Atomnıń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bir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halattan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ekinshisine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ótiwinde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óz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– </a:t>
            </a:r>
            <a:r>
              <a:rPr lang="en-US" sz="2400" b="1" dirty="0" err="1" smtClean="0">
                <a:solidFill>
                  <a:prstClr val="black"/>
                </a:solidFill>
              </a:rPr>
              <a:t>ózinen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nurlanıwı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procesi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</a:rPr>
              <a:t>spontan</a:t>
            </a:r>
            <a:r>
              <a:rPr lang="en-US" sz="2400" b="1" i="1" dirty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nurlanıw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ataladı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43600" y="685800"/>
            <a:ext cx="2895600" cy="441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prstClr val="black"/>
                </a:solidFill>
              </a:rPr>
              <a:t>Atomlar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ózara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tásir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yaki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foton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jutılıwı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shıǵıwı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baqlanbaytuǵın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elektron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urılıwlar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áqibetinde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atomnıń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bir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kvant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halattan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basqasına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ótiwi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nur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shıǵarmaytuǵın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ótiwler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ataladı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67052E-7 L -3.33333E-6 0.39954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6532E-6 L 0.65417 -1.9653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67052E-7 L -3.33333E-6 0.39954 " pathEditMode="relative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222 L 0.65833 -0.0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6281E-7 L -3.33333E-6 0.39963 " pathEditMode="relative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28600" y="152400"/>
            <a:ext cx="4343400" cy="9445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 err="1" smtClean="0">
                <a:solidFill>
                  <a:prstClr val="black"/>
                </a:solidFill>
              </a:rPr>
              <a:t>Indukciyalanǵan</a:t>
            </a:r>
            <a:r>
              <a:rPr lang="en-US" sz="4400" b="1" dirty="0" smtClean="0">
                <a:solidFill>
                  <a:prstClr val="black"/>
                </a:solidFill>
              </a:rPr>
              <a:t> </a:t>
            </a:r>
            <a:r>
              <a:rPr lang="en-US" sz="4400" b="1" dirty="0" err="1" smtClean="0">
                <a:solidFill>
                  <a:prstClr val="black"/>
                </a:solidFill>
              </a:rPr>
              <a:t>nurlanıw</a:t>
            </a:r>
            <a:endParaRPr lang="ru-RU" sz="4400" b="1" dirty="0">
              <a:solidFill>
                <a:prstClr val="black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62000" y="2057400"/>
            <a:ext cx="5181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85800" y="4800600"/>
            <a:ext cx="5257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876800" y="18288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343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6764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810000" y="18288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743200" y="18288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600200" y="182880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-2209800" y="34290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914400" y="285115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1905000" y="24384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3048000" y="3810000"/>
            <a:ext cx="2209800" cy="5778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4800" y="5181600"/>
            <a:ext cx="8458200" cy="1446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 err="1" smtClean="0">
                <a:solidFill>
                  <a:prstClr val="black"/>
                </a:solidFill>
              </a:rPr>
              <a:t>Jiyiligi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</a:rPr>
              <a:t>elektron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ótiwiniń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menshikli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jiyiligine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bolǵan</a:t>
            </a:r>
            <a:r>
              <a:rPr lang="en-US" sz="2200" b="1" dirty="0">
                <a:solidFill>
                  <a:prstClr val="black"/>
                </a:solidFill>
              </a:rPr>
              <a:t>, </a:t>
            </a:r>
            <a:r>
              <a:rPr lang="en-US" sz="2200" b="1" dirty="0" err="1" smtClean="0">
                <a:solidFill>
                  <a:prstClr val="black"/>
                </a:solidFill>
              </a:rPr>
              <a:t>sırtqı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</a:rPr>
              <a:t>elektromagnit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maydan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tásirinde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atomdaǵı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elektronnıń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joqarı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</a:rPr>
              <a:t>energetik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qáddiden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tómenine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ótiwi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májbúriy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yaki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indukciyalanǵan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júzege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keliwi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menen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birge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kóshedi</a:t>
            </a:r>
            <a:r>
              <a:rPr lang="en-US" sz="2200" b="1" dirty="0" smtClean="0">
                <a:solidFill>
                  <a:prstClr val="black"/>
                </a:solidFill>
              </a:rPr>
              <a:t>. </a:t>
            </a:r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429256" y="0"/>
            <a:ext cx="3714744" cy="5072074"/>
          </a:xfrm>
          <a:prstGeom prst="roundRect">
            <a:avLst>
              <a:gd name="adj" fmla="val 10975"/>
            </a:avLst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err="1" smtClean="0">
                <a:solidFill>
                  <a:prstClr val="black"/>
                </a:solidFill>
              </a:rPr>
              <a:t>Májbúriy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nurlanıwdıń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</a:rPr>
              <a:t>spontan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nurlanıwdan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parqı</a:t>
            </a:r>
            <a:r>
              <a:rPr lang="en-US" sz="2200" b="1" dirty="0" smtClean="0">
                <a:solidFill>
                  <a:prstClr val="black"/>
                </a:solidFill>
              </a:rPr>
              <a:t>:</a:t>
            </a:r>
            <a:endParaRPr lang="en-US" sz="2200" b="1" dirty="0">
              <a:solidFill>
                <a:prstClr val="black"/>
              </a:solidFill>
            </a:endParaRPr>
          </a:p>
          <a:p>
            <a:r>
              <a:rPr lang="en-US" sz="2200" b="1" dirty="0">
                <a:solidFill>
                  <a:prstClr val="black"/>
                </a:solidFill>
              </a:rPr>
              <a:t>      </a:t>
            </a:r>
            <a:r>
              <a:rPr lang="en-US" sz="2200" b="1" dirty="0" smtClean="0">
                <a:solidFill>
                  <a:prstClr val="black"/>
                </a:solidFill>
              </a:rPr>
              <a:t>1.Májbúriy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onı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júzege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keltirgen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baǵıtında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tarqaladı</a:t>
            </a:r>
            <a:r>
              <a:rPr lang="en-US" sz="2200" b="1" dirty="0" smtClean="0">
                <a:solidFill>
                  <a:prstClr val="black"/>
                </a:solidFill>
              </a:rPr>
              <a:t>.</a:t>
            </a:r>
            <a:endParaRPr lang="en-US" sz="2200" b="1" dirty="0">
              <a:solidFill>
                <a:prstClr val="black"/>
              </a:solidFill>
            </a:endParaRPr>
          </a:p>
          <a:p>
            <a:r>
              <a:rPr lang="en-US" sz="2200" b="1" dirty="0">
                <a:solidFill>
                  <a:prstClr val="black"/>
                </a:solidFill>
              </a:rPr>
              <a:t>      2. Atom </a:t>
            </a:r>
            <a:r>
              <a:rPr lang="en-US" sz="2200" b="1" dirty="0" err="1" smtClean="0">
                <a:solidFill>
                  <a:prstClr val="black"/>
                </a:solidFill>
              </a:rPr>
              <a:t>shıǵarıp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májbúriy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tolqını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fazası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túsip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tolqın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fazasına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anıq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sáykes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keledi</a:t>
            </a:r>
            <a:r>
              <a:rPr lang="en-US" sz="2200" b="1" dirty="0" smtClean="0">
                <a:solidFill>
                  <a:prstClr val="black"/>
                </a:solidFill>
              </a:rPr>
              <a:t>. </a:t>
            </a:r>
            <a:endParaRPr lang="en-US" sz="2200" b="1" dirty="0">
              <a:solidFill>
                <a:prstClr val="black"/>
              </a:solidFill>
            </a:endParaRPr>
          </a:p>
          <a:p>
            <a:r>
              <a:rPr lang="en-US" sz="2200" b="1" dirty="0">
                <a:solidFill>
                  <a:prstClr val="black"/>
                </a:solidFill>
              </a:rPr>
              <a:t>      </a:t>
            </a:r>
            <a:r>
              <a:rPr lang="en-US" sz="2200" b="1" dirty="0" smtClean="0">
                <a:solidFill>
                  <a:prstClr val="black"/>
                </a:solidFill>
              </a:rPr>
              <a:t>3.Májbúriy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túsip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nurlanıwdıń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polyarlanıw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tegisliginde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sızıqlı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polyarlanadı</a:t>
            </a:r>
            <a:r>
              <a:rPr lang="en-US" sz="2200" b="1" dirty="0" smtClean="0">
                <a:solidFill>
                  <a:prstClr val="black"/>
                </a:solidFill>
              </a:rPr>
              <a:t>. </a:t>
            </a:r>
            <a:endParaRPr lang="en-US" sz="2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-3.7037E-6 L 0.975 -3.703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7052E-7 L 3.33333E-6 0.39954 " pathEditMode="relative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07 L -0.00416 0.400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4624E-6 L 0.00417 0.405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222 L 0.65833 -0.02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222 L 0.65833 -0.02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222 L 0.65833 -0.022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01118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Lazerler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8701118" cy="6239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Lazerler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islewiniń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fizikalıq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tiykarları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indukciyalanǵan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2133600"/>
            <a:ext cx="8686800" cy="34163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err="1" smtClean="0"/>
              <a:t>Laz</a:t>
            </a:r>
            <a:r>
              <a:rPr lang="en-US" sz="2400" b="1" dirty="0" err="1" smtClean="0"/>
              <a:t>erle</a:t>
            </a:r>
            <a:r>
              <a:rPr lang="ru-RU" sz="2400" b="1" dirty="0" err="1" smtClean="0"/>
              <a:t>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túrleri</a:t>
            </a:r>
            <a:r>
              <a:rPr lang="ru-RU" sz="2400" b="1" dirty="0" smtClean="0"/>
              <a:t>: </a:t>
            </a:r>
            <a:r>
              <a:rPr lang="en-US" sz="2400" b="1" i="1" dirty="0" err="1" smtClean="0"/>
              <a:t>gazlı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q</a:t>
            </a:r>
            <a:r>
              <a:rPr lang="en-US" sz="2400" b="1" i="1" dirty="0" err="1" smtClean="0"/>
              <a:t>attı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dene</a:t>
            </a:r>
            <a:r>
              <a:rPr lang="ru-RU" sz="2400" b="1" i="1" dirty="0" err="1" smtClean="0"/>
              <a:t>li</a:t>
            </a:r>
            <a:r>
              <a:rPr lang="ru-RU" sz="2400" b="1" i="1" dirty="0"/>
              <a:t>, </a:t>
            </a:r>
            <a:r>
              <a:rPr lang="ru-RU" sz="2400" b="1" i="1" dirty="0" err="1" smtClean="0"/>
              <a:t>y</a:t>
            </a:r>
            <a:r>
              <a:rPr lang="en-US" sz="2400" b="1" i="1" dirty="0" err="1" smtClean="0"/>
              <a:t>arı</a:t>
            </a:r>
            <a:r>
              <a:rPr lang="ru-RU" sz="2400" b="1" i="1" dirty="0" err="1" smtClean="0"/>
              <a:t>m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ótki</a:t>
            </a:r>
            <a:r>
              <a:rPr lang="ru-RU" sz="2400" b="1" i="1" dirty="0" err="1" smtClean="0"/>
              <a:t>z</a:t>
            </a:r>
            <a:r>
              <a:rPr lang="en-US" sz="2400" b="1" i="1" dirty="0" err="1" smtClean="0"/>
              <a:t>gish</a:t>
            </a:r>
            <a:r>
              <a:rPr lang="ru-RU" sz="2400" b="1" i="1" dirty="0" err="1" smtClean="0"/>
              <a:t>li</a:t>
            </a:r>
            <a:endParaRPr lang="ru-RU" sz="2400" dirty="0"/>
          </a:p>
          <a:p>
            <a:r>
              <a:rPr lang="en-US" sz="2400" b="1" dirty="0" err="1" smtClean="0"/>
              <a:t>Islew</a:t>
            </a:r>
            <a:r>
              <a:rPr lang="ru-RU" sz="2400" b="1" dirty="0" smtClean="0"/>
              <a:t> </a:t>
            </a:r>
            <a:r>
              <a:rPr lang="ru-RU" sz="2400" b="1" dirty="0" err="1"/>
              <a:t>rejimi</a:t>
            </a:r>
            <a:r>
              <a:rPr lang="ru-RU" sz="2400" b="1" dirty="0"/>
              <a:t>: </a:t>
            </a:r>
            <a:r>
              <a:rPr lang="ru-RU" sz="2400" b="1" i="1" dirty="0" err="1"/>
              <a:t>impuls</a:t>
            </a:r>
            <a:r>
              <a:rPr lang="ru-RU" sz="2400" b="1" i="1" dirty="0"/>
              <a:t> </a:t>
            </a:r>
            <a:r>
              <a:rPr lang="ru-RU" sz="2400" b="1" i="1" dirty="0" err="1" smtClean="0"/>
              <a:t>rejim</a:t>
            </a:r>
            <a:r>
              <a:rPr lang="en-US" sz="2400" b="1" i="1" dirty="0" err="1" smtClean="0"/>
              <a:t>inde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hám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úzli</a:t>
            </a:r>
            <a:r>
              <a:rPr lang="ru-RU" sz="2400" b="1" i="1" dirty="0" err="1" smtClean="0"/>
              <a:t>ksiz</a:t>
            </a:r>
            <a:endParaRPr lang="ru-RU" sz="2400" dirty="0"/>
          </a:p>
          <a:p>
            <a:r>
              <a:rPr lang="ru-RU" sz="2400" b="1" dirty="0" err="1" smtClean="0"/>
              <a:t>Nurl</a:t>
            </a:r>
            <a:r>
              <a:rPr lang="en-US" sz="2400" b="1" dirty="0" err="1" smtClean="0"/>
              <a:t>anıw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qu</a:t>
            </a:r>
            <a:r>
              <a:rPr lang="en-US" sz="2400" b="1" dirty="0" err="1" smtClean="0"/>
              <a:t>watlılıǵı</a:t>
            </a:r>
            <a:r>
              <a:rPr lang="ru-RU" sz="2400" b="1" dirty="0" smtClean="0"/>
              <a:t>: </a:t>
            </a:r>
            <a:r>
              <a:rPr lang="ru-RU" sz="2400" b="1" i="1" dirty="0"/>
              <a:t>10</a:t>
            </a:r>
            <a:r>
              <a:rPr lang="ru-RU" sz="2400" b="1" i="1" baseline="30000" dirty="0"/>
              <a:t>12</a:t>
            </a:r>
            <a:r>
              <a:rPr lang="ru-RU" sz="2400" b="1" i="1" dirty="0"/>
              <a:t>–10</a:t>
            </a:r>
            <a:r>
              <a:rPr lang="ru-RU" sz="2400" b="1" i="1" baseline="30000" dirty="0"/>
              <a:t>13</a:t>
            </a:r>
            <a:r>
              <a:rPr lang="ru-RU" sz="2400" b="1" i="1" dirty="0"/>
              <a:t> </a:t>
            </a:r>
            <a:r>
              <a:rPr lang="en-US" sz="2400" b="1" i="1" dirty="0" smtClean="0"/>
              <a:t>W</a:t>
            </a:r>
            <a:endParaRPr lang="ru-RU" sz="2400" dirty="0"/>
          </a:p>
          <a:p>
            <a:r>
              <a:rPr lang="ru-RU" sz="2400" b="1" dirty="0" smtClean="0"/>
              <a:t>Q</a:t>
            </a:r>
            <a:r>
              <a:rPr lang="en-US" sz="2400" b="1" dirty="0" err="1" smtClean="0"/>
              <a:t>ol</a:t>
            </a:r>
            <a:r>
              <a:rPr lang="ru-RU" sz="2400" b="1" dirty="0" err="1" smtClean="0"/>
              <a:t>lan</a:t>
            </a:r>
            <a:r>
              <a:rPr lang="en-US" sz="2400" b="1" dirty="0" err="1" smtClean="0"/>
              <a:t>ılıw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zonası</a:t>
            </a:r>
            <a:r>
              <a:rPr lang="ru-RU" sz="2400" b="1" dirty="0" smtClean="0"/>
              <a:t>: </a:t>
            </a:r>
            <a:r>
              <a:rPr lang="ru-RU" sz="2400" b="1" i="1" dirty="0" err="1" smtClean="0"/>
              <a:t>materiall</a:t>
            </a:r>
            <a:r>
              <a:rPr lang="en-US" sz="2400" b="1" i="1" dirty="0" err="1" smtClean="0"/>
              <a:t>ardı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islew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texnologiy</a:t>
            </a:r>
            <a:r>
              <a:rPr lang="en-US" sz="2400" b="1" i="1" dirty="0" err="1" smtClean="0"/>
              <a:t>ası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med</a:t>
            </a:r>
            <a:r>
              <a:rPr lang="en-US" sz="2400" b="1" i="1" dirty="0" err="1" smtClean="0"/>
              <a:t>ic</a:t>
            </a:r>
            <a:r>
              <a:rPr lang="ru-RU" sz="2400" b="1" i="1" dirty="0" err="1" smtClean="0"/>
              <a:t>ina</a:t>
            </a:r>
            <a:r>
              <a:rPr lang="ru-RU" sz="2400" b="1" i="1" dirty="0"/>
              <a:t>, </a:t>
            </a:r>
            <a:r>
              <a:rPr lang="en-US" sz="2400" b="1" i="1" dirty="0" err="1" smtClean="0"/>
              <a:t>ásker</a:t>
            </a:r>
            <a:r>
              <a:rPr lang="ru-RU" sz="2400" b="1" i="1" dirty="0" err="1" smtClean="0"/>
              <a:t>iy</a:t>
            </a:r>
            <a:r>
              <a:rPr lang="ru-RU" sz="2400" b="1" i="1" dirty="0" smtClean="0"/>
              <a:t> </a:t>
            </a:r>
            <a:r>
              <a:rPr lang="ru-RU" sz="2400" b="1" i="1" dirty="0" err="1"/>
              <a:t>texnikada</a:t>
            </a:r>
            <a:r>
              <a:rPr lang="ru-RU" sz="2400" b="1" i="1" dirty="0"/>
              <a:t>, </a:t>
            </a:r>
            <a:r>
              <a:rPr lang="ru-RU" sz="2400" b="1" i="1" dirty="0" err="1" smtClean="0"/>
              <a:t>nav</a:t>
            </a:r>
            <a:r>
              <a:rPr lang="en-US" sz="2400" b="1" i="1" dirty="0" err="1" smtClean="0"/>
              <a:t>igaciya</a:t>
            </a:r>
            <a:r>
              <a:rPr lang="ru-RU" sz="2400" b="1" i="1" dirty="0" smtClean="0"/>
              <a:t>, </a:t>
            </a:r>
            <a:r>
              <a:rPr lang="en-US" sz="2400" b="1" i="1" dirty="0" err="1" smtClean="0"/>
              <a:t>baylanıs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hám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loka</a:t>
            </a:r>
            <a:r>
              <a:rPr lang="en-US" sz="2400" b="1" i="1" dirty="0" err="1" smtClean="0"/>
              <a:t>ciyanıń</a:t>
            </a:r>
            <a:r>
              <a:rPr lang="ru-RU" sz="2400" b="1" i="1" dirty="0" smtClean="0"/>
              <a:t> </a:t>
            </a:r>
            <a:r>
              <a:rPr lang="ru-RU" sz="2400" b="1" i="1" dirty="0" err="1"/>
              <a:t>optik</a:t>
            </a:r>
            <a:r>
              <a:rPr lang="ru-RU" sz="2400" b="1" i="1" dirty="0"/>
              <a:t> </a:t>
            </a:r>
            <a:r>
              <a:rPr lang="en-US" sz="2400" b="1" i="1" dirty="0" err="1" smtClean="0"/>
              <a:t>sistema</a:t>
            </a:r>
            <a:r>
              <a:rPr lang="ru-RU" sz="2400" b="1" i="1" dirty="0" err="1" smtClean="0"/>
              <a:t>l</a:t>
            </a:r>
            <a:r>
              <a:rPr lang="en-US" sz="2400" b="1" i="1" dirty="0" err="1" smtClean="0"/>
              <a:t>arınd</a:t>
            </a:r>
            <a:r>
              <a:rPr lang="ru-RU" sz="2400" b="1" i="1" dirty="0" err="1" smtClean="0"/>
              <a:t>a</a:t>
            </a:r>
            <a:r>
              <a:rPr lang="ru-RU" sz="2400" b="1" i="1" dirty="0"/>
              <a:t>, </a:t>
            </a:r>
            <a:r>
              <a:rPr lang="ru-RU" sz="2400" b="1" i="1" dirty="0" err="1"/>
              <a:t>ximiyada</a:t>
            </a:r>
            <a:r>
              <a:rPr lang="ru-RU" sz="2400" b="1" i="1" dirty="0"/>
              <a:t> </a:t>
            </a:r>
            <a:r>
              <a:rPr lang="en-US" sz="2400" b="1" i="1" dirty="0" err="1" smtClean="0"/>
              <a:t>hám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xojalıq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islerinde</a:t>
            </a:r>
            <a:r>
              <a:rPr lang="ru-RU" sz="2400" b="1" i="1" dirty="0" smtClean="0"/>
              <a:t>. </a:t>
            </a:r>
            <a:r>
              <a:rPr lang="ru-RU" sz="2400" b="1" dirty="0"/>
              <a:t>	</a:t>
            </a:r>
            <a:endParaRPr lang="ru-RU" sz="2400" dirty="0"/>
          </a:p>
          <a:p>
            <a:r>
              <a:rPr lang="ru-RU" sz="2400" b="1" dirty="0" err="1"/>
              <a:t>Lazer</a:t>
            </a:r>
            <a:r>
              <a:rPr lang="ru-RU" sz="2400" b="1" dirty="0"/>
              <a:t> </a:t>
            </a:r>
            <a:r>
              <a:rPr lang="ru-RU" sz="2400" b="1" dirty="0" err="1" smtClean="0"/>
              <a:t>nurl</a:t>
            </a:r>
            <a:r>
              <a:rPr lang="en-US" sz="2400" b="1" dirty="0" err="1" smtClean="0"/>
              <a:t>anıwınıń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tiykarǵı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qásiye</a:t>
            </a:r>
            <a:r>
              <a:rPr lang="ru-RU" sz="2400" b="1" dirty="0" err="1" smtClean="0"/>
              <a:t>ti</a:t>
            </a:r>
            <a:r>
              <a:rPr lang="ru-RU" sz="2400" b="1" dirty="0" smtClean="0"/>
              <a:t>: </a:t>
            </a:r>
            <a:r>
              <a:rPr lang="en-US" sz="2400" b="1" i="1" dirty="0" err="1" smtClean="0"/>
              <a:t>jumısshı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zat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atoml</a:t>
            </a:r>
            <a:r>
              <a:rPr lang="en-US" sz="2400" b="1" i="1" dirty="0" err="1" smtClean="0"/>
              <a:t>arı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mu</a:t>
            </a:r>
            <a:r>
              <a:rPr lang="en-US" sz="2400" b="1" i="1" dirty="0" err="1" smtClean="0"/>
              <a:t>wapı</a:t>
            </a:r>
            <a:r>
              <a:rPr lang="ru-RU" sz="2400" b="1" i="1" dirty="0" err="1" smtClean="0"/>
              <a:t>qlas</a:t>
            </a:r>
            <a:r>
              <a:rPr lang="en-US" sz="2400" b="1" i="1" dirty="0" err="1" smtClean="0"/>
              <a:t>qa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hal</a:t>
            </a:r>
            <a:r>
              <a:rPr lang="ru-RU" sz="2400" b="1" i="1" dirty="0" err="1" smtClean="0"/>
              <a:t>da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shıǵa</a:t>
            </a:r>
            <a:r>
              <a:rPr lang="ru-RU" sz="2400" b="1" i="1" dirty="0" err="1" smtClean="0"/>
              <a:t>r</a:t>
            </a:r>
            <a:r>
              <a:rPr lang="en-US" sz="2400" b="1" i="1" dirty="0" err="1" smtClean="0"/>
              <a:t>ǵa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jaqtılıq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kva</a:t>
            </a:r>
            <a:r>
              <a:rPr lang="ru-RU" sz="2400" b="1" i="1" dirty="0" err="1" smtClean="0"/>
              <a:t>ntl</a:t>
            </a:r>
            <a:r>
              <a:rPr lang="en-US" sz="2400" b="1" i="1" dirty="0" err="1" smtClean="0"/>
              <a:t>arınıń</a:t>
            </a:r>
            <a:r>
              <a:rPr lang="ru-RU" sz="2400" b="1" i="1" dirty="0" smtClean="0"/>
              <a:t> </a:t>
            </a:r>
            <a:r>
              <a:rPr lang="en-US" sz="2400" b="1" i="1" dirty="0" err="1" smtClean="0"/>
              <a:t>joqarı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d</a:t>
            </a:r>
            <a:r>
              <a:rPr lang="en-US" sz="2400" b="1" i="1" dirty="0" err="1" smtClean="0"/>
              <a:t>árejede</a:t>
            </a:r>
            <a:r>
              <a:rPr lang="ru-RU" sz="2400" b="1" i="1" dirty="0" smtClean="0"/>
              <a:t> </a:t>
            </a:r>
            <a:r>
              <a:rPr lang="ru-RU" sz="2400" b="1" i="1" dirty="0" err="1"/>
              <a:t>monoxromatikligi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25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6-4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1"/>
              </a:clrFrom>
              <a:clrTo>
                <a:srgbClr val="FFFFF1">
                  <a:alpha val="0"/>
                </a:srgbClr>
              </a:clrTo>
            </a:clrChange>
            <a:lum contrast="6000"/>
          </a:blip>
          <a:srcRect/>
          <a:stretch>
            <a:fillRect/>
          </a:stretch>
        </p:blipFill>
        <p:spPr bwMode="auto">
          <a:xfrm>
            <a:off x="-1" y="0"/>
            <a:ext cx="52578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Прямоугольник 19"/>
          <p:cNvSpPr/>
          <p:nvPr/>
        </p:nvSpPr>
        <p:spPr>
          <a:xfrm>
            <a:off x="5334000" y="304800"/>
            <a:ext cx="3581400" cy="48320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 err="1" smtClean="0">
                <a:solidFill>
                  <a:prstClr val="black"/>
                </a:solidFill>
              </a:rPr>
              <a:t>Bunday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sistemada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lavinaǵa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uqsas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procestiń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baslanıwına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sebep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sistemanıń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kósheri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boylap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baǵıtlanǵan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tosınnan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>
                <a:solidFill>
                  <a:prstClr val="black"/>
                </a:solidFill>
              </a:rPr>
              <a:t>spontan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tásir</a:t>
            </a:r>
            <a:r>
              <a:rPr lang="en-US" sz="2200" b="1" dirty="0">
                <a:solidFill>
                  <a:prstClr val="black"/>
                </a:solidFill>
              </a:rPr>
              <a:t>, </a:t>
            </a:r>
            <a:r>
              <a:rPr lang="en-US" sz="2200" b="1" dirty="0" err="1" smtClean="0">
                <a:solidFill>
                  <a:prstClr val="black"/>
                </a:solidFill>
              </a:rPr>
              <a:t>yaǵnıy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procesi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payda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bolıwı</a:t>
            </a:r>
            <a:r>
              <a:rPr lang="en-US" sz="2200" b="1" dirty="0" smtClean="0">
                <a:solidFill>
                  <a:prstClr val="black"/>
                </a:solidFill>
              </a:rPr>
              <a:t>. </a:t>
            </a:r>
            <a:r>
              <a:rPr lang="en-US" sz="2200" b="1" dirty="0" err="1" smtClean="0">
                <a:solidFill>
                  <a:prstClr val="black"/>
                </a:solidFill>
              </a:rPr>
              <a:t>Málim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waqıt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ótkennen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soń</a:t>
            </a:r>
            <a:r>
              <a:rPr lang="en-US" sz="2200" b="1" dirty="0" smtClean="0">
                <a:solidFill>
                  <a:prstClr val="black"/>
                </a:solidFill>
              </a:rPr>
              <a:t>, </a:t>
            </a:r>
            <a:r>
              <a:rPr lang="en-US" sz="2200" b="1" dirty="0" err="1" smtClean="0">
                <a:solidFill>
                  <a:prstClr val="black"/>
                </a:solidFill>
              </a:rPr>
              <a:t>bul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sistemada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genereciyanıń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teń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salmaqlılıqlı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halatı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júzege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keledi</a:t>
            </a:r>
            <a:r>
              <a:rPr lang="en-US" sz="2200" b="1" dirty="0" smtClean="0">
                <a:solidFill>
                  <a:prstClr val="black"/>
                </a:solidFill>
              </a:rPr>
              <a:t>.  </a:t>
            </a:r>
            <a:endParaRPr lang="en-US" sz="2200" b="1" dirty="0">
              <a:solidFill>
                <a:prstClr val="black"/>
              </a:solidFill>
            </a:endParaRPr>
          </a:p>
          <a:p>
            <a:pPr algn="ctr"/>
            <a:r>
              <a:rPr lang="en-US" sz="2200" b="1" dirty="0" err="1">
                <a:solidFill>
                  <a:prstClr val="black"/>
                </a:solidFill>
              </a:rPr>
              <a:t>Lazer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nurlanıwı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/>
              <a:t>bir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</a:t>
            </a:r>
            <a:r>
              <a:rPr lang="en-US" sz="2200" b="1" dirty="0" err="1" smtClean="0">
                <a:solidFill>
                  <a:prstClr val="black"/>
                </a:solidFill>
              </a:rPr>
              <a:t>ólimi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/>
              <a:t>m</a:t>
            </a:r>
            <a:r>
              <a:rPr lang="en-US" sz="2200" b="1" dirty="0" err="1" smtClean="0">
                <a:solidFill>
                  <a:prstClr val="black"/>
                </a:solidFill>
              </a:rPr>
              <a:t>óldir</a:t>
            </a:r>
            <a:r>
              <a:rPr lang="uz-Cyrl-UZ" sz="2200" b="1" dirty="0" smtClean="0"/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bolǵan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aynalardan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birinen</a:t>
            </a:r>
            <a:r>
              <a:rPr lang="en-US" sz="2200" b="1" dirty="0" smtClean="0">
                <a:solidFill>
                  <a:prstClr val="black"/>
                </a:solidFill>
              </a:rPr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shıǵarıladı</a:t>
            </a:r>
            <a:r>
              <a:rPr lang="en-US" sz="2200" b="1" dirty="0" smtClean="0">
                <a:solidFill>
                  <a:prstClr val="black"/>
                </a:solidFill>
              </a:rPr>
              <a:t>.</a:t>
            </a:r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5400" y="0"/>
            <a:ext cx="1752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black"/>
                </a:solidFill>
              </a:rPr>
              <a:t>Aktiv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ortalıq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38600" y="13504"/>
            <a:ext cx="1295400" cy="824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b="1" dirty="0" err="1" smtClean="0">
                <a:solidFill>
                  <a:prstClr val="black"/>
                </a:solidFill>
              </a:rPr>
              <a:t>ólimi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/>
              <a:t>m</a:t>
            </a:r>
            <a:r>
              <a:rPr lang="en-US" b="1" dirty="0" err="1" smtClean="0">
                <a:solidFill>
                  <a:prstClr val="black"/>
                </a:solidFill>
              </a:rPr>
              <a:t>óldir</a:t>
            </a:r>
            <a:r>
              <a:rPr lang="uz-Cyrl-UZ" b="1" dirty="0" smtClean="0"/>
              <a:t> </a:t>
            </a:r>
            <a:r>
              <a:rPr lang="en-US" b="1" dirty="0" smtClean="0"/>
              <a:t>a</a:t>
            </a:r>
            <a:r>
              <a:rPr lang="uz-Cyrl-UZ" b="1" dirty="0" smtClean="0"/>
              <a:t>yna</a:t>
            </a:r>
            <a:endParaRPr lang="ru-RU" sz="1600" b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0"/>
            <a:ext cx="914401" cy="1142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b</a:t>
            </a:r>
            <a:r>
              <a:rPr lang="en-US" b="1" dirty="0" err="1" smtClean="0">
                <a:solidFill>
                  <a:prstClr val="black"/>
                </a:solidFill>
              </a:rPr>
              <a:t>ólimi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/>
              <a:t>m</a:t>
            </a:r>
            <a:r>
              <a:rPr lang="en-US" b="1" dirty="0" err="1" smtClean="0">
                <a:solidFill>
                  <a:prstClr val="black"/>
                </a:solidFill>
              </a:rPr>
              <a:t>óldir</a:t>
            </a:r>
            <a:r>
              <a:rPr lang="uz-Cyrl-UZ" b="1" dirty="0" smtClean="0"/>
              <a:t> </a:t>
            </a:r>
            <a:r>
              <a:rPr lang="en-US" b="1" dirty="0" smtClean="0"/>
              <a:t>a</a:t>
            </a:r>
            <a:r>
              <a:rPr lang="uz-Cyrl-UZ" b="1" dirty="0" smtClean="0"/>
              <a:t>yna</a:t>
            </a:r>
            <a:endParaRPr lang="ru-RU" sz="1600" b="1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38600" y="2416046"/>
            <a:ext cx="1295400" cy="436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b="1" dirty="0" smtClean="0">
                <a:solidFill>
                  <a:prstClr val="black"/>
                </a:solidFill>
              </a:rPr>
              <a:t>Nakachka</a:t>
            </a: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/>
          <p:cNvSpPr/>
          <p:nvPr/>
        </p:nvSpPr>
        <p:spPr>
          <a:xfrm rot="5400000">
            <a:off x="1828800" y="5181600"/>
            <a:ext cx="1752600" cy="22860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2895600" y="5181600"/>
            <a:ext cx="1905000" cy="273050"/>
          </a:xfrm>
          <a:custGeom>
            <a:avLst/>
            <a:gdLst>
              <a:gd name="connsiteX0" fmla="*/ 0 w 5664200"/>
              <a:gd name="connsiteY0" fmla="*/ 4233 h 759883"/>
              <a:gd name="connsiteX1" fmla="*/ 698500 w 5664200"/>
              <a:gd name="connsiteY1" fmla="*/ 702733 h 759883"/>
              <a:gd name="connsiteX2" fmla="*/ 1384300 w 5664200"/>
              <a:gd name="connsiteY2" fmla="*/ 16933 h 759883"/>
              <a:gd name="connsiteX3" fmla="*/ 2082800 w 5664200"/>
              <a:gd name="connsiteY3" fmla="*/ 702733 h 759883"/>
              <a:gd name="connsiteX4" fmla="*/ 2768600 w 5664200"/>
              <a:gd name="connsiteY4" fmla="*/ 4233 h 759883"/>
              <a:gd name="connsiteX5" fmla="*/ 3441700 w 5664200"/>
              <a:gd name="connsiteY5" fmla="*/ 677333 h 759883"/>
              <a:gd name="connsiteX6" fmla="*/ 4140200 w 5664200"/>
              <a:gd name="connsiteY6" fmla="*/ 16933 h 759883"/>
              <a:gd name="connsiteX7" fmla="*/ 4813300 w 5664200"/>
              <a:gd name="connsiteY7" fmla="*/ 702733 h 759883"/>
              <a:gd name="connsiteX8" fmla="*/ 5168900 w 5664200"/>
              <a:gd name="connsiteY8" fmla="*/ 359833 h 759883"/>
              <a:gd name="connsiteX9" fmla="*/ 5664200 w 5664200"/>
              <a:gd name="connsiteY9" fmla="*/ 321733 h 759883"/>
              <a:gd name="connsiteX10" fmla="*/ 5664200 w 5664200"/>
              <a:gd name="connsiteY10" fmla="*/ 321733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4200" h="759883">
                <a:moveTo>
                  <a:pt x="0" y="4233"/>
                </a:moveTo>
                <a:cubicBezTo>
                  <a:pt x="233891" y="352424"/>
                  <a:pt x="467783" y="700616"/>
                  <a:pt x="698500" y="702733"/>
                </a:cubicBezTo>
                <a:cubicBezTo>
                  <a:pt x="929217" y="704850"/>
                  <a:pt x="1153583" y="16933"/>
                  <a:pt x="1384300" y="16933"/>
                </a:cubicBezTo>
                <a:cubicBezTo>
                  <a:pt x="1615017" y="16933"/>
                  <a:pt x="1852083" y="704850"/>
                  <a:pt x="2082800" y="702733"/>
                </a:cubicBezTo>
                <a:cubicBezTo>
                  <a:pt x="2313517" y="700616"/>
                  <a:pt x="2542117" y="8466"/>
                  <a:pt x="2768600" y="4233"/>
                </a:cubicBezTo>
                <a:cubicBezTo>
                  <a:pt x="2995083" y="0"/>
                  <a:pt x="3213100" y="675216"/>
                  <a:pt x="3441700" y="677333"/>
                </a:cubicBezTo>
                <a:cubicBezTo>
                  <a:pt x="3670300" y="679450"/>
                  <a:pt x="3911600" y="12700"/>
                  <a:pt x="4140200" y="16933"/>
                </a:cubicBezTo>
                <a:cubicBezTo>
                  <a:pt x="4368800" y="21166"/>
                  <a:pt x="4641850" y="645583"/>
                  <a:pt x="4813300" y="702733"/>
                </a:cubicBezTo>
                <a:cubicBezTo>
                  <a:pt x="4984750" y="759883"/>
                  <a:pt x="5027083" y="423333"/>
                  <a:pt x="5168900" y="359833"/>
                </a:cubicBezTo>
                <a:cubicBezTo>
                  <a:pt x="5310717" y="296333"/>
                  <a:pt x="5664200" y="321733"/>
                  <a:pt x="5664200" y="321733"/>
                </a:cubicBezTo>
                <a:lnTo>
                  <a:pt x="5664200" y="321733"/>
                </a:ln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38200" y="3429000"/>
            <a:ext cx="243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85800" y="6172200"/>
            <a:ext cx="2514600" cy="158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57150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2400" y="3075057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133600" y="4419600"/>
            <a:ext cx="243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676400" y="4114800"/>
            <a:ext cx="60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</a:t>
            </a:r>
            <a:r>
              <a:rPr lang="ru-RU" sz="4000" b="1" baseline="-25000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ru-RU" sz="4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5400000" flipH="1" flipV="1">
            <a:off x="-304800" y="4800600"/>
            <a:ext cx="2743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 rot="16200000">
            <a:off x="-721664" y="4455468"/>
            <a:ext cx="2971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prstClr val="black"/>
                </a:solidFill>
              </a:rPr>
              <a:t>jaqtılıqtıń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jutılıwı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160510" y="6215062"/>
            <a:ext cx="202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tiykarǵı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h</a:t>
            </a:r>
            <a:r>
              <a:rPr lang="en-US" sz="2400" b="1" dirty="0" smtClean="0"/>
              <a:t>ala</a:t>
            </a:r>
            <a:r>
              <a:rPr lang="ru-RU" sz="2400" b="1" dirty="0" err="1" smtClean="0"/>
              <a:t>t</a:t>
            </a:r>
            <a:endParaRPr lang="ru-RU" sz="2400" dirty="0">
              <a:solidFill>
                <a:prstClr val="black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rot="16200000" flipH="1">
            <a:off x="1905000" y="3505200"/>
            <a:ext cx="990600" cy="8382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1768475" y="2901950"/>
          <a:ext cx="15382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2" name="Формула" r:id="rId4" imgW="647700" imgH="241300" progId="Equation.3">
                  <p:embed/>
                </p:oleObj>
              </mc:Choice>
              <mc:Fallback>
                <p:oleObj name="Формула" r:id="rId4" imgW="647700" imgH="2413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901950"/>
                        <a:ext cx="153828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33712" y="3886200"/>
          <a:ext cx="1538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3" name="Формула" r:id="rId6" imgW="647700" imgH="228600" progId="Equation.3">
                  <p:embed/>
                </p:oleObj>
              </mc:Choice>
              <mc:Fallback>
                <p:oleObj name="Формула" r:id="rId6" imgW="647700" imgH="2286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2" y="3886200"/>
                        <a:ext cx="1538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52400" y="228600"/>
            <a:ext cx="4114800" cy="166199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Inverciyalıq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jaylasqan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qáddiler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ortalıǵın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alıwdıń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hár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túrli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usılları</a:t>
            </a:r>
            <a:r>
              <a:rPr lang="en-US" sz="2000" b="1" dirty="0" smtClean="0">
                <a:solidFill>
                  <a:prstClr val="black"/>
                </a:solidFill>
              </a:rPr>
              <a:t> bar.</a:t>
            </a:r>
            <a:endParaRPr lang="en-US" sz="2000" b="1" dirty="0">
              <a:solidFill>
                <a:prstClr val="black"/>
              </a:solidFill>
            </a:endParaRPr>
          </a:p>
          <a:p>
            <a:pPr algn="ctr"/>
            <a:r>
              <a:rPr lang="en-US" sz="2000" b="1" dirty="0">
                <a:solidFill>
                  <a:prstClr val="black"/>
                </a:solidFill>
              </a:rPr>
              <a:t>Rubin </a:t>
            </a:r>
            <a:r>
              <a:rPr lang="en-US" sz="2000" b="1" dirty="0" err="1" smtClean="0">
                <a:solidFill>
                  <a:prstClr val="black"/>
                </a:solidFill>
              </a:rPr>
              <a:t>lazerinde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optikalıq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demlew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usılı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isletiledi</a:t>
            </a:r>
            <a:r>
              <a:rPr lang="en-US" sz="2000" b="1" dirty="0" smtClean="0">
                <a:solidFill>
                  <a:prstClr val="black"/>
                </a:solidFill>
              </a:rPr>
              <a:t>.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76800" y="1447800"/>
            <a:ext cx="4114800" cy="44935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b="1" dirty="0" err="1" smtClean="0"/>
              <a:t>S</a:t>
            </a:r>
            <a:r>
              <a:rPr lang="en-US" sz="2000" b="1" dirty="0" err="1" smtClean="0"/>
              <a:t>úwrette</a:t>
            </a:r>
            <a:r>
              <a:rPr lang="ru-RU" sz="2200" b="1" dirty="0" smtClean="0"/>
              <a:t> </a:t>
            </a:r>
            <a:r>
              <a:rPr lang="ru-RU" sz="2200" b="1" dirty="0" err="1"/>
              <a:t>optik</a:t>
            </a:r>
            <a:r>
              <a:rPr lang="ru-RU" sz="2200" b="1" dirty="0"/>
              <a:t> </a:t>
            </a:r>
            <a:r>
              <a:rPr lang="ru-RU" sz="2200" b="1" dirty="0" err="1" smtClean="0"/>
              <a:t>d</a:t>
            </a:r>
            <a:r>
              <a:rPr lang="en-US" sz="2200" b="1" dirty="0" smtClean="0"/>
              <a:t>e</a:t>
            </a:r>
            <a:r>
              <a:rPr lang="ru-RU" sz="2200" b="1" dirty="0" err="1" smtClean="0"/>
              <a:t>ml</a:t>
            </a:r>
            <a:r>
              <a:rPr lang="en-US" sz="2200" b="1" dirty="0" err="1" smtClean="0"/>
              <a:t>ewd</a:t>
            </a:r>
            <a:r>
              <a:rPr lang="ru-RU" sz="2200" b="1" dirty="0" err="1" smtClean="0"/>
              <a:t>i</a:t>
            </a:r>
            <a:r>
              <a:rPr lang="en-US" sz="2200" b="1" dirty="0" smtClean="0"/>
              <a:t>ń</a:t>
            </a:r>
            <a:r>
              <a:rPr lang="ru-RU" sz="2200" b="1" dirty="0" smtClean="0"/>
              <a:t> </a:t>
            </a:r>
            <a:r>
              <a:rPr lang="en-US" sz="2000" b="1" dirty="0" err="1" smtClean="0"/>
              <a:t>ús</a:t>
            </a:r>
            <a:r>
              <a:rPr lang="ru-RU" sz="2200" b="1" dirty="0" err="1" smtClean="0"/>
              <a:t>h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basqıs</a:t>
            </a:r>
            <a:r>
              <a:rPr lang="ru-RU" sz="2200" b="1" dirty="0" err="1" smtClean="0"/>
              <a:t>hl</a:t>
            </a:r>
            <a:r>
              <a:rPr lang="en-US" sz="2200" b="1" dirty="0" smtClean="0"/>
              <a:t>ı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sızıl</a:t>
            </a:r>
            <a:r>
              <a:rPr lang="ru-RU" sz="2200" b="1" dirty="0" err="1" smtClean="0"/>
              <a:t>m</a:t>
            </a:r>
            <a:r>
              <a:rPr lang="en-US" sz="2200" b="1" dirty="0" err="1" smtClean="0"/>
              <a:t>ası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keltir</a:t>
            </a:r>
            <a:r>
              <a:rPr lang="en-US" sz="2200" b="1" dirty="0" err="1" smtClean="0"/>
              <a:t>ilge</a:t>
            </a:r>
            <a:r>
              <a:rPr lang="ru-RU" sz="2200" b="1" dirty="0" err="1" smtClean="0"/>
              <a:t>n</a:t>
            </a:r>
            <a:r>
              <a:rPr lang="ru-RU" sz="2200" b="1" dirty="0"/>
              <a:t>. </a:t>
            </a:r>
            <a:endParaRPr lang="ru-RU" sz="2200" dirty="0"/>
          </a:p>
          <a:p>
            <a:pPr algn="ctr"/>
            <a:r>
              <a:rPr lang="ru-RU" sz="2200" b="1" dirty="0"/>
              <a:t> </a:t>
            </a:r>
            <a:r>
              <a:rPr lang="ru-RU" sz="2200" b="1" i="1" dirty="0"/>
              <a:t>E</a:t>
            </a:r>
            <a:r>
              <a:rPr lang="ru-RU" sz="2200" b="1" baseline="-25000" dirty="0"/>
              <a:t>2</a:t>
            </a:r>
            <a:r>
              <a:rPr lang="ru-RU" sz="2200" b="1" dirty="0"/>
              <a:t> </a:t>
            </a:r>
            <a:r>
              <a:rPr lang="en-US" sz="2200" b="1" dirty="0" err="1" smtClean="0"/>
              <a:t>hám</a:t>
            </a:r>
            <a:r>
              <a:rPr lang="ru-RU" sz="2200" b="1" dirty="0" smtClean="0"/>
              <a:t> </a:t>
            </a:r>
            <a:r>
              <a:rPr lang="ru-RU" sz="2200" b="1" i="1" dirty="0"/>
              <a:t>E</a:t>
            </a:r>
            <a:r>
              <a:rPr lang="ru-RU" sz="2200" b="1" baseline="-25000" dirty="0"/>
              <a:t>3</a:t>
            </a:r>
            <a:r>
              <a:rPr lang="ru-RU" sz="2200" b="1" dirty="0"/>
              <a:t> </a:t>
            </a:r>
            <a:r>
              <a:rPr lang="en-US" sz="2200" b="1" dirty="0" err="1" smtClean="0"/>
              <a:t>qáddilerdıń</a:t>
            </a:r>
            <a:r>
              <a:rPr lang="ru-RU" sz="2200" b="1" dirty="0" smtClean="0"/>
              <a:t> </a:t>
            </a:r>
            <a:endParaRPr lang="en-US" sz="2200" b="1" dirty="0" smtClean="0"/>
          </a:p>
          <a:p>
            <a:pPr algn="ctr"/>
            <a:r>
              <a:rPr lang="ru-RU" sz="2200" b="1" dirty="0" smtClean="0"/>
              <a:t>«</a:t>
            </a:r>
            <a:r>
              <a:rPr lang="en-US" sz="2200" b="1" dirty="0" err="1" smtClean="0"/>
              <a:t>jasaw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waqı</a:t>
            </a:r>
            <a:r>
              <a:rPr lang="ru-RU" sz="2200" b="1" dirty="0" err="1" smtClean="0"/>
              <a:t>tl</a:t>
            </a:r>
            <a:r>
              <a:rPr lang="en-US" sz="2200" b="1" dirty="0" err="1" smtClean="0"/>
              <a:t>arı</a:t>
            </a:r>
            <a:r>
              <a:rPr lang="ru-RU" sz="2200" b="1" dirty="0" smtClean="0"/>
              <a:t>» </a:t>
            </a:r>
            <a:r>
              <a:rPr lang="ru-RU" sz="2200" b="1" dirty="0" err="1" smtClean="0"/>
              <a:t>keltir</a:t>
            </a:r>
            <a:r>
              <a:rPr lang="en-US" sz="2200" b="1" dirty="0" err="1" smtClean="0"/>
              <a:t>ilge</a:t>
            </a:r>
            <a:r>
              <a:rPr lang="ru-RU" sz="2200" b="1" dirty="0" err="1" smtClean="0"/>
              <a:t>n</a:t>
            </a:r>
            <a:r>
              <a:rPr lang="ru-RU" sz="2200" b="1" dirty="0"/>
              <a:t>. </a:t>
            </a:r>
            <a:endParaRPr lang="ru-RU" sz="2200" dirty="0"/>
          </a:p>
          <a:p>
            <a:pPr algn="ctr"/>
            <a:r>
              <a:rPr lang="ru-RU" sz="2200" b="1" dirty="0"/>
              <a:t> </a:t>
            </a:r>
            <a:r>
              <a:rPr lang="ru-RU" sz="2200" b="1" i="1" dirty="0"/>
              <a:t>E</a:t>
            </a:r>
            <a:r>
              <a:rPr lang="ru-RU" sz="2200" b="1" baseline="-25000" dirty="0"/>
              <a:t>2</a:t>
            </a:r>
            <a:r>
              <a:rPr lang="ru-RU" sz="2200" b="1" dirty="0"/>
              <a:t> – </a:t>
            </a:r>
            <a:r>
              <a:rPr lang="ru-RU" sz="2200" b="1" dirty="0" err="1"/>
              <a:t>metastabil</a:t>
            </a:r>
            <a:r>
              <a:rPr lang="ru-RU" sz="2200" b="1" dirty="0"/>
              <a:t> </a:t>
            </a:r>
            <a:r>
              <a:rPr lang="en-US" sz="2200" b="1" dirty="0" err="1" smtClean="0">
                <a:solidFill>
                  <a:prstClr val="black"/>
                </a:solidFill>
              </a:rPr>
              <a:t>qáddi</a:t>
            </a:r>
            <a:r>
              <a:rPr lang="ru-RU" sz="2200" b="1" dirty="0" smtClean="0"/>
              <a:t>. </a:t>
            </a:r>
            <a:endParaRPr lang="en-US" sz="2200" b="1" dirty="0" smtClean="0"/>
          </a:p>
          <a:p>
            <a:pPr algn="ctr"/>
            <a:r>
              <a:rPr lang="ru-RU" sz="2200" b="1" i="1" dirty="0" smtClean="0"/>
              <a:t>E</a:t>
            </a:r>
            <a:r>
              <a:rPr lang="ru-RU" sz="2200" b="1" baseline="-25000" dirty="0" smtClean="0"/>
              <a:t>3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hám</a:t>
            </a:r>
            <a:r>
              <a:rPr lang="ru-RU" sz="2200" b="1" dirty="0" smtClean="0"/>
              <a:t> </a:t>
            </a:r>
            <a:r>
              <a:rPr lang="ru-RU" sz="2200" b="1" i="1" dirty="0"/>
              <a:t>E</a:t>
            </a:r>
            <a:r>
              <a:rPr lang="ru-RU" sz="2200" b="1" baseline="-25000" dirty="0"/>
              <a:t>2</a:t>
            </a:r>
            <a:r>
              <a:rPr lang="ru-RU" sz="2200" b="1" dirty="0"/>
              <a:t> </a:t>
            </a:r>
            <a:r>
              <a:rPr lang="en-US" sz="2200" b="1" dirty="0" err="1" smtClean="0"/>
              <a:t>qáddile</a:t>
            </a:r>
            <a:r>
              <a:rPr lang="ru-RU" sz="2200" b="1" dirty="0" err="1" smtClean="0"/>
              <a:t>r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arasındaǵı</a:t>
            </a:r>
            <a:r>
              <a:rPr lang="ru-RU" sz="2200" b="1" dirty="0" smtClean="0"/>
              <a:t> </a:t>
            </a:r>
            <a:r>
              <a:rPr lang="en-US" sz="2200" b="1" dirty="0" smtClean="0"/>
              <a:t>ó</a:t>
            </a:r>
            <a:r>
              <a:rPr lang="ru-RU" sz="2200" b="1" dirty="0" err="1" smtClean="0"/>
              <a:t>t</a:t>
            </a:r>
            <a:r>
              <a:rPr lang="en-US" sz="2200" b="1" dirty="0" err="1" smtClean="0"/>
              <a:t>iw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nurlan</a:t>
            </a:r>
            <a:r>
              <a:rPr lang="en-US" sz="2200" b="1" dirty="0" err="1" smtClean="0"/>
              <a:t>baytuǵı</a:t>
            </a:r>
            <a:r>
              <a:rPr lang="ru-RU" sz="2200" b="1" dirty="0" err="1" smtClean="0"/>
              <a:t>n</a:t>
            </a:r>
            <a:r>
              <a:rPr lang="ru-RU" sz="2200" b="1" dirty="0" smtClean="0"/>
              <a:t> </a:t>
            </a:r>
            <a:r>
              <a:rPr lang="en-US" sz="2200" b="1" dirty="0" smtClean="0"/>
              <a:t>ó</a:t>
            </a:r>
            <a:r>
              <a:rPr lang="ru-RU" sz="2200" b="1" dirty="0" err="1" smtClean="0"/>
              <a:t>t</a:t>
            </a:r>
            <a:r>
              <a:rPr lang="en-US" sz="2200" b="1" dirty="0" err="1" smtClean="0"/>
              <a:t>iw</a:t>
            </a:r>
            <a:r>
              <a:rPr lang="ru-RU" sz="2200" b="1" dirty="0" smtClean="0"/>
              <a:t>.</a:t>
            </a:r>
            <a:endParaRPr lang="ru-RU" sz="2200" dirty="0"/>
          </a:p>
          <a:p>
            <a:pPr algn="ctr"/>
            <a:r>
              <a:rPr lang="ru-RU" sz="2200" b="1" i="1" dirty="0"/>
              <a:t>E</a:t>
            </a:r>
            <a:r>
              <a:rPr lang="ru-RU" sz="2200" b="1" baseline="-25000" dirty="0"/>
              <a:t>2</a:t>
            </a:r>
            <a:r>
              <a:rPr lang="ru-RU" sz="2200" b="1" dirty="0"/>
              <a:t> </a:t>
            </a:r>
            <a:r>
              <a:rPr lang="en-US" sz="2200" b="1" dirty="0" err="1" smtClean="0"/>
              <a:t>hám</a:t>
            </a:r>
            <a:r>
              <a:rPr lang="ru-RU" sz="2200" b="1" dirty="0" smtClean="0"/>
              <a:t> </a:t>
            </a:r>
            <a:r>
              <a:rPr lang="ru-RU" sz="2200" b="1" i="1" dirty="0">
                <a:solidFill>
                  <a:prstClr val="black"/>
                </a:solidFill>
              </a:rPr>
              <a:t>E</a:t>
            </a:r>
            <a:r>
              <a:rPr lang="ru-RU" sz="2200" b="1" baseline="-25000" dirty="0">
                <a:solidFill>
                  <a:prstClr val="black"/>
                </a:solidFill>
              </a:rPr>
              <a:t>1 </a:t>
            </a:r>
            <a:r>
              <a:rPr lang="en-US" sz="2200" b="1" dirty="0" err="1" smtClean="0"/>
              <a:t>qáddile</a:t>
            </a:r>
            <a:r>
              <a:rPr lang="ru-RU" sz="2200" b="1" dirty="0" err="1" smtClean="0"/>
              <a:t>r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arasındaǵı</a:t>
            </a:r>
            <a:r>
              <a:rPr lang="ru-RU" sz="2200" b="1" dirty="0" smtClean="0"/>
              <a:t> </a:t>
            </a:r>
            <a:r>
              <a:rPr lang="en-US" sz="2200" b="1" dirty="0" smtClean="0"/>
              <a:t>ó</a:t>
            </a:r>
            <a:r>
              <a:rPr lang="ru-RU" sz="2200" b="1" dirty="0" err="1" smtClean="0"/>
              <a:t>t</a:t>
            </a:r>
            <a:r>
              <a:rPr lang="en-US" sz="2200" b="1" dirty="0" err="1" smtClean="0"/>
              <a:t>iw</a:t>
            </a:r>
            <a:r>
              <a:rPr lang="ru-RU" sz="2200" b="1" dirty="0" smtClean="0"/>
              <a:t> </a:t>
            </a:r>
            <a:r>
              <a:rPr lang="ru-RU" sz="2200" b="1" dirty="0" err="1"/>
              <a:t>lazer</a:t>
            </a:r>
            <a:r>
              <a:rPr lang="ru-RU" sz="2200" b="1" dirty="0"/>
              <a:t> </a:t>
            </a:r>
            <a:r>
              <a:rPr lang="en-US" sz="2200" b="1" dirty="0" err="1" smtClean="0"/>
              <a:t>islewi</a:t>
            </a:r>
            <a:r>
              <a:rPr lang="ru-RU" sz="2200" b="1" dirty="0" err="1" smtClean="0"/>
              <a:t>n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t</a:t>
            </a:r>
            <a:r>
              <a:rPr lang="en-US" sz="2200" b="1" dirty="0" smtClean="0"/>
              <a:t>á</a:t>
            </a:r>
            <a:r>
              <a:rPr lang="ru-RU" sz="2200" b="1" dirty="0" err="1" smtClean="0"/>
              <a:t>minl</a:t>
            </a:r>
            <a:r>
              <a:rPr lang="en-US" sz="2200" b="1" dirty="0" err="1" smtClean="0"/>
              <a:t>eytuǵı</a:t>
            </a:r>
            <a:r>
              <a:rPr lang="ru-RU" sz="2200" b="1" dirty="0" err="1" smtClean="0"/>
              <a:t>n</a:t>
            </a:r>
            <a:r>
              <a:rPr lang="ru-RU" sz="2200" b="1" dirty="0" smtClean="0"/>
              <a:t> </a:t>
            </a:r>
            <a:r>
              <a:rPr lang="en-US" sz="2200" b="1" dirty="0" smtClean="0"/>
              <a:t>ó</a:t>
            </a:r>
            <a:r>
              <a:rPr lang="ru-RU" sz="2200" b="1" dirty="0" err="1" smtClean="0"/>
              <a:t>t</a:t>
            </a:r>
            <a:r>
              <a:rPr lang="en-US" sz="2200" b="1" dirty="0" err="1" smtClean="0"/>
              <a:t>iw</a:t>
            </a:r>
            <a:r>
              <a:rPr lang="ru-RU" sz="2200" b="1" dirty="0" smtClean="0"/>
              <a:t>.</a:t>
            </a:r>
            <a:endParaRPr lang="ru-RU" sz="2200" dirty="0"/>
          </a:p>
          <a:p>
            <a:pPr algn="ctr"/>
            <a:r>
              <a:rPr lang="ru-RU" sz="2200" b="1" dirty="0" err="1"/>
              <a:t>Rubin</a:t>
            </a:r>
            <a:r>
              <a:rPr lang="ru-RU" sz="2200" b="1" dirty="0"/>
              <a:t> </a:t>
            </a:r>
            <a:r>
              <a:rPr lang="ru-RU" sz="2200" b="1" dirty="0" err="1" smtClean="0"/>
              <a:t>krist</a:t>
            </a:r>
            <a:r>
              <a:rPr lang="en-US" sz="2200" b="1" dirty="0" err="1" smtClean="0"/>
              <a:t>alınd</a:t>
            </a:r>
            <a:r>
              <a:rPr lang="ru-RU" sz="2200" b="1" dirty="0" err="1" smtClean="0"/>
              <a:t>a</a:t>
            </a:r>
            <a:r>
              <a:rPr lang="ru-RU" sz="2200" b="1" dirty="0" smtClean="0"/>
              <a:t>  </a:t>
            </a:r>
            <a:r>
              <a:rPr lang="ru-RU" sz="2200" b="1" i="1" dirty="0"/>
              <a:t>E</a:t>
            </a:r>
            <a:r>
              <a:rPr lang="ru-RU" sz="2200" b="1" baseline="-25000" dirty="0"/>
              <a:t>1</a:t>
            </a:r>
            <a:r>
              <a:rPr lang="ru-RU" sz="2200" b="1" dirty="0"/>
              <a:t>, </a:t>
            </a:r>
            <a:r>
              <a:rPr lang="ru-RU" sz="2200" b="1" i="1" dirty="0"/>
              <a:t>E</a:t>
            </a:r>
            <a:r>
              <a:rPr lang="ru-RU" sz="2200" b="1" baseline="-25000" dirty="0"/>
              <a:t>2</a:t>
            </a:r>
            <a:r>
              <a:rPr lang="ru-RU" sz="2200" b="1" dirty="0"/>
              <a:t> </a:t>
            </a:r>
            <a:r>
              <a:rPr lang="en-US" sz="2200" b="1" dirty="0" err="1" smtClean="0"/>
              <a:t>hám</a:t>
            </a:r>
            <a:r>
              <a:rPr lang="ru-RU" sz="2200" b="1" dirty="0" smtClean="0"/>
              <a:t> </a:t>
            </a:r>
            <a:r>
              <a:rPr lang="ru-RU" sz="2200" b="1" i="1" dirty="0"/>
              <a:t>E</a:t>
            </a:r>
            <a:r>
              <a:rPr lang="ru-RU" sz="2200" b="1" baseline="-25000" dirty="0"/>
              <a:t>3</a:t>
            </a:r>
            <a:r>
              <a:rPr lang="ru-RU" sz="2200" b="1" dirty="0"/>
              <a:t> </a:t>
            </a:r>
            <a:r>
              <a:rPr lang="en-US" sz="2200" b="1" dirty="0" err="1" smtClean="0"/>
              <a:t>qáddile</a:t>
            </a:r>
            <a:r>
              <a:rPr lang="ru-RU" sz="2200" b="1" dirty="0" err="1" smtClean="0"/>
              <a:t>r</a:t>
            </a:r>
            <a:r>
              <a:rPr lang="ru-RU" sz="2200" b="1" dirty="0" smtClean="0"/>
              <a:t> </a:t>
            </a:r>
            <a:r>
              <a:rPr lang="ru-RU" sz="2200" b="1" dirty="0" err="1"/>
              <a:t>xrom</a:t>
            </a:r>
            <a:r>
              <a:rPr lang="ru-RU" sz="2200" b="1" dirty="0"/>
              <a:t> </a:t>
            </a:r>
            <a:r>
              <a:rPr lang="ru-RU" sz="2200" b="1" dirty="0" err="1" smtClean="0"/>
              <a:t>kir</a:t>
            </a:r>
            <a:r>
              <a:rPr lang="en-US" sz="2200" b="1" dirty="0" err="1" smtClean="0"/>
              <a:t>ispe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atom</a:t>
            </a:r>
            <a:r>
              <a:rPr lang="en-US" sz="2200" b="1" dirty="0" err="1" smtClean="0"/>
              <a:t>ına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t</a:t>
            </a:r>
            <a:r>
              <a:rPr lang="en-US" sz="2200" b="1" dirty="0" err="1" smtClean="0"/>
              <a:t>iyis</a:t>
            </a:r>
            <a:r>
              <a:rPr lang="ru-RU" sz="2200" b="1" dirty="0" err="1" smtClean="0"/>
              <a:t>li</a:t>
            </a:r>
            <a:r>
              <a:rPr lang="ru-RU" sz="2200" b="1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6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/>
      <p:bldP spid="17" grpId="0"/>
      <p:bldP spid="24" grpId="0"/>
      <p:bldP spid="27" grpId="0"/>
      <p:bldP spid="28" grpId="0"/>
      <p:bldP spid="35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</a:t>
            </a:r>
            <a:r>
              <a:rPr lang="uz-Latn-UZ" sz="2000" b="1" dirty="0" smtClean="0"/>
              <a:t>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phet.colorado.edu/en/simulation/</a:t>
            </a:r>
            <a:r>
              <a:rPr lang="uz-Latn-UZ" dirty="0" smtClean="0">
                <a:hlinkClick r:id="rId2"/>
              </a:rPr>
              <a:t>bla</a:t>
            </a:r>
            <a:r>
              <a:rPr lang="en-US" dirty="0" smtClean="0">
                <a:hlinkClick r:id="rId2"/>
              </a:rPr>
              <a:t>c</a:t>
            </a:r>
            <a:r>
              <a:rPr lang="uz-Latn-UZ" dirty="0" smtClean="0">
                <a:hlinkClick r:id="rId2"/>
              </a:rPr>
              <a:t>kb</a:t>
            </a:r>
            <a:r>
              <a:rPr lang="en-US" dirty="0" smtClean="0">
                <a:hlinkClick r:id="rId2"/>
              </a:rPr>
              <a:t>o</a:t>
            </a:r>
            <a:r>
              <a:rPr lang="uz-Latn-UZ" dirty="0" smtClean="0">
                <a:hlinkClick r:id="rId2"/>
              </a:rPr>
              <a:t>dy</a:t>
            </a:r>
            <a:r>
              <a:rPr lang="en-US" dirty="0" smtClean="0">
                <a:hlinkClick r:id="rId2"/>
              </a:rPr>
              <a:t>-s</a:t>
            </a:r>
            <a:r>
              <a:rPr lang="uz-Latn-UZ" dirty="0" smtClean="0">
                <a:hlinkClick r:id="rId2"/>
              </a:rPr>
              <a:t>pectrum</a:t>
            </a:r>
            <a:endParaRPr lang="uz-Latn-UZ" dirty="0" smtClean="0"/>
          </a:p>
          <a:p>
            <a:pPr marL="0" indent="0">
              <a:buNone/>
            </a:pPr>
            <a:endParaRPr lang="uz-Latn-UZ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53731" r="32221" b="18657"/>
          <a:stretch/>
        </p:blipFill>
        <p:spPr bwMode="auto">
          <a:xfrm>
            <a:off x="1331640" y="2852936"/>
            <a:ext cx="672542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z-Latn-UZ" sz="4800" b="1" dirty="0" smtClean="0">
                <a:solidFill>
                  <a:schemeClr val="tx1"/>
                </a:solidFill>
              </a:rPr>
              <a:t>L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k</a:t>
            </a:r>
            <a:r>
              <a:rPr lang="ru-RU" sz="4800" b="1" dirty="0" smtClean="0">
                <a:solidFill>
                  <a:schemeClr val="tx1"/>
                </a:solidFill>
              </a:rPr>
              <a:t>с</a:t>
            </a:r>
            <a:r>
              <a:rPr lang="uz-Latn-UZ" sz="4800" b="1" dirty="0" smtClean="0">
                <a:solidFill>
                  <a:schemeClr val="tx1"/>
                </a:solidFill>
              </a:rPr>
              <a:t>iya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r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smtClean="0">
                <a:solidFill>
                  <a:schemeClr val="tx1"/>
                </a:solidFill>
              </a:rPr>
              <a:t>j</a:t>
            </a:r>
            <a:r>
              <a:rPr lang="ru-RU" sz="4800" b="1" dirty="0" smtClean="0">
                <a:solidFill>
                  <a:schemeClr val="tx1"/>
                </a:solidFill>
              </a:rPr>
              <a:t>е</a:t>
            </a:r>
            <a:r>
              <a:rPr lang="en-US" sz="4800" b="1" dirty="0" err="1" smtClean="0">
                <a:solidFill>
                  <a:schemeClr val="tx1"/>
                </a:solidFill>
              </a:rPr>
              <a:t>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Jıllılıq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nurlanıwı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Absolyut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deneniń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jıllılıq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nurlanıw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nızamları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Fotoeffekt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Sırtqı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fotoeffekt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nızamları</a:t>
            </a:r>
            <a:r>
              <a:rPr lang="en-US" sz="2800" b="1" dirty="0" smtClean="0"/>
              <a:t>.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Sırtqı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fotoeffekttiń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kvant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teoriyası</a:t>
            </a:r>
            <a:r>
              <a:rPr lang="en-US" sz="2800" b="1" dirty="0" smtClean="0"/>
              <a:t>. </a:t>
            </a:r>
          </a:p>
          <a:p>
            <a:pPr marL="0" lvl="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Kompton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effekti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phet.colorado.edu/en/simulation/legacy/</a:t>
            </a:r>
            <a:r>
              <a:rPr lang="uz-Latn-UZ" sz="3200" dirty="0" smtClean="0">
                <a:hlinkClick r:id="rId2"/>
              </a:rPr>
              <a:t>photoele</a:t>
            </a:r>
            <a:r>
              <a:rPr lang="en-US" sz="3200" dirty="0" smtClean="0">
                <a:hlinkClick r:id="rId2"/>
              </a:rPr>
              <a:t>c</a:t>
            </a:r>
            <a:r>
              <a:rPr lang="uz-Latn-UZ" sz="3200" dirty="0" smtClean="0">
                <a:hlinkClick r:id="rId2"/>
              </a:rPr>
              <a:t>tric</a:t>
            </a:r>
            <a:endParaRPr lang="en-US" sz="3200" dirty="0" smtClean="0"/>
          </a:p>
          <a:p>
            <a:endParaRPr lang="uz-Latn-UZ" sz="3200" dirty="0" smtClean="0"/>
          </a:p>
          <a:p>
            <a:endParaRPr lang="uz-Latn-UZ" sz="3200" dirty="0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1" t="51493" r="27309" b="15298"/>
          <a:stretch/>
        </p:blipFill>
        <p:spPr bwMode="auto">
          <a:xfrm>
            <a:off x="1115616" y="2780926"/>
            <a:ext cx="7140332" cy="339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62966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https://phet.colorado.edu/en/simulation/</a:t>
            </a:r>
            <a:r>
              <a:rPr lang="uz-Latn-UZ" sz="3200" dirty="0" smtClean="0">
                <a:hlinkClick r:id="rId2"/>
              </a:rPr>
              <a:t>legacy</a:t>
            </a:r>
            <a:r>
              <a:rPr lang="en-US" sz="3200" dirty="0" smtClean="0">
                <a:hlinkClick r:id="rId2"/>
              </a:rPr>
              <a:t>/lasers</a:t>
            </a:r>
            <a:endParaRPr lang="en-US" sz="3200" dirty="0" smtClean="0"/>
          </a:p>
          <a:p>
            <a:endParaRPr lang="en-US" sz="3200" dirty="0"/>
          </a:p>
          <a:p>
            <a:endParaRPr lang="uz-Latn-UZ" sz="3200" dirty="0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51306" r="28779" b="14926"/>
          <a:stretch/>
        </p:blipFill>
        <p:spPr bwMode="auto">
          <a:xfrm>
            <a:off x="967768" y="2584680"/>
            <a:ext cx="7136455" cy="356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42" y="274563"/>
            <a:ext cx="8229600" cy="563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Qızdırılǵan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denelerdiń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nurlanıwı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752600"/>
            <a:ext cx="3200400" cy="433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1676400" y="1981200"/>
            <a:ext cx="1539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vakuum</a:t>
            </a:r>
            <a:endParaRPr lang="ru-RU" sz="32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33600" y="373380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1</a:t>
            </a:r>
            <a:endParaRPr lang="ru-RU" sz="40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371600" y="434340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2</a:t>
            </a:r>
            <a:endParaRPr lang="ru-RU" sz="40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52600" y="6096000"/>
            <a:ext cx="117898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Т</a:t>
            </a:r>
            <a:r>
              <a:rPr lang="ru-RU" sz="36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3600" b="1" dirty="0" smtClean="0">
                <a:solidFill>
                  <a:schemeClr val="tx1"/>
                </a:solidFill>
              </a:rPr>
              <a:t>&gt;</a:t>
            </a:r>
            <a:r>
              <a:rPr lang="ru-RU" sz="3600" b="1" dirty="0" smtClean="0">
                <a:solidFill>
                  <a:schemeClr val="tx1"/>
                </a:solidFill>
              </a:rPr>
              <a:t>Т</a:t>
            </a:r>
            <a:r>
              <a:rPr lang="ru-RU" sz="3600" b="1" baseline="-25000" dirty="0" smtClean="0">
                <a:solidFill>
                  <a:schemeClr val="tx1"/>
                </a:solidFill>
              </a:rPr>
              <a:t>2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8600" y="2782669"/>
            <a:ext cx="569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Т</a:t>
            </a:r>
            <a:r>
              <a:rPr lang="ru-RU" sz="3600" b="1" baseline="-25000" dirty="0" smtClean="0"/>
              <a:t>2</a:t>
            </a:r>
            <a:endParaRPr lang="ru-RU" sz="36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057400" y="2782669"/>
            <a:ext cx="569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Т</a:t>
            </a:r>
            <a:r>
              <a:rPr lang="ru-RU" sz="3600" b="1" baseline="-25000" dirty="0" smtClean="0"/>
              <a:t>1</a:t>
            </a:r>
            <a:endParaRPr lang="ru-RU" sz="3600" b="1" dirty="0"/>
          </a:p>
        </p:txBody>
      </p:sp>
      <p:sp>
        <p:nvSpPr>
          <p:cNvPr id="21" name="Полилиния 20"/>
          <p:cNvSpPr/>
          <p:nvPr/>
        </p:nvSpPr>
        <p:spPr>
          <a:xfrm rot="19507027">
            <a:off x="2441698" y="2879194"/>
            <a:ext cx="1367856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 rot="13090745">
            <a:off x="948825" y="2833509"/>
            <a:ext cx="1370312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/>
          <p:cNvSpPr/>
          <p:nvPr/>
        </p:nvSpPr>
        <p:spPr>
          <a:xfrm rot="1805250">
            <a:off x="2735686" y="3972690"/>
            <a:ext cx="596721" cy="236000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 rot="19674749">
            <a:off x="3429802" y="1666481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 rot="13698910">
            <a:off x="138132" y="1409566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 rot="2389193">
            <a:off x="3317354" y="4399191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 rot="8199724">
            <a:off x="-56358" y="4501396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/>
        </p:nvSpPr>
        <p:spPr>
          <a:xfrm rot="7862534">
            <a:off x="2011884" y="2537672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/>
        </p:nvSpPr>
        <p:spPr>
          <a:xfrm>
            <a:off x="990600" y="3429000"/>
            <a:ext cx="15240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 31"/>
          <p:cNvSpPr/>
          <p:nvPr/>
        </p:nvSpPr>
        <p:spPr>
          <a:xfrm rot="8856576">
            <a:off x="1382865" y="4025692"/>
            <a:ext cx="557904" cy="204096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953000" y="990600"/>
            <a:ext cx="3962400" cy="2000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chemeClr val="tx1"/>
                </a:solidFill>
              </a:rPr>
              <a:t>Jıllılıq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nurlanıwı</a:t>
            </a:r>
            <a:r>
              <a:rPr lang="ru-RU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</a:rPr>
              <a:t>oqarı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temperaturalarda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zattıń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tom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/>
              <a:t>hám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m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l</a:t>
            </a:r>
            <a:r>
              <a:rPr lang="ru-RU" sz="2400" b="1" dirty="0" err="1" smtClean="0">
                <a:solidFill>
                  <a:schemeClr val="tx1"/>
                </a:solidFill>
              </a:rPr>
              <a:t>ек</a:t>
            </a:r>
            <a:r>
              <a:rPr lang="en-US" sz="2400" b="1" dirty="0" err="1" smtClean="0">
                <a:solidFill>
                  <a:schemeClr val="tx1"/>
                </a:solidFill>
              </a:rPr>
              <a:t>ulalarınıń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jıllılıq</a:t>
            </a:r>
            <a:r>
              <a:rPr lang="ru-RU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energiyası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háreketi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esabına</a:t>
            </a:r>
            <a:r>
              <a:rPr lang="ru-RU" sz="2400" b="1" i="1" dirty="0" smtClean="0">
                <a:solidFill>
                  <a:schemeClr val="tx1"/>
                </a:solidFill>
              </a:rPr>
              <a:t>  </a:t>
            </a:r>
            <a:r>
              <a:rPr lang="en-US" sz="2400" b="1" i="1" dirty="0" err="1" smtClean="0">
                <a:solidFill>
                  <a:schemeClr val="tx1"/>
                </a:solidFill>
              </a:rPr>
              <a:t>júz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beredi</a:t>
            </a:r>
            <a:r>
              <a:rPr lang="ru-RU" sz="2400" b="1" dirty="0" smtClean="0">
                <a:solidFill>
                  <a:schemeClr val="tx1"/>
                </a:solidFill>
              </a:rPr>
              <a:t>. 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53000" y="4191001"/>
            <a:ext cx="3962400" cy="2215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nurlanıwında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salmaqlılıq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saqlanadı</a:t>
            </a:r>
            <a:r>
              <a:rPr lang="ru-RU" sz="2400" b="1" dirty="0" smtClean="0">
                <a:solidFill>
                  <a:schemeClr val="tx1"/>
                </a:solidFill>
              </a:rPr>
              <a:t> — </a:t>
            </a:r>
            <a:r>
              <a:rPr lang="en-US" sz="2400" b="1" dirty="0" err="1" smtClean="0">
                <a:solidFill>
                  <a:schemeClr val="tx1"/>
                </a:solidFill>
              </a:rPr>
              <a:t>dene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birlik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waqıtta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qansha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jutsa</a:t>
            </a:r>
            <a:r>
              <a:rPr lang="ru-RU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sonsha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energiya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nurlaydı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shashadı</a:t>
            </a:r>
            <a:r>
              <a:rPr lang="en-US" sz="2400" b="1" dirty="0" smtClean="0">
                <a:solidFill>
                  <a:schemeClr val="tx1"/>
                </a:solidFill>
              </a:rPr>
              <a:t>).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233488" y="1031875"/>
          <a:ext cx="1930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Формула" r:id="rId5" imgW="621760" imgH="177646" progId="Equation.3">
                  <p:embed/>
                </p:oleObj>
              </mc:Choice>
              <mc:Fallback>
                <p:oleObj name="Формула" r:id="rId5" imgW="621760" imgH="177646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031875"/>
                        <a:ext cx="19304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Выноска со стрелкой вправо 23"/>
          <p:cNvSpPr/>
          <p:nvPr/>
        </p:nvSpPr>
        <p:spPr>
          <a:xfrm>
            <a:off x="228600" y="3200400"/>
            <a:ext cx="4114800" cy="152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08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810000" y="1905000"/>
            <a:ext cx="510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90500" y="5029200"/>
            <a:ext cx="8763000" cy="167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152400" y="1295400"/>
            <a:ext cx="3429000" cy="1676400"/>
          </a:xfrm>
          <a:prstGeom prst="cube">
            <a:avLst>
              <a:gd name="adj" fmla="val 511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 rot="5400000">
            <a:off x="715939" y="808061"/>
            <a:ext cx="12954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 rot="16200000">
            <a:off x="2010965" y="774438"/>
            <a:ext cx="1210246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5400000">
            <a:off x="1096939" y="2103461"/>
            <a:ext cx="1295400" cy="44127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8600" y="2286000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dene</a:t>
            </a:r>
            <a:endParaRPr lang="ru-RU" sz="3200" dirty="0"/>
          </a:p>
        </p:txBody>
      </p:sp>
      <p:graphicFrame>
        <p:nvGraphicFramePr>
          <p:cNvPr id="9" name="Содержимое 8"/>
          <p:cNvGraphicFramePr>
            <a:graphicFrameLocks noGrp="1" noChangeAspect="1"/>
          </p:cNvGraphicFramePr>
          <p:nvPr>
            <p:ph idx="1"/>
          </p:nvPr>
        </p:nvGraphicFramePr>
        <p:xfrm>
          <a:off x="6324600" y="2819400"/>
          <a:ext cx="118268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" name="Формула" r:id="rId4" imgW="114151" imgH="215619" progId="Equation.3">
                  <p:embed/>
                </p:oleObj>
              </mc:Choice>
              <mc:Fallback>
                <p:oleObj name="Формула" r:id="rId4" imgW="114151" imgH="215619" progId="Equation.3">
                  <p:embed/>
                  <p:pic>
                    <p:nvPicPr>
                      <p:cNvPr id="0" name="Picture 8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19400"/>
                        <a:ext cx="1182687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67000" y="0"/>
          <a:ext cx="165388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" name="Формула" r:id="rId6" imgW="533169" imgH="253890" progId="Equation.3">
                  <p:embed/>
                </p:oleObj>
              </mc:Choice>
              <mc:Fallback>
                <p:oleObj name="Формула" r:id="rId6" imgW="533169" imgH="253890" progId="Equation.3">
                  <p:embed/>
                  <p:pic>
                    <p:nvPicPr>
                      <p:cNvPr id="0" name="Picture 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165388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0" y="127000"/>
          <a:ext cx="1654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" name="Формула" r:id="rId8" imgW="533169" imgH="253890" progId="Equation.3">
                  <p:embed/>
                </p:oleObj>
              </mc:Choice>
              <mc:Fallback>
                <p:oleObj name="Формула" r:id="rId8" imgW="533169" imgH="253890" progId="Equation.3">
                  <p:embed/>
                  <p:pic>
                    <p:nvPicPr>
                      <p:cNvPr id="0" name="Picture 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7000"/>
                        <a:ext cx="16541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828800" y="2209800"/>
          <a:ext cx="1654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" name="Формула" r:id="rId10" imgW="533169" imgH="253890" progId="Equation.3">
                  <p:embed/>
                </p:oleObj>
              </mc:Choice>
              <mc:Fallback>
                <p:oleObj name="Формула" r:id="rId10" imgW="533169" imgH="253890" progId="Equation.3">
                  <p:embed/>
                  <p:pic>
                    <p:nvPicPr>
                      <p:cNvPr id="0" name="Picture 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16541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24982"/>
              </p:ext>
            </p:extLst>
          </p:nvPr>
        </p:nvGraphicFramePr>
        <p:xfrm>
          <a:off x="380652" y="5161501"/>
          <a:ext cx="849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" name="Формула" r:id="rId12" imgW="4597400" imgH="787400" progId="Equation.3">
                  <p:embed/>
                </p:oleObj>
              </mc:Choice>
              <mc:Fallback>
                <p:oleObj name="Формула" r:id="rId12" imgW="4597400" imgH="787400" progId="Equation.3">
                  <p:embed/>
                  <p:pic>
                    <p:nvPicPr>
                      <p:cNvPr id="0" name="Picture 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52" y="5161501"/>
                        <a:ext cx="84963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4572000" y="228600"/>
            <a:ext cx="4343400" cy="1371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Hár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túrli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uzınlıqtaǵı</a:t>
            </a:r>
            <a:r>
              <a:rPr lang="ru-RU" sz="2000" b="1" dirty="0" smtClean="0">
                <a:solidFill>
                  <a:schemeClr val="tx1"/>
                </a:solidFill>
              </a:rPr>
              <a:t>  (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el-GR" sz="2000" b="1" i="1" dirty="0" smtClean="0">
                <a:solidFill>
                  <a:schemeClr val="tx1"/>
                </a:solidFill>
              </a:rPr>
              <a:t>λ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jiyiliktegi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l-GR" sz="2000" b="1" dirty="0" smtClean="0">
                <a:solidFill>
                  <a:schemeClr val="tx1"/>
                </a:solidFill>
              </a:rPr>
              <a:t> </a:t>
            </a:r>
            <a:r>
              <a:rPr lang="uz-Cyrl-UZ" sz="2000" b="1" i="1" dirty="0" smtClean="0">
                <a:solidFill>
                  <a:schemeClr val="tx1"/>
                </a:solidFill>
              </a:rPr>
              <a:t>(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uz-Cyrl-UZ" sz="2000" b="1" dirty="0" smtClean="0">
                <a:solidFill>
                  <a:schemeClr val="tx1"/>
                </a:solidFill>
              </a:rPr>
              <a:t>)</a:t>
            </a:r>
            <a:r>
              <a:rPr lang="el-GR" sz="2000" b="1" dirty="0" smtClean="0">
                <a:solidFill>
                  <a:schemeClr val="tx1"/>
                </a:solidFill>
              </a:rPr>
              <a:t> </a:t>
            </a:r>
            <a:r>
              <a:rPr lang="uz-Cyrl-UZ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tolqınlardıń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jutılıwı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túrli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jedelliklerde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júz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beredi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endParaRPr lang="ru-RU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3810000" y="1981200"/>
          <a:ext cx="5105400" cy="70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" name="Формула" r:id="rId14" imgW="1841500" imgH="254000" progId="Equation.3">
                  <p:embed/>
                </p:oleObj>
              </mc:Choice>
              <mc:Fallback>
                <p:oleObj name="Формула" r:id="rId14" imgW="1841500" imgH="254000" progId="Equation.3">
                  <p:embed/>
                  <p:pic>
                    <p:nvPicPr>
                      <p:cNvPr id="0" name="Picture 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5105400" cy="703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4419600" y="3200400"/>
            <a:ext cx="453390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ru-RU" sz="2000" b="1" i="1" dirty="0" smtClean="0">
                <a:solidFill>
                  <a:schemeClr val="tx1"/>
                </a:solidFill>
              </a:rPr>
              <a:t> +</a:t>
            </a:r>
            <a:r>
              <a:rPr lang="en-US" sz="2000" b="1" i="1" dirty="0" smtClean="0">
                <a:solidFill>
                  <a:schemeClr val="tx1"/>
                </a:solidFill>
              </a:rPr>
              <a:t> d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shekemgi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keńliginde</a:t>
            </a:r>
            <a:r>
              <a:rPr lang="uz-Cyrl-UZ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jutılıp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energiyanıń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túsip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energiyaǵa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qatnası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ısıtılǵan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deneniń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jutıw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qábileti</a:t>
            </a:r>
            <a:r>
              <a:rPr lang="en-US" sz="2000" b="1" i="1" dirty="0" smtClean="0">
                <a:solidFill>
                  <a:schemeClr val="tx1"/>
                </a:solidFill>
              </a:rPr>
              <a:t> d</a:t>
            </a:r>
            <a:r>
              <a:rPr lang="ru-RU" sz="2000" b="1" dirty="0" smtClean="0">
                <a:solidFill>
                  <a:schemeClr val="tx1"/>
                </a:solidFill>
              </a:rPr>
              <a:t>е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</a:rPr>
              <a:t> а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dı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14282" y="3429000"/>
          <a:ext cx="33559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" name="Формула" r:id="rId16" imgW="1422400" imgH="457200" progId="Equation.3">
                  <p:embed/>
                </p:oleObj>
              </mc:Choice>
              <mc:Fallback>
                <p:oleObj name="Формула" r:id="rId16" imgW="1422400" imgH="457200" progId="Equation.3">
                  <p:embed/>
                  <p:pic>
                    <p:nvPicPr>
                      <p:cNvPr id="0" name="Picture 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429000"/>
                        <a:ext cx="335597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571604" y="5072074"/>
            <a:ext cx="7358114" cy="1508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i="1" dirty="0" smtClean="0">
                <a:solidFill>
                  <a:schemeClr val="tx1"/>
                </a:solidFill>
              </a:rPr>
              <a:t> +</a:t>
            </a:r>
            <a:r>
              <a:rPr lang="en-US" b="1" i="1" dirty="0" smtClean="0">
                <a:solidFill>
                  <a:schemeClr val="tx1"/>
                </a:solidFill>
              </a:rPr>
              <a:t> d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shekemgi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túsiwshi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nurlanıwdıń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energiyası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l-GR" b="1" i="1" dirty="0" smtClean="0">
                <a:solidFill>
                  <a:schemeClr val="tx1"/>
                </a:solidFill>
              </a:rPr>
              <a:t> </a:t>
            </a:r>
            <a:endParaRPr lang="en-US" b="1" i="1" dirty="0" smtClean="0">
              <a:solidFill>
                <a:schemeClr val="tx1"/>
              </a:solidFill>
            </a:endParaRPr>
          </a:p>
          <a:p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i="1" dirty="0" smtClean="0">
                <a:solidFill>
                  <a:schemeClr val="tx1"/>
                </a:solidFill>
              </a:rPr>
              <a:t> +</a:t>
            </a:r>
            <a:r>
              <a:rPr lang="en-US" b="1" i="1" dirty="0" smtClean="0">
                <a:solidFill>
                  <a:schemeClr val="tx1"/>
                </a:solidFill>
              </a:rPr>
              <a:t> d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shekemgi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jiyilikke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iye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shaǵılısıwshı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nurlanıwdıń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energiyası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ru-RU" b="1" dirty="0" smtClean="0">
                <a:solidFill>
                  <a:schemeClr val="tx1"/>
                </a:solidFill>
              </a:rPr>
              <a:t>  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ru-RU" b="1" i="1" dirty="0" smtClean="0">
                <a:solidFill>
                  <a:schemeClr val="tx1"/>
                </a:solidFill>
              </a:rPr>
              <a:t> +</a:t>
            </a:r>
            <a:r>
              <a:rPr lang="en-US" b="1" i="1" dirty="0" smtClean="0">
                <a:solidFill>
                  <a:schemeClr val="tx1"/>
                </a:solidFill>
              </a:rPr>
              <a:t> d</a:t>
            </a:r>
            <a:r>
              <a:rPr lang="el-GR" b="1" i="1" dirty="0" smtClean="0">
                <a:solidFill>
                  <a:schemeClr val="tx1"/>
                </a:solidFill>
              </a:rPr>
              <a:t>ν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shekemgi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jiyilikke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iye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jutılıwshı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nurlanıwdıń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energiyası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85786" y="142852"/>
            <a:ext cx="5715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tús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28992" y="0"/>
            <a:ext cx="78581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shaǵ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57224" y="5072074"/>
            <a:ext cx="571504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tús</a:t>
            </a:r>
            <a:endParaRPr lang="ru-RU" sz="14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357422" y="3429000"/>
            <a:ext cx="6429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jut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571736" y="2214554"/>
            <a:ext cx="8572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jut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500562" y="1928802"/>
            <a:ext cx="78581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shaǵ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357950" y="1928802"/>
            <a:ext cx="5715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tús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8143900" y="1928802"/>
            <a:ext cx="6429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jut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57224" y="5572140"/>
            <a:ext cx="714380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</a:rPr>
              <a:t>shaǵ</a:t>
            </a:r>
            <a:endParaRPr lang="ru-RU" sz="14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428860" y="3929066"/>
            <a:ext cx="5715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tús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57224" y="6072206"/>
            <a:ext cx="642942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jut</a:t>
            </a:r>
            <a:endParaRPr lang="ru-RU" sz="1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ыноска со стрелкой вправо 3"/>
          <p:cNvSpPr/>
          <p:nvPr/>
        </p:nvSpPr>
        <p:spPr>
          <a:xfrm>
            <a:off x="152400" y="152400"/>
            <a:ext cx="3657600" cy="152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75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Выноска со стрелкой вправо 4"/>
          <p:cNvSpPr/>
          <p:nvPr/>
        </p:nvSpPr>
        <p:spPr>
          <a:xfrm>
            <a:off x="228600" y="2667000"/>
            <a:ext cx="3581400" cy="152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75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62400" y="152400"/>
            <a:ext cx="50292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nurlaǵanda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bárshe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baǵıtlar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boyınsha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onıń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betinen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el-GR" sz="2000" b="1" i="1" dirty="0" smtClean="0">
                <a:solidFill>
                  <a:schemeClr val="tx1"/>
                </a:solidFill>
              </a:rPr>
              <a:t>ν</a:t>
            </a:r>
            <a:r>
              <a:rPr lang="ru-RU" sz="2000" b="1" i="1" dirty="0" smtClean="0">
                <a:solidFill>
                  <a:schemeClr val="tx1"/>
                </a:solidFill>
              </a:rPr>
              <a:t> +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dv</a:t>
            </a:r>
            <a:r>
              <a:rPr lang="uz-Cyrl-UZ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ge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shekemgi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keńliginde</a:t>
            </a:r>
            <a:r>
              <a:rPr lang="uz-Cyrl-UZ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elektromagnit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tolqınlar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energiyanı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ózleri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menen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ketedi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bul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qásiyet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</a:t>
            </a:r>
            <a:r>
              <a:rPr lang="en-US" sz="2000" b="1" i="1" dirty="0" err="1" smtClean="0">
                <a:solidFill>
                  <a:schemeClr val="tx1"/>
                </a:solidFill>
              </a:rPr>
              <a:t>pektral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qábileti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ataladı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uz-Cyrl-UZ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endParaRPr lang="ru-RU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8600" y="381000"/>
          <a:ext cx="27273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Формула" r:id="rId4" imgW="1155700" imgH="419100" progId="Equation.3">
                  <p:embed/>
                </p:oleObj>
              </mc:Choice>
              <mc:Fallback>
                <p:oleObj name="Формула" r:id="rId4" imgW="1155700" imgH="419100" progId="Equation.3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27273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60363" y="2667000"/>
          <a:ext cx="2860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" name="Формула" r:id="rId6" imgW="876300" imgH="482600" progId="Equation.3">
                  <p:embed/>
                </p:oleObj>
              </mc:Choice>
              <mc:Fallback>
                <p:oleObj name="Формула" r:id="rId6" imgW="876300" imgH="482600" progId="Equation.3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667000"/>
                        <a:ext cx="2860675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62400" y="2767280"/>
            <a:ext cx="50292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deneniń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energetikalıq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jaqtırtıwshańlıǵı</a:t>
            </a:r>
            <a:r>
              <a:rPr lang="ru-RU" sz="2000" b="1" i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– </a:t>
            </a:r>
            <a:r>
              <a:rPr lang="en-US" sz="2000" b="1" dirty="0" err="1" smtClean="0">
                <a:solidFill>
                  <a:schemeClr val="tx1"/>
                </a:solidFill>
              </a:rPr>
              <a:t>bul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maydannan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waqıt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ishinde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ketetuǵın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energiya</a:t>
            </a:r>
            <a:r>
              <a:rPr lang="ru-RU" sz="2000" b="1" dirty="0" smtClean="0">
                <a:solidFill>
                  <a:schemeClr val="tx1"/>
                </a:solidFill>
              </a:rPr>
              <a:t>.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2" name="Выноска со стрелкой вправо 11"/>
          <p:cNvSpPr/>
          <p:nvPr/>
        </p:nvSpPr>
        <p:spPr>
          <a:xfrm>
            <a:off x="228600" y="4724400"/>
            <a:ext cx="4572000" cy="152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3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803742" y="4648200"/>
            <a:ext cx="41910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Nurlanıwdı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shıǵarıw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qásiyetiniń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uzınlıǵına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baylanıslılıǵı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tómendegishe</a:t>
            </a:r>
            <a:r>
              <a:rPr lang="ru-RU" sz="2000" b="1" dirty="0" smtClean="0">
                <a:solidFill>
                  <a:schemeClr val="tx1"/>
                </a:solidFill>
              </a:rPr>
              <a:t>:</a:t>
            </a: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477000" y="5486400"/>
          <a:ext cx="990600" cy="95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Формула" r:id="rId8" imgW="406048" imgH="393359" progId="Equation.3">
                  <p:embed/>
                </p:oleObj>
              </mc:Choice>
              <mc:Fallback>
                <p:oleObj name="Формула" r:id="rId8" imgW="406048" imgH="393359" progId="Equation.3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990600" cy="959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04800" y="5029200"/>
          <a:ext cx="3732168" cy="95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" name="Формула" r:id="rId10" imgW="1498600" imgH="419100" progId="Equation.3">
                  <p:embed/>
                </p:oleObj>
              </mc:Choice>
              <mc:Fallback>
                <p:oleObj name="Формула" r:id="rId10" imgW="1498600" imgH="419100" progId="Equation.3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3732168" cy="95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57422" y="357166"/>
            <a:ext cx="5715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nur</a:t>
            </a:r>
            <a:endParaRPr lang="ru-RU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04800" y="4495800"/>
            <a:ext cx="35052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3286124"/>
            <a:ext cx="69342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К</a:t>
            </a:r>
            <a:r>
              <a:rPr lang="en-US" b="1" dirty="0" err="1" smtClean="0">
                <a:solidFill>
                  <a:schemeClr val="tx1"/>
                </a:solidFill>
              </a:rPr>
              <a:t>irxgof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571480"/>
            <a:ext cx="8458200" cy="16573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sisteması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jıllılıq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salmaqlılıq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halatına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kelgende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bárshe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temperaturaları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birdey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boladı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jutılıw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qábiletleri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qatnası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qızdırılǵan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deneniń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kórinisi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halatına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baylanıslı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bolmay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tolqın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uzınlıǵı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yaki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jiyiliktiń</a:t>
            </a:r>
            <a:r>
              <a:rPr lang="en-US" sz="2000" b="1" dirty="0" smtClean="0">
                <a:solidFill>
                  <a:schemeClr val="tx1"/>
                </a:solidFill>
              </a:rPr>
              <a:t> universal </a:t>
            </a:r>
            <a:r>
              <a:rPr lang="en-US" sz="2000" b="1" dirty="0" err="1" smtClean="0">
                <a:solidFill>
                  <a:schemeClr val="tx1"/>
                </a:solidFill>
              </a:rPr>
              <a:t>funkciyası</a:t>
            </a:r>
            <a:r>
              <a:rPr lang="ru-RU" sz="2000" b="1" i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90428"/>
              </p:ext>
            </p:extLst>
          </p:nvPr>
        </p:nvGraphicFramePr>
        <p:xfrm>
          <a:off x="1071538" y="3286124"/>
          <a:ext cx="6646219" cy="118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Уравнение" r:id="rId4" imgW="2705040" imgH="533160" progId="Equation.3">
                  <p:embed/>
                </p:oleObj>
              </mc:Choice>
              <mc:Fallback>
                <p:oleObj name="Уравнение" r:id="rId4" imgW="2705040" imgH="533160" progId="Equation.3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86124"/>
                        <a:ext cx="6646219" cy="1183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81000" y="4495800"/>
          <a:ext cx="33385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Формула" r:id="rId6" imgW="1358310" imgH="533169" progId="Equation.3">
                  <p:embed/>
                </p:oleObj>
              </mc:Choice>
              <mc:Fallback>
                <p:oleObj name="Формула" r:id="rId6" imgW="1358310" imgH="533169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333851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029200" y="4495800"/>
            <a:ext cx="35052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105400" y="4495800"/>
          <a:ext cx="33385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Формула" r:id="rId8" imgW="1358310" imgH="533169" progId="Equation.3">
                  <p:embed/>
                </p:oleObj>
              </mc:Choice>
              <mc:Fallback>
                <p:oleObj name="Формула" r:id="rId8" imgW="1358310" imgH="533169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33851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0" y="5903893"/>
            <a:ext cx="4724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Jıllılıq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teń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salmaqlılıǵı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shártine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sáykes</a:t>
            </a:r>
            <a:r>
              <a:rPr lang="ru-RU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endParaRPr lang="ru-RU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285720" y="2228832"/>
            <a:ext cx="4181480" cy="1047751"/>
          </a:xfrm>
          <a:prstGeom prst="wedgeRectCallout">
            <a:avLst>
              <a:gd name="adj1" fmla="val 118591"/>
              <a:gd name="adj2" fmla="val 531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Kirxgof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nızamı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denelerdiń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jutılıw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qábiletleriniń</a:t>
            </a:r>
            <a:endParaRPr lang="ru-RU" sz="2000" dirty="0" smtClean="0"/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ózara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qatnasların</a:t>
            </a:r>
            <a:r>
              <a:rPr lang="ru-RU" sz="2000" b="1" dirty="0" smtClean="0">
                <a:solidFill>
                  <a:schemeClr val="tx1"/>
                </a:solidFill>
              </a:rPr>
              <a:t> а</a:t>
            </a:r>
            <a:r>
              <a:rPr lang="en-US" sz="2000" b="1" dirty="0" err="1" smtClean="0">
                <a:solidFill>
                  <a:schemeClr val="tx1"/>
                </a:solidFill>
              </a:rPr>
              <a:t>nıqlaydı</a:t>
            </a:r>
            <a:r>
              <a:rPr lang="ru-RU" sz="2000" b="1" dirty="0" smtClean="0">
                <a:solidFill>
                  <a:schemeClr val="tx1"/>
                </a:solidFill>
              </a:rPr>
              <a:t>.   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928794" y="4143380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86182" y="4143380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72132" y="4143380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85852" y="5357826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71802" y="5357826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000760" y="5357826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786710" y="5357826"/>
            <a:ext cx="714380" cy="3000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dene</a:t>
            </a:r>
            <a:endParaRPr lang="ru-RU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bs</a:t>
            </a:r>
            <a:r>
              <a:rPr lang="ru-RU" b="1" dirty="0" smtClean="0">
                <a:solidFill>
                  <a:schemeClr val="tx1"/>
                </a:solidFill>
              </a:rPr>
              <a:t>о</a:t>
            </a:r>
            <a:r>
              <a:rPr lang="en-US" b="1" dirty="0" err="1" smtClean="0">
                <a:solidFill>
                  <a:schemeClr val="tx1"/>
                </a:solidFill>
              </a:rPr>
              <a:t>lyut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qar</a:t>
            </a:r>
            <a:r>
              <a:rPr lang="ru-RU" b="1" dirty="0" smtClean="0">
                <a:solidFill>
                  <a:schemeClr val="tx1"/>
                </a:solidFill>
              </a:rPr>
              <a:t>а </a:t>
            </a:r>
            <a:r>
              <a:rPr lang="en-US" b="1" dirty="0" err="1" smtClean="0">
                <a:solidFill>
                  <a:schemeClr val="tx1"/>
                </a:solidFill>
              </a:rPr>
              <a:t>dene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371600"/>
            <a:ext cx="2895600" cy="291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 rot="10800000">
            <a:off x="3352800" y="2895600"/>
            <a:ext cx="9144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0800000">
            <a:off x="990600" y="2057400"/>
            <a:ext cx="2514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V="1">
            <a:off x="1181100" y="2705100"/>
            <a:ext cx="22098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>
            <a:off x="838200" y="2362200"/>
            <a:ext cx="2133600" cy="228600"/>
          </a:xfrm>
          <a:prstGeom prst="straightConnector1">
            <a:avLst/>
          </a:prstGeom>
          <a:ln w="38100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685800" y="2057400"/>
            <a:ext cx="1828800" cy="1219200"/>
          </a:xfrm>
          <a:prstGeom prst="straightConnector1">
            <a:avLst/>
          </a:prstGeom>
          <a:ln w="3810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6200000" flipH="1">
            <a:off x="762000" y="2286000"/>
            <a:ext cx="18288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990600" y="2590800"/>
            <a:ext cx="1981200" cy="990600"/>
          </a:xfrm>
          <a:prstGeom prst="straightConnector1">
            <a:avLst/>
          </a:prstGeom>
          <a:ln w="38100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572000" y="1219200"/>
            <a:ext cx="4343400" cy="16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Qálegen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jiyiliktegi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túsip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atırǵan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nurlanıwdı</a:t>
            </a:r>
            <a:r>
              <a:rPr lang="ru-RU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qálegen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temperaturalarda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qásiyetine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iye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bolǵan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deneler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absolyut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qara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deneler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dep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ataladı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572000" y="2895600"/>
            <a:ext cx="4343400" cy="1371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Bárshe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jiyilik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temperaturalarda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absolyut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qara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deneniń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spektral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jutıw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qábileti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birge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teń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boladı</a:t>
            </a:r>
            <a:r>
              <a:rPr lang="ru-RU" sz="2000" b="1" dirty="0" smtClean="0">
                <a:solidFill>
                  <a:schemeClr val="tx1"/>
                </a:solidFill>
              </a:rPr>
              <a:t>: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562600" y="4419600"/>
            <a:ext cx="22860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715000" y="4419600"/>
          <a:ext cx="1828800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Формула" r:id="rId5" imgW="482391" imgH="253890" progId="Equation.3">
                  <p:embed/>
                </p:oleObj>
              </mc:Choice>
              <mc:Fallback>
                <p:oleObj name="Формула" r:id="rId5" imgW="482391" imgH="25389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1828800" cy="872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57200" y="4495800"/>
            <a:ext cx="24384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err="1" smtClean="0">
                <a:solidFill>
                  <a:schemeClr val="tx1"/>
                </a:solidFill>
              </a:rPr>
              <a:t>bsolyut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qara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deneler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tx1"/>
                </a:solidFill>
              </a:rPr>
              <a:t>К</a:t>
            </a:r>
            <a:r>
              <a:rPr lang="en-US" b="1" dirty="0" smtClean="0">
                <a:solidFill>
                  <a:schemeClr val="tx1"/>
                </a:solidFill>
              </a:rPr>
              <a:t>ÚL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QAR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en-US" b="1" dirty="0" smtClean="0">
                <a:solidFill>
                  <a:schemeClr val="tx1"/>
                </a:solidFill>
              </a:rPr>
              <a:t> DU</a:t>
            </a:r>
            <a:r>
              <a:rPr lang="ru-RU" b="1" dirty="0" smtClean="0">
                <a:solidFill>
                  <a:schemeClr val="tx1"/>
                </a:solidFill>
              </a:rPr>
              <a:t>ХО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JULDÍZLARDÍŃ NURLAP ATÍRǴAN BETI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048000" y="5334000"/>
            <a:ext cx="5943600" cy="12926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А</a:t>
            </a:r>
            <a:r>
              <a:rPr lang="en-US" sz="2000" b="1" dirty="0" err="1" smtClean="0">
                <a:solidFill>
                  <a:schemeClr val="tx1"/>
                </a:solidFill>
              </a:rPr>
              <a:t>bsolyut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qara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dene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ushın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Kirxgof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nızamı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endParaRPr lang="ru-RU" sz="2000" b="1" dirty="0" smtClean="0"/>
          </a:p>
          <a:p>
            <a:pPr algn="ctr"/>
            <a:endParaRPr lang="ru-RU" sz="2000" b="1" dirty="0" smtClean="0"/>
          </a:p>
          <a:p>
            <a:endParaRPr lang="ru-RU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572000" y="5715000"/>
          <a:ext cx="295355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Формула" r:id="rId7" imgW="888614" imgH="253890" progId="Equation.3">
                  <p:embed/>
                </p:oleObj>
              </mc:Choice>
              <mc:Fallback>
                <p:oleObj name="Формула" r:id="rId7" imgW="888614" imgH="253890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15000"/>
                        <a:ext cx="295355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Полилиния 39"/>
          <p:cNvSpPr/>
          <p:nvPr/>
        </p:nvSpPr>
        <p:spPr>
          <a:xfrm rot="2613244">
            <a:off x="3090566" y="3246324"/>
            <a:ext cx="1258804" cy="291308"/>
          </a:xfrm>
          <a:custGeom>
            <a:avLst/>
            <a:gdLst>
              <a:gd name="connsiteX0" fmla="*/ 0 w 2702257"/>
              <a:gd name="connsiteY0" fmla="*/ 357117 h 768825"/>
              <a:gd name="connsiteX1" fmla="*/ 327547 w 2702257"/>
              <a:gd name="connsiteY1" fmla="*/ 370765 h 768825"/>
              <a:gd name="connsiteX2" fmla="*/ 696036 w 2702257"/>
              <a:gd name="connsiteY2" fmla="*/ 698311 h 768825"/>
              <a:gd name="connsiteX3" fmla="*/ 1064526 w 2702257"/>
              <a:gd name="connsiteY3" fmla="*/ 15923 h 768825"/>
              <a:gd name="connsiteX4" fmla="*/ 1392072 w 2702257"/>
              <a:gd name="connsiteY4" fmla="*/ 698311 h 768825"/>
              <a:gd name="connsiteX5" fmla="*/ 1733266 w 2702257"/>
              <a:gd name="connsiteY5" fmla="*/ 2275 h 768825"/>
              <a:gd name="connsiteX6" fmla="*/ 2074460 w 2702257"/>
              <a:gd name="connsiteY6" fmla="*/ 711959 h 768825"/>
              <a:gd name="connsiteX7" fmla="*/ 2306472 w 2702257"/>
              <a:gd name="connsiteY7" fmla="*/ 343469 h 768825"/>
              <a:gd name="connsiteX8" fmla="*/ 2702257 w 2702257"/>
              <a:gd name="connsiteY8" fmla="*/ 302526 h 76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2257" h="768825">
                <a:moveTo>
                  <a:pt x="0" y="357117"/>
                </a:moveTo>
                <a:cubicBezTo>
                  <a:pt x="105770" y="335508"/>
                  <a:pt x="211541" y="313899"/>
                  <a:pt x="327547" y="370765"/>
                </a:cubicBezTo>
                <a:cubicBezTo>
                  <a:pt x="443553" y="427631"/>
                  <a:pt x="573206" y="757451"/>
                  <a:pt x="696036" y="698311"/>
                </a:cubicBezTo>
                <a:cubicBezTo>
                  <a:pt x="818866" y="639171"/>
                  <a:pt x="948520" y="15923"/>
                  <a:pt x="1064526" y="15923"/>
                </a:cubicBezTo>
                <a:cubicBezTo>
                  <a:pt x="1180532" y="15923"/>
                  <a:pt x="1280615" y="700586"/>
                  <a:pt x="1392072" y="698311"/>
                </a:cubicBezTo>
                <a:cubicBezTo>
                  <a:pt x="1503529" y="696036"/>
                  <a:pt x="1619535" y="0"/>
                  <a:pt x="1733266" y="2275"/>
                </a:cubicBezTo>
                <a:cubicBezTo>
                  <a:pt x="1846997" y="4550"/>
                  <a:pt x="1978926" y="655093"/>
                  <a:pt x="2074460" y="711959"/>
                </a:cubicBezTo>
                <a:cubicBezTo>
                  <a:pt x="2169994" y="768825"/>
                  <a:pt x="2201839" y="411708"/>
                  <a:pt x="2306472" y="343469"/>
                </a:cubicBezTo>
                <a:cubicBezTo>
                  <a:pt x="2411105" y="275230"/>
                  <a:pt x="2556681" y="288878"/>
                  <a:pt x="2702257" y="302526"/>
                </a:cubicBezTo>
              </a:path>
            </a:pathLst>
          </a:custGeom>
          <a:ln w="38100">
            <a:solidFill>
              <a:srgbClr val="FF7C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505200" y="3581400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/>
              <a:t>IQ</a:t>
            </a:r>
            <a:endParaRPr lang="ru-RU" sz="3200" i="1" dirty="0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10535"/>
              </p:ext>
            </p:extLst>
          </p:nvPr>
        </p:nvGraphicFramePr>
        <p:xfrm>
          <a:off x="3409642" y="2387327"/>
          <a:ext cx="1181715" cy="6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Уравнение" r:id="rId9" imgW="469800" imgH="253800" progId="Equation.3">
                  <p:embed/>
                </p:oleObj>
              </mc:Choice>
              <mc:Fallback>
                <p:oleObj name="Уравнение" r:id="rId9" imgW="469800" imgH="253800" progId="Equation.3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42" y="2387327"/>
                        <a:ext cx="1181715" cy="638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4000496" y="2357430"/>
            <a:ext cx="5715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tús</a:t>
            </a:r>
            <a:endParaRPr lang="ru-RU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5"/>
  <p:tag name="ISPRING_ULTRA_SCORM_DURATION" val="3600"/>
  <p:tag name="ISPRING_RESOURCE_PATHS_HASH_2" val="468d80e0394195b6ca9222e7c1c8f2c69f2c3a7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2039</Words>
  <Application>Microsoft Office PowerPoint</Application>
  <PresentationFormat>Экран (4:3)</PresentationFormat>
  <Paragraphs>335</Paragraphs>
  <Slides>41</Slides>
  <Notes>35</Notes>
  <HiddenSlides>0</HiddenSlides>
  <MMClips>0</MMClips>
  <ScaleCrop>false</ScaleCrop>
  <HeadingPairs>
    <vt:vector size="6" baseType="variant">
      <vt:variant>
        <vt:lpstr>Тема</vt:lpstr>
      </vt:variant>
      <vt:variant>
        <vt:i4>9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2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Формула</vt:lpstr>
      <vt:lpstr>Уравнение</vt:lpstr>
      <vt:lpstr>ЭЛЕКТРОДИНАМИКА</vt:lpstr>
      <vt:lpstr>Optika</vt:lpstr>
      <vt:lpstr>Презентация PowerPoint</vt:lpstr>
      <vt:lpstr>Lеkсiya rеjеsi</vt:lpstr>
      <vt:lpstr>Qızdırılǵan denelerdiń nurlanıwı</vt:lpstr>
      <vt:lpstr>Презентация PowerPoint</vt:lpstr>
      <vt:lpstr>Презентация PowerPoint</vt:lpstr>
      <vt:lpstr>Кirxgof nızamı</vt:lpstr>
      <vt:lpstr>Аbsоlyut qarа dene</vt:lpstr>
      <vt:lpstr>Презентация PowerPoint</vt:lpstr>
      <vt:lpstr>Презентация PowerPoint</vt:lpstr>
      <vt:lpstr>Stefan-Bоlcman nızamı</vt:lpstr>
      <vt:lpstr>Vinniń jıljıw nızamı </vt:lpstr>
      <vt:lpstr>Vinniń jıljıw nızamı </vt:lpstr>
      <vt:lpstr>Reley- Jins hám Vin ańlatpaları </vt:lpstr>
      <vt:lpstr>Plank gipotezası (1900 j.)</vt:lpstr>
      <vt:lpstr>Презентация PowerPoint</vt:lpstr>
      <vt:lpstr>Презентация PowerPoint</vt:lpstr>
      <vt:lpstr>Fоtоeffekt tájiriybesiniń sızılması</vt:lpstr>
      <vt:lpstr>Презентация PowerPoint</vt:lpstr>
      <vt:lpstr>Презентация PowerPoint</vt:lpstr>
      <vt:lpstr>Fotoeffekttiń birinshi nızamı</vt:lpstr>
      <vt:lpstr>Fotoeffekttiń ekinshi nızamı</vt:lpstr>
      <vt:lpstr>Fotoeffekttiń úshinshi nızamı</vt:lpstr>
      <vt:lpstr>Eynshteyn teoriyası</vt:lpstr>
      <vt:lpstr>Fоtоeffekttiń Eynshteyn teńlemesi</vt:lpstr>
      <vt:lpstr>Презентация PowerPoint</vt:lpstr>
      <vt:lpstr>Kompton effekti</vt:lpstr>
      <vt:lpstr>Презентация PowerPoint</vt:lpstr>
      <vt:lpstr>Презентация PowerPoint</vt:lpstr>
      <vt:lpstr>Jutılıw</vt:lpstr>
      <vt:lpstr>Презентация PowerPoint</vt:lpstr>
      <vt:lpstr>Презентация PowerPoint</vt:lpstr>
      <vt:lpstr>Lazerler</vt:lpstr>
      <vt:lpstr>Презентация PowerPoint</vt:lpstr>
      <vt:lpstr>Презентация PowerPoint</vt:lpstr>
      <vt:lpstr>PAYDALANÍLǴAN ÁDEBIYAТLAR</vt:lpstr>
      <vt:lpstr>Презентация PowerPoint</vt:lpstr>
      <vt:lpstr>PEDAGOGIKALÍQ DÁSTÚRIY QURALLAR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ММ_25</dc:title>
  <cp:lastModifiedBy>admin</cp:lastModifiedBy>
  <cp:revision>420</cp:revision>
  <dcterms:modified xsi:type="dcterms:W3CDTF">2023-04-25T08:56:18Z</dcterms:modified>
</cp:coreProperties>
</file>