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2" r:id="rId9"/>
    <p:sldId id="263" r:id="rId10"/>
    <p:sldId id="262" r:id="rId11"/>
    <p:sldId id="264" r:id="rId12"/>
    <p:sldId id="265" r:id="rId13"/>
    <p:sldId id="266" r:id="rId14"/>
    <p:sldId id="26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6B6D6-BDE1-45C5-978C-4B50D821A829}" v="1" dt="2023-04-25T03:08:29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BE0F-935E-849C-5CAA-68EA14A3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06D92-7547-0948-7CA5-561BD2147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1720-E4DD-D37E-19A8-EC464A80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01A16-3C6E-F0D6-D404-40273F31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6D0E-48F4-08D7-7714-CAB4A6EB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59E0-2497-2EA1-E389-79509122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A03C5-E9BD-8EB5-7E75-68BC983A4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ACA7-06C1-8434-7805-63E766CC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62BA-3F28-D3AD-5976-F42995EB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333B-DBAC-FAFC-C8FE-41CA27DC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19DC9-D30E-40A6-8E8B-71AB473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2FB38-D542-9643-A030-1A53AF3BD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89D1A-6BCC-45EA-0BF6-94493B00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DC35-0302-99DD-4D29-F760B84C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01BD-B1C6-1AE7-6CE3-89865334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9D35-2BD1-6475-211F-FFE0DB74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E21C-2C5A-4904-89BE-1B74DB92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B57E-9FF1-DE81-C69A-B7D59B20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4081-560A-2F3D-532F-88A1E58D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5A75-9399-A6F2-E3C2-A5839A97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79C-BE6C-7D4C-5AAC-232F09CC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613A9-5C77-C26C-125D-A7246108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8F03-5EE1-F60C-1145-A1DF989B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3286-714D-062D-2988-81F1A033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46C4-749E-4AB4-3E42-B635079D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E5BD-7B3D-F6DD-34E0-DAA81B00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3519-1EFB-5A1F-7EFB-42249EA31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63CD1-CF47-E199-8089-CCB6161C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7B3C3-FB6F-0FC6-6DC6-DDBED6F0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5BDA9-CA09-5A3E-A995-80C0F533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D2B1B-591E-8895-9313-9F8C4B88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9236-FC0E-A4A6-B269-9A616536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0007-5085-16E1-2E6E-CD7220E1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AE9-613C-3051-6A4F-08F37E93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DEE1D-409A-0A25-209C-81C8D721F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4DB79-3FFF-6B54-A2DF-D07994272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43313-F917-F382-CA47-E972B8EE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2A119-C775-86D6-9A1F-72AE9D22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44AF7-E353-BECD-6DBF-1D1D095B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4A15-FF17-7F88-DC0C-50AFC3FF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0077B-9C5C-86C3-00B9-6AC2FCA9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29230-83E2-97E1-AD00-F144737A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B8774-0D85-1096-DC5A-DEAE4649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7CFC0-9540-350B-6673-DF746AF3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378C7-A291-9147-BA81-3D576141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25772-67C2-4297-F439-941831BC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CF2E-3A60-0D0D-0326-E310296C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1BA5-402D-1BEF-9EE1-23378CCB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850D-5849-65BE-F375-7FE1A82C2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6A2F0-98A7-4B55-71AC-C3A66A35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2D76D-FFAB-4935-C4AD-37F7E06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12D04-BF8A-CEA6-EBEA-BAF540EB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436C-9A5D-73F5-D3F3-6FE13EFE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933AF-FAD6-73FF-0B0F-0FAD57303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F1959-24C7-5646-05F1-BCB652D2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D3675-1F00-05AD-B12E-88A53717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141AD-3AD7-94CA-939C-83E0E61B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9DE26-D637-A579-6752-FC3FDFDA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20AE6-1D57-4598-FBA4-35B531C6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7A1B-16D8-623C-74A0-490D49A46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9AFAC-A83B-B5E7-1BE1-E38FB62FA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C988-5155-468D-AA56-C207496F463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C7F6-74DC-02C9-D928-7393671A9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588A-52F2-ECA0-DBF2-D9EB05751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8CA3-EB1A-4C66-AFB8-B2120482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66341-9A97-07B9-5436-68111B58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52730"/>
            <a:ext cx="2857500" cy="285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EE2C3-6F7C-4A71-6AD3-8F1C7628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235200"/>
            <a:ext cx="10119360" cy="2387600"/>
          </a:xfrm>
        </p:spPr>
        <p:txBody>
          <a:bodyPr/>
          <a:lstStyle/>
          <a:p>
            <a:r>
              <a:rPr lang="en-US" dirty="0"/>
              <a:t>World Happiness Report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AB2EF-93DC-B2B0-A5C6-2EBBBA5C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880" y="5202238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oogle Sans"/>
              </a:rPr>
              <a:t>2023-2-13 Part-Time Data Science</a:t>
            </a:r>
          </a:p>
          <a:p>
            <a:r>
              <a:rPr lang="en-US" dirty="0">
                <a:solidFill>
                  <a:srgbClr val="000000"/>
                </a:solidFill>
                <a:latin typeface="Google Sans"/>
              </a:rPr>
              <a:t>Khorlan Izmailova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7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BA1A-7C38-9E9C-71E0-E637D039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129F-7FE5-F9EC-D2E2-E297788B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801"/>
            <a:ext cx="4699000" cy="4351338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7C2FD-70EE-5E05-F181-AB1791BEF923}"/>
              </a:ext>
            </a:extLst>
          </p:cNvPr>
          <p:cNvSpPr txBox="1">
            <a:spLocks/>
          </p:cNvSpPr>
          <p:nvPr/>
        </p:nvSpPr>
        <p:spPr>
          <a:xfrm>
            <a:off x="6654800" y="1409783"/>
            <a:ext cx="469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D71EB-9902-E0B6-EAA1-31D5087D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" y="2032465"/>
            <a:ext cx="5489153" cy="3722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9496D2-BC7A-E479-51BB-6F526381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7881"/>
            <a:ext cx="5567680" cy="38969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F89829-F40A-611D-C20A-C34F564D7A9A}"/>
              </a:ext>
            </a:extLst>
          </p:cNvPr>
          <p:cNvSpPr txBox="1">
            <a:spLocks/>
          </p:cNvSpPr>
          <p:nvPr/>
        </p:nvSpPr>
        <p:spPr>
          <a:xfrm>
            <a:off x="752475" y="5580767"/>
            <a:ext cx="4784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GDP, social support, health life expectancy and freedom to make choice are important determinants of happiness. </a:t>
            </a:r>
          </a:p>
          <a:p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809613-BD63-701B-EF22-91FD55CE8DFE}"/>
              </a:ext>
            </a:extLst>
          </p:cNvPr>
          <p:cNvSpPr txBox="1">
            <a:spLocks/>
          </p:cNvSpPr>
          <p:nvPr/>
        </p:nvSpPr>
        <p:spPr>
          <a:xfrm>
            <a:off x="6654800" y="5546008"/>
            <a:ext cx="4784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Social support, and freedom to make </a:t>
            </a:r>
            <a:r>
              <a:rPr lang="en-US" sz="2000"/>
              <a:t>life choices lose </a:t>
            </a:r>
            <a:r>
              <a:rPr lang="en-US" sz="2000" dirty="0"/>
              <a:t>their importance for becoming the 25% happiest countries.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03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CBA3-F9E2-FC0B-5728-E4953F6C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0" y="5760514"/>
            <a:ext cx="2494280" cy="697436"/>
          </a:xfrm>
        </p:spPr>
        <p:txBody>
          <a:bodyPr>
            <a:normAutofit/>
          </a:bodyPr>
          <a:lstStyle/>
          <a:p>
            <a:r>
              <a:rPr lang="en-US" sz="1800" u="sng" dirty="0"/>
              <a:t>GDP and social support-</a:t>
            </a:r>
            <a:br>
              <a:rPr lang="en-US" sz="1800" dirty="0"/>
            </a:br>
            <a:r>
              <a:rPr lang="en-US" sz="1800" dirty="0"/>
              <a:t>GDP is strong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093E3-AC62-57A7-1EC0-8445B4016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60" y="2063527"/>
            <a:ext cx="3886130" cy="329044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7A1A7-59AA-5CF6-ED89-10655765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180" y="2063527"/>
            <a:ext cx="3736160" cy="3310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90A81E-82CE-E180-4FCE-F76656BCA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063" y="2063527"/>
            <a:ext cx="3658896" cy="32935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06A4E1-9BE5-C5CA-2125-41052EBD88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CLASSIFICATION 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487889-B8B7-9D2C-62FC-BDFE91A8D388}"/>
              </a:ext>
            </a:extLst>
          </p:cNvPr>
          <p:cNvSpPr txBox="1">
            <a:spLocks/>
          </p:cNvSpPr>
          <p:nvPr/>
        </p:nvSpPr>
        <p:spPr>
          <a:xfrm>
            <a:off x="624840" y="5760514"/>
            <a:ext cx="3479800" cy="69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GDP and healthy life expectancy-</a:t>
            </a:r>
          </a:p>
          <a:p>
            <a:r>
              <a:rPr lang="en-US" dirty="0"/>
              <a:t>Both strong features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37E2FFA-9A66-C3E4-960E-957F2054738D}"/>
              </a:ext>
            </a:extLst>
          </p:cNvPr>
          <p:cNvSpPr txBox="1">
            <a:spLocks/>
          </p:cNvSpPr>
          <p:nvPr/>
        </p:nvSpPr>
        <p:spPr>
          <a:xfrm>
            <a:off x="9164320" y="5760515"/>
            <a:ext cx="2763520" cy="69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Corruption and generosity-</a:t>
            </a:r>
          </a:p>
          <a:p>
            <a:r>
              <a:rPr lang="en-US" dirty="0"/>
              <a:t>Corruption is stronger but both are weak features  </a:t>
            </a:r>
          </a:p>
        </p:txBody>
      </p:sp>
    </p:spTree>
    <p:extLst>
      <p:ext uri="{BB962C8B-B14F-4D97-AF65-F5344CB8AC3E}">
        <p14:creationId xmlns:p14="http://schemas.microsoft.com/office/powerpoint/2010/main" val="422742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10E2-D8E6-E682-4C15-F44EDE42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 (</a:t>
            </a:r>
            <a:r>
              <a:rPr lang="en-US" dirty="0" err="1"/>
              <a:t>score_log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ADE777-C5C5-B5F1-0409-E865B8ADE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74" y="1631675"/>
            <a:ext cx="12195373" cy="4740551"/>
          </a:xfrm>
        </p:spPr>
      </p:pic>
    </p:spTree>
    <p:extLst>
      <p:ext uri="{BB962C8B-B14F-4D97-AF65-F5344CB8AC3E}">
        <p14:creationId xmlns:p14="http://schemas.microsoft.com/office/powerpoint/2010/main" val="73909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F882-F0E7-832A-D91D-270FB999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Regressor (score)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78085-2469-F6AB-9B80-D1FC5C2C8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" y="1241426"/>
            <a:ext cx="11856720" cy="5080000"/>
          </a:xfrm>
        </p:spPr>
      </p:pic>
    </p:spTree>
    <p:extLst>
      <p:ext uri="{BB962C8B-B14F-4D97-AF65-F5344CB8AC3E}">
        <p14:creationId xmlns:p14="http://schemas.microsoft.com/office/powerpoint/2010/main" val="412101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BDA8-F6D1-FE04-BF5E-4BCB40B5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5125"/>
            <a:ext cx="10810875" cy="1325563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3A267-F5AE-3303-22C0-99B90EDF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6" y="2518176"/>
            <a:ext cx="3848100" cy="371307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7ADE1-16B0-3E72-0B25-209691FD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24880"/>
            <a:ext cx="7681949" cy="38300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02A27-836B-2BA8-C99B-A300ABD7633B}"/>
              </a:ext>
            </a:extLst>
          </p:cNvPr>
          <p:cNvSpPr txBox="1"/>
          <p:nvPr/>
        </p:nvSpPr>
        <p:spPr>
          <a:xfrm>
            <a:off x="7934326" y="1690688"/>
            <a:ext cx="396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feature_importances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32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B5A7-2F47-119D-0BB3-72BE1CBA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6CBA-5391-E356-84C1-26A2C4EA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improvements of the RFC model. </a:t>
            </a:r>
          </a:p>
          <a:p>
            <a:r>
              <a:rPr lang="en-US" dirty="0"/>
              <a:t>Look at the logistic regression and try </a:t>
            </a:r>
            <a:r>
              <a:rPr lang="en-US"/>
              <a:t>more improvements of the model. </a:t>
            </a:r>
          </a:p>
        </p:txBody>
      </p:sp>
    </p:spTree>
    <p:extLst>
      <p:ext uri="{BB962C8B-B14F-4D97-AF65-F5344CB8AC3E}">
        <p14:creationId xmlns:p14="http://schemas.microsoft.com/office/powerpoint/2010/main" val="298547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5F5C-E773-5985-ABC8-995B6444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CB76-2218-7B2F-0B08-90AA84C0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United Nations General Assembly adopted Resolution 66/281, proclaiming 20 March as International Day of Happiness. </a:t>
            </a:r>
          </a:p>
          <a:p>
            <a:pPr algn="l" rtl="0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ountries successes should be judged by the happiness of the people.</a:t>
            </a:r>
          </a:p>
          <a:p>
            <a:pPr algn="l" rtl="0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National happiness can become an operational objective for governments.</a:t>
            </a:r>
          </a:p>
          <a:p>
            <a:pPr algn="l" rtl="0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1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97F0-8279-D980-D3A8-8299FC07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09B4-3689-92AB-A465-0D31DF41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rankings of national happiness are based on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Cantril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ladder survey undertaken world-wide by the polling company Gallup, Inc.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Nationally representative samples of respondents are asked to think of a ladder, with the best possible life for them being a 10, and the worst possible life being a 0. They are then asked to rate their own current lives on that 0 to 10 scale.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report correlates the life evaluation results with various life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9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24C5-BBFF-9ED7-D44E-9FB2DD0F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D8A2-DB0E-151E-2AEE-50307C49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Helvetica Neue"/>
              </a:rPr>
              <a:t>GDP: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Gross Domestic Product data is sourced from the World Bank's World Development Indicators.</a:t>
            </a:r>
          </a:p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Helvetica Neue"/>
              </a:rPr>
              <a:t>Social Support: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This data is collected by the Gallup World Poll, which surveys people in more than 160 countries about their social support networks.</a:t>
            </a:r>
          </a:p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Helvetica Neue"/>
              </a:rPr>
              <a:t>Healthy Life Expectancy: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This data is also collected by the Gallup World Poll.</a:t>
            </a:r>
          </a:p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Helvetica Neue"/>
              </a:rPr>
              <a:t>Freedom: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The Freedom House organization provides data on political freedom and civil liberties in countries around the world.</a:t>
            </a:r>
          </a:p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Helvetica Neue"/>
              </a:rPr>
              <a:t>Generosity: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This data is collected by the Gallup World Poll, which asks respondents about their charitable giving and volunteering.</a:t>
            </a:r>
          </a:p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  <a:latin typeface="Helvetica Neue"/>
              </a:rPr>
              <a:t>Absence of Corruption: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This data is provided by a number of sources, including the World Bank's Worldwide Governance Indicators, Transparency International's Corruption Perceptions Index, and the Varieties of Democracy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6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9E67-B660-D758-8A5D-DD3C393A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51BF-26E5-5399-8591-59166892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from Kaggle</a:t>
            </a:r>
          </a:p>
          <a:p>
            <a:r>
              <a:rPr lang="en-US" dirty="0"/>
              <a:t>It has 149 rows and 12 columns of happiness score and the score characteristics and other political, economic and health determinants of happiness score.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8D53C-520F-BAD3-8AB2-2D70E4DC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3685912"/>
            <a:ext cx="11805920" cy="29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9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01E7-AF1B-5B5D-918C-EB2A0066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CB-C425-C57F-D08B-60D13AC3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happiness score EDA, I looked at </a:t>
            </a:r>
          </a:p>
          <a:p>
            <a:pPr lvl="1"/>
            <a:r>
              <a:rPr lang="en-US" dirty="0"/>
              <a:t>Correlations for all countries and a subset of CIS countries</a:t>
            </a:r>
          </a:p>
          <a:p>
            <a:pPr lvl="1"/>
            <a:r>
              <a:rPr lang="en-US" dirty="0"/>
              <a:t>Linear regression for the whole set</a:t>
            </a:r>
          </a:p>
          <a:p>
            <a:pPr lvl="1"/>
            <a:r>
              <a:rPr lang="en-US" dirty="0"/>
              <a:t>Logistic regression for the upper quartile of countries</a:t>
            </a:r>
          </a:p>
          <a:p>
            <a:pPr lvl="1"/>
            <a:r>
              <a:rPr lang="en-US" dirty="0"/>
              <a:t>Decision Tree Classifier and Regression</a:t>
            </a:r>
          </a:p>
          <a:p>
            <a:pPr lvl="1"/>
            <a:r>
              <a:rPr lang="en-US" dirty="0"/>
              <a:t>Random Forest Classification</a:t>
            </a:r>
          </a:p>
          <a:p>
            <a:pPr lvl="1"/>
            <a:r>
              <a:rPr lang="en-US" dirty="0"/>
              <a:t>Predictions for one country</a:t>
            </a:r>
          </a:p>
        </p:txBody>
      </p:sp>
    </p:spTree>
    <p:extLst>
      <p:ext uri="{BB962C8B-B14F-4D97-AF65-F5344CB8AC3E}">
        <p14:creationId xmlns:p14="http://schemas.microsoft.com/office/powerpoint/2010/main" val="404651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0BBE-BECF-E9E2-9614-EC06059E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3A4E-14DD-3CDE-F870-76C23E99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2975" cy="4351338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Accuracy: 62%</a:t>
            </a:r>
          </a:p>
          <a:p>
            <a:pPr lvl="1"/>
            <a:r>
              <a:rPr lang="en-US" dirty="0"/>
              <a:t>MSE:0.37(null model: 1.04)</a:t>
            </a:r>
          </a:p>
          <a:p>
            <a:endParaRPr lang="en-US" dirty="0"/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Accuracy: 81% (null model 66%)</a:t>
            </a:r>
          </a:p>
          <a:p>
            <a:pPr lvl="1"/>
            <a:r>
              <a:rPr lang="en-US" dirty="0"/>
              <a:t>Confusion Matrix: ([[106, 6],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[10, 27]])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DEBC92-B947-78B4-7DE8-D25B72E8AA0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52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Accuracy: 81%</a:t>
            </a:r>
          </a:p>
          <a:p>
            <a:endParaRPr lang="en-US" dirty="0"/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Accuracy: 79% (null model 66%)</a:t>
            </a:r>
          </a:p>
          <a:p>
            <a:pPr lvl="1"/>
            <a:r>
              <a:rPr lang="en-US" dirty="0"/>
              <a:t>Confusion Matrix: ([[106, 6],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                                       [9, 28]])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8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1DD4-3740-46E0-1E7C-BC2D8694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descriptive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5CFC1-F8E4-03CA-ADEB-63F3F21F7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7068"/>
            <a:ext cx="6482080" cy="3496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D2BBB-B128-F7E5-E0BD-FDEA5619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0" y="2960132"/>
            <a:ext cx="5696745" cy="3858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2E8CED-F572-1021-EE5E-27AA2CFB1660}"/>
              </a:ext>
            </a:extLst>
          </p:cNvPr>
          <p:cNvSpPr txBox="1"/>
          <p:nvPr/>
        </p:nvSpPr>
        <p:spPr>
          <a:xfrm>
            <a:off x="7096125" y="2590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Maximum happiness score by region</a:t>
            </a:r>
          </a:p>
        </p:txBody>
      </p:sp>
    </p:spTree>
    <p:extLst>
      <p:ext uri="{BB962C8B-B14F-4D97-AF65-F5344CB8AC3E}">
        <p14:creationId xmlns:p14="http://schemas.microsoft.com/office/powerpoint/2010/main" val="269562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EB8-3A7F-1D94-340B-B89C77C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/>
              <a:t>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4B3B7-C17F-DFDA-EF3F-D27B2337E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17" y="1957705"/>
            <a:ext cx="555118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D9217-8C1B-1324-92EE-A3E314977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39" y="1957706"/>
            <a:ext cx="5659121" cy="43124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AF9FD3-1348-4736-B2B3-EE766097990A}"/>
              </a:ext>
            </a:extLst>
          </p:cNvPr>
          <p:cNvSpPr txBox="1">
            <a:spLocks/>
          </p:cNvSpPr>
          <p:nvPr/>
        </p:nvSpPr>
        <p:spPr>
          <a:xfrm>
            <a:off x="7041762" y="1534159"/>
            <a:ext cx="3250318" cy="423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CIS countries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C7C17E-7FA5-C21F-1B1F-FD724E5AB74F}"/>
              </a:ext>
            </a:extLst>
          </p:cNvPr>
          <p:cNvSpPr txBox="1">
            <a:spLocks/>
          </p:cNvSpPr>
          <p:nvPr/>
        </p:nvSpPr>
        <p:spPr>
          <a:xfrm>
            <a:off x="1143000" y="1534160"/>
            <a:ext cx="4861562" cy="46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countries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50829-9E1D-0F79-C4FD-CACAD4637926}"/>
              </a:ext>
            </a:extLst>
          </p:cNvPr>
          <p:cNvSpPr txBox="1"/>
          <p:nvPr/>
        </p:nvSpPr>
        <p:spPr>
          <a:xfrm>
            <a:off x="1143000" y="6369169"/>
            <a:ext cx="471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correlations with almost all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27459-1902-97F2-4414-1AF2E5FA16CA}"/>
              </a:ext>
            </a:extLst>
          </p:cNvPr>
          <p:cNvSpPr txBox="1"/>
          <p:nvPr/>
        </p:nvSpPr>
        <p:spPr>
          <a:xfrm>
            <a:off x="7191375" y="6407904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Weaker correlations, GDP becomes negative</a:t>
            </a:r>
          </a:p>
        </p:txBody>
      </p:sp>
    </p:spTree>
    <p:extLst>
      <p:ext uri="{BB962C8B-B14F-4D97-AF65-F5344CB8AC3E}">
        <p14:creationId xmlns:p14="http://schemas.microsoft.com/office/powerpoint/2010/main" val="293817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563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Helvetica Neue</vt:lpstr>
      <vt:lpstr>Office Theme</vt:lpstr>
      <vt:lpstr>World Happiness Report 2021</vt:lpstr>
      <vt:lpstr>THE PROBLEM</vt:lpstr>
      <vt:lpstr>MEASUREMENT</vt:lpstr>
      <vt:lpstr>DATA SOURCES</vt:lpstr>
      <vt:lpstr>EDA</vt:lpstr>
      <vt:lpstr>APPROACH</vt:lpstr>
      <vt:lpstr>RESULTS</vt:lpstr>
      <vt:lpstr>RESULTS: descriptive statistics</vt:lpstr>
      <vt:lpstr>CORRELATIONS</vt:lpstr>
      <vt:lpstr>RESULTS</vt:lpstr>
      <vt:lpstr>GDP and social support- GDP is strong</vt:lpstr>
      <vt:lpstr>Decision Tree Classifier (score_log)</vt:lpstr>
      <vt:lpstr>Decision Tree Regressor (score)</vt:lpstr>
      <vt:lpstr>Random Forest Classifier</vt:lpstr>
      <vt:lpstr>Summary,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2021</dc:title>
  <dc:creator>Khorlan Izmailova</dc:creator>
  <cp:lastModifiedBy>Khorlan Izmailova</cp:lastModifiedBy>
  <cp:revision>3</cp:revision>
  <dcterms:created xsi:type="dcterms:W3CDTF">2023-04-18T02:06:33Z</dcterms:created>
  <dcterms:modified xsi:type="dcterms:W3CDTF">2023-04-25T03:12:19Z</dcterms:modified>
</cp:coreProperties>
</file>