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La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15271B-746C-4680-80D6-1E9034F4EC1B}">
  <a:tblStyle styleId="{4E15271B-746C-4680-80D6-1E9034F4EC1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roximaNova-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ab97f02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ab97f02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ab97f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ab97f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f608d6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f608d6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f9a9aee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f9a9aee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4b0e1a3e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4b0e1a3e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f608d6f2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f608d6f2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4f608d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4f608d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9a9aee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9a9aee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f608d6f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f608d6f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f608d6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f608d6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f608d6f2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f608d6f2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f9a9aee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f9a9aee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9a9aee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9a9aee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ab97f02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ab97f02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435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Audio to Action </a:t>
            </a:r>
            <a:endParaRPr/>
          </a:p>
          <a:p>
            <a:pPr indent="0" lvl="0" marL="0" rtl="0" algn="ctr">
              <a:spcBef>
                <a:spcPts val="0"/>
              </a:spcBef>
              <a:spcAft>
                <a:spcPts val="0"/>
              </a:spcAft>
              <a:buNone/>
            </a:pPr>
            <a:r>
              <a:rPr lang="en"/>
              <a:t>Compiler</a:t>
            </a:r>
            <a:endParaRPr/>
          </a:p>
        </p:txBody>
      </p:sp>
      <p:sp>
        <p:nvSpPr>
          <p:cNvPr id="57" name="Google Shape;57;p13"/>
          <p:cNvSpPr txBox="1"/>
          <p:nvPr>
            <p:ph idx="1" type="subTitle"/>
          </p:nvPr>
        </p:nvSpPr>
        <p:spPr>
          <a:xfrm>
            <a:off x="727950" y="2681025"/>
            <a:ext cx="7704300" cy="4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Adriel, Ado, Jovan, Ikhsan</a:t>
            </a:r>
            <a:endParaRPr/>
          </a:p>
        </p:txBody>
      </p:sp>
      <p:pic>
        <p:nvPicPr>
          <p:cNvPr id="58" name="Google Shape;58;p13"/>
          <p:cNvPicPr preferRelativeResize="0"/>
          <p:nvPr/>
        </p:nvPicPr>
        <p:blipFill>
          <a:blip r:embed="rId3">
            <a:alphaModFix/>
          </a:blip>
          <a:stretch>
            <a:fillRect/>
          </a:stretch>
        </p:blipFill>
        <p:spPr>
          <a:xfrm>
            <a:off x="2325250" y="3298318"/>
            <a:ext cx="6818750" cy="18895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3">
            <a:alphaModFix/>
          </a:blip>
          <a:srcRect b="18236" l="0" r="54808" t="16237"/>
          <a:stretch/>
        </p:blipFill>
        <p:spPr>
          <a:xfrm>
            <a:off x="3546825" y="986250"/>
            <a:ext cx="4757875" cy="3880075"/>
          </a:xfrm>
          <a:prstGeom prst="rect">
            <a:avLst/>
          </a:prstGeom>
          <a:noFill/>
          <a:ln>
            <a:noFill/>
          </a:ln>
        </p:spPr>
      </p:pic>
      <p:sp>
        <p:nvSpPr>
          <p:cNvPr id="110" name="Google Shape;110;p22"/>
          <p:cNvSpPr txBox="1"/>
          <p:nvPr>
            <p:ph type="title"/>
          </p:nvPr>
        </p:nvSpPr>
        <p:spPr>
          <a:xfrm>
            <a:off x="884950" y="2184000"/>
            <a:ext cx="2103000" cy="12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rotWithShape="1">
          <a:blip r:embed="rId3">
            <a:alphaModFix/>
          </a:blip>
          <a:srcRect b="0" l="3845" r="53527" t="63817"/>
          <a:stretch/>
        </p:blipFill>
        <p:spPr>
          <a:xfrm>
            <a:off x="437425" y="638975"/>
            <a:ext cx="4457700" cy="2133600"/>
          </a:xfrm>
          <a:prstGeom prst="rect">
            <a:avLst/>
          </a:prstGeom>
          <a:noFill/>
          <a:ln>
            <a:noFill/>
          </a:ln>
        </p:spPr>
      </p:pic>
      <p:pic>
        <p:nvPicPr>
          <p:cNvPr id="116" name="Google Shape;116;p23"/>
          <p:cNvPicPr preferRelativeResize="0"/>
          <p:nvPr/>
        </p:nvPicPr>
        <p:blipFill>
          <a:blip r:embed="rId4">
            <a:alphaModFix/>
          </a:blip>
          <a:stretch>
            <a:fillRect/>
          </a:stretch>
        </p:blipFill>
        <p:spPr>
          <a:xfrm>
            <a:off x="5219825" y="2571750"/>
            <a:ext cx="3736950" cy="2467775"/>
          </a:xfrm>
          <a:prstGeom prst="rect">
            <a:avLst/>
          </a:prstGeom>
          <a:noFill/>
          <a:ln>
            <a:noFill/>
          </a:ln>
        </p:spPr>
      </p:pic>
      <p:sp>
        <p:nvSpPr>
          <p:cNvPr id="117" name="Google Shape;117;p23"/>
          <p:cNvSpPr/>
          <p:nvPr/>
        </p:nvSpPr>
        <p:spPr>
          <a:xfrm>
            <a:off x="3536975" y="3783250"/>
            <a:ext cx="1449600" cy="34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2409800" y="2889175"/>
            <a:ext cx="310800" cy="115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nvSpPr>
        <p:spPr>
          <a:xfrm>
            <a:off x="2733875" y="3783250"/>
            <a:ext cx="8031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Result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727650" y="570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Discussion</a:t>
            </a:r>
            <a:endParaRPr/>
          </a:p>
        </p:txBody>
      </p:sp>
      <p:sp>
        <p:nvSpPr>
          <p:cNvPr id="125" name="Google Shape;125;p24"/>
          <p:cNvSpPr txBox="1"/>
          <p:nvPr>
            <p:ph idx="1" type="body"/>
          </p:nvPr>
        </p:nvSpPr>
        <p:spPr>
          <a:xfrm>
            <a:off x="727650" y="1351500"/>
            <a:ext cx="7688700" cy="3480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Implemented selenium to open browser and return search results from google (which will shortly be implemented to be used with audio) </a:t>
            </a:r>
            <a:endParaRPr sz="1600"/>
          </a:p>
          <a:p>
            <a:pPr indent="-330200" lvl="0" marL="457200" rtl="0" algn="l">
              <a:lnSpc>
                <a:spcPct val="150000"/>
              </a:lnSpc>
              <a:spcBef>
                <a:spcPts val="0"/>
              </a:spcBef>
              <a:spcAft>
                <a:spcPts val="0"/>
              </a:spcAft>
              <a:buSzPts val="1600"/>
              <a:buChar char="-"/>
            </a:pPr>
            <a:r>
              <a:rPr lang="en" sz="1600"/>
              <a:t>In terms of audio to text, we found a suitable api to support our tokenizer.</a:t>
            </a:r>
            <a:endParaRPr sz="1600"/>
          </a:p>
          <a:p>
            <a:pPr indent="-330200" lvl="0" marL="457200" rtl="0" algn="l">
              <a:lnSpc>
                <a:spcPct val="150000"/>
              </a:lnSpc>
              <a:spcBef>
                <a:spcPts val="0"/>
              </a:spcBef>
              <a:spcAft>
                <a:spcPts val="0"/>
              </a:spcAft>
              <a:buSzPts val="1600"/>
              <a:buChar char="-"/>
            </a:pPr>
            <a:r>
              <a:rPr lang="en" sz="1600"/>
              <a:t>We used an API called pyttsx 3 for text response in order to support our finalization of the code and for easier error recognition.</a:t>
            </a:r>
            <a:endParaRPr sz="1600"/>
          </a:p>
          <a:p>
            <a:pPr indent="-330200" lvl="0" marL="457200" rtl="0" algn="l">
              <a:lnSpc>
                <a:spcPct val="150000"/>
              </a:lnSpc>
              <a:spcBef>
                <a:spcPts val="0"/>
              </a:spcBef>
              <a:spcAft>
                <a:spcPts val="0"/>
              </a:spcAft>
              <a:buSzPts val="1600"/>
              <a:buChar char="-"/>
            </a:pPr>
            <a:r>
              <a:rPr lang="en" sz="1600"/>
              <a:t>Created </a:t>
            </a:r>
            <a:r>
              <a:rPr lang="en" sz="1600"/>
              <a:t>several commands that we planned initially, such as open </a:t>
            </a:r>
            <a:r>
              <a:rPr lang="en" sz="1600"/>
              <a:t>application</a:t>
            </a:r>
            <a:r>
              <a:rPr lang="en" sz="1600"/>
              <a:t>,play music, reading files and create notes from scratch.</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Demonstration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727650" y="51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6" name="Google Shape;136;p26"/>
          <p:cNvSpPr txBox="1"/>
          <p:nvPr>
            <p:ph idx="1" type="body"/>
          </p:nvPr>
        </p:nvSpPr>
        <p:spPr>
          <a:xfrm>
            <a:off x="727650" y="1401775"/>
            <a:ext cx="7688700" cy="3024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We successfully created the codes that can run independently. (audio to text, text to audio, audio command, and tokenizer parser for the commands).</a:t>
            </a:r>
            <a:endParaRPr sz="1600"/>
          </a:p>
          <a:p>
            <a:pPr indent="-330200" lvl="0" marL="457200" rtl="0" algn="l">
              <a:lnSpc>
                <a:spcPct val="150000"/>
              </a:lnSpc>
              <a:spcBef>
                <a:spcPts val="0"/>
              </a:spcBef>
              <a:spcAft>
                <a:spcPts val="0"/>
              </a:spcAft>
              <a:buSzPts val="1600"/>
              <a:buChar char="-"/>
            </a:pPr>
            <a:r>
              <a:rPr lang="en" sz="1600"/>
              <a:t>The APIs for both speech-to-text and text-to-speech  requires online connection even though the code itself would be much faster executed when using offline libraries. However, offline libraries for speech recognition exceeded our scope of problem.</a:t>
            </a:r>
            <a:endParaRPr sz="1600"/>
          </a:p>
          <a:p>
            <a:pPr indent="-330200" lvl="0" marL="457200" rtl="0" algn="l">
              <a:lnSpc>
                <a:spcPct val="150000"/>
              </a:lnSpc>
              <a:spcBef>
                <a:spcPts val="0"/>
              </a:spcBef>
              <a:spcAft>
                <a:spcPts val="0"/>
              </a:spcAft>
              <a:buSzPts val="1600"/>
              <a:buChar char="-"/>
            </a:pPr>
            <a:r>
              <a:rPr lang="en" sz="1600"/>
              <a:t>Our code’s  efficiency in execution relies on the effectiveness of the library of speech recognition that we use.</a:t>
            </a:r>
            <a:endParaRPr sz="1600"/>
          </a:p>
          <a:p>
            <a:pPr indent="0" lvl="0" marL="0" rtl="0" algn="l">
              <a:lnSpc>
                <a:spcPct val="150000"/>
              </a:lnSpc>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727650" y="561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(Background)</a:t>
            </a:r>
            <a:endParaRPr/>
          </a:p>
        </p:txBody>
      </p:sp>
      <p:sp>
        <p:nvSpPr>
          <p:cNvPr id="64" name="Google Shape;64;p14"/>
          <p:cNvSpPr txBox="1"/>
          <p:nvPr>
            <p:ph idx="1" type="body"/>
          </p:nvPr>
        </p:nvSpPr>
        <p:spPr>
          <a:xfrm>
            <a:off x="727650" y="1330150"/>
            <a:ext cx="7688700" cy="31440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Audio to action has been implemented in many devices such as laptop and smartphone</a:t>
            </a:r>
            <a:endParaRPr sz="1700"/>
          </a:p>
          <a:p>
            <a:pPr indent="-336550" lvl="0" marL="457200" marR="0" rtl="0" algn="l">
              <a:lnSpc>
                <a:spcPct val="150000"/>
              </a:lnSpc>
              <a:spcBef>
                <a:spcPts val="0"/>
              </a:spcBef>
              <a:spcAft>
                <a:spcPts val="0"/>
              </a:spcAft>
              <a:buSzPts val="1700"/>
              <a:buChar char="●"/>
            </a:pPr>
            <a:r>
              <a:rPr lang="en" sz="1700"/>
              <a:t>This feature has the potential to change how people use their devices as things could be done more easily by using audio instead of typing and touch (E.g. People could text while driving safely by using audio to action).</a:t>
            </a:r>
            <a:endParaRPr sz="1700"/>
          </a:p>
          <a:p>
            <a:pPr indent="-336550" lvl="0" marL="457200" rtl="0" algn="l">
              <a:lnSpc>
                <a:spcPct val="150000"/>
              </a:lnSpc>
              <a:spcBef>
                <a:spcPts val="0"/>
              </a:spcBef>
              <a:spcAft>
                <a:spcPts val="0"/>
              </a:spcAft>
              <a:buSzPts val="1700"/>
              <a:buChar char="●"/>
            </a:pPr>
            <a:r>
              <a:rPr lang="en" sz="1700"/>
              <a:t>The beneficiaries can extend from normal people to people with disabilities.</a:t>
            </a:r>
            <a:endParaRPr sz="1700"/>
          </a:p>
          <a:p>
            <a:pPr indent="-336550" lvl="0" marL="457200" marR="0" rtl="0" algn="l">
              <a:lnSpc>
                <a:spcPct val="150000"/>
              </a:lnSpc>
              <a:spcBef>
                <a:spcPts val="0"/>
              </a:spcBef>
              <a:spcAft>
                <a:spcPts val="0"/>
              </a:spcAft>
              <a:buSzPts val="1700"/>
              <a:buChar char="●"/>
            </a:pPr>
            <a:r>
              <a:rPr lang="en" sz="1700"/>
              <a:t>Hence, we find it interesting to be able to deconstruct voice to command and try to build it with our understanding of compiler..</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a:t>
            </a:r>
            <a:endParaRPr/>
          </a:p>
          <a:p>
            <a:pPr indent="0" lvl="0" marL="0" rtl="0" algn="l">
              <a:spcBef>
                <a:spcPts val="0"/>
              </a:spcBef>
              <a:spcAft>
                <a:spcPts val="0"/>
              </a:spcAft>
              <a:buNone/>
            </a:pPr>
            <a:r>
              <a:rPr lang="en"/>
              <a:t>Work</a:t>
            </a:r>
            <a:endParaRPr/>
          </a:p>
        </p:txBody>
      </p:sp>
      <p:pic>
        <p:nvPicPr>
          <p:cNvPr id="70" name="Google Shape;70;p15"/>
          <p:cNvPicPr preferRelativeResize="0"/>
          <p:nvPr/>
        </p:nvPicPr>
        <p:blipFill>
          <a:blip r:embed="rId3">
            <a:alphaModFix/>
          </a:blip>
          <a:stretch>
            <a:fillRect/>
          </a:stretch>
        </p:blipFill>
        <p:spPr>
          <a:xfrm>
            <a:off x="4231733" y="1127133"/>
            <a:ext cx="4341775" cy="288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669175" y="54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76" name="Google Shape;76;p16"/>
          <p:cNvSpPr txBox="1"/>
          <p:nvPr>
            <p:ph idx="1" type="body"/>
          </p:nvPr>
        </p:nvSpPr>
        <p:spPr>
          <a:xfrm>
            <a:off x="727650" y="1656950"/>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 scope of our project is only in the area of the compiler and parsing, thus we will not try to engage to machine learning in the speech recognition and text to speech.</a:t>
            </a:r>
            <a:endParaRPr sz="1600"/>
          </a:p>
          <a:p>
            <a:pPr indent="-330200" lvl="0" marL="457200" rtl="0" algn="l">
              <a:lnSpc>
                <a:spcPct val="150000"/>
              </a:lnSpc>
              <a:spcBef>
                <a:spcPts val="0"/>
              </a:spcBef>
              <a:spcAft>
                <a:spcPts val="0"/>
              </a:spcAft>
              <a:buSzPts val="1600"/>
              <a:buChar char="●"/>
            </a:pPr>
            <a:r>
              <a:rPr lang="en" sz="1600"/>
              <a:t>We need to firstly convert the voice to text </a:t>
            </a:r>
            <a:endParaRPr sz="1600"/>
          </a:p>
          <a:p>
            <a:pPr indent="-330200" lvl="0" marL="457200" rtl="0" algn="l">
              <a:lnSpc>
                <a:spcPct val="150000"/>
              </a:lnSpc>
              <a:spcBef>
                <a:spcPts val="0"/>
              </a:spcBef>
              <a:spcAft>
                <a:spcPts val="0"/>
              </a:spcAft>
              <a:buSzPts val="1600"/>
              <a:buChar char="●"/>
            </a:pPr>
            <a:r>
              <a:rPr lang="en" sz="1600"/>
              <a:t>From the text, we need to parse it for the computer to understand the string and alter it to be a command that the computer understand.</a:t>
            </a:r>
            <a:endParaRPr sz="1600"/>
          </a:p>
          <a:p>
            <a:pPr indent="-330200" lvl="0" marL="457200" rtl="0" algn="l">
              <a:lnSpc>
                <a:spcPct val="150000"/>
              </a:lnSpc>
              <a:spcBef>
                <a:spcPts val="0"/>
              </a:spcBef>
              <a:spcAft>
                <a:spcPts val="0"/>
              </a:spcAft>
              <a:buSzPts val="1600"/>
              <a:buChar char="●"/>
            </a:pPr>
            <a:r>
              <a:rPr lang="en" sz="1600"/>
              <a:t>Then after parsed, we execute the command depending on the keywords from the voice by directing them to functions and libraries we use and make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727650" y="53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to solve the problem</a:t>
            </a:r>
            <a:endParaRPr/>
          </a:p>
        </p:txBody>
      </p:sp>
      <p:sp>
        <p:nvSpPr>
          <p:cNvPr id="82" name="Google Shape;82;p17"/>
          <p:cNvSpPr txBox="1"/>
          <p:nvPr>
            <p:ph idx="1" type="body"/>
          </p:nvPr>
        </p:nvSpPr>
        <p:spPr>
          <a:xfrm>
            <a:off x="727650" y="1359900"/>
            <a:ext cx="7688700" cy="276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Create a program where the program will return the converted user’s audio to text by using  some python module.</a:t>
            </a:r>
            <a:endParaRPr sz="1600"/>
          </a:p>
          <a:p>
            <a:pPr indent="-330200" lvl="0" marL="457200" rtl="0" algn="l">
              <a:lnSpc>
                <a:spcPct val="150000"/>
              </a:lnSpc>
              <a:spcBef>
                <a:spcPts val="0"/>
              </a:spcBef>
              <a:spcAft>
                <a:spcPts val="0"/>
              </a:spcAft>
              <a:buSzPts val="1600"/>
              <a:buChar char="-"/>
            </a:pPr>
            <a:r>
              <a:rPr lang="en" sz="1600"/>
              <a:t>The text from conversion will go through parser using PLY as to be tokenized,thus easier to be converted to command.</a:t>
            </a:r>
            <a:endParaRPr sz="1600"/>
          </a:p>
          <a:p>
            <a:pPr indent="-330200" lvl="0" marL="457200" rtl="0" algn="l">
              <a:lnSpc>
                <a:spcPct val="150000"/>
              </a:lnSpc>
              <a:spcBef>
                <a:spcPts val="0"/>
              </a:spcBef>
              <a:spcAft>
                <a:spcPts val="0"/>
              </a:spcAft>
              <a:buSzPts val="1600"/>
              <a:buChar char="-"/>
            </a:pPr>
            <a:r>
              <a:rPr lang="en" sz="1600"/>
              <a:t>Then commands are executed by libraries and made-functions</a:t>
            </a:r>
            <a:endParaRPr sz="1600"/>
          </a:p>
          <a:p>
            <a:pPr indent="-330200" lvl="0" marL="457200" rtl="0" algn="l">
              <a:lnSpc>
                <a:spcPct val="150000"/>
              </a:lnSpc>
              <a:spcBef>
                <a:spcPts val="0"/>
              </a:spcBef>
              <a:spcAft>
                <a:spcPts val="0"/>
              </a:spcAft>
              <a:buSzPts val="1600"/>
              <a:buChar char="-"/>
            </a:pPr>
            <a:r>
              <a:rPr lang="en" sz="1600"/>
              <a:t>Implementing more commands for the program (e.g. Play music, read documents, open applications, search the internet, etc).</a:t>
            </a:r>
            <a:endParaRPr sz="1600"/>
          </a:p>
          <a:p>
            <a:pPr indent="-330200" lvl="0" marL="457200" rtl="0" algn="l">
              <a:lnSpc>
                <a:spcPct val="150000"/>
              </a:lnSpc>
              <a:spcBef>
                <a:spcPts val="0"/>
              </a:spcBef>
              <a:spcAft>
                <a:spcPts val="0"/>
              </a:spcAft>
              <a:buSzPts val="1600"/>
              <a:buChar char="-"/>
            </a:pPr>
            <a:r>
              <a:rPr lang="en" sz="1600"/>
              <a:t>Error recognition to realize false input through text-to-speech for an easier to understand feedback towards the user.</a:t>
            </a:r>
            <a:endParaRPr sz="1600"/>
          </a:p>
          <a:p>
            <a:pPr indent="0" lvl="0" marL="457200" rtl="0" algn="l">
              <a:lnSpc>
                <a:spcPct val="150000"/>
              </a:lnSpc>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pic>
        <p:nvPicPr>
          <p:cNvPr id="88" name="Google Shape;88;p18"/>
          <p:cNvPicPr preferRelativeResize="0"/>
          <p:nvPr/>
        </p:nvPicPr>
        <p:blipFill rotWithShape="1">
          <a:blip r:embed="rId3">
            <a:alphaModFix/>
          </a:blip>
          <a:srcRect b="9047" l="28764" r="25330" t="33547"/>
          <a:stretch/>
        </p:blipFill>
        <p:spPr>
          <a:xfrm>
            <a:off x="2554675" y="790525"/>
            <a:ext cx="5367451" cy="3773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Proof of correctness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graphicFrame>
        <p:nvGraphicFramePr>
          <p:cNvPr id="98" name="Google Shape;98;p20"/>
          <p:cNvGraphicFramePr/>
          <p:nvPr/>
        </p:nvGraphicFramePr>
        <p:xfrm>
          <a:off x="0" y="0"/>
          <a:ext cx="3000000" cy="3000000"/>
        </p:xfrm>
        <a:graphic>
          <a:graphicData uri="http://schemas.openxmlformats.org/drawingml/2006/table">
            <a:tbl>
              <a:tblPr>
                <a:noFill/>
                <a:tableStyleId>{4E15271B-746C-4680-80D6-1E9034F4EC1B}</a:tableStyleId>
              </a:tblPr>
              <a:tblGrid>
                <a:gridCol w="4196525"/>
                <a:gridCol w="4947475"/>
              </a:tblGrid>
              <a:tr h="5963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Command</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Expected Result</a:t>
                      </a:r>
                      <a:endParaRPr b="1" sz="1200">
                        <a:latin typeface="Times New Roman"/>
                        <a:ea typeface="Times New Roman"/>
                        <a:cs typeface="Times New Roman"/>
                        <a:sym typeface="Times New Roman"/>
                      </a:endParaRPr>
                    </a:p>
                  </a:txBody>
                  <a:tcPr marT="63500" marB="63500" marR="63500" marL="63500">
                    <a:solidFill>
                      <a:srgbClr val="CCCCCC"/>
                    </a:solidFill>
                  </a:tcPr>
                </a:tc>
              </a:tr>
              <a:tr h="5644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Open Application (Chrome, Spotify)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open a recognized application within your system.</a:t>
                      </a:r>
                      <a:endParaRPr sz="1200">
                        <a:latin typeface="Times New Roman"/>
                        <a:ea typeface="Times New Roman"/>
                        <a:cs typeface="Times New Roman"/>
                        <a:sym typeface="Times New Roman"/>
                      </a:endParaRPr>
                    </a:p>
                  </a:txBody>
                  <a:tcPr marT="63500" marB="63500" marR="63500" marL="63500"/>
                </a:tc>
              </a:tr>
              <a:tr h="5644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Play music (music.mp3)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play the music that was inputted, by searching for the music file in the directory provided in the code.</a:t>
                      </a:r>
                      <a:endParaRPr sz="1200">
                        <a:latin typeface="Times New Roman"/>
                        <a:ea typeface="Times New Roman"/>
                        <a:cs typeface="Times New Roman"/>
                        <a:sym typeface="Times New Roman"/>
                      </a:endParaRPr>
                    </a:p>
                  </a:txBody>
                  <a:tcPr marT="63500" marB="63500" marR="63500" marL="63500"/>
                </a:tc>
              </a:tr>
              <a:tr h="5644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Search something (any keyword)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open google chrome and search for the keyword input using google.</a:t>
                      </a:r>
                      <a:endParaRPr sz="1200">
                        <a:latin typeface="Times New Roman"/>
                        <a:ea typeface="Times New Roman"/>
                        <a:cs typeface="Times New Roman"/>
                        <a:sym typeface="Times New Roman"/>
                      </a:endParaRPr>
                    </a:p>
                  </a:txBody>
                  <a:tcPr marT="63500" marB="63500" marR="63500" marL="63500"/>
                </a:tc>
              </a:tr>
              <a:tr h="5644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a note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open notepad and writes the input keyword(s) in.</a:t>
                      </a:r>
                      <a:endParaRPr sz="1200">
                        <a:latin typeface="Times New Roman"/>
                        <a:ea typeface="Times New Roman"/>
                        <a:cs typeface="Times New Roman"/>
                        <a:sym typeface="Times New Roman"/>
                      </a:endParaRPr>
                    </a:p>
                  </a:txBody>
                  <a:tcPr marT="63500" marB="63500" marR="63500" marL="63500"/>
                </a:tc>
              </a:tr>
              <a:tr h="773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Open application and/then search something</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open a recognized application within your system. If that application is a web browser, then that browser will then search the input keyword.</a:t>
                      </a:r>
                      <a:endParaRPr sz="1200">
                        <a:latin typeface="Times New Roman"/>
                        <a:ea typeface="Times New Roman"/>
                        <a:cs typeface="Times New Roman"/>
                        <a:sym typeface="Times New Roman"/>
                      </a:endParaRPr>
                    </a:p>
                  </a:txBody>
                  <a:tcPr marT="63500" marB="63500" marR="63500" marL="63500"/>
                </a:tc>
              </a:tr>
              <a:tr h="773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Stop music (music.mp3)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terminate the current music file that is playing. The command will not result in anything if there are no music currently being played.</a:t>
                      </a:r>
                      <a:endParaRPr sz="1200">
                        <a:latin typeface="Times New Roman"/>
                        <a:ea typeface="Times New Roman"/>
                        <a:cs typeface="Times New Roman"/>
                        <a:sym typeface="Times New Roman"/>
                      </a:endParaRPr>
                    </a:p>
                  </a:txBody>
                  <a:tcPr marT="63500" marB="63500" marR="63500" marL="63500"/>
                </a:tc>
              </a:tr>
              <a:tr h="7429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Open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program will search for a document in your system that matches the keyword input and then promptly opens it.</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b="50000" l="0" r="81598" t="25232"/>
          <a:stretch/>
        </p:blipFill>
        <p:spPr>
          <a:xfrm>
            <a:off x="3436400" y="1412200"/>
            <a:ext cx="4803549" cy="3188575"/>
          </a:xfrm>
          <a:prstGeom prst="rect">
            <a:avLst/>
          </a:prstGeom>
          <a:noFill/>
          <a:ln>
            <a:noFill/>
          </a:ln>
        </p:spPr>
      </p:pic>
      <p:sp>
        <p:nvSpPr>
          <p:cNvPr id="104" name="Google Shape;104;p21"/>
          <p:cNvSpPr txBox="1"/>
          <p:nvPr>
            <p:ph type="title"/>
          </p:nvPr>
        </p:nvSpPr>
        <p:spPr>
          <a:xfrm>
            <a:off x="884950" y="2184000"/>
            <a:ext cx="1706400" cy="7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