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slideLayout6.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19.xml" ContentType="application/vnd.openxmlformats-officedocument.presentationml.slideLayout+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45.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8.xml.rels" ContentType="application/vnd.openxmlformats-package.relationships+xml"/>
  <Override PartName="/ppt/slideLayouts/_rels/slideLayout44.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7.xml.rels" ContentType="application/vnd.openxmlformats-package.relationships+xml"/>
  <Override PartName="/ppt/slideLayouts/_rels/slideLayout19.xml.rels" ContentType="application/vnd.openxmlformats-package.relationships+xml"/>
  <Override PartName="/ppt/slideLayouts/_rels/slideLayout3.xml.rels" ContentType="application/vnd.openxmlformats-package.relationships+xml"/>
  <Override PartName="/ppt/slideLayouts/_rels/slideLayout43.xml.rels" ContentType="application/vnd.openxmlformats-package.relationships+xml"/>
  <Override PartName="/ppt/slideLayouts/_rels/slideLayout37.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18.xml.rels" ContentType="application/vnd.openxmlformats-package.relationships+xml"/>
  <Override PartName="/ppt/slideLayouts/_rels/slideLayout21.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15.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theme/theme2.xml" ContentType="application/vnd.openxmlformats-officedocument.theme+xml"/>
  <Override PartName="/ppt/theme/theme1.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media/image16.jpeg" ContentType="image/jpeg"/>
  <Override PartName="/ppt/media/image10.jpeg" ContentType="image/jpeg"/>
  <Override PartName="/ppt/media/image14.jpeg" ContentType="image/jpeg"/>
  <Override PartName="/ppt/media/image18.jpeg" ContentType="image/jpeg"/>
  <Override PartName="/ppt/media/image22.jpeg" ContentType="image/jpeg"/>
  <Override PartName="/ppt/media/image20.jpeg" ContentType="image/jpeg"/>
  <Override PartName="/ppt/media/image24.jpeg" ContentType="image/jpeg"/>
  <Override PartName="/ppt/media/image4.png" ContentType="image/png"/>
  <Override PartName="/ppt/media/image5.png" ContentType="image/png"/>
  <Override PartName="/ppt/media/image6.png" ContentType="image/png"/>
  <Override PartName="/ppt/media/image3.png" ContentType="image/png"/>
  <Override PartName="/ppt/media/image1.png" ContentType="image/png"/>
  <Override PartName="/ppt/media/image2.png" ContentType="image/png"/>
  <Override PartName="/ppt/media/image7.png" ContentType="image/png"/>
  <Override PartName="/ppt/media/image9.png" ContentType="image/png"/>
  <Override PartName="/ppt/media/image13.png" ContentType="image/png"/>
  <Override PartName="/ppt/media/image12.png" ContentType="image/png"/>
  <Override PartName="/ppt/media/image11.png" ContentType="image/png"/>
  <Override PartName="/ppt/media/image8.jpeg" ContentType="image/jpeg"/>
  <Override PartName="/ppt/media/image19.png" ContentType="image/png"/>
  <Override PartName="/ppt/media/image17.png" ContentType="image/png"/>
  <Override PartName="/ppt/media/image15.png" ContentType="image/png"/>
  <Override PartName="/ppt/media/image23.png" ContentType="image/png"/>
  <Override PartName="/ppt/media/image21.png" ContentType="image/png"/>
  <Override PartName="/ppt/presentation.xml" ContentType="application/vnd.openxmlformats-officedocument.presentationml.presentation.main+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19983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99760" y="1768680"/>
            <a:ext cx="10798200" cy="20908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99760" y="4058640"/>
            <a:ext cx="107982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99760" y="1768680"/>
            <a:ext cx="5269320" cy="20908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132960" y="1768680"/>
            <a:ext cx="5269320" cy="20908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99760" y="4058640"/>
            <a:ext cx="5269320" cy="20908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132960" y="4058640"/>
            <a:ext cx="52693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599760" y="1768680"/>
            <a:ext cx="3476880" cy="20908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250880" y="1768680"/>
            <a:ext cx="3476880" cy="20908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7902000" y="1768680"/>
            <a:ext cx="3476880" cy="20908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99760" y="4058640"/>
            <a:ext cx="3476880" cy="20908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250880" y="4058640"/>
            <a:ext cx="3476880" cy="20908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7902000" y="4058640"/>
            <a:ext cx="34768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599760" y="1768680"/>
            <a:ext cx="107982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599760" y="1768680"/>
            <a:ext cx="107982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99760" y="1768680"/>
            <a:ext cx="5269320" cy="43840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132960" y="1768680"/>
            <a:ext cx="52693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99760" y="301320"/>
            <a:ext cx="107982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599760" y="1768680"/>
            <a:ext cx="5269320" cy="20908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132960" y="1768680"/>
            <a:ext cx="5269320" cy="43840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99760" y="4058640"/>
            <a:ext cx="52693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599760" y="1768680"/>
            <a:ext cx="107982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99760" y="1768680"/>
            <a:ext cx="5269320" cy="43840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132960" y="1768680"/>
            <a:ext cx="5269320" cy="20908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132960" y="4058640"/>
            <a:ext cx="52693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599760" y="1768680"/>
            <a:ext cx="5269320" cy="20908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132960" y="1768680"/>
            <a:ext cx="5269320" cy="20908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99760" y="4058640"/>
            <a:ext cx="107982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599760" y="1768680"/>
            <a:ext cx="10798200" cy="20908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99760" y="4058640"/>
            <a:ext cx="107982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599760" y="1768680"/>
            <a:ext cx="5269320" cy="20908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132960" y="1768680"/>
            <a:ext cx="5269320" cy="209088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99760" y="4058640"/>
            <a:ext cx="5269320" cy="209088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132960" y="4058640"/>
            <a:ext cx="52693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599760" y="1768680"/>
            <a:ext cx="3476880" cy="20908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250880" y="1768680"/>
            <a:ext cx="3476880" cy="20908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7902000" y="1768680"/>
            <a:ext cx="3476880" cy="209088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99760" y="4058640"/>
            <a:ext cx="3476880" cy="209088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250880" y="4058640"/>
            <a:ext cx="3476880" cy="209088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7902000" y="4058640"/>
            <a:ext cx="34768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subTitle"/>
          </p:nvPr>
        </p:nvSpPr>
        <p:spPr>
          <a:xfrm>
            <a:off x="599760" y="1768680"/>
            <a:ext cx="107982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599760" y="1768680"/>
            <a:ext cx="107982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599760" y="1768680"/>
            <a:ext cx="5269320" cy="43840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132960" y="1768680"/>
            <a:ext cx="52693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599760" y="1768680"/>
            <a:ext cx="107982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99760" y="301320"/>
            <a:ext cx="107982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599760" y="1768680"/>
            <a:ext cx="5269320" cy="209088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132960" y="1768680"/>
            <a:ext cx="5269320" cy="43840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599760" y="4058640"/>
            <a:ext cx="52693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599760" y="1768680"/>
            <a:ext cx="5269320" cy="43840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132960" y="1768680"/>
            <a:ext cx="5269320" cy="209088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6132960" y="4058640"/>
            <a:ext cx="52693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599760" y="1768680"/>
            <a:ext cx="5269320" cy="209088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132960" y="1768680"/>
            <a:ext cx="5269320" cy="209088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599760" y="4058640"/>
            <a:ext cx="107982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599760" y="1768680"/>
            <a:ext cx="10798200" cy="209088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99760" y="4058640"/>
            <a:ext cx="107982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599760" y="1768680"/>
            <a:ext cx="5269320" cy="209088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132960" y="1768680"/>
            <a:ext cx="5269320" cy="209088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599760" y="4058640"/>
            <a:ext cx="5269320" cy="209088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132960" y="4058640"/>
            <a:ext cx="52693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599760" y="1768680"/>
            <a:ext cx="3476880" cy="209088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250880" y="1768680"/>
            <a:ext cx="3476880" cy="209088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7902000" y="1768680"/>
            <a:ext cx="3476880" cy="209088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599760" y="4058640"/>
            <a:ext cx="3476880" cy="209088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4250880" y="4058640"/>
            <a:ext cx="3476880" cy="209088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7902000" y="4058640"/>
            <a:ext cx="34768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117" name="PlaceHolder 2"/>
          <p:cNvSpPr>
            <a:spLocks noGrp="1"/>
          </p:cNvSpPr>
          <p:nvPr>
            <p:ph type="subTitle"/>
          </p:nvPr>
        </p:nvSpPr>
        <p:spPr>
          <a:xfrm>
            <a:off x="599760" y="1768680"/>
            <a:ext cx="107982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119" name="PlaceHolder 2"/>
          <p:cNvSpPr>
            <a:spLocks noGrp="1"/>
          </p:cNvSpPr>
          <p:nvPr>
            <p:ph type="body"/>
          </p:nvPr>
        </p:nvSpPr>
        <p:spPr>
          <a:xfrm>
            <a:off x="599760" y="1768680"/>
            <a:ext cx="107982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99760" y="1768680"/>
            <a:ext cx="5269320" cy="43840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132960" y="1768680"/>
            <a:ext cx="52693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121" name="PlaceHolder 2"/>
          <p:cNvSpPr>
            <a:spLocks noGrp="1"/>
          </p:cNvSpPr>
          <p:nvPr>
            <p:ph type="body"/>
          </p:nvPr>
        </p:nvSpPr>
        <p:spPr>
          <a:xfrm>
            <a:off x="599760" y="1768680"/>
            <a:ext cx="5269320" cy="438408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6132960" y="1768680"/>
            <a:ext cx="52693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99760" y="301320"/>
            <a:ext cx="107982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126" name="PlaceHolder 2"/>
          <p:cNvSpPr>
            <a:spLocks noGrp="1"/>
          </p:cNvSpPr>
          <p:nvPr>
            <p:ph type="body"/>
          </p:nvPr>
        </p:nvSpPr>
        <p:spPr>
          <a:xfrm>
            <a:off x="599760" y="1768680"/>
            <a:ext cx="5269320" cy="209088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6132960" y="1768680"/>
            <a:ext cx="5269320" cy="438408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599760" y="4058640"/>
            <a:ext cx="52693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130" name="PlaceHolder 2"/>
          <p:cNvSpPr>
            <a:spLocks noGrp="1"/>
          </p:cNvSpPr>
          <p:nvPr>
            <p:ph type="body"/>
          </p:nvPr>
        </p:nvSpPr>
        <p:spPr>
          <a:xfrm>
            <a:off x="599760" y="1768680"/>
            <a:ext cx="5269320" cy="438408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6132960" y="1768680"/>
            <a:ext cx="5269320" cy="209088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6132960" y="4058640"/>
            <a:ext cx="52693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134" name="PlaceHolder 2"/>
          <p:cNvSpPr>
            <a:spLocks noGrp="1"/>
          </p:cNvSpPr>
          <p:nvPr>
            <p:ph type="body"/>
          </p:nvPr>
        </p:nvSpPr>
        <p:spPr>
          <a:xfrm>
            <a:off x="599760" y="1768680"/>
            <a:ext cx="5269320" cy="209088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6132960" y="1768680"/>
            <a:ext cx="5269320" cy="209088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599760" y="4058640"/>
            <a:ext cx="107982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138" name="PlaceHolder 2"/>
          <p:cNvSpPr>
            <a:spLocks noGrp="1"/>
          </p:cNvSpPr>
          <p:nvPr>
            <p:ph type="body"/>
          </p:nvPr>
        </p:nvSpPr>
        <p:spPr>
          <a:xfrm>
            <a:off x="599760" y="1768680"/>
            <a:ext cx="10798200" cy="209088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599760" y="4058640"/>
            <a:ext cx="107982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141" name="PlaceHolder 2"/>
          <p:cNvSpPr>
            <a:spLocks noGrp="1"/>
          </p:cNvSpPr>
          <p:nvPr>
            <p:ph type="body"/>
          </p:nvPr>
        </p:nvSpPr>
        <p:spPr>
          <a:xfrm>
            <a:off x="599760" y="1768680"/>
            <a:ext cx="5269320" cy="209088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6132960" y="1768680"/>
            <a:ext cx="5269320" cy="209088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599760" y="4058640"/>
            <a:ext cx="5269320" cy="209088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6132960" y="4058640"/>
            <a:ext cx="52693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146" name="PlaceHolder 2"/>
          <p:cNvSpPr>
            <a:spLocks noGrp="1"/>
          </p:cNvSpPr>
          <p:nvPr>
            <p:ph type="body"/>
          </p:nvPr>
        </p:nvSpPr>
        <p:spPr>
          <a:xfrm>
            <a:off x="599760" y="1768680"/>
            <a:ext cx="3476880" cy="209088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4250880" y="1768680"/>
            <a:ext cx="3476880" cy="209088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7902000" y="1768680"/>
            <a:ext cx="3476880" cy="209088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599760" y="4058640"/>
            <a:ext cx="3476880" cy="209088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4250880" y="4058640"/>
            <a:ext cx="3476880" cy="209088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7902000" y="4058640"/>
            <a:ext cx="34768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99760" y="301320"/>
            <a:ext cx="107982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599760" y="1768680"/>
            <a:ext cx="5269320" cy="20908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132960" y="1768680"/>
            <a:ext cx="5269320" cy="43840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99760" y="4058640"/>
            <a:ext cx="52693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99760" y="1768680"/>
            <a:ext cx="5269320" cy="43840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132960" y="1768680"/>
            <a:ext cx="5269320" cy="20908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132960" y="4058640"/>
            <a:ext cx="52693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99760" y="1768680"/>
            <a:ext cx="5269320" cy="20908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132960" y="1768680"/>
            <a:ext cx="5269320" cy="20908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99760" y="4058640"/>
            <a:ext cx="107982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e</a:t>
            </a:r>
            <a:r>
              <a:rPr b="0" lang="en-US" sz="4400" spc="-1" strike="noStrike">
                <a:latin typeface="Arial"/>
              </a:rPr>
              <a:t>d</a:t>
            </a:r>
            <a:r>
              <a:rPr b="0" lang="en-US" sz="4400" spc="-1" strike="noStrike">
                <a:latin typeface="Arial"/>
              </a:rPr>
              <a:t>i</a:t>
            </a:r>
            <a:r>
              <a:rPr b="0" lang="en-US" sz="4400" spc="-1" strike="noStrike">
                <a:latin typeface="Arial"/>
              </a:rPr>
              <a:t>t</a:t>
            </a:r>
            <a:r>
              <a:rPr b="0" lang="en-US" sz="4400" spc="-1" strike="noStrike">
                <a:latin typeface="Arial"/>
              </a:rPr>
              <a: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i</a:t>
            </a:r>
            <a:r>
              <a:rPr b="0" lang="en-US" sz="4400" spc="-1" strike="noStrike">
                <a:latin typeface="Arial"/>
              </a:rPr>
              <a:t>t</a:t>
            </a:r>
            <a:r>
              <a:rPr b="0" lang="en-US" sz="4400" spc="-1" strike="noStrike">
                <a:latin typeface="Arial"/>
              </a:rPr>
              <a:t>l</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a:t>
            </a:r>
            <a:r>
              <a:rPr b="0" lang="en-US" sz="4400" spc="-1" strike="noStrike">
                <a:latin typeface="Arial"/>
              </a:rPr>
              <a: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1" name="PlaceHolder 2"/>
          <p:cNvSpPr>
            <a:spLocks noGrp="1"/>
          </p:cNvSpPr>
          <p:nvPr>
            <p:ph type="body"/>
          </p:nvPr>
        </p:nvSpPr>
        <p:spPr>
          <a:xfrm>
            <a:off x="599760" y="1768680"/>
            <a:ext cx="107982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99760" y="1768680"/>
            <a:ext cx="107982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99760" y="301320"/>
            <a:ext cx="10797840" cy="126144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77" name="PlaceHolder 2"/>
          <p:cNvSpPr>
            <a:spLocks noGrp="1"/>
          </p:cNvSpPr>
          <p:nvPr>
            <p:ph type="body"/>
          </p:nvPr>
        </p:nvSpPr>
        <p:spPr>
          <a:xfrm>
            <a:off x="599760" y="1768680"/>
            <a:ext cx="10797840" cy="43837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15" name="PlaceHolder 2"/>
          <p:cNvSpPr>
            <a:spLocks noGrp="1"/>
          </p:cNvSpPr>
          <p:nvPr>
            <p:ph type="body"/>
          </p:nvPr>
        </p:nvSpPr>
        <p:spPr>
          <a:xfrm>
            <a:off x="599760" y="1768680"/>
            <a:ext cx="107982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jpe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jpe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jpe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jpe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jpe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jpe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540000" y="209880"/>
            <a:ext cx="10796760" cy="4451760"/>
          </a:xfrm>
          <a:prstGeom prst="rect">
            <a:avLst/>
          </a:prstGeom>
          <a:noFill/>
          <a:ln>
            <a:noFill/>
          </a:ln>
        </p:spPr>
        <p:style>
          <a:lnRef idx="0"/>
          <a:fillRef idx="0"/>
          <a:effectRef idx="0"/>
          <a:fontRef idx="minor"/>
        </p:style>
        <p:txBody>
          <a:bodyPr lIns="0" rIns="0" tIns="0" bIns="0" anchor="b">
            <a:normAutofit/>
          </a:bodyPr>
          <a:p>
            <a:pPr>
              <a:lnSpc>
                <a:spcPct val="100000"/>
              </a:lnSpc>
            </a:pPr>
            <a:endParaRPr b="0" lang="en-US" sz="1800" spc="-1" strike="noStrike">
              <a:latin typeface="Arial"/>
            </a:endParaRPr>
          </a:p>
          <a:p>
            <a:pPr>
              <a:lnSpc>
                <a:spcPct val="100000"/>
              </a:lnSpc>
            </a:pPr>
            <a:r>
              <a:rPr b="0" lang="en-US" sz="6000" spc="-1" strike="noStrike">
                <a:solidFill>
                  <a:srgbClr val="04617b"/>
                </a:solidFill>
                <a:latin typeface="Noto Sans Light"/>
                <a:ea typeface="DejaVu Sans"/>
              </a:rPr>
              <a:t>Migrasi Infrastruktur Milik Cilsy Dari On Premises ke Cloud AWS</a:t>
            </a:r>
            <a:br/>
            <a:br/>
            <a:r>
              <a:rPr b="0" lang="en-US" sz="2800" spc="-1" strike="noStrike">
                <a:solidFill>
                  <a:srgbClr val="04617b"/>
                </a:solidFill>
                <a:latin typeface="Noto Sans Light"/>
                <a:ea typeface="DejaVu Sans"/>
              </a:rPr>
              <a:t>Fitur:</a:t>
            </a:r>
            <a:br/>
            <a:r>
              <a:rPr b="0" lang="en-US" sz="2800" spc="-1" strike="noStrike">
                <a:solidFill>
                  <a:srgbClr val="04617b"/>
                </a:solidFill>
                <a:latin typeface="Noto Sans Light"/>
                <a:ea typeface="DejaVu Sans"/>
              </a:rPr>
              <a:t>(Automation, CI/CD, Containerization, Orchestration)</a:t>
            </a:r>
            <a:endParaRPr b="0" lang="en-US" sz="2800" spc="-1" strike="noStrike">
              <a:latin typeface="Arial"/>
            </a:endParaRPr>
          </a:p>
        </p:txBody>
      </p:sp>
      <p:sp>
        <p:nvSpPr>
          <p:cNvPr id="153" name="CustomShape 2"/>
          <p:cNvSpPr/>
          <p:nvPr/>
        </p:nvSpPr>
        <p:spPr>
          <a:xfrm>
            <a:off x="552960" y="5216400"/>
            <a:ext cx="10788120" cy="1548360"/>
          </a:xfrm>
          <a:prstGeom prst="rect">
            <a:avLst/>
          </a:prstGeom>
          <a:noFill/>
          <a:ln>
            <a:noFill/>
          </a:ln>
        </p:spPr>
        <p:style>
          <a:lnRef idx="0"/>
          <a:fillRef idx="0"/>
          <a:effectRef idx="0"/>
          <a:fontRef idx="minor"/>
        </p:style>
        <p:txBody>
          <a:bodyPr lIns="0" rIns="0" tIns="0" bIns="0">
            <a:noAutofit/>
          </a:bodyPr>
          <a:p>
            <a:pPr>
              <a:lnSpc>
                <a:spcPct val="100000"/>
              </a:lnSpc>
            </a:pPr>
            <a:r>
              <a:rPr b="1" lang="en-US" sz="3600" spc="-1" strike="noStrike">
                <a:solidFill>
                  <a:srgbClr val="dbf5f9"/>
                </a:solidFill>
                <a:latin typeface="Noto Sans"/>
                <a:ea typeface="DejaVu Sans"/>
              </a:rPr>
              <a:t>Ikhsan Fajar Nugroho</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70" name="CustomShape 1"/>
          <p:cNvSpPr/>
          <p:nvPr/>
        </p:nvSpPr>
        <p:spPr>
          <a:xfrm>
            <a:off x="599040" y="121320"/>
            <a:ext cx="10796760" cy="126036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Workflow Deploy Apps Baru </a:t>
            </a:r>
            <a:endParaRPr b="0" lang="en-US" sz="6000" spc="-1" strike="noStrike">
              <a:latin typeface="Arial"/>
            </a:endParaRPr>
          </a:p>
        </p:txBody>
      </p:sp>
      <p:pic>
        <p:nvPicPr>
          <p:cNvPr id="171" name="" descr=""/>
          <p:cNvPicPr/>
          <p:nvPr/>
        </p:nvPicPr>
        <p:blipFill>
          <a:blip r:embed="rId2"/>
          <a:stretch/>
        </p:blipFill>
        <p:spPr>
          <a:xfrm>
            <a:off x="2233080" y="1737360"/>
            <a:ext cx="7733880" cy="52120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72" name="CustomShape 1"/>
          <p:cNvSpPr/>
          <p:nvPr/>
        </p:nvSpPr>
        <p:spPr>
          <a:xfrm>
            <a:off x="599040" y="121320"/>
            <a:ext cx="10796760" cy="126036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Workflow CI/CD </a:t>
            </a:r>
            <a:endParaRPr b="0" lang="en-US" sz="6000" spc="-1" strike="noStrike">
              <a:latin typeface="Arial"/>
            </a:endParaRPr>
          </a:p>
        </p:txBody>
      </p:sp>
      <p:pic>
        <p:nvPicPr>
          <p:cNvPr id="173" name="" descr=""/>
          <p:cNvPicPr/>
          <p:nvPr/>
        </p:nvPicPr>
        <p:blipFill>
          <a:blip r:embed="rId2"/>
          <a:stretch/>
        </p:blipFill>
        <p:spPr>
          <a:xfrm>
            <a:off x="1463040" y="1885320"/>
            <a:ext cx="9691560" cy="50630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74" name="CustomShape 1"/>
          <p:cNvSpPr/>
          <p:nvPr/>
        </p:nvSpPr>
        <p:spPr>
          <a:xfrm>
            <a:off x="599040" y="121320"/>
            <a:ext cx="10796760" cy="126036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Workflow User Stagging</a:t>
            </a:r>
            <a:endParaRPr b="0" lang="en-US" sz="6000" spc="-1" strike="noStrike">
              <a:latin typeface="Arial"/>
            </a:endParaRPr>
          </a:p>
        </p:txBody>
      </p:sp>
      <p:pic>
        <p:nvPicPr>
          <p:cNvPr id="175" name="" descr=""/>
          <p:cNvPicPr/>
          <p:nvPr/>
        </p:nvPicPr>
        <p:blipFill>
          <a:blip r:embed="rId2"/>
          <a:stretch/>
        </p:blipFill>
        <p:spPr>
          <a:xfrm>
            <a:off x="1913040" y="1737360"/>
            <a:ext cx="8327160" cy="54234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76" name="CustomShape 1"/>
          <p:cNvSpPr/>
          <p:nvPr/>
        </p:nvSpPr>
        <p:spPr>
          <a:xfrm>
            <a:off x="599040" y="121320"/>
            <a:ext cx="10796760" cy="126036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Workflow User Production</a:t>
            </a:r>
            <a:endParaRPr b="0" lang="en-US" sz="6000" spc="-1" strike="noStrike">
              <a:latin typeface="Arial"/>
            </a:endParaRPr>
          </a:p>
        </p:txBody>
      </p:sp>
      <p:pic>
        <p:nvPicPr>
          <p:cNvPr id="177" name="" descr=""/>
          <p:cNvPicPr/>
          <p:nvPr/>
        </p:nvPicPr>
        <p:blipFill>
          <a:blip r:embed="rId2"/>
          <a:stretch/>
        </p:blipFill>
        <p:spPr>
          <a:xfrm>
            <a:off x="1737360" y="1737360"/>
            <a:ext cx="8228520" cy="535932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599040" y="841320"/>
            <a:ext cx="10796760" cy="5850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4000" spc="-1" strike="noStrike">
                <a:solidFill>
                  <a:srgbClr val="04617b"/>
                </a:solidFill>
                <a:latin typeface="Noto Sans Black"/>
                <a:ea typeface="DejaVu Sans"/>
              </a:rPr>
              <a:t>SHOW SCRIPT</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599040" y="841320"/>
            <a:ext cx="10796760" cy="5850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4000" spc="-1" strike="noStrike">
                <a:solidFill>
                  <a:srgbClr val="04617b"/>
                </a:solidFill>
                <a:latin typeface="Noto Sans Black"/>
                <a:ea typeface="DejaVu Sans"/>
              </a:rPr>
              <a:t>THANK YOU</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54" name="CustomShape 1"/>
          <p:cNvSpPr/>
          <p:nvPr/>
        </p:nvSpPr>
        <p:spPr>
          <a:xfrm>
            <a:off x="599040" y="121320"/>
            <a:ext cx="10796760" cy="126036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Background</a:t>
            </a:r>
            <a:endParaRPr b="0" lang="en-US" sz="6000" spc="-1" strike="noStrike">
              <a:latin typeface="Arial"/>
            </a:endParaRPr>
          </a:p>
        </p:txBody>
      </p:sp>
      <p:sp>
        <p:nvSpPr>
          <p:cNvPr id="155" name="CustomShape 2"/>
          <p:cNvSpPr/>
          <p:nvPr/>
        </p:nvSpPr>
        <p:spPr>
          <a:xfrm>
            <a:off x="599040" y="1920240"/>
            <a:ext cx="10737720" cy="4661640"/>
          </a:xfrm>
          <a:prstGeom prst="rect">
            <a:avLst/>
          </a:prstGeom>
          <a:noFill/>
          <a:ln>
            <a:noFill/>
          </a:ln>
        </p:spPr>
        <p:style>
          <a:lnRef idx="0"/>
          <a:fillRef idx="0"/>
          <a:effectRef idx="0"/>
          <a:fontRef idx="minor"/>
        </p:style>
        <p:txBody>
          <a:bodyPr lIns="0" rIns="0" tIns="0" bIns="0">
            <a:normAutofit/>
          </a:bodyPr>
          <a:p>
            <a:pPr marL="432000" indent="-322200" algn="just">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a:ea typeface="DejaVu Sans"/>
              </a:rPr>
              <a:t>Semua aplikasi web service milik cilsy yang terdiri dari web perusahaan, blog perusahaan dan sosial media milik perusahaan masih berada pada infrastruktur on premise. Serta fase stagging dan production masih menjadi satu server serta belum terkontainerisasi.</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56" name="CustomShape 1"/>
          <p:cNvSpPr/>
          <p:nvPr/>
        </p:nvSpPr>
        <p:spPr>
          <a:xfrm>
            <a:off x="599040" y="121320"/>
            <a:ext cx="10796760" cy="126036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Rumusan Masalah</a:t>
            </a:r>
            <a:endParaRPr b="0" lang="en-US" sz="6000" spc="-1" strike="noStrike">
              <a:latin typeface="Arial"/>
            </a:endParaRPr>
          </a:p>
        </p:txBody>
      </p:sp>
      <p:sp>
        <p:nvSpPr>
          <p:cNvPr id="157" name="CustomShape 2"/>
          <p:cNvSpPr/>
          <p:nvPr/>
        </p:nvSpPr>
        <p:spPr>
          <a:xfrm>
            <a:off x="599040" y="1920240"/>
            <a:ext cx="10737720" cy="4661640"/>
          </a:xfrm>
          <a:prstGeom prst="rect">
            <a:avLst/>
          </a:prstGeom>
          <a:noFill/>
          <a:ln>
            <a:noFill/>
          </a:ln>
        </p:spPr>
        <p:style>
          <a:lnRef idx="0"/>
          <a:fillRef idx="0"/>
          <a:effectRef idx="0"/>
          <a:fontRef idx="minor"/>
        </p:style>
        <p:txBody>
          <a:bodyPr lIns="0" rIns="0" tIns="0" bIns="0">
            <a:normAutofit/>
          </a:bodyPr>
          <a:p>
            <a:pPr marL="432000" indent="-32220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a:ea typeface="DejaVu Sans"/>
              </a:rPr>
              <a:t>1. Rincian Biaya</a:t>
            </a:r>
            <a:endParaRPr b="0" lang="en-US" sz="2600" spc="-1" strike="noStrike">
              <a:latin typeface="Arial"/>
            </a:endParaRPr>
          </a:p>
          <a:p>
            <a:pPr marL="432000" indent="-32220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a:ea typeface="DejaVu Sans"/>
              </a:rPr>
              <a:t>2. Migrasi dari On Premise ke Cloud Aws.</a:t>
            </a:r>
            <a:endParaRPr b="0" lang="en-US" sz="2600" spc="-1" strike="noStrike">
              <a:latin typeface="Arial"/>
            </a:endParaRPr>
          </a:p>
          <a:p>
            <a:pPr marL="432000" indent="-32220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a:ea typeface="DejaVu Sans"/>
              </a:rPr>
              <a:t>3. Membuat server High Availability 24x12x365.</a:t>
            </a:r>
            <a:endParaRPr b="0" lang="en-US" sz="2600" spc="-1" strike="noStrike">
              <a:latin typeface="Arial"/>
            </a:endParaRPr>
          </a:p>
          <a:p>
            <a:pPr marL="432000" indent="-32220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a:ea typeface="DejaVu Sans"/>
              </a:rPr>
              <a:t>4. Membuat seluruh aplikasi terkontainerisasi.</a:t>
            </a:r>
            <a:endParaRPr b="0" lang="en-US" sz="2600" spc="-1" strike="noStrike">
              <a:latin typeface="Arial"/>
            </a:endParaRPr>
          </a:p>
          <a:p>
            <a:pPr marL="432000" indent="-32220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a:ea typeface="DejaVu Sans"/>
              </a:rPr>
              <a:t>5. Memisahkan infra struktur staging dan production.</a:t>
            </a:r>
            <a:endParaRPr b="0" lang="en-US" sz="2600" spc="-1" strike="noStrike">
              <a:latin typeface="Arial"/>
            </a:endParaRPr>
          </a:p>
          <a:p>
            <a:pPr marL="432000" indent="-32220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a:ea typeface="DejaVu Sans"/>
              </a:rPr>
              <a:t>6. Membuat mekanisme CI/CD.</a:t>
            </a:r>
            <a:endParaRPr b="0" lang="en-US" sz="2600" spc="-1" strike="noStrike">
              <a:latin typeface="Arial"/>
            </a:endParaRPr>
          </a:p>
          <a:p>
            <a:pPr marL="432000" indent="-32220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a:ea typeface="DejaVu Sans"/>
              </a:rPr>
              <a:t>7. Membuat workflow yang mengurangi human error.</a:t>
            </a:r>
            <a:endParaRPr b="0" lang="en-US" sz="2600" spc="-1" strike="noStrike">
              <a:latin typeface="Arial"/>
            </a:endParaRPr>
          </a:p>
          <a:p>
            <a:pPr marL="432000" indent="-322200">
              <a:lnSpc>
                <a:spcPct val="100000"/>
              </a:lnSpc>
              <a:spcAft>
                <a:spcPts val="1409"/>
              </a:spcAft>
              <a:buClr>
                <a:srgbClr val="04617b"/>
              </a:buClr>
              <a:buSzPct val="45000"/>
              <a:buFont typeface="Wingdings" charset="2"/>
              <a:buChar char=""/>
            </a:pPr>
            <a:r>
              <a:rPr b="0" lang="en-US" sz="2600" spc="-1" strike="noStrike">
                <a:solidFill>
                  <a:srgbClr val="000000"/>
                </a:solidFill>
                <a:latin typeface="Noto Sans"/>
                <a:ea typeface="DejaVu Sans"/>
              </a:rPr>
              <a:t>8. Membuat monitoring.</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58" name="CustomShape 1"/>
          <p:cNvSpPr/>
          <p:nvPr/>
        </p:nvSpPr>
        <p:spPr>
          <a:xfrm>
            <a:off x="599040" y="121320"/>
            <a:ext cx="10796760" cy="126036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Rincian Biaya</a:t>
            </a:r>
            <a:endParaRPr b="0" lang="en-US" sz="6000" spc="-1" strike="noStrike">
              <a:latin typeface="Arial"/>
            </a:endParaRPr>
          </a:p>
          <a:p>
            <a:pPr>
              <a:lnSpc>
                <a:spcPct val="100000"/>
              </a:lnSpc>
            </a:pPr>
            <a:r>
              <a:rPr b="0" lang="en-US" sz="2000" spc="-1" strike="noStrike">
                <a:solidFill>
                  <a:srgbClr val="ffffff"/>
                </a:solidFill>
                <a:latin typeface="Noto Sans Light"/>
                <a:ea typeface="DejaVu Sans"/>
              </a:rPr>
              <a:t>Maksimal</a:t>
            </a:r>
            <a:endParaRPr b="0" lang="en-US" sz="2000" spc="-1" strike="noStrike">
              <a:latin typeface="Arial"/>
            </a:endParaRPr>
          </a:p>
        </p:txBody>
      </p:sp>
      <p:pic>
        <p:nvPicPr>
          <p:cNvPr id="159" name="" descr=""/>
          <p:cNvPicPr/>
          <p:nvPr/>
        </p:nvPicPr>
        <p:blipFill>
          <a:blip r:embed="rId2"/>
          <a:stretch/>
        </p:blipFill>
        <p:spPr>
          <a:xfrm>
            <a:off x="829080" y="1645920"/>
            <a:ext cx="10142640" cy="57042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60" name="CustomShape 1"/>
          <p:cNvSpPr/>
          <p:nvPr/>
        </p:nvSpPr>
        <p:spPr>
          <a:xfrm>
            <a:off x="599040" y="121320"/>
            <a:ext cx="10796760" cy="126036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Rincian Biaya</a:t>
            </a:r>
            <a:endParaRPr b="0" lang="en-US" sz="6000" spc="-1" strike="noStrike">
              <a:latin typeface="Arial"/>
            </a:endParaRPr>
          </a:p>
          <a:p>
            <a:pPr>
              <a:lnSpc>
                <a:spcPct val="100000"/>
              </a:lnSpc>
            </a:pPr>
            <a:r>
              <a:rPr b="0" lang="en-US" sz="2000" spc="-1" strike="noStrike">
                <a:solidFill>
                  <a:srgbClr val="ffffff"/>
                </a:solidFill>
                <a:latin typeface="Noto Sans Light"/>
                <a:ea typeface="DejaVu Sans"/>
              </a:rPr>
              <a:t>Minimal</a:t>
            </a:r>
            <a:endParaRPr b="0" lang="en-US" sz="2000" spc="-1" strike="noStrike">
              <a:latin typeface="Arial"/>
            </a:endParaRPr>
          </a:p>
        </p:txBody>
      </p:sp>
      <p:pic>
        <p:nvPicPr>
          <p:cNvPr id="161" name="" descr=""/>
          <p:cNvPicPr/>
          <p:nvPr/>
        </p:nvPicPr>
        <p:blipFill>
          <a:blip r:embed="rId2"/>
          <a:stretch/>
        </p:blipFill>
        <p:spPr>
          <a:xfrm>
            <a:off x="819360" y="1737360"/>
            <a:ext cx="10152360" cy="57042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62" name="CustomShape 1"/>
          <p:cNvSpPr/>
          <p:nvPr/>
        </p:nvSpPr>
        <p:spPr>
          <a:xfrm>
            <a:off x="599040" y="121320"/>
            <a:ext cx="10796760" cy="126036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Rincian Biaya</a:t>
            </a:r>
            <a:endParaRPr b="0" lang="en-US" sz="6000" spc="-1" strike="noStrike">
              <a:latin typeface="Arial"/>
            </a:endParaRPr>
          </a:p>
          <a:p>
            <a:pPr>
              <a:lnSpc>
                <a:spcPct val="100000"/>
              </a:lnSpc>
            </a:pPr>
            <a:r>
              <a:rPr b="0" lang="en-US" sz="2000" spc="-1" strike="noStrike">
                <a:solidFill>
                  <a:srgbClr val="ffffff"/>
                </a:solidFill>
                <a:latin typeface="Noto Sans Light"/>
                <a:ea typeface="DejaVu Sans"/>
              </a:rPr>
              <a:t>Selama 6 Bulan</a:t>
            </a:r>
            <a:endParaRPr b="0" lang="en-US" sz="2000" spc="-1" strike="noStrike">
              <a:latin typeface="Arial"/>
            </a:endParaRPr>
          </a:p>
        </p:txBody>
      </p:sp>
      <p:sp>
        <p:nvSpPr>
          <p:cNvPr id="163" name="CustomShape 2"/>
          <p:cNvSpPr/>
          <p:nvPr/>
        </p:nvSpPr>
        <p:spPr>
          <a:xfrm>
            <a:off x="599760" y="1768680"/>
            <a:ext cx="10797480" cy="4383360"/>
          </a:xfrm>
          <a:prstGeom prst="rect">
            <a:avLst/>
          </a:prstGeom>
          <a:noFill/>
          <a:ln>
            <a:noFill/>
          </a:ln>
        </p:spPr>
        <p:style>
          <a:lnRef idx="0"/>
          <a:fillRef idx="0"/>
          <a:effectRef idx="0"/>
          <a:fontRef idx="minor"/>
        </p:style>
        <p:txBody>
          <a:bodyPr lIns="0" rIns="0" tIns="0" bIns="0">
            <a:noAutofit/>
          </a:bodyPr>
          <a:p>
            <a:pPr>
              <a:lnSpc>
                <a:spcPct val="100000"/>
              </a:lnSpc>
            </a:pPr>
            <a:r>
              <a:rPr b="0" lang="en-US" sz="3200" spc="-1" strike="noStrike">
                <a:solidFill>
                  <a:srgbClr val="000000"/>
                </a:solidFill>
                <a:latin typeface="Arial"/>
                <a:ea typeface="DejaVu Sans"/>
              </a:rPr>
              <a:t>~ Jika memakai skema rincian biaya maksimal maka:</a:t>
            </a:r>
            <a:endParaRPr b="0" lang="en-US" sz="3200" spc="-1" strike="noStrike">
              <a:latin typeface="Arial"/>
            </a:endParaRPr>
          </a:p>
          <a:p>
            <a:pPr algn="ctr">
              <a:lnSpc>
                <a:spcPct val="100000"/>
              </a:lnSpc>
            </a:pPr>
            <a:r>
              <a:rPr b="0" lang="en-US" sz="3200" spc="-1" strike="noStrike">
                <a:solidFill>
                  <a:srgbClr val="000000"/>
                </a:solidFill>
                <a:latin typeface="Arial"/>
                <a:ea typeface="DejaVu Sans"/>
              </a:rPr>
              <a:t>$799,12 x 6 Bulan = $4.794,72 *</a:t>
            </a:r>
            <a:endParaRPr b="0" lang="en-US" sz="3200" spc="-1" strike="noStrike">
              <a:latin typeface="Arial"/>
            </a:endParaRPr>
          </a:p>
          <a:p>
            <a:pPr algn="ctr">
              <a:lnSpc>
                <a:spcPct val="100000"/>
              </a:lnSpc>
            </a:pPr>
            <a:endParaRPr b="0" lang="en-US" sz="3200" spc="-1" strike="noStrike">
              <a:latin typeface="Arial"/>
            </a:endParaRPr>
          </a:p>
          <a:p>
            <a:pPr>
              <a:lnSpc>
                <a:spcPct val="100000"/>
              </a:lnSpc>
            </a:pPr>
            <a:r>
              <a:rPr b="0" lang="en-US" sz="3200" spc="-1" strike="noStrike">
                <a:solidFill>
                  <a:srgbClr val="000000"/>
                </a:solidFill>
                <a:latin typeface="Arial"/>
                <a:ea typeface="DejaVu Sans"/>
              </a:rPr>
              <a:t>~ Jika memakai skema rincian biaya minimal maka:</a:t>
            </a:r>
            <a:endParaRPr b="0" lang="en-US" sz="3200" spc="-1" strike="noStrike">
              <a:latin typeface="Arial"/>
            </a:endParaRPr>
          </a:p>
          <a:p>
            <a:pPr algn="ctr">
              <a:lnSpc>
                <a:spcPct val="100000"/>
              </a:lnSpc>
            </a:pPr>
            <a:r>
              <a:rPr b="0" lang="en-US" sz="3200" spc="-1" strike="noStrike">
                <a:solidFill>
                  <a:srgbClr val="000000"/>
                </a:solidFill>
                <a:latin typeface="Arial"/>
                <a:ea typeface="DejaVu Sans"/>
              </a:rPr>
              <a:t>$605,58 x 6 Bulan = $3.633,48 *</a:t>
            </a: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r>
              <a:rPr b="0" lang="en-US" sz="2000" spc="-1" strike="noStrike">
                <a:solidFill>
                  <a:srgbClr val="000000"/>
                </a:solidFill>
                <a:latin typeface="Arial"/>
                <a:ea typeface="DejaVu Sans"/>
              </a:rPr>
              <a:t>*seluruh biaya tidak memakai free tier</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64" name="CustomShape 1"/>
          <p:cNvSpPr/>
          <p:nvPr/>
        </p:nvSpPr>
        <p:spPr>
          <a:xfrm>
            <a:off x="599040" y="121320"/>
            <a:ext cx="10796760" cy="126036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Kebutuhan Tool</a:t>
            </a:r>
            <a:endParaRPr b="0" lang="en-US" sz="6000" spc="-1" strike="noStrike">
              <a:latin typeface="Arial"/>
            </a:endParaRPr>
          </a:p>
        </p:txBody>
      </p:sp>
      <p:sp>
        <p:nvSpPr>
          <p:cNvPr id="165" name="CustomShape 2"/>
          <p:cNvSpPr/>
          <p:nvPr/>
        </p:nvSpPr>
        <p:spPr>
          <a:xfrm>
            <a:off x="599040" y="1920240"/>
            <a:ext cx="10737720" cy="4661640"/>
          </a:xfrm>
          <a:prstGeom prst="rect">
            <a:avLst/>
          </a:prstGeom>
          <a:noFill/>
          <a:ln>
            <a:noFill/>
          </a:ln>
        </p:spPr>
        <p:style>
          <a:lnRef idx="0"/>
          <a:fillRef idx="0"/>
          <a:effectRef idx="0"/>
          <a:fontRef idx="minor"/>
        </p:style>
        <p:txBody>
          <a:bodyPr lIns="0" rIns="0" tIns="0" bIns="0">
            <a:normAutofit/>
          </a:bodyPr>
          <a:p>
            <a:pPr marL="432000" indent="-32220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a:ea typeface="DejaVu Sans"/>
              </a:rPr>
              <a:t>1. Untuk Automation = Ansible dan Terraform</a:t>
            </a:r>
            <a:endParaRPr b="0" lang="en-US" sz="3200" spc="-1" strike="noStrike">
              <a:latin typeface="Arial"/>
            </a:endParaRPr>
          </a:p>
          <a:p>
            <a:pPr marL="432000" indent="-32220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a:ea typeface="DejaVu Sans"/>
              </a:rPr>
              <a:t>2. Untuk Orchestration = Kubernetes</a:t>
            </a:r>
            <a:endParaRPr b="0" lang="en-US" sz="3200" spc="-1" strike="noStrike">
              <a:latin typeface="Arial"/>
            </a:endParaRPr>
          </a:p>
          <a:p>
            <a:pPr marL="432000" indent="-32220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a:ea typeface="DejaVu Sans"/>
              </a:rPr>
              <a:t>3. Untuk Containerization = Docker</a:t>
            </a:r>
            <a:endParaRPr b="0" lang="en-US" sz="3200" spc="-1" strike="noStrike">
              <a:latin typeface="Arial"/>
            </a:endParaRPr>
          </a:p>
          <a:p>
            <a:pPr marL="432000" indent="-32220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a:ea typeface="DejaVu Sans"/>
              </a:rPr>
              <a:t>4. Untuk CI / CD = Jenkins</a:t>
            </a:r>
            <a:endParaRPr b="0" lang="en-US" sz="3200" spc="-1" strike="noStrike">
              <a:latin typeface="Arial"/>
            </a:endParaRPr>
          </a:p>
          <a:p>
            <a:pPr marL="432000" indent="-32220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a:ea typeface="DejaVu Sans"/>
              </a:rPr>
              <a:t>5. Untuk Monitoring = Prometheus Grafana</a:t>
            </a:r>
            <a:endParaRPr b="0" lang="en-US" sz="3200" spc="-1" strike="noStrike">
              <a:latin typeface="Arial"/>
            </a:endParaRPr>
          </a:p>
          <a:p>
            <a:pPr marL="432000" indent="-322200">
              <a:lnSpc>
                <a:spcPct val="100000"/>
              </a:lnSpc>
              <a:spcAft>
                <a:spcPts val="1409"/>
              </a:spcAft>
              <a:buClr>
                <a:srgbClr val="04617b"/>
              </a:buClr>
              <a:buSzPct val="45000"/>
              <a:buFont typeface="Wingdings" charset="2"/>
              <a:buChar char=""/>
            </a:pPr>
            <a:r>
              <a:rPr b="0" lang="en-US" sz="3200" spc="-1" strike="noStrike">
                <a:solidFill>
                  <a:srgbClr val="000000"/>
                </a:solidFill>
                <a:latin typeface="Noto Sans"/>
                <a:ea typeface="DejaVu Sans"/>
              </a:rPr>
              <a:t>6. Untuk Logging = EFK</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66" name="CustomShape 1"/>
          <p:cNvSpPr/>
          <p:nvPr/>
        </p:nvSpPr>
        <p:spPr>
          <a:xfrm>
            <a:off x="599040" y="121320"/>
            <a:ext cx="10796760" cy="126036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Topologi</a:t>
            </a:r>
            <a:endParaRPr b="0" lang="en-US" sz="6000" spc="-1" strike="noStrike">
              <a:latin typeface="Arial"/>
            </a:endParaRPr>
          </a:p>
        </p:txBody>
      </p:sp>
      <p:pic>
        <p:nvPicPr>
          <p:cNvPr id="167" name="" descr=""/>
          <p:cNvPicPr/>
          <p:nvPr/>
        </p:nvPicPr>
        <p:blipFill>
          <a:blip r:embed="rId2"/>
          <a:stretch/>
        </p:blipFill>
        <p:spPr>
          <a:xfrm>
            <a:off x="182880" y="1554480"/>
            <a:ext cx="11488320" cy="57895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68" name="CustomShape 1"/>
          <p:cNvSpPr/>
          <p:nvPr/>
        </p:nvSpPr>
        <p:spPr>
          <a:xfrm>
            <a:off x="599040" y="121320"/>
            <a:ext cx="10796760" cy="1260360"/>
          </a:xfrm>
          <a:prstGeom prst="rect">
            <a:avLst/>
          </a:prstGeom>
          <a:noFill/>
          <a:ln>
            <a:noFill/>
          </a:ln>
        </p:spPr>
        <p:style>
          <a:lnRef idx="0"/>
          <a:fillRef idx="0"/>
          <a:effectRef idx="0"/>
          <a:fontRef idx="minor"/>
        </p:style>
        <p:txBody>
          <a:bodyPr lIns="0" rIns="0" tIns="0" bIns="0" anchor="b">
            <a:normAutofit/>
          </a:bodyPr>
          <a:p>
            <a:pPr>
              <a:lnSpc>
                <a:spcPct val="100000"/>
              </a:lnSpc>
            </a:pPr>
            <a:r>
              <a:rPr b="0" lang="en-US" sz="6000" spc="-1" strike="noStrike">
                <a:solidFill>
                  <a:srgbClr val="ffffff"/>
                </a:solidFill>
                <a:latin typeface="Noto Sans Light"/>
                <a:ea typeface="DejaVu Sans"/>
              </a:rPr>
              <a:t>Workflow DevOps Awal </a:t>
            </a:r>
            <a:endParaRPr b="0" lang="en-US" sz="6000" spc="-1" strike="noStrike">
              <a:latin typeface="Arial"/>
            </a:endParaRPr>
          </a:p>
        </p:txBody>
      </p:sp>
      <p:pic>
        <p:nvPicPr>
          <p:cNvPr id="169" name="" descr=""/>
          <p:cNvPicPr/>
          <p:nvPr/>
        </p:nvPicPr>
        <p:blipFill>
          <a:blip r:embed="rId2"/>
          <a:stretch/>
        </p:blipFill>
        <p:spPr>
          <a:xfrm>
            <a:off x="1463040" y="1645920"/>
            <a:ext cx="8594280" cy="56484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46</TotalTime>
  <Application>LibreOffice/6.4.3.2$Linux_X86_64 LibreOffice_project/85aa6f776c6af63185291a519637a4f7af4e8a3b</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2020-02-10T11:06:05Z</dcterms:created>
  <dc:creator/>
  <dc:description/>
  <dc:language>en-US</dc:language>
  <cp:lastModifiedBy/>
  <dcterms:modified xsi:type="dcterms:W3CDTF">2020-04-29T21:06:22Z</dcterms:modified>
  <cp:revision>11</cp:revision>
  <dc:subject/>
  <dc:title>Vivid</dc:title>
</cp:coreProperties>
</file>