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BEDFA-3009-47B0-A5C5-F55DFD07376C}" v="3" dt="2023-03-19T08:33:5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BU KUMARI" userId="037b0e8431091cf4" providerId="LiveId" clId="{8E4BEDFA-3009-47B0-A5C5-F55DFD07376C}"/>
    <pc:docChg chg="undo custSel delSld modSld sldOrd">
      <pc:chgData name="KHUSHBU KUMARI" userId="037b0e8431091cf4" providerId="LiveId" clId="{8E4BEDFA-3009-47B0-A5C5-F55DFD07376C}" dt="2023-03-25T09:36:15.834" v="150"/>
      <pc:docMkLst>
        <pc:docMk/>
      </pc:docMkLst>
      <pc:sldChg chg="modSp mod">
        <pc:chgData name="KHUSHBU KUMARI" userId="037b0e8431091cf4" providerId="LiveId" clId="{8E4BEDFA-3009-47B0-A5C5-F55DFD07376C}" dt="2023-03-25T09:21:26.004" v="131" actId="27636"/>
        <pc:sldMkLst>
          <pc:docMk/>
          <pc:sldMk cId="2141249755" sldId="256"/>
        </pc:sldMkLst>
        <pc:spChg chg="mod">
          <ac:chgData name="KHUSHBU KUMARI" userId="037b0e8431091cf4" providerId="LiveId" clId="{8E4BEDFA-3009-47B0-A5C5-F55DFD07376C}" dt="2023-03-19T08:33:51.801" v="2"/>
          <ac:spMkLst>
            <pc:docMk/>
            <pc:sldMk cId="2141249755" sldId="256"/>
            <ac:spMk id="2" creationId="{A8E90FF4-F5DD-30D4-E751-66E8D6C01C61}"/>
          </ac:spMkLst>
        </pc:spChg>
        <pc:spChg chg="mod">
          <ac:chgData name="KHUSHBU KUMARI" userId="037b0e8431091cf4" providerId="LiveId" clId="{8E4BEDFA-3009-47B0-A5C5-F55DFD07376C}" dt="2023-03-25T09:21:26.004" v="131" actId="27636"/>
          <ac:spMkLst>
            <pc:docMk/>
            <pc:sldMk cId="2141249755" sldId="256"/>
            <ac:spMk id="3" creationId="{36CFFDD9-07C5-C9A4-F928-A710A5C45BB1}"/>
          </ac:spMkLst>
        </pc:spChg>
      </pc:sldChg>
      <pc:sldChg chg="modSp mod ord">
        <pc:chgData name="KHUSHBU KUMARI" userId="037b0e8431091cf4" providerId="LiveId" clId="{8E4BEDFA-3009-47B0-A5C5-F55DFD07376C}" dt="2023-03-25T09:36:15.834" v="150"/>
        <pc:sldMkLst>
          <pc:docMk/>
          <pc:sldMk cId="1487442686" sldId="257"/>
        </pc:sldMkLst>
        <pc:spChg chg="mod">
          <ac:chgData name="KHUSHBU KUMARI" userId="037b0e8431091cf4" providerId="LiveId" clId="{8E4BEDFA-3009-47B0-A5C5-F55DFD07376C}" dt="2023-03-19T08:33:51.801" v="2"/>
          <ac:spMkLst>
            <pc:docMk/>
            <pc:sldMk cId="1487442686" sldId="257"/>
            <ac:spMk id="2" creationId="{437F91AB-5D05-060A-85F5-B2FBA49F3969}"/>
          </ac:spMkLst>
        </pc:spChg>
        <pc:spChg chg="mod">
          <ac:chgData name="KHUSHBU KUMARI" userId="037b0e8431091cf4" providerId="LiveId" clId="{8E4BEDFA-3009-47B0-A5C5-F55DFD07376C}" dt="2023-03-25T09:28:46.901" v="134" actId="207"/>
          <ac:spMkLst>
            <pc:docMk/>
            <pc:sldMk cId="1487442686" sldId="257"/>
            <ac:spMk id="5" creationId="{D26A6166-E424-4069-29F3-08B958704AC8}"/>
          </ac:spMkLst>
        </pc:spChg>
      </pc:sldChg>
      <pc:sldChg chg="modSp mod">
        <pc:chgData name="KHUSHBU KUMARI" userId="037b0e8431091cf4" providerId="LiveId" clId="{8E4BEDFA-3009-47B0-A5C5-F55DFD07376C}" dt="2023-03-25T09:29:27.053" v="136" actId="207"/>
        <pc:sldMkLst>
          <pc:docMk/>
          <pc:sldMk cId="2225247119" sldId="258"/>
        </pc:sldMkLst>
        <pc:spChg chg="mod">
          <ac:chgData name="KHUSHBU KUMARI" userId="037b0e8431091cf4" providerId="LiveId" clId="{8E4BEDFA-3009-47B0-A5C5-F55DFD07376C}" dt="2023-03-19T08:33:51.801" v="2"/>
          <ac:spMkLst>
            <pc:docMk/>
            <pc:sldMk cId="2225247119" sldId="258"/>
            <ac:spMk id="2" creationId="{0DFC99F3-DC94-E6EF-36B3-3FCBCD41B96F}"/>
          </ac:spMkLst>
        </pc:spChg>
        <pc:spChg chg="mod">
          <ac:chgData name="KHUSHBU KUMARI" userId="037b0e8431091cf4" providerId="LiveId" clId="{8E4BEDFA-3009-47B0-A5C5-F55DFD07376C}" dt="2023-03-25T09:29:27.053" v="136" actId="207"/>
          <ac:spMkLst>
            <pc:docMk/>
            <pc:sldMk cId="2225247119" sldId="258"/>
            <ac:spMk id="4" creationId="{290A720D-CAB4-9C08-A935-76A113F90C4A}"/>
          </ac:spMkLst>
        </pc:spChg>
      </pc:sldChg>
      <pc:sldChg chg="modSp mod">
        <pc:chgData name="KHUSHBU KUMARI" userId="037b0e8431091cf4" providerId="LiveId" clId="{8E4BEDFA-3009-47B0-A5C5-F55DFD07376C}" dt="2023-03-25T09:29:52.742" v="139" actId="207"/>
        <pc:sldMkLst>
          <pc:docMk/>
          <pc:sldMk cId="2787119555" sldId="259"/>
        </pc:sldMkLst>
        <pc:spChg chg="mod">
          <ac:chgData name="KHUSHBU KUMARI" userId="037b0e8431091cf4" providerId="LiveId" clId="{8E4BEDFA-3009-47B0-A5C5-F55DFD07376C}" dt="2023-03-19T08:33:51.801" v="2"/>
          <ac:spMkLst>
            <pc:docMk/>
            <pc:sldMk cId="2787119555" sldId="259"/>
            <ac:spMk id="2" creationId="{25A859FE-AB6C-3508-41D0-9AD541DC1EB7}"/>
          </ac:spMkLst>
        </pc:spChg>
        <pc:spChg chg="mod">
          <ac:chgData name="KHUSHBU KUMARI" userId="037b0e8431091cf4" providerId="LiveId" clId="{8E4BEDFA-3009-47B0-A5C5-F55DFD07376C}" dt="2023-03-25T09:29:52.742" v="139" actId="207"/>
          <ac:spMkLst>
            <pc:docMk/>
            <pc:sldMk cId="2787119555" sldId="259"/>
            <ac:spMk id="4" creationId="{F9119572-71DC-27FE-0AED-14088911DF77}"/>
          </ac:spMkLst>
        </pc:spChg>
      </pc:sldChg>
      <pc:sldChg chg="modSp mod">
        <pc:chgData name="KHUSHBU KUMARI" userId="037b0e8431091cf4" providerId="LiveId" clId="{8E4BEDFA-3009-47B0-A5C5-F55DFD07376C}" dt="2023-03-25T09:30:05.967" v="141" actId="207"/>
        <pc:sldMkLst>
          <pc:docMk/>
          <pc:sldMk cId="3965871996" sldId="260"/>
        </pc:sldMkLst>
        <pc:spChg chg="mod">
          <ac:chgData name="KHUSHBU KUMARI" userId="037b0e8431091cf4" providerId="LiveId" clId="{8E4BEDFA-3009-47B0-A5C5-F55DFD07376C}" dt="2023-03-19T08:33:51.801" v="2"/>
          <ac:spMkLst>
            <pc:docMk/>
            <pc:sldMk cId="3965871996" sldId="260"/>
            <ac:spMk id="2" creationId="{8D0829AE-3B0D-4956-542E-226C5E2D15A2}"/>
          </ac:spMkLst>
        </pc:spChg>
        <pc:spChg chg="mod">
          <ac:chgData name="KHUSHBU KUMARI" userId="037b0e8431091cf4" providerId="LiveId" clId="{8E4BEDFA-3009-47B0-A5C5-F55DFD07376C}" dt="2023-03-25T09:30:05.967" v="141" actId="207"/>
          <ac:spMkLst>
            <pc:docMk/>
            <pc:sldMk cId="3965871996" sldId="260"/>
            <ac:spMk id="4" creationId="{E280F2B2-0551-C0C3-55F9-C2F6E9FD3CC8}"/>
          </ac:spMkLst>
        </pc:spChg>
      </pc:sldChg>
      <pc:sldChg chg="modSp mod">
        <pc:chgData name="KHUSHBU KUMARI" userId="037b0e8431091cf4" providerId="LiveId" clId="{8E4BEDFA-3009-47B0-A5C5-F55DFD07376C}" dt="2023-03-25T09:30:19.842" v="143" actId="207"/>
        <pc:sldMkLst>
          <pc:docMk/>
          <pc:sldMk cId="33570226" sldId="261"/>
        </pc:sldMkLst>
        <pc:spChg chg="mod">
          <ac:chgData name="KHUSHBU KUMARI" userId="037b0e8431091cf4" providerId="LiveId" clId="{8E4BEDFA-3009-47B0-A5C5-F55DFD07376C}" dt="2023-03-19T08:33:51.801" v="2"/>
          <ac:spMkLst>
            <pc:docMk/>
            <pc:sldMk cId="33570226" sldId="261"/>
            <ac:spMk id="2" creationId="{29455C80-BFEA-6621-3A19-D12A92339095}"/>
          </ac:spMkLst>
        </pc:spChg>
        <pc:spChg chg="mod">
          <ac:chgData name="KHUSHBU KUMARI" userId="037b0e8431091cf4" providerId="LiveId" clId="{8E4BEDFA-3009-47B0-A5C5-F55DFD07376C}" dt="2023-03-25T09:30:19.842" v="143" actId="207"/>
          <ac:spMkLst>
            <pc:docMk/>
            <pc:sldMk cId="33570226" sldId="261"/>
            <ac:spMk id="4" creationId="{A8305EAD-68A7-0C8F-988F-A39DD861C680}"/>
          </ac:spMkLst>
        </pc:spChg>
      </pc:sldChg>
      <pc:sldChg chg="modSp del mod">
        <pc:chgData name="KHUSHBU KUMARI" userId="037b0e8431091cf4" providerId="LiveId" clId="{8E4BEDFA-3009-47B0-A5C5-F55DFD07376C}" dt="2023-03-25T09:36:10.883" v="148" actId="2696"/>
        <pc:sldMkLst>
          <pc:docMk/>
          <pc:sldMk cId="1244620941" sldId="262"/>
        </pc:sldMkLst>
        <pc:spChg chg="mod">
          <ac:chgData name="KHUSHBU KUMARI" userId="037b0e8431091cf4" providerId="LiveId" clId="{8E4BEDFA-3009-47B0-A5C5-F55DFD07376C}" dt="2023-03-19T08:33:51.801" v="2"/>
          <ac:spMkLst>
            <pc:docMk/>
            <pc:sldMk cId="1244620941" sldId="262"/>
            <ac:spMk id="2" creationId="{99084A85-363D-7C2D-E6F4-92E99CD15E29}"/>
          </ac:spMkLst>
        </pc:spChg>
        <pc:spChg chg="mod">
          <ac:chgData name="KHUSHBU KUMARI" userId="037b0e8431091cf4" providerId="LiveId" clId="{8E4BEDFA-3009-47B0-A5C5-F55DFD07376C}" dt="2023-03-25T09:30:30.897" v="145" actId="207"/>
          <ac:spMkLst>
            <pc:docMk/>
            <pc:sldMk cId="1244620941" sldId="262"/>
            <ac:spMk id="4" creationId="{3AA1E123-227C-10C8-5EFE-C08BF57CDA9C}"/>
          </ac:spMkLst>
        </pc:spChg>
      </pc:sldChg>
      <pc:sldChg chg="modSp del mod">
        <pc:chgData name="KHUSHBU KUMARI" userId="037b0e8431091cf4" providerId="LiveId" clId="{8E4BEDFA-3009-47B0-A5C5-F55DFD07376C}" dt="2023-03-25T09:35:53.024" v="147" actId="2696"/>
        <pc:sldMkLst>
          <pc:docMk/>
          <pc:sldMk cId="3373586389" sldId="263"/>
        </pc:sldMkLst>
        <pc:spChg chg="mod">
          <ac:chgData name="KHUSHBU KUMARI" userId="037b0e8431091cf4" providerId="LiveId" clId="{8E4BEDFA-3009-47B0-A5C5-F55DFD07376C}" dt="2023-03-19T08:33:51.801" v="2"/>
          <ac:spMkLst>
            <pc:docMk/>
            <pc:sldMk cId="3373586389" sldId="263"/>
            <ac:spMk id="2" creationId="{5C49DF20-12FF-79DC-09FD-11D370B36DD0}"/>
          </ac:spMkLst>
        </pc:spChg>
        <pc:spChg chg="mod">
          <ac:chgData name="KHUSHBU KUMARI" userId="037b0e8431091cf4" providerId="LiveId" clId="{8E4BEDFA-3009-47B0-A5C5-F55DFD07376C}" dt="2023-03-25T09:30:47.045" v="146" actId="1076"/>
          <ac:spMkLst>
            <pc:docMk/>
            <pc:sldMk cId="3373586389" sldId="263"/>
            <ac:spMk id="4" creationId="{349C4F5E-DECD-BE92-2626-3B40930762F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7b0e8431091cf4/Documents/netflix1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7b0e8431091cf4/Documents/netflix1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7b0e8431091cf4/Documents/netflix1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7b0e8431091cf4/Documents/netflix1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7b0e8431091cf4/Documents/netflix1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[netflix1(AutoRecovered).xlsx]Sheet1!PivotTable2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70-4CF2-9DD8-897101D52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70-4CF2-9DD8-897101D52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Sheet1!$A$4:$A$6</c:f>
              <c:strCache>
                <c:ptCount val="2"/>
                <c:pt idx="0">
                  <c:v>Movie</c:v>
                </c:pt>
                <c:pt idx="1">
                  <c:v>TV Show</c:v>
                </c:pt>
              </c:strCache>
            </c:strRef>
          </c:cat>
          <c:val>
            <c:numRef>
              <c:f>Sheet1!$B$4:$B$6</c:f>
              <c:numCache>
                <c:formatCode>0.00%</c:formatCode>
                <c:ptCount val="2"/>
                <c:pt idx="0">
                  <c:v>0.69692832764505119</c:v>
                </c:pt>
                <c:pt idx="1">
                  <c:v>0.30307167235494881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70-4CF2-9DD8-897101D52B5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[netflix1(AutoRecovered).xlsx]Sheet3!PivotTable3</c:name>
    <c:fmtId val="6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Movie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Sheet3!$A$5:$A$15</c:f>
              <c:strCache>
                <c:ptCount val="10"/>
                <c:pt idx="0">
                  <c:v>Canada</c:v>
                </c:pt>
                <c:pt idx="1">
                  <c:v>France</c:v>
                </c:pt>
                <c:pt idx="2">
                  <c:v>India</c:v>
                </c:pt>
                <c:pt idx="3">
                  <c:v>Japan</c:v>
                </c:pt>
                <c:pt idx="4">
                  <c:v>Not Given</c:v>
                </c:pt>
                <c:pt idx="5">
                  <c:v>Pakistan</c:v>
                </c:pt>
                <c:pt idx="6">
                  <c:v>South Korea</c:v>
                </c:pt>
                <c:pt idx="7">
                  <c:v>Spain</c:v>
                </c:pt>
                <c:pt idx="8">
                  <c:v>United Kingdom</c:v>
                </c:pt>
                <c:pt idx="9">
                  <c:v>United States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187</c:v>
                </c:pt>
                <c:pt idx="1">
                  <c:v>148</c:v>
                </c:pt>
                <c:pt idx="2">
                  <c:v>976</c:v>
                </c:pt>
                <c:pt idx="3">
                  <c:v>87</c:v>
                </c:pt>
                <c:pt idx="4">
                  <c:v>257</c:v>
                </c:pt>
                <c:pt idx="5">
                  <c:v>71</c:v>
                </c:pt>
                <c:pt idx="6">
                  <c:v>49</c:v>
                </c:pt>
                <c:pt idx="7">
                  <c:v>129</c:v>
                </c:pt>
                <c:pt idx="8">
                  <c:v>387</c:v>
                </c:pt>
                <c:pt idx="9">
                  <c:v>2395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B-4F19-89E3-739FCE39E32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TV Show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Sheet3!$A$5:$A$15</c:f>
              <c:strCache>
                <c:ptCount val="10"/>
                <c:pt idx="0">
                  <c:v>Canada</c:v>
                </c:pt>
                <c:pt idx="1">
                  <c:v>France</c:v>
                </c:pt>
                <c:pt idx="2">
                  <c:v>India</c:v>
                </c:pt>
                <c:pt idx="3">
                  <c:v>Japan</c:v>
                </c:pt>
                <c:pt idx="4">
                  <c:v>Not Given</c:v>
                </c:pt>
                <c:pt idx="5">
                  <c:v>Pakistan</c:v>
                </c:pt>
                <c:pt idx="6">
                  <c:v>South Korea</c:v>
                </c:pt>
                <c:pt idx="7">
                  <c:v>Spain</c:v>
                </c:pt>
                <c:pt idx="8">
                  <c:v>United Kingdom</c:v>
                </c:pt>
                <c:pt idx="9">
                  <c:v>United States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84</c:v>
                </c:pt>
                <c:pt idx="1">
                  <c:v>65</c:v>
                </c:pt>
                <c:pt idx="2">
                  <c:v>81</c:v>
                </c:pt>
                <c:pt idx="3">
                  <c:v>172</c:v>
                </c:pt>
                <c:pt idx="4">
                  <c:v>30</c:v>
                </c:pt>
                <c:pt idx="5">
                  <c:v>350</c:v>
                </c:pt>
                <c:pt idx="6">
                  <c:v>165</c:v>
                </c:pt>
                <c:pt idx="7">
                  <c:v>53</c:v>
                </c:pt>
                <c:pt idx="8">
                  <c:v>251</c:v>
                </c:pt>
                <c:pt idx="9">
                  <c:v>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1B-4F19-89E3-739FCE39E3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12579343"/>
        <c:axId val="1008342735"/>
      </c:barChart>
      <c:catAx>
        <c:axId val="1012579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342735"/>
        <c:crosses val="autoZero"/>
        <c:auto val="1"/>
        <c:lblAlgn val="ctr"/>
        <c:lblOffset val="100"/>
        <c:noMultiLvlLbl val="0"/>
      </c:catAx>
      <c:valAx>
        <c:axId val="1008342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57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[netflix1(AutoRecovered).xlsx]Sheet5!PivotTable5</c:name>
    <c:fmtId val="9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TV Show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Sheet5!$A$5:$A$16</c:f>
              <c:strCache>
                <c:ptCount val="11"/>
                <c:pt idx="0">
                  <c:v>Alastair Fothergill</c:v>
                </c:pt>
                <c:pt idx="1">
                  <c:v>Cathy Garcia-Molina</c:v>
                </c:pt>
                <c:pt idx="2">
                  <c:v>Jay Chapman</c:v>
                </c:pt>
                <c:pt idx="3">
                  <c:v>Jay Karas</c:v>
                </c:pt>
                <c:pt idx="4">
                  <c:v>Marcus Raboy</c:v>
                </c:pt>
                <c:pt idx="5">
                  <c:v>Martin Scorsese</c:v>
                </c:pt>
                <c:pt idx="6">
                  <c:v>Not Given</c:v>
                </c:pt>
                <c:pt idx="7">
                  <c:v>RaÃºl Campos, Jan Suter</c:v>
                </c:pt>
                <c:pt idx="8">
                  <c:v>Rajiv Chilaka</c:v>
                </c:pt>
                <c:pt idx="9">
                  <c:v>Suhas Kadav</c:v>
                </c:pt>
                <c:pt idx="10">
                  <c:v>Youssef Chahine</c:v>
                </c:pt>
              </c:strCache>
            </c:strRef>
          </c:cat>
          <c:val>
            <c:numRef>
              <c:f>Sheet5!$B$5:$B$16</c:f>
              <c:numCache>
                <c:formatCode>General</c:formatCode>
                <c:ptCount val="11"/>
                <c:pt idx="0">
                  <c:v>14</c:v>
                </c:pt>
                <c:pt idx="4">
                  <c:v>1</c:v>
                </c:pt>
                <c:pt idx="6">
                  <c:v>2415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5-428B-AEBD-5C2752052ADF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Movie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Sheet5!$A$5:$A$16</c:f>
              <c:strCache>
                <c:ptCount val="11"/>
                <c:pt idx="0">
                  <c:v>Alastair Fothergill</c:v>
                </c:pt>
                <c:pt idx="1">
                  <c:v>Cathy Garcia-Molina</c:v>
                </c:pt>
                <c:pt idx="2">
                  <c:v>Jay Chapman</c:v>
                </c:pt>
                <c:pt idx="3">
                  <c:v>Jay Karas</c:v>
                </c:pt>
                <c:pt idx="4">
                  <c:v>Marcus Raboy</c:v>
                </c:pt>
                <c:pt idx="5">
                  <c:v>Martin Scorsese</c:v>
                </c:pt>
                <c:pt idx="6">
                  <c:v>Not Given</c:v>
                </c:pt>
                <c:pt idx="7">
                  <c:v>RaÃºl Campos, Jan Suter</c:v>
                </c:pt>
                <c:pt idx="8">
                  <c:v>Rajiv Chilaka</c:v>
                </c:pt>
                <c:pt idx="9">
                  <c:v>Suhas Kadav</c:v>
                </c:pt>
                <c:pt idx="10">
                  <c:v>Youssef Chahine</c:v>
                </c:pt>
              </c:strCache>
            </c:strRef>
          </c:cat>
          <c:val>
            <c:numRef>
              <c:f>Sheet5!$C$5:$C$16</c:f>
              <c:numCache>
                <c:formatCode>General</c:formatCode>
                <c:ptCount val="11"/>
                <c:pt idx="0">
                  <c:v>4</c:v>
                </c:pt>
                <c:pt idx="1">
                  <c:v>13</c:v>
                </c:pt>
                <c:pt idx="2">
                  <c:v>12</c:v>
                </c:pt>
                <c:pt idx="3">
                  <c:v>14</c:v>
                </c:pt>
                <c:pt idx="4">
                  <c:v>15</c:v>
                </c:pt>
                <c:pt idx="5">
                  <c:v>12</c:v>
                </c:pt>
                <c:pt idx="6">
                  <c:v>173</c:v>
                </c:pt>
                <c:pt idx="7">
                  <c:v>18</c:v>
                </c:pt>
                <c:pt idx="8">
                  <c:v>19</c:v>
                </c:pt>
                <c:pt idx="9">
                  <c:v>16</c:v>
                </c:pt>
                <c:pt idx="1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05-428B-AEBD-5C2752052A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08987087"/>
        <c:axId val="1008352335"/>
        <c:axId val="0"/>
      </c:bar3DChart>
      <c:catAx>
        <c:axId val="10089870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352335"/>
        <c:crosses val="autoZero"/>
        <c:auto val="1"/>
        <c:lblAlgn val="ctr"/>
        <c:lblOffset val="100"/>
        <c:noMultiLvlLbl val="0"/>
      </c:catAx>
      <c:valAx>
        <c:axId val="1008352335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98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[netflix1(AutoRecovered).xlsx]Sheet6!PivotTable6</c:name>
    <c:fmtId val="5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Sheet6!$A$4:$A$14</c:f>
              <c:strCache>
                <c:ptCount val="10"/>
                <c:pt idx="0">
                  <c:v>Children &amp; Family Movies</c:v>
                </c:pt>
                <c:pt idx="1">
                  <c:v>Children &amp; Family Movies, Comedies</c:v>
                </c:pt>
                <c:pt idx="2">
                  <c:v>Comedies, Dramas, International Movies</c:v>
                </c:pt>
                <c:pt idx="3">
                  <c:v>Documentaries</c:v>
                </c:pt>
                <c:pt idx="4">
                  <c:v>Documentaries, International Movies</c:v>
                </c:pt>
                <c:pt idx="5">
                  <c:v>Dramas, Independent Movies, International Movies</c:v>
                </c:pt>
                <c:pt idx="6">
                  <c:v>Dramas, International Movies</c:v>
                </c:pt>
                <c:pt idx="7">
                  <c:v>Dramas, International Movies, Romantic Movies</c:v>
                </c:pt>
                <c:pt idx="8">
                  <c:v>Kids' TV</c:v>
                </c:pt>
                <c:pt idx="9">
                  <c:v>Stand-Up Comedy</c:v>
                </c:pt>
              </c:strCache>
            </c:strRef>
          </c:cat>
          <c:val>
            <c:numRef>
              <c:f>Sheet6!$B$4:$B$14</c:f>
              <c:numCache>
                <c:formatCode>General</c:formatCode>
                <c:ptCount val="10"/>
                <c:pt idx="0">
                  <c:v>215</c:v>
                </c:pt>
                <c:pt idx="1">
                  <c:v>201</c:v>
                </c:pt>
                <c:pt idx="2">
                  <c:v>274</c:v>
                </c:pt>
                <c:pt idx="3">
                  <c:v>359</c:v>
                </c:pt>
                <c:pt idx="4">
                  <c:v>186</c:v>
                </c:pt>
                <c:pt idx="5">
                  <c:v>252</c:v>
                </c:pt>
                <c:pt idx="6">
                  <c:v>362</c:v>
                </c:pt>
                <c:pt idx="7">
                  <c:v>180</c:v>
                </c:pt>
                <c:pt idx="8">
                  <c:v>219</c:v>
                </c:pt>
                <c:pt idx="9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8D-42ED-8028-2509460C8C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07602879"/>
        <c:axId val="1008355215"/>
        <c:axId val="0"/>
      </c:bar3DChart>
      <c:catAx>
        <c:axId val="7076028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355215"/>
        <c:crosses val="autoZero"/>
        <c:auto val="1"/>
        <c:lblAlgn val="ctr"/>
        <c:lblOffset val="100"/>
        <c:noMultiLvlLbl val="0"/>
      </c:catAx>
      <c:valAx>
        <c:axId val="100835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602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[netflix1(AutoRecovered).xlsx]Sheet7!PivotTable7</c:name>
    <c:fmtId val="5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Sheet7!$A$4:$A$18</c:f>
              <c:strCache>
                <c:ptCount val="14"/>
                <c:pt idx="0">
                  <c:v>G</c:v>
                </c:pt>
                <c:pt idx="1">
                  <c:v>NC-17</c:v>
                </c:pt>
                <c:pt idx="2">
                  <c:v>NR</c:v>
                </c:pt>
                <c:pt idx="3">
                  <c:v>PG</c:v>
                </c:pt>
                <c:pt idx="4">
                  <c:v>PG-13</c:v>
                </c:pt>
                <c:pt idx="5">
                  <c:v>R</c:v>
                </c:pt>
                <c:pt idx="6">
                  <c:v>TV-14</c:v>
                </c:pt>
                <c:pt idx="7">
                  <c:v>TV-G</c:v>
                </c:pt>
                <c:pt idx="8">
                  <c:v>TV-MA</c:v>
                </c:pt>
                <c:pt idx="9">
                  <c:v>TV-PG</c:v>
                </c:pt>
                <c:pt idx="10">
                  <c:v>TV-Y</c:v>
                </c:pt>
                <c:pt idx="11">
                  <c:v>TV-Y7</c:v>
                </c:pt>
                <c:pt idx="12">
                  <c:v>TV-Y7-FV</c:v>
                </c:pt>
                <c:pt idx="13">
                  <c:v>UR</c:v>
                </c:pt>
              </c:strCache>
            </c:strRef>
          </c:cat>
          <c:val>
            <c:numRef>
              <c:f>Sheet7!$B$4:$B$18</c:f>
              <c:numCache>
                <c:formatCode>General</c:formatCode>
                <c:ptCount val="14"/>
                <c:pt idx="0">
                  <c:v>41</c:v>
                </c:pt>
                <c:pt idx="1">
                  <c:v>3</c:v>
                </c:pt>
                <c:pt idx="2">
                  <c:v>79</c:v>
                </c:pt>
                <c:pt idx="3">
                  <c:v>287</c:v>
                </c:pt>
                <c:pt idx="4">
                  <c:v>490</c:v>
                </c:pt>
                <c:pt idx="5">
                  <c:v>799</c:v>
                </c:pt>
                <c:pt idx="6">
                  <c:v>2157</c:v>
                </c:pt>
                <c:pt idx="7">
                  <c:v>220</c:v>
                </c:pt>
                <c:pt idx="8">
                  <c:v>3205</c:v>
                </c:pt>
                <c:pt idx="9">
                  <c:v>861</c:v>
                </c:pt>
                <c:pt idx="10">
                  <c:v>306</c:v>
                </c:pt>
                <c:pt idx="11">
                  <c:v>333</c:v>
                </c:pt>
                <c:pt idx="12">
                  <c:v>6</c:v>
                </c:pt>
                <c:pt idx="1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C-4CB1-8973-B526C3B833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07624223"/>
        <c:axId val="779230495"/>
        <c:axId val="0"/>
      </c:bar3DChart>
      <c:catAx>
        <c:axId val="70762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230495"/>
        <c:crosses val="autoZero"/>
        <c:auto val="1"/>
        <c:lblAlgn val="ctr"/>
        <c:lblOffset val="100"/>
        <c:noMultiLvlLbl val="0"/>
      </c:catAx>
      <c:valAx>
        <c:axId val="7792304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62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0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3F2E-32A1-4365-9D37-CFA31DF06F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9BC1-54B9-4774-A172-521D90DA5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6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0FF4-F5DD-30D4-E751-66E8D6C01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NETFLIX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FDD9-07C5-C9A4-F928-A710A5C45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PROJECT</a:t>
            </a:r>
            <a:r>
              <a:rPr lang="en-US" sz="5400" dirty="0"/>
              <a:t>-ANALYSING NETFLIX DATA TO GAIN INSIGHTS ON THEIR CUSTOMERS PREFERENCES</a:t>
            </a:r>
          </a:p>
          <a:p>
            <a:endParaRPr lang="en-US" sz="5400" dirty="0"/>
          </a:p>
          <a:p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124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91AB-5D05-060A-85F5-B2FBA49F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Inter"/>
              </a:rPr>
              <a:t>Content type in percentage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E73352-904A-0D98-E522-4A0B3E5B8ED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353743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A6166-E424-4069-29F3-08B958704A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Inter"/>
              </a:rPr>
              <a:t>This shows the two categories of content in the dataset which are Movie and Tv show.</a:t>
            </a:r>
            <a:endParaRPr lang="en-US" dirty="0">
              <a:solidFill>
                <a:srgbClr val="C00000"/>
              </a:solidFill>
              <a:latin typeface="inherit"/>
            </a:endParaRP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inherit"/>
              </a:rPr>
              <a:t>As we can see the majority of the content is Movie which takes 69.9%.</a:t>
            </a:r>
          </a:p>
          <a:p>
            <a:r>
              <a:rPr lang="en-US" dirty="0">
                <a:solidFill>
                  <a:srgbClr val="C00000"/>
                </a:solidFill>
              </a:rPr>
              <a:t>The content of TV Show is 30.31%</a:t>
            </a:r>
          </a:p>
        </p:txBody>
      </p:sp>
    </p:spTree>
    <p:extLst>
      <p:ext uri="{BB962C8B-B14F-4D97-AF65-F5344CB8AC3E}">
        <p14:creationId xmlns:p14="http://schemas.microsoft.com/office/powerpoint/2010/main" val="148744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99F3-DC94-E6EF-36B3-3FCBCD41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Inter"/>
              </a:rPr>
              <a:t>Movie &amp; TV Show by Country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F01AE6-DF44-98BB-A03A-E38EDCCA20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650531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A720D-CAB4-9C08-A935-76A113F90C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Inter"/>
              </a:rPr>
              <a:t>This shows the  total amount of Movies and Tv shows per country within the given period of time(2008 - 2021). 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inherit"/>
              </a:rPr>
              <a:t>We can see that the United State of America has the largest size, followed by India and the United Kingdom.</a:t>
            </a:r>
          </a:p>
          <a:p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4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59FE-AB6C-3508-41D0-9AD541DC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 </a:t>
            </a:r>
            <a:r>
              <a:rPr lang="en-US" b="1" i="0" dirty="0">
                <a:solidFill>
                  <a:srgbClr val="C00000"/>
                </a:solidFill>
                <a:effectLst/>
                <a:latin typeface="Inter"/>
              </a:rPr>
              <a:t>Top Directors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3D787A-2216-FC54-E4B7-DC70D34926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4964458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19572-71DC-27FE-0AED-14088911DF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Inter"/>
              </a:rPr>
              <a:t>This chart shows the top 10 directors with most contents on Netflix. This char shows the count of Movie and Tv shows in their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Inter"/>
              </a:rPr>
              <a:t>catalouge</a:t>
            </a:r>
            <a:r>
              <a:rPr lang="en-US" b="0" i="0" dirty="0">
                <a:solidFill>
                  <a:srgbClr val="C00000"/>
                </a:solidFill>
                <a:effectLst/>
                <a:latin typeface="Inter"/>
              </a:rPr>
              <a:t>.</a:t>
            </a:r>
            <a:endParaRPr lang="en-US" dirty="0">
              <a:solidFill>
                <a:srgbClr val="C00000"/>
              </a:solidFill>
              <a:latin typeface="inherit"/>
            </a:endParaRP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inherit"/>
              </a:rPr>
              <a:t>We can see that most of these directors contents are movies.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Inter"/>
              </a:rPr>
              <a:t>We can also note that the duo of Raul Campos and Jan Suter are fond of working together and have directed 18 movies on Netflix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1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29AE-3B0D-4956-542E-226C5E2D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Inter"/>
              </a:rPr>
              <a:t>Top Genres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E94457-12D1-5E0B-6B92-175811B1C61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941624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0F2B2-0551-C0C3-55F9-C2F6E9FD3C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Inter"/>
              </a:rPr>
              <a:t>This chart shows the genres with the highest numbers on Netflix.</a:t>
            </a:r>
          </a:p>
          <a:p>
            <a:endParaRPr lang="en-US" dirty="0">
              <a:solidFill>
                <a:srgbClr val="3C4043"/>
              </a:solidFill>
              <a:latin typeface="Inter"/>
            </a:endParaRP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inherit"/>
              </a:rPr>
              <a:t>We can see that Drama &amp; International movies followed by Documentary have the highest number of contents on Netflix within the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7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5C80-BFEA-6621-3A19-D12A9233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Inter"/>
              </a:rPr>
              <a:t>Top Ratings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C82E5E-34E2-7DA3-20B3-73B10C646A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157805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05EAD-68A7-0C8F-988F-A39DD861C6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Inter"/>
              </a:rPr>
              <a:t>Rating is a system to rate motion picture's suitability for certain audiences based on its content. This chart shows the top ratings on Netflix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Inter"/>
              </a:rPr>
              <a:t>We can note that most contents on Netflix are rated TV-MA. TV-MA in the United States by the TV Parental Guidelines signifies content for mature audiences.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267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Inter</vt:lpstr>
      <vt:lpstr>Office Theme</vt:lpstr>
      <vt:lpstr>NETFLIX </vt:lpstr>
      <vt:lpstr>Content type in percentage</vt:lpstr>
      <vt:lpstr>Movie &amp; TV Show by Country</vt:lpstr>
      <vt:lpstr> Top Directors</vt:lpstr>
      <vt:lpstr>Top Genres</vt:lpstr>
      <vt:lpstr>Top Ratings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</dc:title>
  <dc:creator>KHUSHBU KUMARI</dc:creator>
  <cp:lastModifiedBy>KHUSHBU KUMARI</cp:lastModifiedBy>
  <cp:revision>1</cp:revision>
  <dcterms:created xsi:type="dcterms:W3CDTF">2023-03-19T08:30:58Z</dcterms:created>
  <dcterms:modified xsi:type="dcterms:W3CDTF">2023-03-25T09:36:21Z</dcterms:modified>
</cp:coreProperties>
</file>