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1"/>
  </p:handoutMasterIdLst>
  <p:sldIdLst>
    <p:sldId id="258" r:id="rId2"/>
    <p:sldId id="279" r:id="rId3"/>
    <p:sldId id="308" r:id="rId4"/>
    <p:sldId id="309" r:id="rId5"/>
    <p:sldId id="328" r:id="rId6"/>
    <p:sldId id="307" r:id="rId7"/>
    <p:sldId id="336" r:id="rId8"/>
    <p:sldId id="337" r:id="rId9"/>
    <p:sldId id="311" r:id="rId10"/>
    <p:sldId id="315" r:id="rId11"/>
    <p:sldId id="316" r:id="rId12"/>
    <p:sldId id="338" r:id="rId13"/>
    <p:sldId id="312" r:id="rId14"/>
    <p:sldId id="317" r:id="rId15"/>
    <p:sldId id="318" r:id="rId16"/>
    <p:sldId id="339" r:id="rId17"/>
    <p:sldId id="313" r:id="rId18"/>
    <p:sldId id="340" r:id="rId19"/>
    <p:sldId id="314" r:id="rId20"/>
    <p:sldId id="327" r:id="rId21"/>
    <p:sldId id="319" r:id="rId22"/>
    <p:sldId id="320" r:id="rId23"/>
    <p:sldId id="321" r:id="rId24"/>
    <p:sldId id="322" r:id="rId25"/>
    <p:sldId id="326" r:id="rId26"/>
    <p:sldId id="323" r:id="rId27"/>
    <p:sldId id="324" r:id="rId28"/>
    <p:sldId id="325" r:id="rId29"/>
    <p:sldId id="332" r:id="rId30"/>
    <p:sldId id="333" r:id="rId31"/>
    <p:sldId id="334" r:id="rId32"/>
    <p:sldId id="335" r:id="rId33"/>
    <p:sldId id="329" r:id="rId34"/>
    <p:sldId id="330" r:id="rId35"/>
    <p:sldId id="331" r:id="rId36"/>
    <p:sldId id="291" r:id="rId37"/>
    <p:sldId id="292" r:id="rId38"/>
    <p:sldId id="295" r:id="rId39"/>
    <p:sldId id="262" r:id="rId4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A4E7"/>
    <a:srgbClr val="3E94F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753" autoAdjust="0"/>
    <p:restoredTop sz="94613"/>
  </p:normalViewPr>
  <p:slideViewPr>
    <p:cSldViewPr snapToGrid="0" snapToObjects="1" showGuides="1">
      <p:cViewPr varScale="1">
        <p:scale>
          <a:sx n="63" d="100"/>
          <a:sy n="63" d="100"/>
        </p:scale>
        <p:origin x="90" y="3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8A6285C-FC22-478F-B262-31D79041DFC9}" type="datetimeFigureOut">
              <a:rPr lang="en-CA" smtClean="0"/>
              <a:t>2018-09-11</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105BC89-AF9A-4EEF-B85F-6107DA09528A}" type="slidenum">
              <a:rPr lang="en-CA" smtClean="0"/>
              <a:t>‹#›</a:t>
            </a:fld>
            <a:endParaRPr lang="en-CA"/>
          </a:p>
        </p:txBody>
      </p:sp>
    </p:spTree>
    <p:extLst>
      <p:ext uri="{BB962C8B-B14F-4D97-AF65-F5344CB8AC3E}">
        <p14:creationId xmlns:p14="http://schemas.microsoft.com/office/powerpoint/2010/main" val="38551196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9/11/2018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9/11/2018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9/11/2018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9/11/2018</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CPRG 307</a:t>
            </a:r>
          </a:p>
        </p:txBody>
      </p:sp>
      <p:sp>
        <p:nvSpPr>
          <p:cNvPr id="3" name="Subtitle 2"/>
          <p:cNvSpPr>
            <a:spLocks noGrp="1"/>
          </p:cNvSpPr>
          <p:nvPr>
            <p:ph type="subTitle" idx="1"/>
          </p:nvPr>
        </p:nvSpPr>
        <p:spPr>
          <a:xfrm>
            <a:off x="3822672" y="3602037"/>
            <a:ext cx="6845328" cy="2124995"/>
          </a:xfrm>
        </p:spPr>
        <p:txBody>
          <a:bodyPr>
            <a:normAutofit/>
          </a:bodyPr>
          <a:lstStyle/>
          <a:p>
            <a:r>
              <a:rPr lang="en-US" dirty="0"/>
              <a:t>Module 10</a:t>
            </a:r>
          </a:p>
          <a:p>
            <a:r>
              <a:rPr lang="en-US"/>
              <a:t>Software </a:t>
            </a:r>
            <a:r>
              <a:rPr lang="en-US" dirty="0"/>
              <a:t>Testing</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as you go!!</a:t>
            </a:r>
          </a:p>
        </p:txBody>
      </p:sp>
      <p:sp>
        <p:nvSpPr>
          <p:cNvPr id="3" name="Content Placeholder 2"/>
          <p:cNvSpPr>
            <a:spLocks noGrp="1"/>
          </p:cNvSpPr>
          <p:nvPr>
            <p:ph idx="1"/>
          </p:nvPr>
        </p:nvSpPr>
        <p:spPr/>
        <p:txBody>
          <a:bodyPr>
            <a:normAutofit/>
          </a:bodyPr>
          <a:lstStyle/>
          <a:p>
            <a:pPr>
              <a:lnSpc>
                <a:spcPct val="100000"/>
              </a:lnSpc>
            </a:pPr>
            <a:r>
              <a:rPr lang="en-US" dirty="0"/>
              <a:t>Why do we test as we go?  </a:t>
            </a:r>
          </a:p>
          <a:p>
            <a:pPr lvl="1">
              <a:lnSpc>
                <a:spcPct val="100000"/>
              </a:lnSpc>
            </a:pPr>
            <a:endParaRPr lang="en-US" dirty="0"/>
          </a:p>
          <a:p>
            <a:pPr>
              <a:lnSpc>
                <a:spcPct val="100000"/>
              </a:lnSpc>
            </a:pPr>
            <a:r>
              <a:rPr lang="en-US" dirty="0"/>
              <a:t>Why not just create all of our code and then test it?  </a:t>
            </a:r>
          </a:p>
          <a:p>
            <a:pPr lvl="1">
              <a:lnSpc>
                <a:spcPct val="100000"/>
              </a:lnSpc>
            </a:pPr>
            <a:endParaRPr lang="en-US" dirty="0"/>
          </a:p>
          <a:p>
            <a:pPr>
              <a:lnSpc>
                <a:spcPct val="100000"/>
              </a:lnSpc>
            </a:pPr>
            <a:r>
              <a:rPr lang="en-US" dirty="0"/>
              <a:t>Why do we need to test the small pieces?</a:t>
            </a:r>
          </a:p>
          <a:p>
            <a:pPr lvl="1">
              <a:lnSpc>
                <a:spcPct val="100000"/>
              </a:lnSpc>
            </a:pPr>
            <a:endParaRPr lang="en-US" dirty="0"/>
          </a:p>
          <a:p>
            <a:pPr>
              <a:lnSpc>
                <a:spcPct val="100000"/>
              </a:lnSpc>
            </a:pPr>
            <a:r>
              <a:rPr lang="en-US" dirty="0"/>
              <a:t>It takes so much time stopping to test when I could just continue to write the code</a:t>
            </a:r>
          </a:p>
          <a:p>
            <a:pPr lvl="1">
              <a:lnSpc>
                <a:spcPct val="100000"/>
              </a:lnSpc>
            </a:pPr>
            <a:endParaRPr lang="en-US" dirty="0"/>
          </a:p>
          <a:p>
            <a:pPr lvl="1">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403421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as you go!!</a:t>
            </a:r>
          </a:p>
        </p:txBody>
      </p:sp>
      <p:sp>
        <p:nvSpPr>
          <p:cNvPr id="3" name="Content Placeholder 2"/>
          <p:cNvSpPr>
            <a:spLocks noGrp="1"/>
          </p:cNvSpPr>
          <p:nvPr>
            <p:ph idx="1"/>
          </p:nvPr>
        </p:nvSpPr>
        <p:spPr/>
        <p:txBody>
          <a:bodyPr>
            <a:normAutofit lnSpcReduction="10000"/>
          </a:bodyPr>
          <a:lstStyle/>
          <a:p>
            <a:pPr>
              <a:lnSpc>
                <a:spcPct val="100000"/>
              </a:lnSpc>
            </a:pPr>
            <a:r>
              <a:rPr lang="en-US" dirty="0"/>
              <a:t>Because it actually saves time in the end</a:t>
            </a:r>
          </a:p>
          <a:p>
            <a:pPr lvl="1">
              <a:lnSpc>
                <a:spcPct val="100000"/>
              </a:lnSpc>
            </a:pPr>
            <a:r>
              <a:rPr lang="en-US" dirty="0"/>
              <a:t>If I have five pages of code (a small program), and I have done no testing until the end, what part of the code is causing a problem with my expected output?</a:t>
            </a:r>
          </a:p>
          <a:p>
            <a:pPr lvl="2">
              <a:lnSpc>
                <a:spcPct val="100000"/>
              </a:lnSpc>
            </a:pPr>
            <a:r>
              <a:rPr lang="en-US" dirty="0"/>
              <a:t>Is it the first, second, fifth IF statement?</a:t>
            </a:r>
          </a:p>
          <a:p>
            <a:pPr lvl="2">
              <a:lnSpc>
                <a:spcPct val="100000"/>
              </a:lnSpc>
            </a:pPr>
            <a:r>
              <a:rPr lang="en-US" dirty="0"/>
              <a:t>Is it the INSERT or the UPDATE?</a:t>
            </a:r>
          </a:p>
          <a:p>
            <a:pPr lvl="1">
              <a:lnSpc>
                <a:spcPct val="100000"/>
              </a:lnSpc>
            </a:pPr>
            <a:r>
              <a:rPr lang="en-US" dirty="0"/>
              <a:t>You now have to spend what could be hours (if lucky) trying to isolate WHERE the problem is.  This takes a lot of time</a:t>
            </a:r>
          </a:p>
          <a:p>
            <a:pPr lvl="1">
              <a:lnSpc>
                <a:spcPct val="100000"/>
              </a:lnSpc>
            </a:pPr>
            <a:r>
              <a:rPr lang="en-US" dirty="0"/>
              <a:t>If you test as you go, you do not have to worry about the WHERE – you know the exact location so you can just focus on the correction</a:t>
            </a:r>
          </a:p>
          <a:p>
            <a:pPr lvl="3">
              <a:lnSpc>
                <a:spcPct val="100000"/>
              </a:lnSpc>
            </a:pPr>
            <a:endParaRPr lang="en-US" dirty="0"/>
          </a:p>
          <a:p>
            <a:pPr lvl="1">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85920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Integration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3789"/>
            <a:ext cx="10058400" cy="4863766"/>
          </a:xfrm>
          <a:prstGeom prst="rect">
            <a:avLst/>
          </a:prstGeom>
        </p:spPr>
      </p:pic>
    </p:spTree>
    <p:extLst>
      <p:ext uri="{BB962C8B-B14F-4D97-AF65-F5344CB8AC3E}">
        <p14:creationId xmlns:p14="http://schemas.microsoft.com/office/powerpoint/2010/main" val="70712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Integration Testing</a:t>
            </a:r>
          </a:p>
        </p:txBody>
      </p:sp>
      <p:sp>
        <p:nvSpPr>
          <p:cNvPr id="3" name="Content Placeholder 2"/>
          <p:cNvSpPr>
            <a:spLocks noGrp="1"/>
          </p:cNvSpPr>
          <p:nvPr>
            <p:ph idx="1"/>
          </p:nvPr>
        </p:nvSpPr>
        <p:spPr/>
        <p:txBody>
          <a:bodyPr>
            <a:normAutofit/>
          </a:bodyPr>
          <a:lstStyle/>
          <a:p>
            <a:pPr>
              <a:lnSpc>
                <a:spcPct val="100000"/>
              </a:lnSpc>
            </a:pPr>
            <a:r>
              <a:rPr lang="en-US" dirty="0"/>
              <a:t>We will focus much of our testing time in this class on integration testing</a:t>
            </a:r>
          </a:p>
          <a:p>
            <a:pPr>
              <a:lnSpc>
                <a:spcPct val="100000"/>
              </a:lnSpc>
            </a:pPr>
            <a:r>
              <a:rPr lang="en-US" dirty="0"/>
              <a:t>You have tested all of the small pieces, now you need to put the pieces together</a:t>
            </a:r>
          </a:p>
          <a:p>
            <a:pPr>
              <a:lnSpc>
                <a:spcPct val="100000"/>
              </a:lnSpc>
            </a:pPr>
            <a:r>
              <a:rPr lang="en-US" dirty="0"/>
              <a:t>Integration testing is testing that ensures those pieces are working together as expected</a:t>
            </a:r>
          </a:p>
          <a:p>
            <a:pPr lvl="1">
              <a:lnSpc>
                <a:spcPct val="100000"/>
              </a:lnSpc>
            </a:pPr>
            <a:r>
              <a:rPr lang="en-US" dirty="0"/>
              <a:t>You know your loop works correctly, you know your IF works correctly, but do you know when you put them together they will still perform as expected?</a:t>
            </a:r>
          </a:p>
          <a:p>
            <a:pPr lvl="1">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48385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Integration Testing</a:t>
            </a:r>
          </a:p>
        </p:txBody>
      </p:sp>
      <p:sp>
        <p:nvSpPr>
          <p:cNvPr id="3" name="Content Placeholder 2"/>
          <p:cNvSpPr>
            <a:spLocks noGrp="1"/>
          </p:cNvSpPr>
          <p:nvPr>
            <p:ph idx="1"/>
          </p:nvPr>
        </p:nvSpPr>
        <p:spPr/>
        <p:txBody>
          <a:bodyPr>
            <a:normAutofit lnSpcReduction="10000"/>
          </a:bodyPr>
          <a:lstStyle/>
          <a:p>
            <a:pPr>
              <a:lnSpc>
                <a:spcPct val="100000"/>
              </a:lnSpc>
            </a:pPr>
            <a:r>
              <a:rPr lang="en-US" dirty="0"/>
              <a:t>This testing is important when working on all code yourself, but it becomes vital when part of a team and components are written by different team members</a:t>
            </a:r>
          </a:p>
          <a:p>
            <a:pPr lvl="1">
              <a:lnSpc>
                <a:spcPct val="100000"/>
              </a:lnSpc>
            </a:pPr>
            <a:r>
              <a:rPr lang="en-US" dirty="0"/>
              <a:t>Everyone codes different so this can sometimes lead to problems when two pieces have two (or more) different authors</a:t>
            </a:r>
          </a:p>
          <a:p>
            <a:pPr>
              <a:lnSpc>
                <a:spcPct val="100000"/>
              </a:lnSpc>
            </a:pPr>
            <a:r>
              <a:rPr lang="en-US" dirty="0"/>
              <a:t>Do </a:t>
            </a:r>
            <a:r>
              <a:rPr lang="en-US" b="1" u="sng" dirty="0"/>
              <a:t>not</a:t>
            </a:r>
            <a:r>
              <a:rPr lang="en-US" dirty="0"/>
              <a:t> get complacent and think “we have a standard on our team so everything will work perfectly together – we’ll test later”</a:t>
            </a:r>
          </a:p>
          <a:p>
            <a:pPr lvl="1">
              <a:lnSpc>
                <a:spcPct val="100000"/>
              </a:lnSpc>
            </a:pPr>
            <a:r>
              <a:rPr lang="en-US" dirty="0"/>
              <a:t>This is a panicked disaster waiting to happen</a:t>
            </a:r>
          </a:p>
          <a:p>
            <a:pPr lvl="2">
              <a:lnSpc>
                <a:spcPct val="100000"/>
              </a:lnSpc>
            </a:pPr>
            <a:endParaRPr lang="en-US" dirty="0"/>
          </a:p>
        </p:txBody>
      </p:sp>
    </p:spTree>
    <p:extLst>
      <p:ext uri="{BB962C8B-B14F-4D97-AF65-F5344CB8AC3E}">
        <p14:creationId xmlns:p14="http://schemas.microsoft.com/office/powerpoint/2010/main" val="289198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Integration Testing</a:t>
            </a:r>
          </a:p>
        </p:txBody>
      </p:sp>
      <p:sp>
        <p:nvSpPr>
          <p:cNvPr id="3" name="Content Placeholder 2"/>
          <p:cNvSpPr>
            <a:spLocks noGrp="1"/>
          </p:cNvSpPr>
          <p:nvPr>
            <p:ph idx="1"/>
          </p:nvPr>
        </p:nvSpPr>
        <p:spPr/>
        <p:txBody>
          <a:bodyPr>
            <a:normAutofit/>
          </a:bodyPr>
          <a:lstStyle/>
          <a:p>
            <a:pPr>
              <a:lnSpc>
                <a:spcPct val="100000"/>
              </a:lnSpc>
            </a:pPr>
            <a:r>
              <a:rPr lang="en-US" dirty="0"/>
              <a:t>What has been described previously is what we call component integration (which will be our focus in this class)</a:t>
            </a:r>
          </a:p>
          <a:p>
            <a:pPr>
              <a:lnSpc>
                <a:spcPct val="100000"/>
              </a:lnSpc>
            </a:pPr>
            <a:r>
              <a:rPr lang="en-US" dirty="0"/>
              <a:t>There is also system integration</a:t>
            </a:r>
          </a:p>
          <a:p>
            <a:pPr lvl="1">
              <a:lnSpc>
                <a:spcPct val="100000"/>
              </a:lnSpc>
            </a:pPr>
            <a:r>
              <a:rPr lang="en-US" dirty="0"/>
              <a:t>An entire system is not necessary just one large piece of code, one language, one machine, one operating system, one device</a:t>
            </a:r>
          </a:p>
          <a:p>
            <a:pPr lvl="1">
              <a:lnSpc>
                <a:spcPct val="100000"/>
              </a:lnSpc>
            </a:pPr>
            <a:r>
              <a:rPr lang="en-US" dirty="0"/>
              <a:t>System integration testing looks at all of these pieces and tests how they work together </a:t>
            </a:r>
          </a:p>
          <a:p>
            <a:pPr lvl="1">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395756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System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9725"/>
            <a:ext cx="10058400" cy="4719387"/>
          </a:xfrm>
          <a:prstGeom prst="rect">
            <a:avLst/>
          </a:prstGeom>
        </p:spPr>
      </p:pic>
    </p:spTree>
    <p:extLst>
      <p:ext uri="{BB962C8B-B14F-4D97-AF65-F5344CB8AC3E}">
        <p14:creationId xmlns:p14="http://schemas.microsoft.com/office/powerpoint/2010/main" val="134495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System Testing</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a:t>Tests the entire application as one single piece to ensure it meets the requirements as set out in the system design</a:t>
            </a:r>
          </a:p>
          <a:p>
            <a:pPr>
              <a:lnSpc>
                <a:spcPct val="100000"/>
              </a:lnSpc>
            </a:pPr>
            <a:r>
              <a:rPr lang="en-US" dirty="0"/>
              <a:t>It tests the functional requirements of the application (e.g. A student is registered in the database correctly, the report is automatically generated)</a:t>
            </a:r>
          </a:p>
          <a:p>
            <a:pPr>
              <a:lnSpc>
                <a:spcPct val="100000"/>
              </a:lnSpc>
            </a:pPr>
            <a:r>
              <a:rPr lang="en-US" dirty="0"/>
              <a:t>It tests the non-functional requirements of the application (e.g. the usability of the application, the web application works on both Firefox and Chrome)</a:t>
            </a:r>
          </a:p>
          <a:p>
            <a:pPr>
              <a:lnSpc>
                <a:spcPct val="100000"/>
              </a:lnSpc>
            </a:pPr>
            <a:r>
              <a:rPr lang="en-US" dirty="0"/>
              <a:t>We will not be performing any system testing in this course, but this will be a testing level that is vital to your capstone project</a:t>
            </a:r>
          </a:p>
          <a:p>
            <a:pPr>
              <a:lnSpc>
                <a:spcPct val="100000"/>
              </a:lnSpc>
            </a:pPr>
            <a:endParaRPr lang="en-US" dirty="0"/>
          </a:p>
          <a:p>
            <a:pPr>
              <a:lnSpc>
                <a:spcPct val="100000"/>
              </a:lnSpc>
            </a:pPr>
            <a:endParaRPr lang="en-US" dirty="0"/>
          </a:p>
          <a:p>
            <a:pPr lvl="1">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252653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Acceptance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3947"/>
            <a:ext cx="10058400" cy="4728411"/>
          </a:xfrm>
          <a:prstGeom prst="rect">
            <a:avLst/>
          </a:prstGeom>
        </p:spPr>
      </p:pic>
    </p:spTree>
    <p:extLst>
      <p:ext uri="{BB962C8B-B14F-4D97-AF65-F5344CB8AC3E}">
        <p14:creationId xmlns:p14="http://schemas.microsoft.com/office/powerpoint/2010/main" val="350456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Acceptance Testing</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a:t>Also called User Acceptance Testing</a:t>
            </a:r>
          </a:p>
          <a:p>
            <a:pPr>
              <a:lnSpc>
                <a:spcPct val="100000"/>
              </a:lnSpc>
            </a:pPr>
            <a:r>
              <a:rPr lang="en-US" dirty="0"/>
              <a:t>This level of testing is when we get users or customers involved</a:t>
            </a:r>
          </a:p>
          <a:p>
            <a:pPr lvl="1">
              <a:lnSpc>
                <a:spcPct val="100000"/>
              </a:lnSpc>
            </a:pPr>
            <a:r>
              <a:rPr lang="en-US" dirty="0"/>
              <a:t>Customers can go into the system and perform activities that they have requested and provide feedback on their experience</a:t>
            </a:r>
          </a:p>
          <a:p>
            <a:pPr>
              <a:lnSpc>
                <a:spcPct val="100000"/>
              </a:lnSpc>
            </a:pPr>
            <a:r>
              <a:rPr lang="en-US" dirty="0"/>
              <a:t>This is the last level of testing</a:t>
            </a:r>
          </a:p>
          <a:p>
            <a:pPr lvl="1">
              <a:lnSpc>
                <a:spcPct val="100000"/>
              </a:lnSpc>
            </a:pPr>
            <a:r>
              <a:rPr lang="en-US" dirty="0"/>
              <a:t>We start with customers when we design applications and we end with customers as they hopefully accept the product that has been developed</a:t>
            </a:r>
          </a:p>
          <a:p>
            <a:pPr>
              <a:lnSpc>
                <a:spcPct val="100000"/>
              </a:lnSpc>
            </a:pPr>
            <a:r>
              <a:rPr lang="en-US" dirty="0"/>
              <a:t>As with system testing, we will not be focusing on acceptance testing in this course, but this will be a component of your capstone project</a:t>
            </a:r>
          </a:p>
          <a:p>
            <a:pPr lvl="2">
              <a:lnSpc>
                <a:spcPct val="100000"/>
              </a:lnSpc>
            </a:pPr>
            <a:endParaRPr lang="en-US" dirty="0"/>
          </a:p>
        </p:txBody>
      </p:sp>
    </p:spTree>
    <p:extLst>
      <p:ext uri="{BB962C8B-B14F-4D97-AF65-F5344CB8AC3E}">
        <p14:creationId xmlns:p14="http://schemas.microsoft.com/office/powerpoint/2010/main" val="155161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a:lnSpc>
                <a:spcPct val="100000"/>
              </a:lnSpc>
            </a:pPr>
            <a:r>
              <a:rPr lang="en-US" dirty="0"/>
              <a:t>Look at application testing:</a:t>
            </a:r>
          </a:p>
          <a:p>
            <a:pPr lvl="1">
              <a:lnSpc>
                <a:spcPct val="100000"/>
              </a:lnSpc>
            </a:pPr>
            <a:r>
              <a:rPr lang="en-US" dirty="0"/>
              <a:t>Why we test</a:t>
            </a:r>
          </a:p>
          <a:p>
            <a:pPr lvl="1">
              <a:lnSpc>
                <a:spcPct val="100000"/>
              </a:lnSpc>
            </a:pPr>
            <a:r>
              <a:rPr lang="en-US" dirty="0"/>
              <a:t>Test levels</a:t>
            </a:r>
          </a:p>
          <a:p>
            <a:pPr lvl="1">
              <a:lnSpc>
                <a:spcPct val="100000"/>
              </a:lnSpc>
            </a:pPr>
            <a:r>
              <a:rPr lang="en-US" dirty="0"/>
              <a:t>Types of tests</a:t>
            </a:r>
          </a:p>
          <a:p>
            <a:pPr lvl="1">
              <a:lnSpc>
                <a:spcPct val="100000"/>
              </a:lnSpc>
            </a:pPr>
            <a:r>
              <a:rPr lang="en-US" dirty="0"/>
              <a:t>What should be tested</a:t>
            </a:r>
          </a:p>
          <a:p>
            <a:pPr lvl="1">
              <a:lnSpc>
                <a:spcPct val="100000"/>
              </a:lnSpc>
            </a:pPr>
            <a:r>
              <a:rPr lang="en-US" dirty="0"/>
              <a:t>Test Documentation</a:t>
            </a:r>
          </a:p>
          <a:p>
            <a:pPr lvl="1">
              <a:lnSpc>
                <a:spcPct val="100000"/>
              </a:lnSpc>
            </a:pPr>
            <a:r>
              <a:rPr lang="en-US" dirty="0"/>
              <a:t>How testing will be incorporated into this course</a:t>
            </a:r>
          </a:p>
        </p:txBody>
      </p:sp>
    </p:spTree>
    <p:extLst>
      <p:ext uri="{BB962C8B-B14F-4D97-AF65-F5344CB8AC3E}">
        <p14:creationId xmlns:p14="http://schemas.microsoft.com/office/powerpoint/2010/main" val="1401067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554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Types…</a:t>
            </a:r>
          </a:p>
        </p:txBody>
      </p:sp>
      <p:sp>
        <p:nvSpPr>
          <p:cNvPr id="3" name="Content Placeholder 2"/>
          <p:cNvSpPr>
            <a:spLocks noGrp="1"/>
          </p:cNvSpPr>
          <p:nvPr>
            <p:ph idx="1"/>
          </p:nvPr>
        </p:nvSpPr>
        <p:spPr/>
        <p:txBody>
          <a:bodyPr>
            <a:normAutofit/>
          </a:bodyPr>
          <a:lstStyle/>
          <a:p>
            <a:pPr>
              <a:lnSpc>
                <a:spcPct val="100000"/>
              </a:lnSpc>
            </a:pPr>
            <a:r>
              <a:rPr lang="en-US" dirty="0"/>
              <a:t>There are many different </a:t>
            </a:r>
            <a:r>
              <a:rPr lang="en-US"/>
              <a:t>types of </a:t>
            </a:r>
            <a:r>
              <a:rPr lang="en-US" dirty="0"/>
              <a:t>tests available to us.  In this class we are going to keep it small and simple.</a:t>
            </a:r>
          </a:p>
          <a:p>
            <a:pPr>
              <a:lnSpc>
                <a:spcPct val="100000"/>
              </a:lnSpc>
            </a:pPr>
            <a:r>
              <a:rPr lang="en-US" dirty="0"/>
              <a:t>Our focus is on functional testing (testing what the program does)</a:t>
            </a:r>
          </a:p>
          <a:p>
            <a:pPr>
              <a:lnSpc>
                <a:spcPct val="100000"/>
              </a:lnSpc>
            </a:pPr>
            <a:r>
              <a:rPr lang="en-US" dirty="0"/>
              <a:t>The following types of tests can be used for either component or integration testing</a:t>
            </a:r>
          </a:p>
          <a:p>
            <a:pPr lvl="2">
              <a:lnSpc>
                <a:spcPct val="100000"/>
              </a:lnSpc>
            </a:pPr>
            <a:endParaRPr lang="en-US" dirty="0"/>
          </a:p>
        </p:txBody>
      </p:sp>
    </p:spTree>
    <p:extLst>
      <p:ext uri="{BB962C8B-B14F-4D97-AF65-F5344CB8AC3E}">
        <p14:creationId xmlns:p14="http://schemas.microsoft.com/office/powerpoint/2010/main" val="2603679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Types…</a:t>
            </a:r>
          </a:p>
        </p:txBody>
      </p:sp>
      <p:sp>
        <p:nvSpPr>
          <p:cNvPr id="3" name="Content Placeholder 2"/>
          <p:cNvSpPr>
            <a:spLocks noGrp="1"/>
          </p:cNvSpPr>
          <p:nvPr>
            <p:ph idx="1"/>
          </p:nvPr>
        </p:nvSpPr>
        <p:spPr/>
        <p:txBody>
          <a:bodyPr>
            <a:normAutofit/>
          </a:bodyPr>
          <a:lstStyle/>
          <a:p>
            <a:pPr>
              <a:lnSpc>
                <a:spcPct val="100000"/>
              </a:lnSpc>
            </a:pPr>
            <a:r>
              <a:rPr lang="en-US" dirty="0"/>
              <a:t>Dynamic Testing</a:t>
            </a:r>
          </a:p>
          <a:p>
            <a:pPr lvl="1">
              <a:lnSpc>
                <a:spcPct val="100000"/>
              </a:lnSpc>
            </a:pPr>
            <a:r>
              <a:rPr lang="en-US" dirty="0"/>
              <a:t>Code is executed</a:t>
            </a:r>
          </a:p>
          <a:p>
            <a:pPr>
              <a:lnSpc>
                <a:spcPct val="100000"/>
              </a:lnSpc>
            </a:pPr>
            <a:endParaRPr lang="en-US" dirty="0"/>
          </a:p>
          <a:p>
            <a:pPr>
              <a:lnSpc>
                <a:spcPct val="100000"/>
              </a:lnSpc>
            </a:pPr>
            <a:r>
              <a:rPr lang="en-US" dirty="0"/>
              <a:t>Static Testing</a:t>
            </a:r>
          </a:p>
          <a:p>
            <a:pPr lvl="1">
              <a:lnSpc>
                <a:spcPct val="100000"/>
              </a:lnSpc>
            </a:pPr>
            <a:r>
              <a:rPr lang="en-US" dirty="0"/>
              <a:t>The code is not actually executed</a:t>
            </a:r>
          </a:p>
          <a:p>
            <a:pPr lvl="2">
              <a:lnSpc>
                <a:spcPct val="100000"/>
              </a:lnSpc>
            </a:pPr>
            <a:endParaRPr lang="en-US" dirty="0"/>
          </a:p>
        </p:txBody>
      </p:sp>
    </p:spTree>
    <p:extLst>
      <p:ext uri="{BB962C8B-B14F-4D97-AF65-F5344CB8AC3E}">
        <p14:creationId xmlns:p14="http://schemas.microsoft.com/office/powerpoint/2010/main" val="39949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Types…</a:t>
            </a:r>
          </a:p>
        </p:txBody>
      </p:sp>
      <p:sp>
        <p:nvSpPr>
          <p:cNvPr id="3" name="Content Placeholder 2"/>
          <p:cNvSpPr>
            <a:spLocks noGrp="1"/>
          </p:cNvSpPr>
          <p:nvPr>
            <p:ph idx="1"/>
          </p:nvPr>
        </p:nvSpPr>
        <p:spPr/>
        <p:txBody>
          <a:bodyPr>
            <a:normAutofit/>
          </a:bodyPr>
          <a:lstStyle/>
          <a:p>
            <a:pPr>
              <a:lnSpc>
                <a:spcPct val="100000"/>
              </a:lnSpc>
            </a:pPr>
            <a:r>
              <a:rPr lang="en-US" dirty="0"/>
              <a:t>White-box Tests</a:t>
            </a:r>
          </a:p>
          <a:p>
            <a:pPr lvl="1">
              <a:lnSpc>
                <a:spcPct val="100000"/>
              </a:lnSpc>
            </a:pPr>
            <a:r>
              <a:rPr lang="en-US" dirty="0"/>
              <a:t>We can look at the code and </a:t>
            </a:r>
            <a:r>
              <a:rPr lang="en-US" b="1" dirty="0"/>
              <a:t>how</a:t>
            </a:r>
            <a:r>
              <a:rPr lang="en-US" dirty="0"/>
              <a:t> the application is performing its job</a:t>
            </a:r>
          </a:p>
          <a:p>
            <a:pPr>
              <a:lnSpc>
                <a:spcPct val="100000"/>
              </a:lnSpc>
            </a:pPr>
            <a:endParaRPr lang="en-US" dirty="0"/>
          </a:p>
          <a:p>
            <a:pPr>
              <a:lnSpc>
                <a:spcPct val="100000"/>
              </a:lnSpc>
            </a:pPr>
            <a:r>
              <a:rPr lang="en-US" dirty="0"/>
              <a:t>Black-box Tests</a:t>
            </a:r>
          </a:p>
          <a:p>
            <a:pPr lvl="1">
              <a:lnSpc>
                <a:spcPct val="100000"/>
              </a:lnSpc>
            </a:pPr>
            <a:r>
              <a:rPr lang="en-US" dirty="0"/>
              <a:t>We do not look at the code</a:t>
            </a:r>
          </a:p>
          <a:p>
            <a:pPr lvl="1">
              <a:lnSpc>
                <a:spcPct val="100000"/>
              </a:lnSpc>
            </a:pPr>
            <a:r>
              <a:rPr lang="en-US" dirty="0"/>
              <a:t>Based on the specifications, we are seeing </a:t>
            </a:r>
            <a:r>
              <a:rPr lang="en-US" b="1" dirty="0"/>
              <a:t>what</a:t>
            </a:r>
            <a:r>
              <a:rPr lang="en-US" dirty="0"/>
              <a:t> we get as output based on specific input</a:t>
            </a:r>
          </a:p>
          <a:p>
            <a:pPr lvl="2">
              <a:lnSpc>
                <a:spcPct val="100000"/>
              </a:lnSpc>
            </a:pPr>
            <a:endParaRPr lang="en-US" dirty="0"/>
          </a:p>
        </p:txBody>
      </p:sp>
    </p:spTree>
    <p:extLst>
      <p:ext uri="{BB962C8B-B14F-4D97-AF65-F5344CB8AC3E}">
        <p14:creationId xmlns:p14="http://schemas.microsoft.com/office/powerpoint/2010/main" val="3977214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Types…</a:t>
            </a:r>
          </a:p>
        </p:txBody>
      </p:sp>
      <p:sp>
        <p:nvSpPr>
          <p:cNvPr id="3" name="Content Placeholder 2"/>
          <p:cNvSpPr>
            <a:spLocks noGrp="1"/>
          </p:cNvSpPr>
          <p:nvPr>
            <p:ph idx="1"/>
          </p:nvPr>
        </p:nvSpPr>
        <p:spPr/>
        <p:txBody>
          <a:bodyPr>
            <a:normAutofit/>
          </a:bodyPr>
          <a:lstStyle/>
          <a:p>
            <a:pPr>
              <a:lnSpc>
                <a:spcPct val="100000"/>
              </a:lnSpc>
            </a:pPr>
            <a:r>
              <a:rPr lang="en-US" dirty="0"/>
              <a:t>Static White-box Testing</a:t>
            </a:r>
          </a:p>
          <a:p>
            <a:pPr lvl="1">
              <a:lnSpc>
                <a:spcPct val="100000"/>
              </a:lnSpc>
            </a:pPr>
            <a:r>
              <a:rPr lang="en-US" dirty="0"/>
              <a:t>We combine our two definitions:</a:t>
            </a:r>
          </a:p>
          <a:p>
            <a:pPr lvl="2">
              <a:lnSpc>
                <a:spcPct val="100000"/>
              </a:lnSpc>
            </a:pPr>
            <a:r>
              <a:rPr lang="en-US" dirty="0"/>
              <a:t>We do not execute the code</a:t>
            </a:r>
          </a:p>
          <a:p>
            <a:pPr lvl="2">
              <a:lnSpc>
                <a:spcPct val="100000"/>
              </a:lnSpc>
            </a:pPr>
            <a:r>
              <a:rPr lang="en-US" dirty="0"/>
              <a:t>We can view the code</a:t>
            </a:r>
          </a:p>
          <a:p>
            <a:pPr lvl="2">
              <a:lnSpc>
                <a:spcPct val="100000"/>
              </a:lnSpc>
            </a:pPr>
            <a:r>
              <a:rPr lang="en-US" dirty="0"/>
              <a:t>Think of this as a code review</a:t>
            </a:r>
          </a:p>
          <a:p>
            <a:pPr lvl="2">
              <a:lnSpc>
                <a:spcPct val="100000"/>
              </a:lnSpc>
            </a:pPr>
            <a:r>
              <a:rPr lang="en-US" dirty="0"/>
              <a:t>We are looking at code to identify flaws or defects</a:t>
            </a:r>
          </a:p>
          <a:p>
            <a:pPr lvl="3">
              <a:lnSpc>
                <a:spcPct val="100000"/>
              </a:lnSpc>
            </a:pPr>
            <a:r>
              <a:rPr lang="en-US" dirty="0"/>
              <a:t>Are coding standards being followed</a:t>
            </a:r>
          </a:p>
          <a:p>
            <a:pPr lvl="3">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121913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White-box Focus…</a:t>
            </a:r>
          </a:p>
        </p:txBody>
      </p:sp>
      <p:sp>
        <p:nvSpPr>
          <p:cNvPr id="3" name="Content Placeholder 2"/>
          <p:cNvSpPr>
            <a:spLocks noGrp="1"/>
          </p:cNvSpPr>
          <p:nvPr>
            <p:ph idx="1"/>
          </p:nvPr>
        </p:nvSpPr>
        <p:spPr/>
        <p:txBody>
          <a:bodyPr>
            <a:normAutofit lnSpcReduction="10000"/>
          </a:bodyPr>
          <a:lstStyle/>
          <a:p>
            <a:pPr>
              <a:lnSpc>
                <a:spcPct val="100000"/>
              </a:lnSpc>
            </a:pPr>
            <a:r>
              <a:rPr lang="en-US" dirty="0"/>
              <a:t>The main task we will be focused on is:</a:t>
            </a:r>
          </a:p>
          <a:p>
            <a:pPr lvl="1">
              <a:lnSpc>
                <a:spcPct val="100000"/>
              </a:lnSpc>
            </a:pPr>
            <a:r>
              <a:rPr lang="en-US" dirty="0"/>
              <a:t>Reviewing our code:</a:t>
            </a:r>
          </a:p>
          <a:p>
            <a:pPr lvl="2">
              <a:lnSpc>
                <a:spcPct val="100000"/>
              </a:lnSpc>
            </a:pPr>
            <a:r>
              <a:rPr lang="en-US" dirty="0"/>
              <a:t>Are standards maintained</a:t>
            </a:r>
          </a:p>
          <a:p>
            <a:pPr lvl="3">
              <a:lnSpc>
                <a:spcPct val="100000"/>
              </a:lnSpc>
            </a:pPr>
            <a:r>
              <a:rPr lang="en-US" dirty="0"/>
              <a:t>No literal values are used that can be retrieved from the database</a:t>
            </a:r>
          </a:p>
          <a:p>
            <a:pPr lvl="3">
              <a:lnSpc>
                <a:spcPct val="100000"/>
              </a:lnSpc>
            </a:pPr>
            <a:r>
              <a:rPr lang="en-US" dirty="0"/>
              <a:t>Any literal values are in the DECLARE section</a:t>
            </a:r>
          </a:p>
          <a:p>
            <a:pPr lvl="3">
              <a:lnSpc>
                <a:spcPct val="100000"/>
              </a:lnSpc>
            </a:pPr>
            <a:r>
              <a:rPr lang="en-US" dirty="0"/>
              <a:t>Naming standards adhered to (especially on a team or when defined in an organization)</a:t>
            </a:r>
          </a:p>
          <a:p>
            <a:pPr lvl="2">
              <a:lnSpc>
                <a:spcPct val="100000"/>
              </a:lnSpc>
            </a:pPr>
            <a:r>
              <a:rPr lang="en-US" dirty="0"/>
              <a:t>Are restrictions / limitations identified in the specification followed</a:t>
            </a:r>
          </a:p>
          <a:p>
            <a:pPr lvl="2">
              <a:lnSpc>
                <a:spcPct val="100000"/>
              </a:lnSpc>
            </a:pPr>
            <a:r>
              <a:rPr lang="en-US" dirty="0"/>
              <a:t>Quality</a:t>
            </a:r>
          </a:p>
          <a:p>
            <a:pPr lvl="3">
              <a:lnSpc>
                <a:spcPct val="100000"/>
              </a:lnSpc>
            </a:pPr>
            <a:r>
              <a:rPr lang="en-US" dirty="0"/>
              <a:t>Does the code follow good programming standards</a:t>
            </a:r>
          </a:p>
          <a:p>
            <a:pPr lvl="3">
              <a:lnSpc>
                <a:spcPct val="100000"/>
              </a:lnSpc>
            </a:pPr>
            <a:r>
              <a:rPr lang="en-US" dirty="0"/>
              <a:t>Is the code readable</a:t>
            </a:r>
          </a:p>
          <a:p>
            <a:pPr lvl="4">
              <a:lnSpc>
                <a:spcPct val="100000"/>
              </a:lnSpc>
            </a:pPr>
            <a:r>
              <a:rPr lang="en-US" dirty="0"/>
              <a:t>Inline documentation included</a:t>
            </a:r>
          </a:p>
          <a:p>
            <a:pPr lvl="3">
              <a:lnSpc>
                <a:spcPct val="100000"/>
              </a:lnSpc>
            </a:pPr>
            <a:r>
              <a:rPr lang="en-US" dirty="0"/>
              <a:t>Is the code maintainable </a:t>
            </a:r>
          </a:p>
          <a:p>
            <a:pPr lvl="3">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3124162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Types…</a:t>
            </a:r>
          </a:p>
        </p:txBody>
      </p:sp>
      <p:sp>
        <p:nvSpPr>
          <p:cNvPr id="3" name="Content Placeholder 2"/>
          <p:cNvSpPr>
            <a:spLocks noGrp="1"/>
          </p:cNvSpPr>
          <p:nvPr>
            <p:ph idx="1"/>
          </p:nvPr>
        </p:nvSpPr>
        <p:spPr/>
        <p:txBody>
          <a:bodyPr>
            <a:normAutofit/>
          </a:bodyPr>
          <a:lstStyle/>
          <a:p>
            <a:pPr>
              <a:lnSpc>
                <a:spcPct val="100000"/>
              </a:lnSpc>
            </a:pPr>
            <a:r>
              <a:rPr lang="en-US" dirty="0"/>
              <a:t>Dynamic Black-box Testing</a:t>
            </a:r>
          </a:p>
          <a:p>
            <a:pPr lvl="1">
              <a:lnSpc>
                <a:spcPct val="100000"/>
              </a:lnSpc>
            </a:pPr>
            <a:r>
              <a:rPr lang="en-US" dirty="0"/>
              <a:t>We combine out two definitions:</a:t>
            </a:r>
          </a:p>
          <a:p>
            <a:pPr lvl="2">
              <a:lnSpc>
                <a:spcPct val="100000"/>
              </a:lnSpc>
            </a:pPr>
            <a:r>
              <a:rPr lang="en-US" dirty="0"/>
              <a:t>We execute the code</a:t>
            </a:r>
          </a:p>
          <a:p>
            <a:pPr lvl="2">
              <a:lnSpc>
                <a:spcPct val="100000"/>
              </a:lnSpc>
            </a:pPr>
            <a:r>
              <a:rPr lang="en-US" dirty="0"/>
              <a:t>We cannot / do not look at the code (we focus on the </a:t>
            </a:r>
            <a:r>
              <a:rPr lang="en-US" b="1" dirty="0"/>
              <a:t>what</a:t>
            </a:r>
            <a:r>
              <a:rPr lang="en-US" dirty="0"/>
              <a:t>)</a:t>
            </a:r>
          </a:p>
          <a:p>
            <a:pPr lvl="1">
              <a:lnSpc>
                <a:spcPct val="100000"/>
              </a:lnSpc>
            </a:pPr>
            <a:r>
              <a:rPr lang="en-US" dirty="0"/>
              <a:t>In this course, when we are testing functionality, we will be using this type of testing</a:t>
            </a:r>
          </a:p>
          <a:p>
            <a:pPr lvl="1">
              <a:lnSpc>
                <a:spcPct val="100000"/>
              </a:lnSpc>
            </a:pPr>
            <a:r>
              <a:rPr lang="en-US" dirty="0"/>
              <a:t>We will test our code for successful processing</a:t>
            </a:r>
          </a:p>
          <a:p>
            <a:pPr lvl="2">
              <a:lnSpc>
                <a:spcPct val="100000"/>
              </a:lnSpc>
            </a:pPr>
            <a:r>
              <a:rPr lang="en-US" dirty="0"/>
              <a:t>Processing where no run-time errors occur</a:t>
            </a:r>
          </a:p>
          <a:p>
            <a:pPr lvl="2">
              <a:lnSpc>
                <a:spcPct val="100000"/>
              </a:lnSpc>
            </a:pPr>
            <a:r>
              <a:rPr lang="en-US" dirty="0"/>
              <a:t>Processing where no handled exceptions occur</a:t>
            </a:r>
          </a:p>
          <a:p>
            <a:pPr lvl="1">
              <a:lnSpc>
                <a:spcPct val="100000"/>
              </a:lnSpc>
            </a:pPr>
            <a:r>
              <a:rPr lang="en-US" dirty="0"/>
              <a:t>We will be testing our code for unsuccessful processing</a:t>
            </a:r>
          </a:p>
          <a:p>
            <a:pPr lvl="2">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11791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Black-box Focus…</a:t>
            </a:r>
          </a:p>
        </p:txBody>
      </p:sp>
      <p:sp>
        <p:nvSpPr>
          <p:cNvPr id="3" name="Content Placeholder 2"/>
          <p:cNvSpPr>
            <a:spLocks noGrp="1"/>
          </p:cNvSpPr>
          <p:nvPr>
            <p:ph idx="1"/>
          </p:nvPr>
        </p:nvSpPr>
        <p:spPr/>
        <p:txBody>
          <a:bodyPr>
            <a:normAutofit/>
          </a:bodyPr>
          <a:lstStyle/>
          <a:p>
            <a:pPr>
              <a:lnSpc>
                <a:spcPct val="100000"/>
              </a:lnSpc>
            </a:pPr>
            <a:r>
              <a:rPr lang="en-US" dirty="0"/>
              <a:t>The main functionality we will be focused on is:</a:t>
            </a:r>
          </a:p>
          <a:p>
            <a:pPr lvl="1">
              <a:lnSpc>
                <a:spcPct val="100000"/>
              </a:lnSpc>
            </a:pPr>
            <a:r>
              <a:rPr lang="en-US" dirty="0"/>
              <a:t>We will test our code for successfully processing (this will be our definition of </a:t>
            </a:r>
            <a:r>
              <a:rPr lang="en-US" b="1" dirty="0"/>
              <a:t>test-to-pass</a:t>
            </a:r>
            <a:r>
              <a:rPr lang="en-US" dirty="0"/>
              <a:t>)</a:t>
            </a:r>
          </a:p>
          <a:p>
            <a:pPr lvl="2">
              <a:lnSpc>
                <a:spcPct val="100000"/>
              </a:lnSpc>
            </a:pPr>
            <a:r>
              <a:rPr lang="en-US" dirty="0"/>
              <a:t>Processing where no run-time errors occur</a:t>
            </a:r>
          </a:p>
          <a:p>
            <a:pPr lvl="3">
              <a:lnSpc>
                <a:spcPct val="100000"/>
              </a:lnSpc>
            </a:pPr>
            <a:r>
              <a:rPr lang="en-US" dirty="0"/>
              <a:t>Everything, including anticipated errors, is handled cleanly</a:t>
            </a:r>
          </a:p>
          <a:p>
            <a:pPr lvl="3">
              <a:lnSpc>
                <a:spcPct val="100000"/>
              </a:lnSpc>
            </a:pPr>
            <a:r>
              <a:rPr lang="en-US" dirty="0"/>
              <a:t>The program does not crash in the beginning, middle, or end</a:t>
            </a:r>
          </a:p>
          <a:p>
            <a:pPr lvl="3">
              <a:lnSpc>
                <a:spcPct val="100000"/>
              </a:lnSpc>
            </a:pPr>
            <a:r>
              <a:rPr lang="en-US" dirty="0"/>
              <a:t>The program ends in a controlled manner</a:t>
            </a:r>
          </a:p>
          <a:p>
            <a:pPr lvl="2">
              <a:lnSpc>
                <a:spcPct val="100000"/>
              </a:lnSpc>
            </a:pPr>
            <a:r>
              <a:rPr lang="en-US" dirty="0"/>
              <a:t>Processing where no exceptions occur</a:t>
            </a:r>
          </a:p>
          <a:p>
            <a:pPr lvl="3">
              <a:lnSpc>
                <a:spcPct val="100000"/>
              </a:lnSpc>
            </a:pPr>
            <a:r>
              <a:rPr lang="en-US" dirty="0"/>
              <a:t>Clean data is processed – no exceptions are anticipated</a:t>
            </a:r>
          </a:p>
          <a:p>
            <a:pPr lvl="2">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306105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Black-box Focus…</a:t>
            </a:r>
          </a:p>
        </p:txBody>
      </p:sp>
      <p:sp>
        <p:nvSpPr>
          <p:cNvPr id="3" name="Content Placeholder 2"/>
          <p:cNvSpPr>
            <a:spLocks noGrp="1"/>
          </p:cNvSpPr>
          <p:nvPr>
            <p:ph idx="1"/>
          </p:nvPr>
        </p:nvSpPr>
        <p:spPr/>
        <p:txBody>
          <a:bodyPr>
            <a:normAutofit/>
          </a:bodyPr>
          <a:lstStyle/>
          <a:p>
            <a:pPr>
              <a:lnSpc>
                <a:spcPct val="100000"/>
              </a:lnSpc>
            </a:pPr>
            <a:r>
              <a:rPr lang="en-US" dirty="0"/>
              <a:t>The main functionality we will be focused on is:</a:t>
            </a:r>
          </a:p>
          <a:p>
            <a:pPr lvl="1">
              <a:lnSpc>
                <a:spcPct val="100000"/>
              </a:lnSpc>
            </a:pPr>
            <a:r>
              <a:rPr lang="en-US" dirty="0"/>
              <a:t>We will be testing our code for unsuccessful processing (this will be our definition of </a:t>
            </a:r>
            <a:r>
              <a:rPr lang="en-US" b="1" dirty="0"/>
              <a:t>test-to-fail</a:t>
            </a:r>
            <a:r>
              <a:rPr lang="en-US" dirty="0"/>
              <a:t>)</a:t>
            </a:r>
          </a:p>
          <a:p>
            <a:pPr lvl="2">
              <a:lnSpc>
                <a:spcPct val="100000"/>
              </a:lnSpc>
            </a:pPr>
            <a:r>
              <a:rPr lang="en-US" dirty="0"/>
              <a:t>Unanticipated actions / errors</a:t>
            </a:r>
          </a:p>
          <a:p>
            <a:pPr lvl="3">
              <a:lnSpc>
                <a:spcPct val="100000"/>
              </a:lnSpc>
            </a:pPr>
            <a:r>
              <a:rPr lang="en-US" dirty="0"/>
              <a:t>These types of problems cause run-time errors which we must eliminate</a:t>
            </a:r>
          </a:p>
          <a:p>
            <a:pPr lvl="3">
              <a:lnSpc>
                <a:spcPct val="100000"/>
              </a:lnSpc>
            </a:pPr>
            <a:r>
              <a:rPr lang="en-US" dirty="0"/>
              <a:t>Our programs must be able to handle the unexpected</a:t>
            </a:r>
          </a:p>
          <a:p>
            <a:pPr lvl="2">
              <a:lnSpc>
                <a:spcPct val="100000"/>
              </a:lnSpc>
            </a:pPr>
            <a:r>
              <a:rPr lang="en-US" dirty="0"/>
              <a:t>Processing data that will throw exceptions</a:t>
            </a:r>
          </a:p>
          <a:p>
            <a:pPr lvl="3">
              <a:lnSpc>
                <a:spcPct val="100000"/>
              </a:lnSpc>
            </a:pPr>
            <a:r>
              <a:rPr lang="en-US" dirty="0"/>
              <a:t>When we are processing data (whether directly from user input or a batch load) the data is not always perfect.  We need to anticipate what some of the erroneous data will be, process the erroneous data, and give clear, specific feedback to users on how to correct the data</a:t>
            </a:r>
          </a:p>
          <a:p>
            <a:pPr lvl="3">
              <a:lnSpc>
                <a:spcPct val="100000"/>
              </a:lnSpc>
            </a:pPr>
            <a:r>
              <a:rPr lang="en-US" dirty="0"/>
              <a:t>We need to test exception handlers that we have created</a:t>
            </a:r>
          </a:p>
          <a:p>
            <a:pPr lvl="2">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2515041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be tested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536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Test Applications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6540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 should be used in testing?</a:t>
            </a:r>
          </a:p>
        </p:txBody>
      </p:sp>
      <p:sp>
        <p:nvSpPr>
          <p:cNvPr id="3" name="Content Placeholder 2"/>
          <p:cNvSpPr>
            <a:spLocks noGrp="1"/>
          </p:cNvSpPr>
          <p:nvPr>
            <p:ph idx="1"/>
          </p:nvPr>
        </p:nvSpPr>
        <p:spPr/>
        <p:txBody>
          <a:bodyPr>
            <a:normAutofit/>
          </a:bodyPr>
          <a:lstStyle/>
          <a:p>
            <a:pPr>
              <a:lnSpc>
                <a:spcPct val="100000"/>
              </a:lnSpc>
            </a:pPr>
            <a:r>
              <a:rPr lang="en-US" dirty="0"/>
              <a:t>This greatly depends on what we are testing, but here are some general guidelines (not an absolute list):</a:t>
            </a:r>
          </a:p>
          <a:p>
            <a:pPr lvl="1">
              <a:lnSpc>
                <a:spcPct val="100000"/>
              </a:lnSpc>
            </a:pPr>
            <a:r>
              <a:rPr lang="en-US" dirty="0"/>
              <a:t>NULLs</a:t>
            </a:r>
          </a:p>
          <a:p>
            <a:pPr lvl="2">
              <a:lnSpc>
                <a:spcPct val="100000"/>
              </a:lnSpc>
            </a:pPr>
            <a:r>
              <a:rPr lang="en-US" dirty="0"/>
              <a:t>NULL values are one of two headaches for programmers (the second one is coming up next)</a:t>
            </a:r>
          </a:p>
          <a:p>
            <a:pPr lvl="2">
              <a:lnSpc>
                <a:spcPct val="100000"/>
              </a:lnSpc>
            </a:pPr>
            <a:r>
              <a:rPr lang="en-US" dirty="0"/>
              <a:t>Always assume data input could potentially be NULL unless it is being retrieved from a database column that has a NOT NULL constraint</a:t>
            </a:r>
          </a:p>
          <a:p>
            <a:pPr lvl="2">
              <a:lnSpc>
                <a:spcPct val="100000"/>
              </a:lnSpc>
            </a:pPr>
            <a:r>
              <a:rPr lang="en-US" dirty="0"/>
              <a:t>Even if NULL is not considered a valid value, test to see what your code will do if a NULL is erroneously used as input</a:t>
            </a:r>
          </a:p>
        </p:txBody>
      </p:sp>
    </p:spTree>
    <p:extLst>
      <p:ext uri="{BB962C8B-B14F-4D97-AF65-F5344CB8AC3E}">
        <p14:creationId xmlns:p14="http://schemas.microsoft.com/office/powerpoint/2010/main" val="538160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 should be used in testing?</a:t>
            </a:r>
          </a:p>
        </p:txBody>
      </p:sp>
      <p:sp>
        <p:nvSpPr>
          <p:cNvPr id="3" name="Content Placeholder 2"/>
          <p:cNvSpPr>
            <a:spLocks noGrp="1"/>
          </p:cNvSpPr>
          <p:nvPr>
            <p:ph idx="1"/>
          </p:nvPr>
        </p:nvSpPr>
        <p:spPr/>
        <p:txBody>
          <a:bodyPr>
            <a:normAutofit lnSpcReduction="10000"/>
          </a:bodyPr>
          <a:lstStyle/>
          <a:p>
            <a:pPr lvl="1">
              <a:lnSpc>
                <a:spcPct val="100000"/>
              </a:lnSpc>
            </a:pPr>
            <a:r>
              <a:rPr lang="en-US" dirty="0"/>
              <a:t>Dates</a:t>
            </a:r>
          </a:p>
          <a:p>
            <a:pPr lvl="2">
              <a:lnSpc>
                <a:spcPct val="100000"/>
              </a:lnSpc>
            </a:pPr>
            <a:r>
              <a:rPr lang="en-US" dirty="0"/>
              <a:t>Dates are the second headache for programmers</a:t>
            </a:r>
          </a:p>
          <a:p>
            <a:pPr lvl="2">
              <a:lnSpc>
                <a:spcPct val="100000"/>
              </a:lnSpc>
            </a:pPr>
            <a:r>
              <a:rPr lang="en-US" dirty="0"/>
              <a:t>Never assume a default format for your dates when retrieving them from the database (this can vary from database to database)</a:t>
            </a:r>
          </a:p>
          <a:p>
            <a:pPr lvl="3">
              <a:lnSpc>
                <a:spcPct val="100000"/>
              </a:lnSpc>
            </a:pPr>
            <a:r>
              <a:rPr lang="en-US" dirty="0"/>
              <a:t>Your code should always use an appropriate conversion function for dates if having to convert them to a string</a:t>
            </a:r>
          </a:p>
          <a:p>
            <a:pPr lvl="4">
              <a:lnSpc>
                <a:spcPct val="100000"/>
              </a:lnSpc>
            </a:pPr>
            <a:r>
              <a:rPr lang="en-US" dirty="0"/>
              <a:t>In Oracle, this would be a TO_CHAR function</a:t>
            </a:r>
          </a:p>
          <a:p>
            <a:pPr lvl="2">
              <a:lnSpc>
                <a:spcPct val="100000"/>
              </a:lnSpc>
            </a:pPr>
            <a:r>
              <a:rPr lang="en-US" dirty="0"/>
              <a:t>If a date is a string value coming in as input, you will need to know the format of this string, so test to see if the input is in the correct format</a:t>
            </a:r>
          </a:p>
          <a:p>
            <a:pPr lvl="3">
              <a:lnSpc>
                <a:spcPct val="100000"/>
              </a:lnSpc>
            </a:pPr>
            <a:r>
              <a:rPr lang="en-US" dirty="0"/>
              <a:t>In Oracle, to convert a string to a date would be a TO_DATE function</a:t>
            </a:r>
          </a:p>
          <a:p>
            <a:pPr lvl="2">
              <a:lnSpc>
                <a:spcPct val="100000"/>
              </a:lnSpc>
            </a:pPr>
            <a:r>
              <a:rPr lang="en-US" dirty="0"/>
              <a:t>Check comparison points when comparing a date data type to a string data type – was a conversion function used?  If not, you should be using one.</a:t>
            </a:r>
          </a:p>
        </p:txBody>
      </p:sp>
    </p:spTree>
    <p:extLst>
      <p:ext uri="{BB962C8B-B14F-4D97-AF65-F5344CB8AC3E}">
        <p14:creationId xmlns:p14="http://schemas.microsoft.com/office/powerpoint/2010/main" val="168774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 should be used in testing?</a:t>
            </a:r>
          </a:p>
        </p:txBody>
      </p:sp>
      <p:sp>
        <p:nvSpPr>
          <p:cNvPr id="3" name="Content Placeholder 2"/>
          <p:cNvSpPr>
            <a:spLocks noGrp="1"/>
          </p:cNvSpPr>
          <p:nvPr>
            <p:ph idx="1"/>
          </p:nvPr>
        </p:nvSpPr>
        <p:spPr/>
        <p:txBody>
          <a:bodyPr>
            <a:normAutofit fontScale="92500" lnSpcReduction="10000"/>
          </a:bodyPr>
          <a:lstStyle/>
          <a:p>
            <a:pPr lvl="1">
              <a:lnSpc>
                <a:spcPct val="100000"/>
              </a:lnSpc>
            </a:pPr>
            <a:r>
              <a:rPr lang="en-US" dirty="0"/>
              <a:t>Boundaries</a:t>
            </a:r>
          </a:p>
          <a:p>
            <a:pPr lvl="2">
              <a:lnSpc>
                <a:spcPct val="100000"/>
              </a:lnSpc>
            </a:pPr>
            <a:r>
              <a:rPr lang="en-US" dirty="0"/>
              <a:t>If input coming into a component or application can have a range of values, it is usually not worth the time and effort testing every potential input</a:t>
            </a:r>
          </a:p>
          <a:p>
            <a:pPr lvl="3">
              <a:lnSpc>
                <a:spcPct val="100000"/>
              </a:lnSpc>
            </a:pPr>
            <a:r>
              <a:rPr lang="en-US" dirty="0"/>
              <a:t>For example, an application can have a valid input number between 2 and 2,000,000 (do you really want to run almost two million tests?)</a:t>
            </a:r>
          </a:p>
          <a:p>
            <a:pPr lvl="2">
              <a:lnSpc>
                <a:spcPct val="100000"/>
              </a:lnSpc>
            </a:pPr>
            <a:r>
              <a:rPr lang="en-US" dirty="0"/>
              <a:t>Test a few valid inputs in the range, but make sure to test the boundaries as this is where applications tend to have issues</a:t>
            </a:r>
          </a:p>
          <a:p>
            <a:pPr lvl="3">
              <a:lnSpc>
                <a:spcPct val="100000"/>
              </a:lnSpc>
            </a:pPr>
            <a:r>
              <a:rPr lang="en-US" dirty="0"/>
              <a:t>2</a:t>
            </a:r>
          </a:p>
          <a:p>
            <a:pPr lvl="3">
              <a:lnSpc>
                <a:spcPct val="100000"/>
              </a:lnSpc>
            </a:pPr>
            <a:r>
              <a:rPr lang="en-US" dirty="0"/>
              <a:t>2,000,000</a:t>
            </a:r>
          </a:p>
          <a:p>
            <a:pPr lvl="3">
              <a:lnSpc>
                <a:spcPct val="100000"/>
              </a:lnSpc>
            </a:pPr>
            <a:r>
              <a:rPr lang="en-US" dirty="0"/>
              <a:t>1</a:t>
            </a:r>
          </a:p>
          <a:p>
            <a:pPr lvl="3">
              <a:lnSpc>
                <a:spcPct val="100000"/>
              </a:lnSpc>
            </a:pPr>
            <a:r>
              <a:rPr lang="en-US" dirty="0"/>
              <a:t>2,000,001</a:t>
            </a:r>
          </a:p>
          <a:p>
            <a:pPr lvl="2">
              <a:lnSpc>
                <a:spcPct val="100000"/>
              </a:lnSpc>
            </a:pPr>
            <a:r>
              <a:rPr lang="en-US" dirty="0"/>
              <a:t>Remember that you are testing </a:t>
            </a:r>
            <a:r>
              <a:rPr lang="en-US" b="1" dirty="0"/>
              <a:t>both</a:t>
            </a:r>
            <a:r>
              <a:rPr lang="en-US" dirty="0"/>
              <a:t> clean data (test-to-pass) and erroneous data (test-to-fail)</a:t>
            </a:r>
          </a:p>
        </p:txBody>
      </p:sp>
    </p:spTree>
    <p:extLst>
      <p:ext uri="{BB962C8B-B14F-4D97-AF65-F5344CB8AC3E}">
        <p14:creationId xmlns:p14="http://schemas.microsoft.com/office/powerpoint/2010/main" val="3454427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Documentation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0817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Documentation…</a:t>
            </a:r>
          </a:p>
        </p:txBody>
      </p:sp>
      <p:sp>
        <p:nvSpPr>
          <p:cNvPr id="3" name="Content Placeholder 2"/>
          <p:cNvSpPr>
            <a:spLocks noGrp="1"/>
          </p:cNvSpPr>
          <p:nvPr>
            <p:ph idx="1"/>
          </p:nvPr>
        </p:nvSpPr>
        <p:spPr/>
        <p:txBody>
          <a:bodyPr>
            <a:normAutofit/>
          </a:bodyPr>
          <a:lstStyle/>
          <a:p>
            <a:pPr>
              <a:lnSpc>
                <a:spcPct val="100000"/>
              </a:lnSpc>
            </a:pPr>
            <a:r>
              <a:rPr lang="en-US" dirty="0"/>
              <a:t>There are many formal ways of documenting tests, we are going to stay on a more informal side</a:t>
            </a:r>
          </a:p>
          <a:p>
            <a:pPr>
              <a:lnSpc>
                <a:spcPct val="100000"/>
              </a:lnSpc>
            </a:pPr>
            <a:r>
              <a:rPr lang="en-US" dirty="0"/>
              <a:t>We document tests so we can determine what tests we should perform and the results of those tests</a:t>
            </a:r>
          </a:p>
          <a:p>
            <a:pPr>
              <a:lnSpc>
                <a:spcPct val="100000"/>
              </a:lnSpc>
            </a:pPr>
            <a:r>
              <a:rPr lang="en-US" dirty="0"/>
              <a:t>Test plans should be roughed in </a:t>
            </a:r>
            <a:r>
              <a:rPr lang="en-US" b="1" dirty="0"/>
              <a:t>before</a:t>
            </a:r>
            <a:r>
              <a:rPr lang="en-US" dirty="0"/>
              <a:t> coding begins</a:t>
            </a:r>
          </a:p>
          <a:p>
            <a:pPr lvl="1">
              <a:lnSpc>
                <a:spcPct val="100000"/>
              </a:lnSpc>
            </a:pPr>
            <a:r>
              <a:rPr lang="en-US" dirty="0"/>
              <a:t>Test to the specifications not to your code</a:t>
            </a:r>
          </a:p>
          <a:p>
            <a:pPr lvl="1">
              <a:lnSpc>
                <a:spcPct val="100000"/>
              </a:lnSpc>
            </a:pPr>
            <a:r>
              <a:rPr lang="en-US" dirty="0"/>
              <a:t>Your code may miss something so the test plan is another checklist if it has been guided by the specification</a:t>
            </a:r>
          </a:p>
          <a:p>
            <a:pPr lvl="2">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4053760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Example…</a:t>
            </a:r>
          </a:p>
        </p:txBody>
      </p:sp>
      <p:graphicFrame>
        <p:nvGraphicFramePr>
          <p:cNvPr id="5" name="Object 4"/>
          <p:cNvGraphicFramePr>
            <a:graphicFrameLocks noChangeAspect="1"/>
          </p:cNvGraphicFramePr>
          <p:nvPr>
            <p:extLst>
              <p:ext uri="{D42A27DB-BD31-4B8C-83A1-F6EECF244321}">
                <p14:modId xmlns:p14="http://schemas.microsoft.com/office/powerpoint/2010/main" val="2977260667"/>
              </p:ext>
            </p:extLst>
          </p:nvPr>
        </p:nvGraphicFramePr>
        <p:xfrm>
          <a:off x="1997075" y="2620963"/>
          <a:ext cx="8031163" cy="1905000"/>
        </p:xfrm>
        <a:graphic>
          <a:graphicData uri="http://schemas.openxmlformats.org/presentationml/2006/ole">
            <mc:AlternateContent xmlns:mc="http://schemas.openxmlformats.org/markup-compatibility/2006">
              <mc:Choice xmlns:v="urn:schemas-microsoft-com:vml" Requires="v">
                <p:oleObj spid="_x0000_s3102" name="Document" r:id="rId3" imgW="8227575" imgH="1959614" progId="Word.Document.12">
                  <p:embed/>
                </p:oleObj>
              </mc:Choice>
              <mc:Fallback>
                <p:oleObj name="Document" r:id="rId3" imgW="8227575" imgH="1959614" progId="Word.Document.12">
                  <p:embed/>
                  <p:pic>
                    <p:nvPicPr>
                      <p:cNvPr id="0" name=""/>
                      <p:cNvPicPr/>
                      <p:nvPr/>
                    </p:nvPicPr>
                    <p:blipFill>
                      <a:blip r:embed="rId4"/>
                      <a:stretch>
                        <a:fillRect/>
                      </a:stretch>
                    </p:blipFill>
                    <p:spPr>
                      <a:xfrm>
                        <a:off x="1997075" y="2620963"/>
                        <a:ext cx="8031163" cy="1905000"/>
                      </a:xfrm>
                      <a:prstGeom prst="rect">
                        <a:avLst/>
                      </a:prstGeom>
                    </p:spPr>
                  </p:pic>
                </p:oleObj>
              </mc:Fallback>
            </mc:AlternateContent>
          </a:graphicData>
        </a:graphic>
      </p:graphicFrame>
    </p:spTree>
    <p:extLst>
      <p:ext uri="{BB962C8B-B14F-4D97-AF65-F5344CB8AC3E}">
        <p14:creationId xmlns:p14="http://schemas.microsoft.com/office/powerpoint/2010/main" val="1255209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Will Test…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0606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will we test in this course?</a:t>
            </a:r>
          </a:p>
        </p:txBody>
      </p:sp>
      <p:sp>
        <p:nvSpPr>
          <p:cNvPr id="3" name="Content Placeholder 2"/>
          <p:cNvSpPr>
            <a:spLocks noGrp="1"/>
          </p:cNvSpPr>
          <p:nvPr>
            <p:ph idx="1"/>
          </p:nvPr>
        </p:nvSpPr>
        <p:spPr/>
        <p:txBody>
          <a:bodyPr>
            <a:normAutofit lnSpcReduction="10000"/>
          </a:bodyPr>
          <a:lstStyle/>
          <a:p>
            <a:pPr>
              <a:lnSpc>
                <a:spcPct val="100000"/>
              </a:lnSpc>
            </a:pPr>
            <a:r>
              <a:rPr lang="en-US" dirty="0"/>
              <a:t>Testing will be integrated into everything we do – labs, assignments, quizzes, exams</a:t>
            </a:r>
          </a:p>
          <a:p>
            <a:pPr>
              <a:lnSpc>
                <a:spcPct val="100000"/>
              </a:lnSpc>
            </a:pPr>
            <a:r>
              <a:rPr lang="en-US" dirty="0"/>
              <a:t>Sometimes assessments will specifically tell you to show your tests or ask what tests should be performed</a:t>
            </a:r>
          </a:p>
          <a:p>
            <a:pPr>
              <a:lnSpc>
                <a:spcPct val="100000"/>
              </a:lnSpc>
            </a:pPr>
            <a:r>
              <a:rPr lang="en-US" dirty="0"/>
              <a:t>Sometimes assessments will expect you to test but will not ask for testing information</a:t>
            </a:r>
          </a:p>
          <a:p>
            <a:pPr>
              <a:lnSpc>
                <a:spcPct val="100000"/>
              </a:lnSpc>
            </a:pPr>
            <a:r>
              <a:rPr lang="en-US" dirty="0"/>
              <a:t>Testing should be second nature to a software developer.  You </a:t>
            </a:r>
            <a:r>
              <a:rPr lang="en-US" b="1" u="sng" dirty="0"/>
              <a:t>cannot</a:t>
            </a:r>
            <a:r>
              <a:rPr lang="en-US" dirty="0"/>
              <a:t> be a successful software developer without expecting to thoroughly test all software components</a:t>
            </a:r>
          </a:p>
        </p:txBody>
      </p:sp>
    </p:spTree>
    <p:extLst>
      <p:ext uri="{BB962C8B-B14F-4D97-AF65-F5344CB8AC3E}">
        <p14:creationId xmlns:p14="http://schemas.microsoft.com/office/powerpoint/2010/main" val="25179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for Thought</a:t>
            </a:r>
          </a:p>
        </p:txBody>
      </p:sp>
      <p:sp>
        <p:nvSpPr>
          <p:cNvPr id="4" name="Content Placeholder 2"/>
          <p:cNvSpPr>
            <a:spLocks noGrp="1"/>
          </p:cNvSpPr>
          <p:nvPr>
            <p:ph idx="1"/>
          </p:nvPr>
        </p:nvSpPr>
        <p:spPr>
          <a:xfrm>
            <a:off x="838200" y="1825625"/>
            <a:ext cx="10515600" cy="4351338"/>
          </a:xfrm>
        </p:spPr>
        <p:txBody>
          <a:bodyPr>
            <a:normAutofit/>
          </a:bodyPr>
          <a:lstStyle/>
          <a:p>
            <a:pPr marL="0" indent="0">
              <a:buNone/>
            </a:pPr>
            <a:r>
              <a:rPr lang="en-US" i="1" dirty="0">
                <a:latin typeface="Bell MT" panose="02020503060305020303" pitchFamily="18" charset="0"/>
              </a:rPr>
              <a:t>Always code as if the guy who ends up maintaining your code will be a violent psychopath who knows where you live.</a:t>
            </a:r>
          </a:p>
          <a:p>
            <a:endParaRPr lang="en-US" i="1" dirty="0">
              <a:latin typeface="Bell MT" panose="02020503060305020303" pitchFamily="18" charset="0"/>
            </a:endParaRPr>
          </a:p>
          <a:p>
            <a:pPr marL="0" indent="0">
              <a:buNone/>
            </a:pPr>
            <a:r>
              <a:rPr lang="en-US" i="1" dirty="0">
                <a:latin typeface="Bell MT" panose="02020503060305020303" pitchFamily="18" charset="0"/>
              </a:rPr>
              <a:t>- Martin Golding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308" y="2418849"/>
            <a:ext cx="3758114" cy="3758114"/>
          </a:xfrm>
          <a:prstGeom prst="rect">
            <a:avLst/>
          </a:prstGeom>
        </p:spPr>
      </p:pic>
      <p:sp>
        <p:nvSpPr>
          <p:cNvPr id="5" name="TextBox 4"/>
          <p:cNvSpPr txBox="1"/>
          <p:nvPr/>
        </p:nvSpPr>
        <p:spPr>
          <a:xfrm>
            <a:off x="7070308" y="6176963"/>
            <a:ext cx="2279150" cy="369332"/>
          </a:xfrm>
          <a:prstGeom prst="rect">
            <a:avLst/>
          </a:prstGeom>
          <a:noFill/>
        </p:spPr>
        <p:txBody>
          <a:bodyPr wrap="none" rtlCol="0">
            <a:spAutoFit/>
          </a:bodyPr>
          <a:lstStyle/>
          <a:p>
            <a:r>
              <a:rPr lang="en-CA" i="1" dirty="0"/>
              <a:t>Photo: Colourbox.com</a:t>
            </a:r>
          </a:p>
        </p:txBody>
      </p:sp>
    </p:spTree>
    <p:extLst>
      <p:ext uri="{BB962C8B-B14F-4D97-AF65-F5344CB8AC3E}">
        <p14:creationId xmlns:p14="http://schemas.microsoft.com/office/powerpoint/2010/main" val="3768934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5947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test?</a:t>
            </a:r>
          </a:p>
        </p:txBody>
      </p:sp>
      <p:sp>
        <p:nvSpPr>
          <p:cNvPr id="3" name="Content Placeholder 2"/>
          <p:cNvSpPr>
            <a:spLocks noGrp="1"/>
          </p:cNvSpPr>
          <p:nvPr>
            <p:ph idx="1"/>
          </p:nvPr>
        </p:nvSpPr>
        <p:spPr/>
        <p:txBody>
          <a:bodyPr>
            <a:normAutofit/>
          </a:bodyPr>
          <a:lstStyle/>
          <a:p>
            <a:pPr>
              <a:lnSpc>
                <a:spcPct val="100000"/>
              </a:lnSpc>
            </a:pPr>
            <a:r>
              <a:rPr lang="en-US" dirty="0"/>
              <a:t>How do you know your program works?</a:t>
            </a:r>
          </a:p>
          <a:p>
            <a:pPr lvl="1">
              <a:lnSpc>
                <a:spcPct val="100000"/>
              </a:lnSpc>
            </a:pPr>
            <a:r>
              <a:rPr lang="en-US" dirty="0"/>
              <a:t>No, the answer is not “it compiles”</a:t>
            </a:r>
          </a:p>
          <a:p>
            <a:pPr lvl="2">
              <a:lnSpc>
                <a:spcPct val="100000"/>
              </a:lnSpc>
            </a:pPr>
            <a:r>
              <a:rPr lang="en-US" dirty="0"/>
              <a:t>Compiling simply means there are no syntax errors</a:t>
            </a:r>
          </a:p>
          <a:p>
            <a:pPr lvl="2">
              <a:lnSpc>
                <a:spcPct val="100000"/>
              </a:lnSpc>
            </a:pPr>
            <a:r>
              <a:rPr lang="en-US" dirty="0"/>
              <a:t>Compiling is absolutely necessary, but this is not what we mean by application testing</a:t>
            </a:r>
          </a:p>
          <a:p>
            <a:pPr lvl="2">
              <a:lnSpc>
                <a:spcPct val="100000"/>
              </a:lnSpc>
            </a:pPr>
            <a:endParaRPr lang="en-US" dirty="0"/>
          </a:p>
          <a:p>
            <a:pPr lvl="1">
              <a:lnSpc>
                <a:spcPct val="100000"/>
              </a:lnSpc>
            </a:pPr>
            <a:r>
              <a:rPr lang="en-US" dirty="0"/>
              <a:t>Testing refers to the idea that your program works as intended</a:t>
            </a:r>
          </a:p>
          <a:p>
            <a:pPr lvl="2">
              <a:lnSpc>
                <a:spcPct val="100000"/>
              </a:lnSpc>
            </a:pPr>
            <a:r>
              <a:rPr lang="en-US" dirty="0"/>
              <a:t>The final result (output) is what is expected given specific input</a:t>
            </a:r>
          </a:p>
          <a:p>
            <a:pPr lvl="2">
              <a:lnSpc>
                <a:spcPct val="100000"/>
              </a:lnSpc>
            </a:pPr>
            <a:r>
              <a:rPr lang="en-US" dirty="0"/>
              <a:t>We have no logical errors</a:t>
            </a:r>
          </a:p>
        </p:txBody>
      </p:sp>
    </p:spTree>
    <p:extLst>
      <p:ext uri="{BB962C8B-B14F-4D97-AF65-F5344CB8AC3E}">
        <p14:creationId xmlns:p14="http://schemas.microsoft.com/office/powerpoint/2010/main" val="293437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Definitions…</a:t>
            </a:r>
          </a:p>
        </p:txBody>
      </p:sp>
      <p:sp>
        <p:nvSpPr>
          <p:cNvPr id="3" name="Content Placeholder 2"/>
          <p:cNvSpPr>
            <a:spLocks noGrp="1"/>
          </p:cNvSpPr>
          <p:nvPr>
            <p:ph idx="1"/>
          </p:nvPr>
        </p:nvSpPr>
        <p:spPr/>
        <p:txBody>
          <a:bodyPr>
            <a:normAutofit/>
          </a:bodyPr>
          <a:lstStyle/>
          <a:p>
            <a:pPr>
              <a:lnSpc>
                <a:spcPct val="100000"/>
              </a:lnSpc>
            </a:pPr>
            <a:r>
              <a:rPr lang="en-US" dirty="0"/>
              <a:t>There are variations in definitions when it comes to testing terminology</a:t>
            </a:r>
          </a:p>
          <a:p>
            <a:pPr>
              <a:lnSpc>
                <a:spcPct val="100000"/>
              </a:lnSpc>
            </a:pPr>
            <a:endParaRPr lang="en-US" dirty="0"/>
          </a:p>
          <a:p>
            <a:pPr>
              <a:lnSpc>
                <a:spcPct val="100000"/>
              </a:lnSpc>
            </a:pPr>
            <a:r>
              <a:rPr lang="en-US" dirty="0"/>
              <a:t>To ensure we are consistent in our conversations (using a common language) we will define our terms in this module</a:t>
            </a:r>
          </a:p>
        </p:txBody>
      </p:sp>
    </p:spTree>
    <p:extLst>
      <p:ext uri="{BB962C8B-B14F-4D97-AF65-F5344CB8AC3E}">
        <p14:creationId xmlns:p14="http://schemas.microsoft.com/office/powerpoint/2010/main" val="4930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967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Overview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9725"/>
            <a:ext cx="9541042" cy="4719387"/>
          </a:xfrm>
          <a:prstGeom prst="rect">
            <a:avLst/>
          </a:prstGeom>
        </p:spPr>
      </p:pic>
    </p:spTree>
    <p:extLst>
      <p:ext uri="{BB962C8B-B14F-4D97-AF65-F5344CB8AC3E}">
        <p14:creationId xmlns:p14="http://schemas.microsoft.com/office/powerpoint/2010/main" val="313454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Component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662"/>
            <a:ext cx="10058400" cy="4776538"/>
          </a:xfrm>
          <a:prstGeom prst="rect">
            <a:avLst/>
          </a:prstGeom>
        </p:spPr>
      </p:pic>
    </p:spTree>
    <p:extLst>
      <p:ext uri="{BB962C8B-B14F-4D97-AF65-F5344CB8AC3E}">
        <p14:creationId xmlns:p14="http://schemas.microsoft.com/office/powerpoint/2010/main" val="327376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 – Component Testing</a:t>
            </a:r>
          </a:p>
        </p:txBody>
      </p:sp>
      <p:sp>
        <p:nvSpPr>
          <p:cNvPr id="3" name="Content Placeholder 2"/>
          <p:cNvSpPr>
            <a:spLocks noGrp="1"/>
          </p:cNvSpPr>
          <p:nvPr>
            <p:ph idx="1"/>
          </p:nvPr>
        </p:nvSpPr>
        <p:spPr/>
        <p:txBody>
          <a:bodyPr>
            <a:normAutofit fontScale="85000" lnSpcReduction="20000"/>
          </a:bodyPr>
          <a:lstStyle/>
          <a:p>
            <a:pPr>
              <a:lnSpc>
                <a:spcPct val="100000"/>
              </a:lnSpc>
            </a:pPr>
            <a:r>
              <a:rPr lang="en-US" dirty="0"/>
              <a:t>We will focus much of our testing time in this class on component testing</a:t>
            </a:r>
          </a:p>
          <a:p>
            <a:pPr>
              <a:lnSpc>
                <a:spcPct val="100000"/>
              </a:lnSpc>
            </a:pPr>
            <a:r>
              <a:rPr lang="en-US" dirty="0"/>
              <a:t>Also called Unit Testing </a:t>
            </a:r>
          </a:p>
          <a:p>
            <a:pPr lvl="1">
              <a:lnSpc>
                <a:spcPct val="100000"/>
              </a:lnSpc>
            </a:pPr>
            <a:r>
              <a:rPr lang="en-US" dirty="0"/>
              <a:t>Sometimes Unit Testing and Component Testing are considered different levels of tests.  For this course, we will consider them to be the same</a:t>
            </a:r>
          </a:p>
          <a:p>
            <a:pPr>
              <a:lnSpc>
                <a:spcPct val="100000"/>
              </a:lnSpc>
            </a:pPr>
            <a:r>
              <a:rPr lang="en-US" dirty="0"/>
              <a:t>Tests the smaller pieces (components of code)</a:t>
            </a:r>
          </a:p>
          <a:p>
            <a:pPr lvl="1">
              <a:lnSpc>
                <a:spcPct val="100000"/>
              </a:lnSpc>
            </a:pPr>
            <a:r>
              <a:rPr lang="en-US" dirty="0"/>
              <a:t>Each stored program (procedure, function, trigger) is tested as a single unit rather than part of the bigger application</a:t>
            </a:r>
          </a:p>
          <a:p>
            <a:pPr lvl="2">
              <a:lnSpc>
                <a:spcPct val="100000"/>
              </a:lnSpc>
            </a:pPr>
            <a:r>
              <a:rPr lang="en-US" dirty="0"/>
              <a:t>These would correlate to a method in Java</a:t>
            </a:r>
          </a:p>
          <a:p>
            <a:pPr lvl="1">
              <a:lnSpc>
                <a:spcPct val="100000"/>
              </a:lnSpc>
            </a:pPr>
            <a:r>
              <a:rPr lang="en-US" dirty="0"/>
              <a:t>If outside of a stored program (anonymous block) we consider each structured block to be a component (each IF, each Loop, etc.) </a:t>
            </a:r>
          </a:p>
          <a:p>
            <a:pPr lvl="1">
              <a:lnSpc>
                <a:spcPct val="100000"/>
              </a:lnSpc>
            </a:pPr>
            <a:r>
              <a:rPr lang="en-US" dirty="0"/>
              <a:t>As we add each structured block we test</a:t>
            </a:r>
          </a:p>
          <a:p>
            <a:pPr lvl="2">
              <a:lnSpc>
                <a:spcPct val="100000"/>
              </a:lnSpc>
            </a:pPr>
            <a:r>
              <a:rPr lang="en-US" dirty="0"/>
              <a:t>This means we “test as we go” </a:t>
            </a:r>
            <a:r>
              <a:rPr lang="en-US" b="1" u="sng" dirty="0"/>
              <a:t>not</a:t>
            </a:r>
            <a:r>
              <a:rPr lang="en-US" dirty="0"/>
              <a:t> wait to the end to test</a:t>
            </a:r>
          </a:p>
          <a:p>
            <a:pPr lvl="2">
              <a:lnSpc>
                <a:spcPct val="100000"/>
              </a:lnSpc>
            </a:pPr>
            <a:endParaRPr lang="en-US" dirty="0"/>
          </a:p>
        </p:txBody>
      </p:sp>
    </p:spTree>
    <p:extLst>
      <p:ext uri="{BB962C8B-B14F-4D97-AF65-F5344CB8AC3E}">
        <p14:creationId xmlns:p14="http://schemas.microsoft.com/office/powerpoint/2010/main" val="2300288275"/>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1045</TotalTime>
  <Words>2024</Words>
  <Application>Microsoft Office PowerPoint</Application>
  <PresentationFormat>Widescreen</PresentationFormat>
  <Paragraphs>199</Paragraphs>
  <Slides>39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Bell MT</vt:lpstr>
      <vt:lpstr>Calibri</vt:lpstr>
      <vt:lpstr>Verdana</vt:lpstr>
      <vt:lpstr>Office Theme</vt:lpstr>
      <vt:lpstr>Microsoft Word Document</vt:lpstr>
      <vt:lpstr>CPRG 307</vt:lpstr>
      <vt:lpstr>Objectives</vt:lpstr>
      <vt:lpstr>Why We Test Applications</vt:lpstr>
      <vt:lpstr>Why do we test?</vt:lpstr>
      <vt:lpstr>Common Definitions…</vt:lpstr>
      <vt:lpstr>Test Levels</vt:lpstr>
      <vt:lpstr>Test Levels Overview</vt:lpstr>
      <vt:lpstr>Test Levels – Component Testing</vt:lpstr>
      <vt:lpstr>Test Levels – Component Testing</vt:lpstr>
      <vt:lpstr>Test as you go!!</vt:lpstr>
      <vt:lpstr>Test as you go!!</vt:lpstr>
      <vt:lpstr>Test Levels – Integration Testing</vt:lpstr>
      <vt:lpstr>Test Levels – Integration Testing</vt:lpstr>
      <vt:lpstr>Test Levels – Integration Testing</vt:lpstr>
      <vt:lpstr>Test Levels – Integration Testing</vt:lpstr>
      <vt:lpstr>Test Levels – System Testing</vt:lpstr>
      <vt:lpstr>Test Levels – System Testing</vt:lpstr>
      <vt:lpstr>Test Levels – Acceptance Testing</vt:lpstr>
      <vt:lpstr>Test Levels – Acceptance Testing</vt:lpstr>
      <vt:lpstr>Types of Tests</vt:lpstr>
      <vt:lpstr>Test Types…</vt:lpstr>
      <vt:lpstr>Test Types…</vt:lpstr>
      <vt:lpstr>Test Types…</vt:lpstr>
      <vt:lpstr>Test Types…</vt:lpstr>
      <vt:lpstr>Static White-box Focus…</vt:lpstr>
      <vt:lpstr>Test Types…</vt:lpstr>
      <vt:lpstr>Dynamic Black-box Focus…</vt:lpstr>
      <vt:lpstr>Dynamic Black-box Focus…</vt:lpstr>
      <vt:lpstr>What should be tested</vt:lpstr>
      <vt:lpstr>What data should be used in testing?</vt:lpstr>
      <vt:lpstr>What data should be used in testing?</vt:lpstr>
      <vt:lpstr>What data should be used in testing?</vt:lpstr>
      <vt:lpstr>Test Documentation</vt:lpstr>
      <vt:lpstr>Test Documentation…</vt:lpstr>
      <vt:lpstr>Test Plan Example…</vt:lpstr>
      <vt:lpstr>How We Will Test…</vt:lpstr>
      <vt:lpstr>How will we test in this course?</vt:lpstr>
      <vt:lpstr>Food for Thought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Nicole Berard</cp:lastModifiedBy>
  <cp:revision>115</cp:revision>
  <cp:lastPrinted>2017-05-10T15:53:17Z</cp:lastPrinted>
  <dcterms:created xsi:type="dcterms:W3CDTF">2016-04-05T14:17:30Z</dcterms:created>
  <dcterms:modified xsi:type="dcterms:W3CDTF">2018-09-11T20:58:20Z</dcterms:modified>
</cp:coreProperties>
</file>