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79" r:id="rId3"/>
    <p:sldId id="307" r:id="rId4"/>
    <p:sldId id="308" r:id="rId5"/>
    <p:sldId id="309" r:id="rId6"/>
    <p:sldId id="310" r:id="rId7"/>
    <p:sldId id="311" r:id="rId8"/>
    <p:sldId id="265" r:id="rId9"/>
    <p:sldId id="264" r:id="rId10"/>
    <p:sldId id="296" r:id="rId11"/>
    <p:sldId id="297" r:id="rId12"/>
    <p:sldId id="267" r:id="rId13"/>
    <p:sldId id="298" r:id="rId14"/>
    <p:sldId id="299" r:id="rId15"/>
    <p:sldId id="300" r:id="rId16"/>
    <p:sldId id="312" r:id="rId17"/>
    <p:sldId id="302" r:id="rId18"/>
    <p:sldId id="303" r:id="rId19"/>
    <p:sldId id="313" r:id="rId20"/>
    <p:sldId id="314"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A4E7"/>
    <a:srgbClr val="3E94F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753" autoAdjust="0"/>
    <p:restoredTop sz="94613"/>
  </p:normalViewPr>
  <p:slideViewPr>
    <p:cSldViewPr snapToGrid="0" snapToObjects="1" showGuides="1">
      <p:cViewPr varScale="1">
        <p:scale>
          <a:sx n="64" d="100"/>
          <a:sy n="64" d="100"/>
        </p:scale>
        <p:origin x="67" y="3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5/5/2017</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5/5/2017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5/5/2017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5/5/2017</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CPRG 307</a:t>
            </a:r>
            <a:endParaRPr lang="en-US" dirty="0"/>
          </a:p>
        </p:txBody>
      </p:sp>
      <p:sp>
        <p:nvSpPr>
          <p:cNvPr id="3" name="Subtitle 2"/>
          <p:cNvSpPr>
            <a:spLocks noGrp="1"/>
          </p:cNvSpPr>
          <p:nvPr>
            <p:ph type="subTitle" idx="1"/>
          </p:nvPr>
        </p:nvSpPr>
        <p:spPr>
          <a:xfrm>
            <a:off x="3822672" y="3602037"/>
            <a:ext cx="6845328" cy="2124995"/>
          </a:xfrm>
        </p:spPr>
        <p:txBody>
          <a:bodyPr>
            <a:normAutofit/>
          </a:bodyPr>
          <a:lstStyle/>
          <a:p>
            <a:r>
              <a:rPr lang="en-US" dirty="0" smtClean="0"/>
              <a:t>Module </a:t>
            </a:r>
            <a:r>
              <a:rPr lang="en-US" dirty="0" smtClean="0"/>
              <a:t>2</a:t>
            </a:r>
            <a:endParaRPr lang="en-US" dirty="0" smtClean="0"/>
          </a:p>
          <a:p>
            <a:r>
              <a:rPr lang="en-US" dirty="0" smtClean="0"/>
              <a:t>Programming </a:t>
            </a:r>
            <a:r>
              <a:rPr lang="en-US" dirty="0" smtClean="0"/>
              <a:t>Concepts</a:t>
            </a:r>
            <a:endParaRPr lang="en-US" dirty="0" smtClean="0"/>
          </a:p>
        </p:txBody>
      </p:sp>
    </p:spTree>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3" name="Content Placeholder 2"/>
          <p:cNvSpPr>
            <a:spLocks noGrp="1"/>
          </p:cNvSpPr>
          <p:nvPr>
            <p:ph idx="1"/>
          </p:nvPr>
        </p:nvSpPr>
        <p:spPr>
          <a:xfrm>
            <a:off x="838200" y="1825625"/>
            <a:ext cx="10515600" cy="2662154"/>
          </a:xfrm>
        </p:spPr>
        <p:txBody>
          <a:bodyPr>
            <a:normAutofit/>
          </a:bodyPr>
          <a:lstStyle/>
          <a:p>
            <a:r>
              <a:rPr lang="en-US" dirty="0" smtClean="0"/>
              <a:t>When we have a smaller programming problem, a lot of the time there is one way to solve it and we are able to quickly see that one solution.  For example:</a:t>
            </a:r>
          </a:p>
          <a:p>
            <a:pPr lvl="1"/>
            <a:endParaRPr lang="en-US" dirty="0" smtClean="0"/>
          </a:p>
          <a:p>
            <a:pPr lvl="1"/>
            <a:r>
              <a:rPr lang="en-US" dirty="0" smtClean="0"/>
              <a:t>“Modify the active flag of all vessels so that it is ‘Y’.”  In PL/SQL:</a:t>
            </a:r>
          </a:p>
        </p:txBody>
      </p:sp>
      <p:sp>
        <p:nvSpPr>
          <p:cNvPr id="4" name="Rounded Rectangle 3"/>
          <p:cNvSpPr/>
          <p:nvPr/>
        </p:nvSpPr>
        <p:spPr>
          <a:xfrm>
            <a:off x="2979420" y="4301285"/>
            <a:ext cx="6233160" cy="1766867"/>
          </a:xfrm>
          <a:prstGeom prst="roundRect">
            <a:avLst/>
          </a:prstGeom>
          <a:solidFill>
            <a:srgbClr val="53A4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dirty="0" smtClean="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BEGIN</a:t>
            </a:r>
          </a:p>
          <a:p>
            <a:pPr lvl="1"/>
            <a:r>
              <a:rPr lang="en-US" dirty="0" smtClean="0">
                <a:latin typeface="Courier New" panose="02070309020205020404" pitchFamily="49" charset="0"/>
                <a:cs typeface="Courier New" panose="02070309020205020404" pitchFamily="49" charset="0"/>
              </a:rPr>
              <a:t>  UPDATE </a:t>
            </a:r>
            <a:r>
              <a:rPr lang="en-US" dirty="0" err="1">
                <a:latin typeface="Courier New" panose="02070309020205020404" pitchFamily="49" charset="0"/>
                <a:cs typeface="Courier New" panose="02070309020205020404" pitchFamily="49" charset="0"/>
              </a:rPr>
              <a:t>vessel_information</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SET </a:t>
            </a:r>
            <a:r>
              <a:rPr lang="en-US" dirty="0" err="1">
                <a:latin typeface="Courier New" panose="02070309020205020404" pitchFamily="49" charset="0"/>
                <a:cs typeface="Courier New" panose="02070309020205020404" pitchFamily="49" charset="0"/>
              </a:rPr>
              <a:t>active_flag</a:t>
            </a:r>
            <a:r>
              <a:rPr lang="en-US" dirty="0">
                <a:latin typeface="Courier New" panose="02070309020205020404" pitchFamily="49" charset="0"/>
                <a:cs typeface="Courier New" panose="02070309020205020404" pitchFamily="49" charset="0"/>
              </a:rPr>
              <a:t> = 'Y</a:t>
            </a:r>
            <a:r>
              <a:rPr lang="en-US" b="1"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p>
          <a:p>
            <a:pPr lvl="1"/>
            <a:r>
              <a:rPr lang="en-US" dirty="0" smtClean="0">
                <a:latin typeface="Courier New" panose="02070309020205020404" pitchFamily="49" charset="0"/>
                <a:cs typeface="Courier New" panose="02070309020205020404" pitchFamily="49" charset="0"/>
              </a:rPr>
              <a:t>END;</a:t>
            </a:r>
          </a:p>
          <a:p>
            <a:pPr lvl="1"/>
            <a:r>
              <a:rPr lang="en-US" dirty="0">
                <a:latin typeface="Courier New" panose="02070309020205020404" pitchFamily="49" charset="0"/>
                <a:cs typeface="Courier New" panose="02070309020205020404" pitchFamily="49" charset="0"/>
              </a:rPr>
              <a:t>/</a:t>
            </a:r>
          </a:p>
          <a:p>
            <a:pPr>
              <a:buNone/>
            </a:pPr>
            <a:endParaRPr lang="en-US"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23234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3" name="Content Placeholder 2"/>
          <p:cNvSpPr>
            <a:spLocks noGrp="1"/>
          </p:cNvSpPr>
          <p:nvPr>
            <p:ph idx="1"/>
          </p:nvPr>
        </p:nvSpPr>
        <p:spPr/>
        <p:txBody>
          <a:bodyPr/>
          <a:lstStyle/>
          <a:p>
            <a:r>
              <a:rPr lang="en-US" dirty="0" smtClean="0"/>
              <a:t>But what if we have a larger problem?  For example:</a:t>
            </a:r>
          </a:p>
          <a:p>
            <a:pPr lvl="1"/>
            <a:endParaRPr lang="en-US" dirty="0" smtClean="0"/>
          </a:p>
          <a:p>
            <a:pPr lvl="1"/>
            <a:r>
              <a:rPr lang="en-US" dirty="0" smtClean="0"/>
              <a:t>“</a:t>
            </a:r>
            <a:r>
              <a:rPr lang="en-US" dirty="0" smtClean="0"/>
              <a:t>For every new pirate that is loaded into the database from the load table, their vessel must also be new and that pirate </a:t>
            </a:r>
            <a:r>
              <a:rPr lang="en-US" dirty="0" smtClean="0"/>
              <a:t>with that </a:t>
            </a:r>
            <a:r>
              <a:rPr lang="en-US" dirty="0" smtClean="0"/>
              <a:t>vessel must currently be involved in a dispute. This is a ‘pre-run’ so, if these conditions are met, a message should be displayed, but no data should be modified. Existing pirates, vessels, or new </a:t>
            </a:r>
            <a:r>
              <a:rPr lang="en-US" dirty="0" smtClean="0"/>
              <a:t>pirates with new vessels </a:t>
            </a:r>
            <a:r>
              <a:rPr lang="en-US" dirty="0" smtClean="0"/>
              <a:t>not involved in a dispute should not be processed but a message should be displayed identifying why processing failed.”  In PL/SQL:</a:t>
            </a:r>
          </a:p>
          <a:p>
            <a:pPr marL="457200" lvl="1" indent="0">
              <a:buNone/>
            </a:pPr>
            <a:endParaRPr lang="en-US" dirty="0" smtClean="0"/>
          </a:p>
        </p:txBody>
      </p:sp>
    </p:spTree>
    <p:extLst>
      <p:ext uri="{BB962C8B-B14F-4D97-AF65-F5344CB8AC3E}">
        <p14:creationId xmlns:p14="http://schemas.microsoft.com/office/powerpoint/2010/main" val="3155950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726501" y="372979"/>
            <a:ext cx="6233160" cy="5967663"/>
          </a:xfrm>
          <a:prstGeom prst="roundRect">
            <a:avLst/>
          </a:prstGeom>
          <a:solidFill>
            <a:srgbClr val="53A4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500" dirty="0">
                <a:solidFill>
                  <a:schemeClr val="bg1"/>
                </a:solidFill>
                <a:latin typeface="Courier New" pitchFamily="49" charset="0"/>
                <a:cs typeface="Courier New" pitchFamily="49" charset="0"/>
              </a:rPr>
              <a:t>DECLARE</a:t>
            </a:r>
          </a:p>
          <a:p>
            <a:pPr>
              <a:buNone/>
            </a:pPr>
            <a:r>
              <a:rPr lang="en-US" sz="500" dirty="0">
                <a:solidFill>
                  <a:schemeClr val="bg1"/>
                </a:solidFill>
                <a:latin typeface="Courier New" pitchFamily="49" charset="0"/>
                <a:cs typeface="Courier New" pitchFamily="49" charset="0"/>
              </a:rPr>
              <a:t>  CURSOR </a:t>
            </a:r>
            <a:r>
              <a:rPr lang="en-US" sz="500" dirty="0" err="1">
                <a:solidFill>
                  <a:schemeClr val="bg1"/>
                </a:solidFill>
                <a:latin typeface="Courier New" pitchFamily="49" charset="0"/>
                <a:cs typeface="Courier New" pitchFamily="49" charset="0"/>
              </a:rPr>
              <a:t>c_new</a:t>
            </a:r>
            <a:r>
              <a:rPr lang="en-US" sz="500" dirty="0">
                <a:solidFill>
                  <a:schemeClr val="bg1"/>
                </a:solidFill>
                <a:latin typeface="Courier New" pitchFamily="49" charset="0"/>
                <a:cs typeface="Courier New" pitchFamily="49" charset="0"/>
              </a:rPr>
              <a:t> IS</a:t>
            </a:r>
          </a:p>
          <a:p>
            <a:pPr>
              <a:buNone/>
            </a:pPr>
            <a:r>
              <a:rPr lang="en-US" sz="500" dirty="0">
                <a:solidFill>
                  <a:schemeClr val="bg1"/>
                </a:solidFill>
                <a:latin typeface="Courier New" pitchFamily="49" charset="0"/>
                <a:cs typeface="Courier New" pitchFamily="49" charset="0"/>
              </a:rPr>
              <a:t>    SELECT *</a:t>
            </a:r>
          </a:p>
          <a:p>
            <a:pPr>
              <a:buNone/>
            </a:pPr>
            <a:r>
              <a:rPr lang="en-US" sz="500" dirty="0" smtClean="0">
                <a:solidFill>
                  <a:schemeClr val="bg1"/>
                </a:solidFill>
                <a:latin typeface="Courier New" pitchFamily="49" charset="0"/>
                <a:cs typeface="Courier New" pitchFamily="49" charset="0"/>
              </a:rPr>
              <a:t>      FROM </a:t>
            </a:r>
            <a:r>
              <a:rPr lang="en-US" sz="500" dirty="0">
                <a:solidFill>
                  <a:schemeClr val="bg1"/>
                </a:solidFill>
                <a:latin typeface="Courier New" pitchFamily="49" charset="0"/>
                <a:cs typeface="Courier New" pitchFamily="49" charset="0"/>
              </a:rPr>
              <a:t>load_table1;</a:t>
            </a:r>
          </a:p>
          <a:p>
            <a:pPr>
              <a:buNone/>
            </a:pPr>
            <a:endParaRPr lang="en-US" sz="500" dirty="0">
              <a:solidFill>
                <a:schemeClr val="bg1"/>
              </a:solidFill>
              <a:latin typeface="Courier New" pitchFamily="49" charset="0"/>
              <a:cs typeface="Courier New" pitchFamily="49" charset="0"/>
            </a:endParaRPr>
          </a:p>
          <a:p>
            <a:pPr>
              <a:buNone/>
            </a:pPr>
            <a:r>
              <a:rPr lang="en-US" sz="500" dirty="0">
                <a:solidFill>
                  <a:schemeClr val="bg1"/>
                </a:solidFill>
                <a:latin typeface="Courier New" pitchFamily="49" charset="0"/>
                <a:cs typeface="Courier New" pitchFamily="49" charset="0"/>
              </a:rPr>
              <a:t>  </a:t>
            </a:r>
            <a:r>
              <a:rPr lang="en-US" sz="500" dirty="0" err="1">
                <a:solidFill>
                  <a:schemeClr val="bg1"/>
                </a:solidFill>
                <a:latin typeface="Courier New" pitchFamily="49" charset="0"/>
                <a:cs typeface="Courier New" pitchFamily="49" charset="0"/>
              </a:rPr>
              <a:t>v_pirate</a:t>
            </a:r>
            <a:r>
              <a:rPr lang="en-US" sz="500" dirty="0">
                <a:solidFill>
                  <a:schemeClr val="bg1"/>
                </a:solidFill>
                <a:latin typeface="Courier New" pitchFamily="49" charset="0"/>
                <a:cs typeface="Courier New" pitchFamily="49" charset="0"/>
              </a:rPr>
              <a:t> 	</a:t>
            </a:r>
            <a:r>
              <a:rPr lang="en-US" sz="500" dirty="0" err="1" smtClean="0">
                <a:solidFill>
                  <a:schemeClr val="bg1"/>
                </a:solidFill>
                <a:latin typeface="Courier New" pitchFamily="49" charset="0"/>
                <a:cs typeface="Courier New" pitchFamily="49" charset="0"/>
              </a:rPr>
              <a:t>pirate_information.pirate_id%TYPE</a:t>
            </a:r>
            <a:r>
              <a:rPr lang="en-US" sz="500" dirty="0">
                <a:solidFill>
                  <a:schemeClr val="bg1"/>
                </a:solidFill>
                <a:latin typeface="Courier New" pitchFamily="49" charset="0"/>
                <a:cs typeface="Courier New" pitchFamily="49" charset="0"/>
              </a:rPr>
              <a:t>;</a:t>
            </a:r>
          </a:p>
          <a:p>
            <a:pPr>
              <a:buNone/>
            </a:pPr>
            <a:r>
              <a:rPr lang="en-US" sz="500" dirty="0">
                <a:solidFill>
                  <a:schemeClr val="bg1"/>
                </a:solidFill>
                <a:latin typeface="Courier New" pitchFamily="49" charset="0"/>
                <a:cs typeface="Courier New" pitchFamily="49" charset="0"/>
              </a:rPr>
              <a:t>  </a:t>
            </a:r>
            <a:r>
              <a:rPr lang="en-US" sz="500" dirty="0" err="1">
                <a:solidFill>
                  <a:schemeClr val="bg1"/>
                </a:solidFill>
                <a:latin typeface="Courier New" pitchFamily="49" charset="0"/>
                <a:cs typeface="Courier New" pitchFamily="49" charset="0"/>
              </a:rPr>
              <a:t>v_vessel</a:t>
            </a:r>
            <a:r>
              <a:rPr lang="en-US" sz="500" dirty="0">
                <a:solidFill>
                  <a:schemeClr val="bg1"/>
                </a:solidFill>
                <a:latin typeface="Courier New" pitchFamily="49" charset="0"/>
                <a:cs typeface="Courier New" pitchFamily="49" charset="0"/>
              </a:rPr>
              <a:t>	</a:t>
            </a:r>
            <a:r>
              <a:rPr lang="en-US" sz="500" dirty="0" err="1" smtClean="0">
                <a:solidFill>
                  <a:schemeClr val="bg1"/>
                </a:solidFill>
                <a:latin typeface="Courier New" pitchFamily="49" charset="0"/>
                <a:cs typeface="Courier New" pitchFamily="49" charset="0"/>
              </a:rPr>
              <a:t>vessel_information.vessel_id%TYPE</a:t>
            </a:r>
            <a:r>
              <a:rPr lang="en-US" sz="500" dirty="0">
                <a:solidFill>
                  <a:schemeClr val="bg1"/>
                </a:solidFill>
                <a:latin typeface="Courier New" pitchFamily="49" charset="0"/>
                <a:cs typeface="Courier New" pitchFamily="49" charset="0"/>
              </a:rPr>
              <a:t>;</a:t>
            </a:r>
          </a:p>
          <a:p>
            <a:pPr>
              <a:buNone/>
            </a:pPr>
            <a:r>
              <a:rPr lang="en-US" sz="500" dirty="0">
                <a:solidFill>
                  <a:schemeClr val="bg1"/>
                </a:solidFill>
                <a:latin typeface="Courier New" pitchFamily="49" charset="0"/>
                <a:cs typeface="Courier New" pitchFamily="49" charset="0"/>
              </a:rPr>
              <a:t>  </a:t>
            </a:r>
            <a:r>
              <a:rPr lang="en-US" sz="500" dirty="0" err="1">
                <a:solidFill>
                  <a:schemeClr val="bg1"/>
                </a:solidFill>
                <a:latin typeface="Courier New" pitchFamily="49" charset="0"/>
                <a:cs typeface="Courier New" pitchFamily="49" charset="0"/>
              </a:rPr>
              <a:t>v_dispute</a:t>
            </a:r>
            <a:r>
              <a:rPr lang="en-US" sz="500" dirty="0">
                <a:solidFill>
                  <a:schemeClr val="bg1"/>
                </a:solidFill>
                <a:latin typeface="Courier New" pitchFamily="49" charset="0"/>
                <a:cs typeface="Courier New" pitchFamily="49" charset="0"/>
              </a:rPr>
              <a:t>	</a:t>
            </a:r>
            <a:r>
              <a:rPr lang="en-US" sz="500" dirty="0" smtClean="0">
                <a:solidFill>
                  <a:schemeClr val="bg1"/>
                </a:solidFill>
                <a:latin typeface="Courier New" pitchFamily="49" charset="0"/>
                <a:cs typeface="Courier New" pitchFamily="49" charset="0"/>
              </a:rPr>
              <a:t>NUMBER</a:t>
            </a:r>
            <a:r>
              <a:rPr lang="en-US" sz="500" dirty="0">
                <a:solidFill>
                  <a:schemeClr val="bg1"/>
                </a:solidFill>
                <a:latin typeface="Courier New" pitchFamily="49" charset="0"/>
                <a:cs typeface="Courier New" pitchFamily="49" charset="0"/>
              </a:rPr>
              <a:t>;</a:t>
            </a:r>
          </a:p>
          <a:p>
            <a:pPr>
              <a:buNone/>
            </a:pPr>
            <a:r>
              <a:rPr lang="en-US" sz="500" dirty="0">
                <a:solidFill>
                  <a:schemeClr val="bg1"/>
                </a:solidFill>
                <a:latin typeface="Courier New" pitchFamily="49" charset="0"/>
                <a:cs typeface="Courier New" pitchFamily="49" charset="0"/>
              </a:rPr>
              <a:t>	</a:t>
            </a:r>
          </a:p>
          <a:p>
            <a:pPr>
              <a:buNone/>
            </a:pPr>
            <a:r>
              <a:rPr lang="en-US" sz="500" dirty="0">
                <a:solidFill>
                  <a:schemeClr val="bg1"/>
                </a:solidFill>
                <a:latin typeface="Courier New" pitchFamily="49" charset="0"/>
                <a:cs typeface="Courier New" pitchFamily="49" charset="0"/>
              </a:rPr>
              <a:t>  </a:t>
            </a:r>
            <a:r>
              <a:rPr lang="en-US" sz="500" dirty="0" err="1">
                <a:solidFill>
                  <a:schemeClr val="bg1"/>
                </a:solidFill>
                <a:latin typeface="Courier New" pitchFamily="49" charset="0"/>
                <a:cs typeface="Courier New" pitchFamily="49" charset="0"/>
              </a:rPr>
              <a:t>ex_old_pirate</a:t>
            </a:r>
            <a:r>
              <a:rPr lang="en-US" sz="500" dirty="0">
                <a:solidFill>
                  <a:schemeClr val="bg1"/>
                </a:solidFill>
                <a:latin typeface="Courier New" pitchFamily="49" charset="0"/>
                <a:cs typeface="Courier New" pitchFamily="49" charset="0"/>
              </a:rPr>
              <a:t>	EXCEPTION;</a:t>
            </a:r>
          </a:p>
          <a:p>
            <a:pPr>
              <a:buNone/>
            </a:pPr>
            <a:r>
              <a:rPr lang="en-US" sz="500" dirty="0">
                <a:solidFill>
                  <a:schemeClr val="bg1"/>
                </a:solidFill>
                <a:latin typeface="Courier New" pitchFamily="49" charset="0"/>
                <a:cs typeface="Courier New" pitchFamily="49" charset="0"/>
              </a:rPr>
              <a:t>  </a:t>
            </a:r>
            <a:r>
              <a:rPr lang="en-US" sz="500" dirty="0" err="1">
                <a:solidFill>
                  <a:schemeClr val="bg1"/>
                </a:solidFill>
                <a:latin typeface="Courier New" pitchFamily="49" charset="0"/>
                <a:cs typeface="Courier New" pitchFamily="49" charset="0"/>
              </a:rPr>
              <a:t>ex_old_vessel</a:t>
            </a:r>
            <a:r>
              <a:rPr lang="en-US" sz="500" dirty="0">
                <a:solidFill>
                  <a:schemeClr val="bg1"/>
                </a:solidFill>
                <a:latin typeface="Courier New" pitchFamily="49" charset="0"/>
                <a:cs typeface="Courier New" pitchFamily="49" charset="0"/>
              </a:rPr>
              <a:t>	EXCEPTION;</a:t>
            </a:r>
          </a:p>
          <a:p>
            <a:pPr>
              <a:buNone/>
            </a:pPr>
            <a:r>
              <a:rPr lang="en-US" sz="500" dirty="0">
                <a:solidFill>
                  <a:schemeClr val="bg1"/>
                </a:solidFill>
                <a:latin typeface="Courier New" pitchFamily="49" charset="0"/>
                <a:cs typeface="Courier New" pitchFamily="49" charset="0"/>
              </a:rPr>
              <a:t>  </a:t>
            </a:r>
            <a:r>
              <a:rPr lang="en-US" sz="500" dirty="0" err="1">
                <a:solidFill>
                  <a:schemeClr val="bg1"/>
                </a:solidFill>
                <a:latin typeface="Courier New" pitchFamily="49" charset="0"/>
                <a:cs typeface="Courier New" pitchFamily="49" charset="0"/>
              </a:rPr>
              <a:t>ex_no_dispute</a:t>
            </a:r>
            <a:r>
              <a:rPr lang="en-US" sz="500" dirty="0">
                <a:solidFill>
                  <a:schemeClr val="bg1"/>
                </a:solidFill>
                <a:latin typeface="Courier New" pitchFamily="49" charset="0"/>
                <a:cs typeface="Courier New" pitchFamily="49" charset="0"/>
              </a:rPr>
              <a:t>	EXCEPTION;  </a:t>
            </a:r>
          </a:p>
          <a:p>
            <a:pPr>
              <a:buNone/>
            </a:pPr>
            <a:r>
              <a:rPr lang="en-US" sz="500" dirty="0">
                <a:solidFill>
                  <a:schemeClr val="bg1"/>
                </a:solidFill>
                <a:latin typeface="Courier New" pitchFamily="49" charset="0"/>
                <a:cs typeface="Courier New" pitchFamily="49" charset="0"/>
              </a:rPr>
              <a:t>	  </a:t>
            </a:r>
          </a:p>
          <a:p>
            <a:pPr>
              <a:buNone/>
            </a:pPr>
            <a:r>
              <a:rPr lang="en-US" sz="500" dirty="0">
                <a:solidFill>
                  <a:schemeClr val="bg1"/>
                </a:solidFill>
                <a:latin typeface="Courier New" pitchFamily="49" charset="0"/>
                <a:cs typeface="Courier New" pitchFamily="49" charset="0"/>
              </a:rPr>
              <a:t>BEGIN</a:t>
            </a:r>
          </a:p>
          <a:p>
            <a:pPr>
              <a:buNone/>
            </a:pPr>
            <a:r>
              <a:rPr lang="en-US" sz="500" dirty="0">
                <a:solidFill>
                  <a:schemeClr val="bg1"/>
                </a:solidFill>
                <a:latin typeface="Courier New" pitchFamily="49" charset="0"/>
                <a:cs typeface="Courier New" pitchFamily="49" charset="0"/>
              </a:rPr>
              <a:t>  FOR </a:t>
            </a:r>
            <a:r>
              <a:rPr lang="en-US" sz="500" dirty="0" err="1">
                <a:solidFill>
                  <a:schemeClr val="bg1"/>
                </a:solidFill>
                <a:latin typeface="Courier New" pitchFamily="49" charset="0"/>
                <a:cs typeface="Courier New" pitchFamily="49" charset="0"/>
              </a:rPr>
              <a:t>r_new</a:t>
            </a:r>
            <a:r>
              <a:rPr lang="en-US" sz="500" dirty="0">
                <a:solidFill>
                  <a:schemeClr val="bg1"/>
                </a:solidFill>
                <a:latin typeface="Courier New" pitchFamily="49" charset="0"/>
                <a:cs typeface="Courier New" pitchFamily="49" charset="0"/>
              </a:rPr>
              <a:t> IN </a:t>
            </a:r>
            <a:r>
              <a:rPr lang="en-US" sz="500" dirty="0" err="1">
                <a:solidFill>
                  <a:schemeClr val="bg1"/>
                </a:solidFill>
                <a:latin typeface="Courier New" pitchFamily="49" charset="0"/>
                <a:cs typeface="Courier New" pitchFamily="49" charset="0"/>
              </a:rPr>
              <a:t>c_new</a:t>
            </a:r>
            <a:r>
              <a:rPr lang="en-US" sz="500" dirty="0">
                <a:solidFill>
                  <a:schemeClr val="bg1"/>
                </a:solidFill>
                <a:latin typeface="Courier New" pitchFamily="49" charset="0"/>
                <a:cs typeface="Courier New" pitchFamily="49" charset="0"/>
              </a:rPr>
              <a:t> LOOP</a:t>
            </a:r>
          </a:p>
          <a:p>
            <a:pPr>
              <a:buNone/>
            </a:pPr>
            <a:r>
              <a:rPr lang="en-US" sz="500" dirty="0">
                <a:solidFill>
                  <a:schemeClr val="bg1"/>
                </a:solidFill>
                <a:latin typeface="Courier New" pitchFamily="49" charset="0"/>
                <a:cs typeface="Courier New" pitchFamily="49" charset="0"/>
              </a:rPr>
              <a:t>    BEGIN</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BEGIN</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SELECT </a:t>
            </a:r>
            <a:r>
              <a:rPr lang="en-US" sz="500" dirty="0" err="1">
                <a:solidFill>
                  <a:schemeClr val="bg1"/>
                </a:solidFill>
                <a:latin typeface="Courier New" pitchFamily="49" charset="0"/>
                <a:cs typeface="Courier New" pitchFamily="49" charset="0"/>
              </a:rPr>
              <a:t>pirate_id</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INTO </a:t>
            </a:r>
            <a:r>
              <a:rPr lang="en-US" sz="500" dirty="0" err="1">
                <a:solidFill>
                  <a:schemeClr val="bg1"/>
                </a:solidFill>
                <a:latin typeface="Courier New" pitchFamily="49" charset="0"/>
                <a:cs typeface="Courier New" pitchFamily="49" charset="0"/>
              </a:rPr>
              <a:t>v_pirate</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FROM </a:t>
            </a:r>
            <a:r>
              <a:rPr lang="en-US" sz="500" dirty="0" err="1">
                <a:solidFill>
                  <a:schemeClr val="bg1"/>
                </a:solidFill>
                <a:latin typeface="Courier New" pitchFamily="49" charset="0"/>
                <a:cs typeface="Courier New" pitchFamily="49" charset="0"/>
              </a:rPr>
              <a:t>pirate_information</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WHERE </a:t>
            </a:r>
            <a:r>
              <a:rPr lang="en-US" sz="500" dirty="0" err="1">
                <a:solidFill>
                  <a:schemeClr val="bg1"/>
                </a:solidFill>
                <a:latin typeface="Courier New" pitchFamily="49" charset="0"/>
                <a:cs typeface="Courier New" pitchFamily="49" charset="0"/>
              </a:rPr>
              <a:t>pirate_id</a:t>
            </a:r>
            <a:r>
              <a:rPr lang="en-US" sz="500" dirty="0">
                <a:solidFill>
                  <a:schemeClr val="bg1"/>
                </a:solidFill>
                <a:latin typeface="Courier New" pitchFamily="49" charset="0"/>
                <a:cs typeface="Courier New" pitchFamily="49" charset="0"/>
              </a:rPr>
              <a:t> = </a:t>
            </a:r>
            <a:r>
              <a:rPr lang="en-US" sz="500" dirty="0" err="1">
                <a:solidFill>
                  <a:schemeClr val="bg1"/>
                </a:solidFill>
                <a:latin typeface="Courier New" pitchFamily="49" charset="0"/>
                <a:cs typeface="Courier New" pitchFamily="49" charset="0"/>
              </a:rPr>
              <a:t>r_new.pirate_id</a:t>
            </a:r>
            <a:r>
              <a:rPr lang="en-US" sz="500" dirty="0">
                <a:solidFill>
                  <a:schemeClr val="bg1"/>
                </a:solidFill>
                <a:latin typeface="Courier New" pitchFamily="49" charset="0"/>
                <a:cs typeface="Courier New" pitchFamily="49" charset="0"/>
              </a:rPr>
              <a:t>;</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RAISE </a:t>
            </a:r>
            <a:r>
              <a:rPr lang="en-US" sz="500" dirty="0" err="1">
                <a:solidFill>
                  <a:schemeClr val="bg1"/>
                </a:solidFill>
                <a:latin typeface="Courier New" pitchFamily="49" charset="0"/>
                <a:cs typeface="Courier New" pitchFamily="49" charset="0"/>
              </a:rPr>
              <a:t>ex_old_pirate</a:t>
            </a:r>
            <a:r>
              <a:rPr lang="en-US" sz="500" dirty="0">
                <a:solidFill>
                  <a:schemeClr val="bg1"/>
                </a:solidFill>
                <a:latin typeface="Courier New" pitchFamily="49" charset="0"/>
                <a:cs typeface="Courier New" pitchFamily="49" charset="0"/>
              </a:rPr>
              <a:t>; </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EXCEPTION</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WHEN </a:t>
            </a:r>
            <a:r>
              <a:rPr lang="en-US" sz="500" dirty="0" err="1">
                <a:solidFill>
                  <a:schemeClr val="bg1"/>
                </a:solidFill>
                <a:latin typeface="Courier New" pitchFamily="49" charset="0"/>
                <a:cs typeface="Courier New" pitchFamily="49" charset="0"/>
              </a:rPr>
              <a:t>no_data_found</a:t>
            </a:r>
            <a:r>
              <a:rPr lang="en-US" sz="500" dirty="0">
                <a:solidFill>
                  <a:schemeClr val="bg1"/>
                </a:solidFill>
                <a:latin typeface="Courier New" pitchFamily="49" charset="0"/>
                <a:cs typeface="Courier New" pitchFamily="49" charset="0"/>
              </a:rPr>
              <a:t> THEN</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NULL;</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END;</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BEGIN</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SELECT </a:t>
            </a:r>
            <a:r>
              <a:rPr lang="en-US" sz="500" dirty="0" err="1">
                <a:solidFill>
                  <a:schemeClr val="bg1"/>
                </a:solidFill>
                <a:latin typeface="Courier New" pitchFamily="49" charset="0"/>
                <a:cs typeface="Courier New" pitchFamily="49" charset="0"/>
              </a:rPr>
              <a:t>vessel_id</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INTO </a:t>
            </a:r>
            <a:r>
              <a:rPr lang="en-US" sz="500" dirty="0" err="1">
                <a:solidFill>
                  <a:schemeClr val="bg1"/>
                </a:solidFill>
                <a:latin typeface="Courier New" pitchFamily="49" charset="0"/>
                <a:cs typeface="Courier New" pitchFamily="49" charset="0"/>
              </a:rPr>
              <a:t>v_vessel</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FROM </a:t>
            </a:r>
            <a:r>
              <a:rPr lang="en-US" sz="500" dirty="0" err="1">
                <a:solidFill>
                  <a:schemeClr val="bg1"/>
                </a:solidFill>
                <a:latin typeface="Courier New" pitchFamily="49" charset="0"/>
                <a:cs typeface="Courier New" pitchFamily="49" charset="0"/>
              </a:rPr>
              <a:t>vessel_information</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WHERE </a:t>
            </a:r>
            <a:r>
              <a:rPr lang="en-US" sz="500" dirty="0" err="1">
                <a:solidFill>
                  <a:schemeClr val="bg1"/>
                </a:solidFill>
                <a:latin typeface="Courier New" pitchFamily="49" charset="0"/>
                <a:cs typeface="Courier New" pitchFamily="49" charset="0"/>
              </a:rPr>
              <a:t>vessel_id</a:t>
            </a:r>
            <a:r>
              <a:rPr lang="en-US" sz="500" dirty="0">
                <a:solidFill>
                  <a:schemeClr val="bg1"/>
                </a:solidFill>
                <a:latin typeface="Courier New" pitchFamily="49" charset="0"/>
                <a:cs typeface="Courier New" pitchFamily="49" charset="0"/>
              </a:rPr>
              <a:t> = </a:t>
            </a:r>
            <a:r>
              <a:rPr lang="en-US" sz="500" dirty="0" err="1">
                <a:solidFill>
                  <a:schemeClr val="bg1"/>
                </a:solidFill>
                <a:latin typeface="Courier New" pitchFamily="49" charset="0"/>
                <a:cs typeface="Courier New" pitchFamily="49" charset="0"/>
              </a:rPr>
              <a:t>r_new.vessel_id</a:t>
            </a:r>
            <a:r>
              <a:rPr lang="en-US" sz="500" dirty="0">
                <a:solidFill>
                  <a:schemeClr val="bg1"/>
                </a:solidFill>
                <a:latin typeface="Courier New" pitchFamily="49" charset="0"/>
                <a:cs typeface="Courier New" pitchFamily="49" charset="0"/>
              </a:rPr>
              <a:t>;</a:t>
            </a:r>
          </a:p>
          <a:p>
            <a:pPr>
              <a:buNone/>
            </a:pPr>
            <a:r>
              <a:rPr lang="en-US" sz="500" dirty="0">
                <a:solidFill>
                  <a:schemeClr val="bg1"/>
                </a:solidFill>
                <a:latin typeface="Courier New" pitchFamily="49" charset="0"/>
                <a:cs typeface="Courier New" pitchFamily="49" charset="0"/>
              </a:rPr>
              <a:t>	</a:t>
            </a:r>
            <a:r>
              <a:rPr lang="en-US" sz="500" dirty="0" smtClean="0">
                <a:solidFill>
                  <a:schemeClr val="bg1"/>
                </a:solidFill>
                <a:latin typeface="Courier New" pitchFamily="49" charset="0"/>
                <a:cs typeface="Courier New" pitchFamily="49" charset="0"/>
              </a:rPr>
              <a:t> </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RAISE </a:t>
            </a:r>
            <a:r>
              <a:rPr lang="en-US" sz="500" dirty="0" err="1">
                <a:solidFill>
                  <a:schemeClr val="bg1"/>
                </a:solidFill>
                <a:latin typeface="Courier New" pitchFamily="49" charset="0"/>
                <a:cs typeface="Courier New" pitchFamily="49" charset="0"/>
              </a:rPr>
              <a:t>ex_old_vessel</a:t>
            </a:r>
            <a:r>
              <a:rPr lang="en-US" sz="500" dirty="0">
                <a:solidFill>
                  <a:schemeClr val="bg1"/>
                </a:solidFill>
                <a:latin typeface="Courier New" pitchFamily="49" charset="0"/>
                <a:cs typeface="Courier New" pitchFamily="49" charset="0"/>
              </a:rPr>
              <a:t>; </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EXCEPTION</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WHEN </a:t>
            </a:r>
            <a:r>
              <a:rPr lang="en-US" sz="500" dirty="0" err="1">
                <a:solidFill>
                  <a:schemeClr val="bg1"/>
                </a:solidFill>
                <a:latin typeface="Courier New" pitchFamily="49" charset="0"/>
                <a:cs typeface="Courier New" pitchFamily="49" charset="0"/>
              </a:rPr>
              <a:t>no_data_found</a:t>
            </a:r>
            <a:r>
              <a:rPr lang="en-US" sz="500" dirty="0">
                <a:solidFill>
                  <a:schemeClr val="bg1"/>
                </a:solidFill>
                <a:latin typeface="Courier New" pitchFamily="49" charset="0"/>
                <a:cs typeface="Courier New" pitchFamily="49" charset="0"/>
              </a:rPr>
              <a:t> THEN</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NULL;</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END;	  </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SELECT COUNT(*)</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INTO </a:t>
            </a:r>
            <a:r>
              <a:rPr lang="en-US" sz="500" dirty="0" err="1">
                <a:solidFill>
                  <a:schemeClr val="bg1"/>
                </a:solidFill>
                <a:latin typeface="Courier New" pitchFamily="49" charset="0"/>
                <a:cs typeface="Courier New" pitchFamily="49" charset="0"/>
              </a:rPr>
              <a:t>v_dispute</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FROM </a:t>
            </a:r>
            <a:r>
              <a:rPr lang="en-US" sz="500" dirty="0" err="1">
                <a:solidFill>
                  <a:schemeClr val="bg1"/>
                </a:solidFill>
                <a:latin typeface="Courier New" pitchFamily="49" charset="0"/>
                <a:cs typeface="Courier New" pitchFamily="49" charset="0"/>
              </a:rPr>
              <a:t>conflict_detail</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WHERE </a:t>
            </a:r>
            <a:r>
              <a:rPr lang="en-US" sz="500" dirty="0" err="1">
                <a:solidFill>
                  <a:schemeClr val="bg1"/>
                </a:solidFill>
                <a:latin typeface="Courier New" pitchFamily="49" charset="0"/>
                <a:cs typeface="Courier New" pitchFamily="49" charset="0"/>
              </a:rPr>
              <a:t>pirate_id</a:t>
            </a:r>
            <a:r>
              <a:rPr lang="en-US" sz="500" dirty="0">
                <a:solidFill>
                  <a:schemeClr val="bg1"/>
                </a:solidFill>
                <a:latin typeface="Courier New" pitchFamily="49" charset="0"/>
                <a:cs typeface="Courier New" pitchFamily="49" charset="0"/>
              </a:rPr>
              <a:t> = </a:t>
            </a:r>
            <a:r>
              <a:rPr lang="en-US" sz="500" dirty="0" err="1">
                <a:solidFill>
                  <a:schemeClr val="bg1"/>
                </a:solidFill>
                <a:latin typeface="Courier New" pitchFamily="49" charset="0"/>
                <a:cs typeface="Courier New" pitchFamily="49" charset="0"/>
              </a:rPr>
              <a:t>r_new.pirate_id</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AND </a:t>
            </a:r>
            <a:r>
              <a:rPr lang="en-US" sz="500" dirty="0" err="1">
                <a:solidFill>
                  <a:schemeClr val="bg1"/>
                </a:solidFill>
                <a:latin typeface="Courier New" pitchFamily="49" charset="0"/>
                <a:cs typeface="Courier New" pitchFamily="49" charset="0"/>
              </a:rPr>
              <a:t>vessel_id</a:t>
            </a:r>
            <a:r>
              <a:rPr lang="en-US" sz="500" dirty="0">
                <a:solidFill>
                  <a:schemeClr val="bg1"/>
                </a:solidFill>
                <a:latin typeface="Courier New" pitchFamily="49" charset="0"/>
                <a:cs typeface="Courier New" pitchFamily="49" charset="0"/>
              </a:rPr>
              <a:t> = </a:t>
            </a:r>
            <a:r>
              <a:rPr lang="en-US" sz="500" dirty="0" err="1">
                <a:solidFill>
                  <a:schemeClr val="bg1"/>
                </a:solidFill>
                <a:latin typeface="Courier New" pitchFamily="49" charset="0"/>
                <a:cs typeface="Courier New" pitchFamily="49" charset="0"/>
              </a:rPr>
              <a:t>r_new.vessel_id</a:t>
            </a:r>
            <a:r>
              <a:rPr lang="en-US" sz="500" dirty="0">
                <a:solidFill>
                  <a:schemeClr val="bg1"/>
                </a:solidFill>
                <a:latin typeface="Courier New" pitchFamily="49" charset="0"/>
                <a:cs typeface="Courier New" pitchFamily="49" charset="0"/>
              </a:rPr>
              <a:t>;</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IF (</a:t>
            </a:r>
            <a:r>
              <a:rPr lang="en-US" sz="500" dirty="0" err="1">
                <a:solidFill>
                  <a:schemeClr val="bg1"/>
                </a:solidFill>
                <a:latin typeface="Courier New" pitchFamily="49" charset="0"/>
                <a:cs typeface="Courier New" pitchFamily="49" charset="0"/>
              </a:rPr>
              <a:t>v_dispute</a:t>
            </a:r>
            <a:r>
              <a:rPr lang="en-US" sz="500" dirty="0">
                <a:solidFill>
                  <a:schemeClr val="bg1"/>
                </a:solidFill>
                <a:latin typeface="Courier New" pitchFamily="49" charset="0"/>
                <a:cs typeface="Courier New" pitchFamily="49" charset="0"/>
              </a:rPr>
              <a:t> = 0) THEN</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RAISE </a:t>
            </a:r>
            <a:r>
              <a:rPr lang="en-US" sz="500" dirty="0" err="1">
                <a:solidFill>
                  <a:schemeClr val="bg1"/>
                </a:solidFill>
                <a:latin typeface="Courier New" pitchFamily="49" charset="0"/>
                <a:cs typeface="Courier New" pitchFamily="49" charset="0"/>
              </a:rPr>
              <a:t>ex_no_dispute</a:t>
            </a:r>
            <a:r>
              <a:rPr lang="en-US" sz="500" dirty="0">
                <a:solidFill>
                  <a:schemeClr val="bg1"/>
                </a:solidFill>
                <a:latin typeface="Courier New" pitchFamily="49" charset="0"/>
                <a:cs typeface="Courier New" pitchFamily="49" charset="0"/>
              </a:rPr>
              <a:t>;</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END IF;</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DBMS_OUTPUT.PUT_LINE(</a:t>
            </a:r>
            <a:r>
              <a:rPr lang="en-US" sz="500" dirty="0" err="1">
                <a:solidFill>
                  <a:schemeClr val="bg1"/>
                </a:solidFill>
                <a:latin typeface="Courier New" pitchFamily="49" charset="0"/>
                <a:cs typeface="Courier New" pitchFamily="49" charset="0"/>
              </a:rPr>
              <a:t>r_new.vessel_id</a:t>
            </a:r>
            <a:r>
              <a:rPr lang="en-US" sz="500" dirty="0">
                <a:solidFill>
                  <a:schemeClr val="bg1"/>
                </a:solidFill>
                <a:latin typeface="Courier New" pitchFamily="49" charset="0"/>
                <a:cs typeface="Courier New" pitchFamily="49" charset="0"/>
              </a:rPr>
              <a:t> || ', ' || </a:t>
            </a:r>
            <a:r>
              <a:rPr lang="en-US" sz="500" dirty="0" err="1">
                <a:solidFill>
                  <a:schemeClr val="bg1"/>
                </a:solidFill>
                <a:latin typeface="Courier New" pitchFamily="49" charset="0"/>
                <a:cs typeface="Courier New" pitchFamily="49" charset="0"/>
              </a:rPr>
              <a:t>r_new.pirate_id</a:t>
            </a:r>
            <a:r>
              <a:rPr lang="en-US" sz="500" dirty="0">
                <a:solidFill>
                  <a:schemeClr val="bg1"/>
                </a:solidFill>
                <a:latin typeface="Courier New" pitchFamily="49" charset="0"/>
                <a:cs typeface="Courier New" pitchFamily="49" charset="0"/>
              </a:rPr>
              <a:t> || ' --&gt; will be loaded into the database');</a:t>
            </a:r>
          </a:p>
          <a:p>
            <a:pPr>
              <a:buNone/>
            </a:pPr>
            <a:r>
              <a:rPr lang="en-US" sz="500" dirty="0">
                <a:solidFill>
                  <a:schemeClr val="bg1"/>
                </a:solidFill>
                <a:latin typeface="Courier New" pitchFamily="49" charset="0"/>
                <a:cs typeface="Courier New" pitchFamily="49" charset="0"/>
              </a:rPr>
              <a:t>		</a:t>
            </a:r>
          </a:p>
          <a:p>
            <a:pPr>
              <a:buNone/>
            </a:pPr>
            <a:r>
              <a:rPr lang="en-US" sz="500" dirty="0">
                <a:solidFill>
                  <a:schemeClr val="bg1"/>
                </a:solidFill>
                <a:latin typeface="Courier New" pitchFamily="49" charset="0"/>
                <a:cs typeface="Courier New" pitchFamily="49" charset="0"/>
              </a:rPr>
              <a:t>	  </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EXCEPTION</a:t>
            </a: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WHEN </a:t>
            </a:r>
            <a:r>
              <a:rPr lang="en-US" sz="500" dirty="0" err="1">
                <a:solidFill>
                  <a:schemeClr val="bg1"/>
                </a:solidFill>
                <a:latin typeface="Courier New" pitchFamily="49" charset="0"/>
                <a:cs typeface="Courier New" pitchFamily="49" charset="0"/>
              </a:rPr>
              <a:t>ex_old_pirate</a:t>
            </a:r>
            <a:r>
              <a:rPr lang="en-US" sz="500" dirty="0">
                <a:solidFill>
                  <a:schemeClr val="bg1"/>
                </a:solidFill>
                <a:latin typeface="Courier New" pitchFamily="49" charset="0"/>
                <a:cs typeface="Courier New" pitchFamily="49" charset="0"/>
              </a:rPr>
              <a:t> THEN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DBMS_OUTPUT.PUT_LINE(</a:t>
            </a:r>
            <a:r>
              <a:rPr lang="en-US" sz="500" dirty="0" err="1">
                <a:solidFill>
                  <a:schemeClr val="bg1"/>
                </a:solidFill>
                <a:latin typeface="Courier New" pitchFamily="49" charset="0"/>
                <a:cs typeface="Courier New" pitchFamily="49" charset="0"/>
              </a:rPr>
              <a:t>r_new.pirate_id</a:t>
            </a:r>
            <a:r>
              <a:rPr lang="en-US" sz="500" dirty="0">
                <a:solidFill>
                  <a:schemeClr val="bg1"/>
                </a:solidFill>
                <a:latin typeface="Courier New" pitchFamily="49" charset="0"/>
                <a:cs typeface="Courier New" pitchFamily="49" charset="0"/>
              </a:rPr>
              <a:t> || ' --&gt; Pirate already in registry');</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WHEN </a:t>
            </a:r>
            <a:r>
              <a:rPr lang="en-US" sz="500" dirty="0" err="1">
                <a:solidFill>
                  <a:schemeClr val="bg1"/>
                </a:solidFill>
                <a:latin typeface="Courier New" pitchFamily="49" charset="0"/>
                <a:cs typeface="Courier New" pitchFamily="49" charset="0"/>
              </a:rPr>
              <a:t>ex_old_vessel</a:t>
            </a:r>
            <a:r>
              <a:rPr lang="en-US" sz="500" dirty="0">
                <a:solidFill>
                  <a:schemeClr val="bg1"/>
                </a:solidFill>
                <a:latin typeface="Courier New" pitchFamily="49" charset="0"/>
                <a:cs typeface="Courier New" pitchFamily="49" charset="0"/>
              </a:rPr>
              <a:t> THEN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DBMS_OUTPUT.PUT_LINE(</a:t>
            </a:r>
            <a:r>
              <a:rPr lang="en-US" sz="500" dirty="0" err="1">
                <a:solidFill>
                  <a:schemeClr val="bg1"/>
                </a:solidFill>
                <a:latin typeface="Courier New" pitchFamily="49" charset="0"/>
                <a:cs typeface="Courier New" pitchFamily="49" charset="0"/>
              </a:rPr>
              <a:t>r_new.vessel_id</a:t>
            </a:r>
            <a:r>
              <a:rPr lang="en-US" sz="500" dirty="0">
                <a:solidFill>
                  <a:schemeClr val="bg1"/>
                </a:solidFill>
                <a:latin typeface="Courier New" pitchFamily="49" charset="0"/>
                <a:cs typeface="Courier New" pitchFamily="49" charset="0"/>
              </a:rPr>
              <a:t> || ' --&gt; Vessel already in registry');</a:t>
            </a:r>
          </a:p>
          <a:p>
            <a:pPr>
              <a:buNone/>
            </a:pPr>
            <a:endParaRPr lang="en-US" sz="500" dirty="0">
              <a:solidFill>
                <a:schemeClr val="bg1"/>
              </a:solidFill>
              <a:latin typeface="Courier New" pitchFamily="49" charset="0"/>
              <a:cs typeface="Courier New" pitchFamily="49" charset="0"/>
            </a:endParaRP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WHEN </a:t>
            </a:r>
            <a:r>
              <a:rPr lang="en-US" sz="500" dirty="0" err="1">
                <a:solidFill>
                  <a:schemeClr val="bg1"/>
                </a:solidFill>
                <a:latin typeface="Courier New" pitchFamily="49" charset="0"/>
                <a:cs typeface="Courier New" pitchFamily="49" charset="0"/>
              </a:rPr>
              <a:t>ex_no_dispute</a:t>
            </a:r>
            <a:r>
              <a:rPr lang="en-US" sz="500" dirty="0">
                <a:solidFill>
                  <a:schemeClr val="bg1"/>
                </a:solidFill>
                <a:latin typeface="Courier New" pitchFamily="49" charset="0"/>
                <a:cs typeface="Courier New" pitchFamily="49" charset="0"/>
              </a:rPr>
              <a:t> THEN </a:t>
            </a:r>
          </a:p>
          <a:p>
            <a:pPr>
              <a:buNone/>
            </a:pPr>
            <a:r>
              <a:rPr lang="en-US" sz="500" dirty="0" smtClean="0">
                <a:solidFill>
                  <a:schemeClr val="bg1"/>
                </a:solidFill>
                <a:latin typeface="Courier New" pitchFamily="49" charset="0"/>
                <a:cs typeface="Courier New" pitchFamily="49" charset="0"/>
              </a:rPr>
              <a:t>        </a:t>
            </a:r>
            <a:r>
              <a:rPr lang="en-US" sz="500" dirty="0">
                <a:solidFill>
                  <a:schemeClr val="bg1"/>
                </a:solidFill>
                <a:latin typeface="Courier New" pitchFamily="49" charset="0"/>
                <a:cs typeface="Courier New" pitchFamily="49" charset="0"/>
              </a:rPr>
              <a:t>DBMS_OUTPUT.PUT_LINE(</a:t>
            </a:r>
            <a:r>
              <a:rPr lang="en-US" sz="500" dirty="0" err="1">
                <a:solidFill>
                  <a:schemeClr val="bg1"/>
                </a:solidFill>
                <a:latin typeface="Courier New" pitchFamily="49" charset="0"/>
                <a:cs typeface="Courier New" pitchFamily="49" charset="0"/>
              </a:rPr>
              <a:t>r_new.vessel_id</a:t>
            </a:r>
            <a:r>
              <a:rPr lang="en-US" sz="500" dirty="0">
                <a:solidFill>
                  <a:schemeClr val="bg1"/>
                </a:solidFill>
                <a:latin typeface="Courier New" pitchFamily="49" charset="0"/>
                <a:cs typeface="Courier New" pitchFamily="49" charset="0"/>
              </a:rPr>
              <a:t> || ', ' || ' --&gt; Vessel not currently in a dispute');</a:t>
            </a:r>
          </a:p>
          <a:p>
            <a:pPr>
              <a:buNone/>
            </a:pPr>
            <a:r>
              <a:rPr lang="en-US" sz="500" dirty="0">
                <a:solidFill>
                  <a:schemeClr val="bg1"/>
                </a:solidFill>
                <a:latin typeface="Courier New" pitchFamily="49" charset="0"/>
                <a:cs typeface="Courier New" pitchFamily="49" charset="0"/>
              </a:rPr>
              <a:t>		</a:t>
            </a:r>
          </a:p>
          <a:p>
            <a:pPr>
              <a:buNone/>
            </a:pPr>
            <a:r>
              <a:rPr lang="en-US" sz="500" dirty="0" smtClean="0">
                <a:solidFill>
                  <a:schemeClr val="bg1"/>
                </a:solidFill>
                <a:latin typeface="Courier New" pitchFamily="49" charset="0"/>
                <a:cs typeface="Courier New" pitchFamily="49" charset="0"/>
              </a:rPr>
              <a:t>    END</a:t>
            </a:r>
            <a:r>
              <a:rPr lang="en-US" sz="500" dirty="0">
                <a:solidFill>
                  <a:schemeClr val="bg1"/>
                </a:solidFill>
                <a:latin typeface="Courier New" pitchFamily="49" charset="0"/>
                <a:cs typeface="Courier New" pitchFamily="49" charset="0"/>
              </a:rPr>
              <a:t>;</a:t>
            </a:r>
          </a:p>
          <a:p>
            <a:pPr>
              <a:buNone/>
            </a:pPr>
            <a:r>
              <a:rPr lang="en-US" sz="500" dirty="0">
                <a:solidFill>
                  <a:schemeClr val="bg1"/>
                </a:solidFill>
                <a:latin typeface="Courier New" pitchFamily="49" charset="0"/>
                <a:cs typeface="Courier New" pitchFamily="49" charset="0"/>
              </a:rPr>
              <a:t>  END LOOP;	</a:t>
            </a:r>
          </a:p>
          <a:p>
            <a:pPr>
              <a:buNone/>
            </a:pPr>
            <a:r>
              <a:rPr lang="en-US" sz="500" dirty="0">
                <a:solidFill>
                  <a:schemeClr val="bg1"/>
                </a:solidFill>
                <a:latin typeface="Courier New" pitchFamily="49" charset="0"/>
                <a:cs typeface="Courier New" pitchFamily="49" charset="0"/>
              </a:rPr>
              <a:t>END;</a:t>
            </a:r>
          </a:p>
          <a:p>
            <a:pPr>
              <a:buNone/>
            </a:pPr>
            <a:r>
              <a:rPr lang="en-US" sz="500" dirty="0">
                <a:solidFill>
                  <a:schemeClr val="bg1"/>
                </a:solidFill>
                <a:latin typeface="Courier New" pitchFamily="49" charset="0"/>
                <a:cs typeface="Courier New" pitchFamily="49" charset="0"/>
              </a:rPr>
              <a:t>/</a:t>
            </a:r>
          </a:p>
          <a:p>
            <a:pPr>
              <a:buNone/>
            </a:pPr>
            <a:endParaRPr lang="en-US" sz="500"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60979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Could you code this perfectly the first try without thinking about the problem?</a:t>
            </a:r>
            <a:endParaRPr lang="en-US" dirty="0"/>
          </a:p>
        </p:txBody>
      </p:sp>
      <p:sp>
        <p:nvSpPr>
          <p:cNvPr id="3" name="Content Placeholder 2"/>
          <p:cNvSpPr>
            <a:spLocks noGrp="1"/>
          </p:cNvSpPr>
          <p:nvPr>
            <p:ph idx="1"/>
          </p:nvPr>
        </p:nvSpPr>
        <p:spPr/>
        <p:txBody>
          <a:bodyPr/>
          <a:lstStyle/>
          <a:p>
            <a:r>
              <a:rPr lang="en-US" dirty="0" smtClean="0"/>
              <a:t>When there are multiple pieces to a problem it is not always easy to see what each piece should do or how each piece should fit into the entire solution.</a:t>
            </a:r>
          </a:p>
          <a:p>
            <a:r>
              <a:rPr lang="en-US" dirty="0" smtClean="0"/>
              <a:t>We also tend to focus on the code rather than the problem – you’re still thinking about that code on the previous slide (are you still looking at it</a:t>
            </a:r>
            <a:r>
              <a:rPr lang="en-US" dirty="0" smtClean="0"/>
              <a:t>?)</a:t>
            </a:r>
            <a:endParaRPr lang="en-US" dirty="0" smtClean="0"/>
          </a:p>
          <a:p>
            <a:r>
              <a:rPr lang="en-US" dirty="0" smtClean="0"/>
              <a:t>We need to think of larger problems without the idea of “do I need a loop here?”, “why is it not compiling?”, “what indentation style should I use?”</a:t>
            </a:r>
          </a:p>
          <a:p>
            <a:r>
              <a:rPr lang="en-US" dirty="0" smtClean="0"/>
              <a:t>These are unimportant to </a:t>
            </a:r>
            <a:r>
              <a:rPr lang="en-US" dirty="0" smtClean="0"/>
              <a:t>us </a:t>
            </a:r>
            <a:r>
              <a:rPr lang="en-US" dirty="0" smtClean="0"/>
              <a:t>at this moment.</a:t>
            </a:r>
          </a:p>
          <a:p>
            <a:pPr marL="457200" lvl="1" indent="0">
              <a:buNone/>
            </a:pPr>
            <a:endParaRPr lang="en-US" dirty="0" smtClean="0"/>
          </a:p>
        </p:txBody>
      </p:sp>
    </p:spTree>
    <p:extLst>
      <p:ext uri="{BB962C8B-B14F-4D97-AF65-F5344CB8AC3E}">
        <p14:creationId xmlns:p14="http://schemas.microsoft.com/office/powerpoint/2010/main" val="2101312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Could you code this perfectly the first try without thinking about the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Now imagine a larger problem (the previous one was very small)</a:t>
            </a:r>
          </a:p>
          <a:p>
            <a:r>
              <a:rPr lang="en-US" dirty="0" smtClean="0"/>
              <a:t>Now imagine that you are part of a team and each team member is responsible for </a:t>
            </a:r>
            <a:r>
              <a:rPr lang="en-US" dirty="0" smtClean="0"/>
              <a:t>a different piece </a:t>
            </a:r>
            <a:r>
              <a:rPr lang="en-US" dirty="0" smtClean="0"/>
              <a:t>of the </a:t>
            </a:r>
            <a:r>
              <a:rPr lang="en-US" dirty="0" smtClean="0"/>
              <a:t>coded solution</a:t>
            </a:r>
            <a:endParaRPr lang="en-US" dirty="0" smtClean="0"/>
          </a:p>
          <a:p>
            <a:pPr lvl="1"/>
            <a:r>
              <a:rPr lang="en-US" dirty="0" smtClean="0"/>
              <a:t>If each member of that team starts coding, will the pieces work together?  Will you even be trying to solve the same problem?  Interpretations can differ.</a:t>
            </a:r>
          </a:p>
          <a:p>
            <a:r>
              <a:rPr lang="en-US" dirty="0" smtClean="0"/>
              <a:t>Breaking a larger problem into small pieces gives us the ability to code the smaller pieces and see how those </a:t>
            </a:r>
            <a:r>
              <a:rPr lang="en-US" dirty="0" smtClean="0"/>
              <a:t>smaller </a:t>
            </a:r>
            <a:r>
              <a:rPr lang="en-US" dirty="0" smtClean="0"/>
              <a:t>pieces fit into the entire </a:t>
            </a:r>
            <a:r>
              <a:rPr lang="en-US" dirty="0" smtClean="0"/>
              <a:t>solution.  It also gives us a collective understanding when working in a team</a:t>
            </a:r>
            <a:endParaRPr lang="en-US"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003753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Breaking a problem down…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many different ways of doing this when it is done informally:  checklist, flowchart, sticky notes on a wall…</a:t>
            </a:r>
          </a:p>
          <a:p>
            <a:r>
              <a:rPr lang="en-US" dirty="0" smtClean="0"/>
              <a:t>When working on teams, which tend to have larger problems, or if working on a project for a </a:t>
            </a:r>
            <a:r>
              <a:rPr lang="en-US" dirty="0" smtClean="0"/>
              <a:t>client, </a:t>
            </a:r>
            <a:r>
              <a:rPr lang="en-US" dirty="0" smtClean="0"/>
              <a:t>there are formal steps and documentation.  You will be learning these in CMPS 303 as you start the design for your capstone project</a:t>
            </a:r>
          </a:p>
          <a:p>
            <a:r>
              <a:rPr lang="en-US" dirty="0" smtClean="0"/>
              <a:t>For this class, we will keep it informal and you can identify the method that works best for you.  </a:t>
            </a:r>
          </a:p>
          <a:p>
            <a:r>
              <a:rPr lang="en-US" dirty="0" smtClean="0"/>
              <a:t>Let’s practice breaking our larger problem down using a </a:t>
            </a:r>
            <a:r>
              <a:rPr lang="en-US" dirty="0" smtClean="0"/>
              <a:t>flowchart </a:t>
            </a:r>
            <a:endParaRPr lang="en-US"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78537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Breaking a problem down…</a:t>
            </a:r>
            <a:endParaRPr lang="en-US" dirty="0"/>
          </a:p>
        </p:txBody>
      </p:sp>
      <p:sp>
        <p:nvSpPr>
          <p:cNvPr id="3" name="Content Placeholder 2"/>
          <p:cNvSpPr>
            <a:spLocks noGrp="1"/>
          </p:cNvSpPr>
          <p:nvPr>
            <p:ph idx="1"/>
          </p:nvPr>
        </p:nvSpPr>
        <p:spPr/>
        <p:txBody>
          <a:bodyPr>
            <a:normAutofit/>
          </a:bodyPr>
          <a:lstStyle/>
          <a:p>
            <a:r>
              <a:rPr lang="en-US" dirty="0" smtClean="0"/>
              <a:t>Because we will be doing this as a team of sorts, we need to have the same collective understanding of flowchart symbol definitions (we need to speak the same language</a:t>
            </a:r>
          </a:p>
          <a:p>
            <a:endParaRPr lang="en-US" dirty="0"/>
          </a:p>
          <a:p>
            <a:r>
              <a:rPr lang="en-US" dirty="0" smtClean="0"/>
              <a:t>Here are the symbols we will use… </a:t>
            </a:r>
            <a:endParaRPr lang="en-US"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4090966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Flowchart </a:t>
            </a:r>
            <a:r>
              <a:rPr lang="en-US" dirty="0" smtClean="0"/>
              <a:t>Symbols…</a:t>
            </a:r>
            <a:endParaRPr lang="en-US" dirty="0"/>
          </a:p>
        </p:txBody>
      </p:sp>
      <p:sp>
        <p:nvSpPr>
          <p:cNvPr id="5" name="Content Placeholder 2"/>
          <p:cNvSpPr>
            <a:spLocks noGrp="1"/>
          </p:cNvSpPr>
          <p:nvPr>
            <p:ph idx="1"/>
          </p:nvPr>
        </p:nvSpPr>
        <p:spPr>
          <a:xfrm>
            <a:off x="990599" y="1690688"/>
            <a:ext cx="8995611" cy="1219200"/>
          </a:xfrm>
        </p:spPr>
        <p:txBody>
          <a:bodyPr>
            <a:normAutofit/>
          </a:bodyPr>
          <a:lstStyle/>
          <a:p>
            <a:r>
              <a:rPr lang="en-US" dirty="0" smtClean="0">
                <a:cs typeface="Courier New" pitchFamily="49" charset="0"/>
              </a:rPr>
              <a:t>We will also use arrows to show program flow</a:t>
            </a:r>
            <a:endParaRPr lang="en-US" sz="1800" dirty="0" smtClean="0">
              <a:cs typeface="Courier New" pitchFamily="49" charset="0"/>
            </a:endParaRPr>
          </a:p>
          <a:p>
            <a:pPr lvl="1"/>
            <a:endParaRPr lang="en-US" sz="1400" dirty="0" smtClean="0">
              <a:cs typeface="Courier New" pitchFamily="49" charset="0"/>
            </a:endParaRPr>
          </a:p>
          <a:p>
            <a:endParaRPr lang="en-US" dirty="0" smtClean="0">
              <a:cs typeface="Courier New" pitchFamily="49" charset="0"/>
            </a:endParaRPr>
          </a:p>
          <a:p>
            <a:pPr>
              <a:buNone/>
            </a:pPr>
            <a:endParaRPr lang="en-US" dirty="0">
              <a:cs typeface="Courier New" pitchFamily="49"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619425064"/>
              </p:ext>
            </p:extLst>
          </p:nvPr>
        </p:nvGraphicFramePr>
        <p:xfrm>
          <a:off x="2038766" y="2554287"/>
          <a:ext cx="6899275" cy="1749425"/>
        </p:xfrm>
        <a:graphic>
          <a:graphicData uri="http://schemas.openxmlformats.org/presentationml/2006/ole">
            <mc:AlternateContent xmlns:mc="http://schemas.openxmlformats.org/markup-compatibility/2006">
              <mc:Choice xmlns:v="urn:schemas-microsoft-com:vml" Requires="v">
                <p:oleObj spid="_x0000_s1040" name="Visio" r:id="rId3" imgW="6898767" imgH="1749171" progId="Visio.Drawing.11">
                  <p:embed/>
                </p:oleObj>
              </mc:Choice>
              <mc:Fallback>
                <p:oleObj name="Visio" r:id="rId3" imgW="6898767" imgH="174917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766" y="2554287"/>
                        <a:ext cx="6899275" cy="174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4436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Flowchart Example…</a:t>
            </a:r>
            <a:endParaRPr lang="en-US" dirty="0"/>
          </a:p>
        </p:txBody>
      </p:sp>
      <p:sp>
        <p:nvSpPr>
          <p:cNvPr id="7" name="Content Placeholder 2"/>
          <p:cNvSpPr>
            <a:spLocks noGrp="1"/>
          </p:cNvSpPr>
          <p:nvPr>
            <p:ph idx="1"/>
          </p:nvPr>
        </p:nvSpPr>
        <p:spPr>
          <a:xfrm>
            <a:off x="838199" y="1447800"/>
            <a:ext cx="10170696" cy="814137"/>
          </a:xfrm>
        </p:spPr>
        <p:txBody>
          <a:bodyPr>
            <a:normAutofit/>
          </a:bodyPr>
          <a:lstStyle/>
          <a:p>
            <a:pPr marL="0" indent="0">
              <a:buNone/>
            </a:pPr>
            <a:r>
              <a:rPr lang="en-US" dirty="0" smtClean="0"/>
              <a:t>Problem:  Updating a student’s personal information.</a:t>
            </a:r>
            <a:endParaRPr lang="en-US" dirty="0" smtClean="0">
              <a:cs typeface="Courier New" pitchFamily="49" charset="0"/>
            </a:endParaRPr>
          </a:p>
          <a:p>
            <a:pPr>
              <a:buNone/>
            </a:pPr>
            <a:endParaRPr lang="en-US" dirty="0">
              <a:cs typeface="Courier New" pitchFamily="49"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549751616"/>
              </p:ext>
            </p:extLst>
          </p:nvPr>
        </p:nvGraphicFramePr>
        <p:xfrm>
          <a:off x="4485481" y="2105527"/>
          <a:ext cx="3221037" cy="4160838"/>
        </p:xfrm>
        <a:graphic>
          <a:graphicData uri="http://schemas.openxmlformats.org/presentationml/2006/ole">
            <mc:AlternateContent xmlns:mc="http://schemas.openxmlformats.org/markup-compatibility/2006">
              <mc:Choice xmlns:v="urn:schemas-microsoft-com:vml" Requires="v">
                <p:oleObj spid="_x0000_s2063" name="Visio" r:id="rId3" imgW="3220974" imgH="5578221" progId="Visio.Drawing.11">
                  <p:embed/>
                </p:oleObj>
              </mc:Choice>
              <mc:Fallback>
                <p:oleObj name="Visio" r:id="rId3" imgW="3220974" imgH="557822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5481" y="2105527"/>
                        <a:ext cx="3221037" cy="416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3944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Break into groups of two or three</a:t>
            </a:r>
          </a:p>
          <a:p>
            <a:endParaRPr lang="en-US" dirty="0"/>
          </a:p>
          <a:p>
            <a:r>
              <a:rPr lang="en-US" dirty="0" smtClean="0"/>
              <a:t>Collectively come up with a flowchart for the previous problem:</a:t>
            </a:r>
          </a:p>
          <a:p>
            <a:endParaRPr lang="en-US" dirty="0" smtClean="0"/>
          </a:p>
          <a:p>
            <a:pPr>
              <a:lnSpc>
                <a:spcPct val="100000"/>
              </a:lnSpc>
            </a:pPr>
            <a:r>
              <a:rPr lang="en-US" dirty="0"/>
              <a:t>“For every new pirate that is loaded into the database from the load table, their vessel must also be new and that pirate with that vessel must currently be involved in a dispute. This is a ‘pre-run’ so, if these conditions are met, a message should be displayed, but no data should be modified. Existing pirates, vessels, or new pirates with new vessels not involved in a dispute should not be processed but a message should be displayed identifying why processing failed.”</a:t>
            </a:r>
            <a:endParaRPr lang="en-US" dirty="0" smtClean="0"/>
          </a:p>
          <a:p>
            <a:endParaRPr lang="en-US"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972014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Look at expectations for documenting code for the assignments in this course</a:t>
            </a:r>
          </a:p>
          <a:p>
            <a:pPr>
              <a:lnSpc>
                <a:spcPct val="100000"/>
              </a:lnSpc>
            </a:pPr>
            <a:endParaRPr lang="en-US" dirty="0" smtClean="0"/>
          </a:p>
          <a:p>
            <a:pPr>
              <a:lnSpc>
                <a:spcPct val="100000"/>
              </a:lnSpc>
            </a:pPr>
            <a:r>
              <a:rPr lang="en-US" dirty="0" smtClean="0"/>
              <a:t>Look </a:t>
            </a:r>
            <a:r>
              <a:rPr lang="en-US" dirty="0" smtClean="0"/>
              <a:t>at techniques that help us break a problem down into manageable pieces that can be coded</a:t>
            </a:r>
          </a:p>
          <a:p>
            <a:pPr>
              <a:lnSpc>
                <a:spcPct val="100000"/>
              </a:lnSpc>
            </a:pPr>
            <a:endParaRPr lang="en-US" dirty="0" smtClean="0"/>
          </a:p>
          <a:p>
            <a:pPr>
              <a:lnSpc>
                <a:spcPct val="100000"/>
              </a:lnSpc>
            </a:pPr>
            <a:endParaRPr lang="en-US" dirty="0" smtClean="0"/>
          </a:p>
        </p:txBody>
      </p:sp>
    </p:spTree>
    <p:extLst>
      <p:ext uri="{BB962C8B-B14F-4D97-AF65-F5344CB8AC3E}">
        <p14:creationId xmlns:p14="http://schemas.microsoft.com/office/powerpoint/2010/main" val="1401067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Did everyone come up with the exact same solution?  </a:t>
            </a:r>
          </a:p>
          <a:p>
            <a:endParaRPr lang="en-US" dirty="0" smtClean="0"/>
          </a:p>
          <a:p>
            <a:r>
              <a:rPr lang="en-US" dirty="0" smtClean="0"/>
              <a:t>Were there some variations in solutions?</a:t>
            </a:r>
          </a:p>
          <a:p>
            <a:endParaRPr lang="en-US" dirty="0" smtClean="0"/>
          </a:p>
          <a:p>
            <a:r>
              <a:rPr lang="en-US" dirty="0" smtClean="0"/>
              <a:t>Were any assumptions made?</a:t>
            </a:r>
          </a:p>
          <a:p>
            <a:pPr marL="687600" lvl="2">
              <a:lnSpc>
                <a:spcPct val="110000"/>
              </a:lnSpc>
              <a:spcBef>
                <a:spcPts val="1000"/>
              </a:spcBef>
            </a:pPr>
            <a:r>
              <a:rPr lang="en-US" sz="2400" dirty="0"/>
              <a:t>Larger problems tend to have gaps in information or greater ambiguity</a:t>
            </a:r>
          </a:p>
          <a:p>
            <a:pPr lvl="1"/>
            <a:r>
              <a:rPr lang="en-US" dirty="0" smtClean="0"/>
              <a:t>How would we resolve this?</a:t>
            </a:r>
          </a:p>
          <a:p>
            <a:pPr lvl="1"/>
            <a:endParaRPr lang="en-US" dirty="0"/>
          </a:p>
          <a:p>
            <a:pPr>
              <a:lnSpc>
                <a:spcPct val="110000"/>
              </a:lnSpc>
            </a:pPr>
            <a:r>
              <a:rPr lang="en-US" dirty="0" smtClean="0"/>
              <a:t>Was your problem breakdown programming language specific, or could you use a number of languages to solve this problem?</a:t>
            </a:r>
            <a:endParaRPr lang="en-US" dirty="0" smtClean="0"/>
          </a:p>
          <a:p>
            <a:endParaRPr lang="en-US"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18320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59478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Documentation </a:t>
            </a:r>
            <a:r>
              <a:rPr lang="en-US" dirty="0" smtClean="0"/>
              <a:t>Expectations</a:t>
            </a:r>
            <a:endParaRPr lang="en-US" dirty="0"/>
          </a:p>
        </p:txBody>
      </p:sp>
      <p:sp>
        <p:nvSpPr>
          <p:cNvPr id="3" name="Text Placeholder 2"/>
          <p:cNvSpPr>
            <a:spLocks noGrp="1"/>
          </p:cNvSpPr>
          <p:nvPr>
            <p:ph type="body" idx="1"/>
          </p:nvPr>
        </p:nvSpPr>
        <p:spPr/>
        <p:txBody>
          <a:bodyPr/>
          <a:lstStyle/>
          <a:p>
            <a:r>
              <a:rPr lang="en-US" dirty="0" smtClean="0"/>
              <a:t>Assignments</a:t>
            </a:r>
            <a:endParaRPr lang="en-US" dirty="0"/>
          </a:p>
        </p:txBody>
      </p:sp>
    </p:spTree>
    <p:extLst>
      <p:ext uri="{BB962C8B-B14F-4D97-AF65-F5344CB8AC3E}">
        <p14:creationId xmlns:p14="http://schemas.microsoft.com/office/powerpoint/2010/main" val="4288576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smtClean="0"/>
              <a:t>Documentation…</a:t>
            </a:r>
            <a:endParaRPr lang="en-US" dirty="0"/>
          </a:p>
        </p:txBody>
      </p:sp>
      <p:sp>
        <p:nvSpPr>
          <p:cNvPr id="3" name="Content Placeholder 2"/>
          <p:cNvSpPr>
            <a:spLocks noGrp="1"/>
          </p:cNvSpPr>
          <p:nvPr>
            <p:ph idx="1"/>
          </p:nvPr>
        </p:nvSpPr>
        <p:spPr/>
        <p:txBody>
          <a:bodyPr>
            <a:normAutofit fontScale="92500"/>
          </a:bodyPr>
          <a:lstStyle/>
          <a:p>
            <a:pPr>
              <a:lnSpc>
                <a:spcPct val="100000"/>
              </a:lnSpc>
            </a:pPr>
            <a:r>
              <a:rPr lang="en-US" dirty="0"/>
              <a:t>Header </a:t>
            </a:r>
            <a:r>
              <a:rPr lang="en-US" dirty="0" smtClean="0"/>
              <a:t>documentation:</a:t>
            </a:r>
          </a:p>
          <a:p>
            <a:pPr lvl="1">
              <a:lnSpc>
                <a:spcPct val="100000"/>
              </a:lnSpc>
            </a:pPr>
            <a:r>
              <a:rPr lang="en-US" dirty="0" smtClean="0"/>
              <a:t>Place before each </a:t>
            </a:r>
            <a:r>
              <a:rPr lang="en-US" dirty="0"/>
              <a:t>anonymous </a:t>
            </a:r>
            <a:r>
              <a:rPr lang="en-US" dirty="0" smtClean="0"/>
              <a:t>block</a:t>
            </a:r>
          </a:p>
          <a:p>
            <a:pPr lvl="1">
              <a:lnSpc>
                <a:spcPct val="100000"/>
              </a:lnSpc>
            </a:pPr>
            <a:r>
              <a:rPr lang="en-US" dirty="0" smtClean="0"/>
              <a:t>Place before each stored program (procedure, function, trigger) </a:t>
            </a:r>
          </a:p>
          <a:p>
            <a:pPr lvl="2">
              <a:lnSpc>
                <a:spcPct val="100000"/>
              </a:lnSpc>
            </a:pPr>
            <a:r>
              <a:rPr lang="en-US" dirty="0" smtClean="0"/>
              <a:t>Even if multiple stored </a:t>
            </a:r>
            <a:r>
              <a:rPr lang="en-US" dirty="0" smtClean="0"/>
              <a:t>programs are </a:t>
            </a:r>
            <a:r>
              <a:rPr lang="en-US" dirty="0" smtClean="0"/>
              <a:t>in one physical file, </a:t>
            </a:r>
            <a:r>
              <a:rPr lang="en-US" b="1" u="sng" dirty="0" smtClean="0"/>
              <a:t>each</a:t>
            </a:r>
            <a:r>
              <a:rPr lang="en-US" dirty="0" smtClean="0"/>
              <a:t> stored program will have its own header</a:t>
            </a:r>
          </a:p>
          <a:p>
            <a:pPr lvl="2">
              <a:lnSpc>
                <a:spcPct val="100000"/>
              </a:lnSpc>
            </a:pPr>
            <a:endParaRPr lang="en-US" dirty="0"/>
          </a:p>
          <a:p>
            <a:pPr lvl="1">
              <a:lnSpc>
                <a:spcPct val="100000"/>
              </a:lnSpc>
            </a:pPr>
            <a:r>
              <a:rPr lang="en-US" dirty="0" smtClean="0"/>
              <a:t>At a minimum, should have the creator (author) and a description</a:t>
            </a:r>
          </a:p>
          <a:p>
            <a:pPr lvl="2">
              <a:lnSpc>
                <a:spcPct val="100000"/>
              </a:lnSpc>
            </a:pPr>
            <a:r>
              <a:rPr lang="en-US" dirty="0" smtClean="0"/>
              <a:t>For anonymous blocks, this description is a high level summary (what is the purpose of this code)</a:t>
            </a:r>
          </a:p>
          <a:p>
            <a:pPr lvl="2">
              <a:lnSpc>
                <a:spcPct val="100000"/>
              </a:lnSpc>
            </a:pPr>
            <a:r>
              <a:rPr lang="en-US" dirty="0" smtClean="0"/>
              <a:t>Store programs are smaller in size, so one to two sentences is usually enough</a:t>
            </a:r>
            <a:endParaRPr lang="en-US" dirty="0"/>
          </a:p>
        </p:txBody>
      </p:sp>
    </p:spTree>
    <p:extLst>
      <p:ext uri="{BB962C8B-B14F-4D97-AF65-F5344CB8AC3E}">
        <p14:creationId xmlns:p14="http://schemas.microsoft.com/office/powerpoint/2010/main" val="977345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5" name="Rounded Rectangle 4"/>
          <p:cNvSpPr/>
          <p:nvPr/>
        </p:nvSpPr>
        <p:spPr>
          <a:xfrm>
            <a:off x="428725" y="2183983"/>
            <a:ext cx="5382527" cy="2917407"/>
          </a:xfrm>
          <a:prstGeom prst="roundRect">
            <a:avLst/>
          </a:prstGeom>
          <a:solidFill>
            <a:srgbClr val="53A4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  Program Name:	Anonymous Block</a:t>
            </a:r>
            <a:endParaRPr lang="en-US" sz="1400" dirty="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  Author</a:t>
            </a:r>
            <a:r>
              <a:rPr lang="en-US" sz="1400" dirty="0">
                <a:latin typeface="Courier New" pitchFamily="49" charset="0"/>
                <a:cs typeface="Courier New" pitchFamily="49" charset="0"/>
              </a:rPr>
              <a:t>:  	Fred Jones</a:t>
            </a:r>
          </a:p>
          <a:p>
            <a:pPr marL="0" lvl="2" indent="0">
              <a:buNone/>
            </a:pPr>
            <a:r>
              <a:rPr lang="en-US" sz="1400" dirty="0" smtClean="0">
                <a:latin typeface="Courier New" pitchFamily="49" charset="0"/>
                <a:cs typeface="Courier New" pitchFamily="49" charset="0"/>
              </a:rPr>
              <a:t>**  Created</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October </a:t>
            </a:r>
            <a:r>
              <a:rPr lang="en-US" sz="1400" dirty="0">
                <a:latin typeface="Courier New" pitchFamily="49" charset="0"/>
                <a:cs typeface="Courier New" pitchFamily="49" charset="0"/>
              </a:rPr>
              <a:t>31, </a:t>
            </a:r>
            <a:r>
              <a:rPr lang="en-US" sz="1400" dirty="0" smtClean="0">
                <a:latin typeface="Courier New" pitchFamily="49" charset="0"/>
                <a:cs typeface="Courier New" pitchFamily="49" charset="0"/>
              </a:rPr>
              <a:t>2016</a:t>
            </a:r>
            <a:endParaRPr lang="en-US" sz="1400" dirty="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  Description</a:t>
            </a:r>
            <a:r>
              <a:rPr lang="en-US" sz="1400" dirty="0">
                <a:latin typeface="Courier New" pitchFamily="49" charset="0"/>
                <a:cs typeface="Courier New" pitchFamily="49" charset="0"/>
              </a:rPr>
              <a:t>:	Will create/update/delete </a:t>
            </a:r>
            <a:r>
              <a:rPr lang="en-US" sz="1400" dirty="0" smtClean="0">
                <a:latin typeface="Courier New" pitchFamily="49" charset="0"/>
                <a:cs typeface="Courier New" pitchFamily="49" charset="0"/>
              </a:rPr>
              <a:t>  </a:t>
            </a:r>
          </a:p>
          <a:p>
            <a:pPr marL="0" lvl="2" indent="0">
              <a:buNone/>
            </a:pP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course registrations</a:t>
            </a:r>
            <a:endParaRPr lang="en-US" sz="1400" dirty="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for </a:t>
            </a:r>
            <a:r>
              <a:rPr lang="en-US" sz="1400" dirty="0">
                <a:latin typeface="Courier New" pitchFamily="49" charset="0"/>
                <a:cs typeface="Courier New" pitchFamily="49" charset="0"/>
              </a:rPr>
              <a:t>students</a:t>
            </a: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Students not **		in the system </a:t>
            </a:r>
            <a:r>
              <a:rPr lang="en-US" sz="1400" dirty="0" smtClean="0">
                <a:latin typeface="Courier New" pitchFamily="49" charset="0"/>
                <a:cs typeface="Courier New" pitchFamily="49" charset="0"/>
              </a:rPr>
              <a:t>will not be </a:t>
            </a:r>
          </a:p>
          <a:p>
            <a:pPr marL="0" lvl="2" indent="0">
              <a:buNone/>
            </a:pPr>
            <a:r>
              <a:rPr lang="en-US" sz="1400" dirty="0" smtClean="0">
                <a:latin typeface="Courier New" pitchFamily="49" charset="0"/>
                <a:cs typeface="Courier New" pitchFamily="49" charset="0"/>
              </a:rPr>
              <a:t>**		registered and </a:t>
            </a:r>
            <a:r>
              <a:rPr lang="en-US" sz="1400" dirty="0" smtClean="0">
                <a:latin typeface="Courier New" pitchFamily="49" charset="0"/>
                <a:cs typeface="Courier New" pitchFamily="49" charset="0"/>
              </a:rPr>
              <a:t>will be </a:t>
            </a:r>
          </a:p>
          <a:p>
            <a:pPr marL="0" lvl="2" indent="0">
              <a:buNone/>
            </a:pPr>
            <a:r>
              <a:rPr lang="en-US" sz="1400" dirty="0" smtClean="0">
                <a:latin typeface="Courier New" pitchFamily="49" charset="0"/>
                <a:cs typeface="Courier New" pitchFamily="49" charset="0"/>
              </a:rPr>
              <a:t>**		directed to </a:t>
            </a:r>
            <a:r>
              <a:rPr lang="en-US" sz="1400" dirty="0" smtClean="0">
                <a:latin typeface="Courier New" pitchFamily="49" charset="0"/>
                <a:cs typeface="Courier New" pitchFamily="49" charset="0"/>
              </a:rPr>
              <a:t>customer service </a:t>
            </a:r>
          </a:p>
          <a:p>
            <a:pPr marL="0" lvl="2" indent="0">
              <a:buNone/>
            </a:pP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for the </a:t>
            </a:r>
            <a:r>
              <a:rPr lang="en-US" sz="1400" dirty="0" smtClean="0">
                <a:latin typeface="Courier New" pitchFamily="49" charset="0"/>
                <a:cs typeface="Courier New" pitchFamily="49" charset="0"/>
              </a:rPr>
              <a:t>	admission process.</a:t>
            </a:r>
            <a:endParaRPr lang="en-US" sz="1400" dirty="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p>
        </p:txBody>
      </p:sp>
      <p:sp>
        <p:nvSpPr>
          <p:cNvPr id="7" name="Rounded Rectangle 6"/>
          <p:cNvSpPr/>
          <p:nvPr/>
        </p:nvSpPr>
        <p:spPr>
          <a:xfrm>
            <a:off x="6356283" y="2183983"/>
            <a:ext cx="5382527" cy="2917407"/>
          </a:xfrm>
          <a:prstGeom prst="roundRect">
            <a:avLst/>
          </a:prstGeom>
          <a:solidFill>
            <a:srgbClr val="53A4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  Program Name:	PROC_ADD_STUDENT</a:t>
            </a:r>
            <a:endParaRPr lang="en-US" sz="1400" dirty="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  Author</a:t>
            </a:r>
            <a:r>
              <a:rPr lang="en-US" sz="1400" dirty="0">
                <a:latin typeface="Courier New" pitchFamily="49" charset="0"/>
                <a:cs typeface="Courier New" pitchFamily="49" charset="0"/>
              </a:rPr>
              <a:t>:  	Fred Jones</a:t>
            </a:r>
          </a:p>
          <a:p>
            <a:pPr marL="0" lvl="2" indent="0">
              <a:buNone/>
            </a:pPr>
            <a:r>
              <a:rPr lang="en-US" sz="1400" dirty="0" smtClean="0">
                <a:latin typeface="Courier New" pitchFamily="49" charset="0"/>
                <a:cs typeface="Courier New" pitchFamily="49" charset="0"/>
              </a:rPr>
              <a:t>**  Created</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October </a:t>
            </a:r>
            <a:r>
              <a:rPr lang="en-US" sz="1400" dirty="0">
                <a:latin typeface="Courier New" pitchFamily="49" charset="0"/>
                <a:cs typeface="Courier New" pitchFamily="49" charset="0"/>
              </a:rPr>
              <a:t>31, </a:t>
            </a:r>
            <a:r>
              <a:rPr lang="en-US" sz="1400" dirty="0" smtClean="0">
                <a:latin typeface="Courier New" pitchFamily="49" charset="0"/>
                <a:cs typeface="Courier New" pitchFamily="49" charset="0"/>
              </a:rPr>
              <a:t>2016</a:t>
            </a:r>
            <a:endParaRPr lang="en-US" sz="1400" dirty="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  Description</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Will add a new student to</a:t>
            </a:r>
          </a:p>
          <a:p>
            <a:pPr marL="0" lvl="2" indent="0">
              <a:buNone/>
            </a:pPr>
            <a:r>
              <a:rPr lang="en-US" sz="1400" dirty="0" smtClean="0">
                <a:latin typeface="Courier New" pitchFamily="49" charset="0"/>
                <a:cs typeface="Courier New" pitchFamily="49" charset="0"/>
              </a:rPr>
              <a:t>**		the system using the </a:t>
            </a:r>
            <a:endParaRPr lang="en-US" sz="1400" dirty="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		information provided.   </a:t>
            </a:r>
            <a:endParaRPr lang="en-US" sz="1400" dirty="0" smtClean="0">
              <a:latin typeface="Courier New" pitchFamily="49" charset="0"/>
              <a:cs typeface="Courier New" pitchFamily="49" charset="0"/>
            </a:endParaRPr>
          </a:p>
          <a:p>
            <a:pPr marL="0" lvl="2"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p>
        </p:txBody>
      </p:sp>
    </p:spTree>
    <p:extLst>
      <p:ext uri="{BB962C8B-B14F-4D97-AF65-F5344CB8AC3E}">
        <p14:creationId xmlns:p14="http://schemas.microsoft.com/office/powerpoint/2010/main" val="804658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Documentation…</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Inline documentation:</a:t>
            </a:r>
          </a:p>
          <a:p>
            <a:pPr lvl="1">
              <a:lnSpc>
                <a:spcPct val="100000"/>
              </a:lnSpc>
            </a:pPr>
            <a:r>
              <a:rPr lang="en-US" dirty="0" smtClean="0"/>
              <a:t>Should </a:t>
            </a:r>
            <a:r>
              <a:rPr lang="en-US" dirty="0"/>
              <a:t>be included in all </a:t>
            </a:r>
            <a:r>
              <a:rPr lang="en-US" dirty="0" smtClean="0"/>
              <a:t>programs</a:t>
            </a:r>
          </a:p>
          <a:p>
            <a:pPr lvl="1">
              <a:lnSpc>
                <a:spcPct val="100000"/>
              </a:lnSpc>
            </a:pPr>
            <a:endParaRPr lang="en-US" dirty="0" smtClean="0"/>
          </a:p>
          <a:p>
            <a:pPr lvl="1">
              <a:lnSpc>
                <a:spcPct val="100000"/>
              </a:lnSpc>
            </a:pPr>
            <a:r>
              <a:rPr lang="en-US" dirty="0" smtClean="0"/>
              <a:t>Do </a:t>
            </a:r>
            <a:r>
              <a:rPr lang="en-US" dirty="0" smtClean="0"/>
              <a:t>not have to comment on every line, but major sections (IF, Loop, embedded block, etc.), calculations, or anything that is not straight </a:t>
            </a:r>
            <a:r>
              <a:rPr lang="en-US" dirty="0" smtClean="0"/>
              <a:t>forward </a:t>
            </a:r>
            <a:r>
              <a:rPr lang="en-US" dirty="0" smtClean="0"/>
              <a:t>should be </a:t>
            </a:r>
            <a:r>
              <a:rPr lang="en-US" dirty="0" smtClean="0"/>
              <a:t>documented</a:t>
            </a:r>
          </a:p>
          <a:p>
            <a:pPr lvl="1">
              <a:lnSpc>
                <a:spcPct val="100000"/>
              </a:lnSpc>
            </a:pPr>
            <a:endParaRPr lang="en-US" dirty="0" smtClean="0"/>
          </a:p>
          <a:p>
            <a:pPr lvl="1">
              <a:lnSpc>
                <a:spcPct val="100000"/>
              </a:lnSpc>
            </a:pPr>
            <a:r>
              <a:rPr lang="en-US" dirty="0" smtClean="0"/>
              <a:t>Anything that would be unclear if you came back a year later to make modifications should be documented</a:t>
            </a:r>
            <a:endParaRPr lang="en-US" dirty="0"/>
          </a:p>
        </p:txBody>
      </p:sp>
    </p:spTree>
    <p:extLst>
      <p:ext uri="{BB962C8B-B14F-4D97-AF65-F5344CB8AC3E}">
        <p14:creationId xmlns:p14="http://schemas.microsoft.com/office/powerpoint/2010/main" val="1257941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Rounded Rectangle 4"/>
          <p:cNvSpPr/>
          <p:nvPr/>
        </p:nvSpPr>
        <p:spPr>
          <a:xfrm>
            <a:off x="236621" y="1864895"/>
            <a:ext cx="11718757" cy="3934326"/>
          </a:xfrm>
          <a:prstGeom prst="roundRect">
            <a:avLst/>
          </a:prstGeom>
          <a:solidFill>
            <a:srgbClr val="53A4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indent="0">
              <a:buNone/>
            </a:pPr>
            <a:r>
              <a:rPr lang="en-US" sz="1400" dirty="0">
                <a:latin typeface="Courier New" pitchFamily="49" charset="0"/>
                <a:cs typeface="Courier New" pitchFamily="49" charset="0"/>
              </a:rPr>
              <a:t>-- The transaction type is </a:t>
            </a:r>
            <a:r>
              <a:rPr lang="en-US" sz="1400" dirty="0" smtClean="0">
                <a:latin typeface="Courier New" pitchFamily="49" charset="0"/>
                <a:cs typeface="Courier New" pitchFamily="49" charset="0"/>
              </a:rPr>
              <a:t>'N</a:t>
            </a:r>
            <a:r>
              <a:rPr lang="en-US" sz="1400" dirty="0">
                <a:latin typeface="Courier New" pitchFamily="49" charset="0"/>
                <a:cs typeface="Courier New" pitchFamily="49" charset="0"/>
              </a:rPr>
              <a:t>' </a:t>
            </a:r>
            <a:r>
              <a:rPr lang="en-US" sz="1400" dirty="0">
                <a:latin typeface="Courier New" pitchFamily="49" charset="0"/>
                <a:cs typeface="Courier New" pitchFamily="49" charset="0"/>
              </a:rPr>
              <a:t>or new</a:t>
            </a:r>
          </a:p>
          <a:p>
            <a:pPr marL="0" lvl="2" indent="0">
              <a:buNone/>
            </a:pPr>
            <a:r>
              <a:rPr lang="en-US" sz="1400" dirty="0">
                <a:latin typeface="Courier New" pitchFamily="49" charset="0"/>
                <a:cs typeface="Courier New" pitchFamily="49" charset="0"/>
              </a:rPr>
              <a:t>IF (</a:t>
            </a:r>
            <a:r>
              <a:rPr lang="en-US" sz="1400" dirty="0" err="1">
                <a:latin typeface="Courier New" pitchFamily="49" charset="0"/>
                <a:cs typeface="Courier New" pitchFamily="49" charset="0"/>
              </a:rPr>
              <a:t>r_registration.transaction_type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c_new</a:t>
            </a:r>
            <a:r>
              <a:rPr lang="en-US" sz="1400" dirty="0">
                <a:latin typeface="Courier New" pitchFamily="49" charset="0"/>
                <a:cs typeface="Courier New" pitchFamily="49" charset="0"/>
              </a:rPr>
              <a:t>) THEN</a:t>
            </a:r>
          </a:p>
          <a:p>
            <a:pPr marL="0" lvl="2" indent="0">
              <a:buNone/>
            </a:pPr>
            <a:r>
              <a:rPr lang="en-US" sz="1400" dirty="0">
                <a:latin typeface="Courier New" pitchFamily="49" charset="0"/>
                <a:cs typeface="Courier New" pitchFamily="49" charset="0"/>
              </a:rPr>
              <a:t>        BEGIN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check if valid student</a:t>
            </a:r>
          </a:p>
          <a:p>
            <a:pPr marL="0" lvl="2" indent="0">
              <a:buNone/>
            </a:pPr>
            <a:r>
              <a:rPr lang="en-US" sz="1400" dirty="0">
                <a:latin typeface="Courier New" pitchFamily="49" charset="0"/>
                <a:cs typeface="Courier New" pitchFamily="49" charset="0"/>
              </a:rPr>
              <a:t>	  SELECT </a:t>
            </a:r>
            <a:r>
              <a:rPr lang="en-US" sz="1400" dirty="0" err="1">
                <a:latin typeface="Courier New" pitchFamily="49" charset="0"/>
                <a:cs typeface="Courier New" pitchFamily="49" charset="0"/>
              </a:rPr>
              <a:t>student_id</a:t>
            </a:r>
            <a:endParaRPr lang="en-US" sz="1400" dirty="0">
              <a:latin typeface="Courier New" pitchFamily="49" charset="0"/>
              <a:cs typeface="Courier New" pitchFamily="49" charset="0"/>
            </a:endParaRPr>
          </a:p>
          <a:p>
            <a:pPr marL="0" lvl="2" indent="0">
              <a:buNone/>
            </a:pPr>
            <a:r>
              <a:rPr lang="en-US" sz="1400" dirty="0">
                <a:latin typeface="Courier New" pitchFamily="49" charset="0"/>
                <a:cs typeface="Courier New" pitchFamily="49" charset="0"/>
              </a:rPr>
              <a:t>            INTO </a:t>
            </a:r>
            <a:r>
              <a:rPr lang="en-US" sz="1400" dirty="0" err="1">
                <a:latin typeface="Courier New" pitchFamily="49" charset="0"/>
                <a:cs typeface="Courier New" pitchFamily="49" charset="0"/>
              </a:rPr>
              <a:t>v_student_id</a:t>
            </a:r>
            <a:endParaRPr lang="en-US" sz="1400" dirty="0">
              <a:latin typeface="Courier New" pitchFamily="49" charset="0"/>
              <a:cs typeface="Courier New" pitchFamily="49" charset="0"/>
            </a:endParaRPr>
          </a:p>
          <a:p>
            <a:pPr marL="0" lvl="2" indent="0">
              <a:buNone/>
            </a:pPr>
            <a:r>
              <a:rPr lang="en-US" sz="1400" dirty="0">
                <a:latin typeface="Courier New" pitchFamily="49" charset="0"/>
                <a:cs typeface="Courier New" pitchFamily="49" charset="0"/>
              </a:rPr>
              <a:t>	    FROM student</a:t>
            </a:r>
          </a:p>
          <a:p>
            <a:pPr marL="0" lvl="2" indent="0">
              <a:buNone/>
            </a:pPr>
            <a:r>
              <a:rPr lang="en-US" sz="1400" dirty="0">
                <a:latin typeface="Courier New" pitchFamily="49" charset="0"/>
                <a:cs typeface="Courier New" pitchFamily="49" charset="0"/>
              </a:rPr>
              <a:t>	   WHERE </a:t>
            </a:r>
            <a:r>
              <a:rPr lang="en-US" sz="1400" dirty="0" err="1">
                <a:latin typeface="Courier New" pitchFamily="49" charset="0"/>
                <a:cs typeface="Courier New" pitchFamily="49" charset="0"/>
              </a:rPr>
              <a:t>student_id</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r_registration.student_id</a:t>
            </a:r>
            <a:r>
              <a:rPr lang="en-US" sz="1400" dirty="0">
                <a:latin typeface="Courier New" pitchFamily="49" charset="0"/>
                <a:cs typeface="Courier New" pitchFamily="49" charset="0"/>
              </a:rPr>
              <a:t>;</a:t>
            </a:r>
          </a:p>
          <a:p>
            <a:pPr marL="0" lvl="2" indent="0">
              <a:buNone/>
            </a:pPr>
            <a:endParaRPr lang="en-US" sz="1400" dirty="0">
              <a:latin typeface="Courier New" pitchFamily="49" charset="0"/>
              <a:cs typeface="Courier New" pitchFamily="49" charset="0"/>
            </a:endParaRPr>
          </a:p>
          <a:p>
            <a:pPr marL="0" lvl="2" indent="0">
              <a:buNone/>
            </a:pPr>
            <a:r>
              <a:rPr lang="en-US" sz="1400" dirty="0">
                <a:latin typeface="Courier New" pitchFamily="49" charset="0"/>
                <a:cs typeface="Courier New" pitchFamily="49" charset="0"/>
              </a:rPr>
              <a:t>	EXCEPTION</a:t>
            </a:r>
          </a:p>
          <a:p>
            <a:pPr marL="0" lvl="2" indent="0">
              <a:buNone/>
            </a:pPr>
            <a:r>
              <a:rPr lang="en-US" sz="1400" dirty="0">
                <a:latin typeface="Courier New" pitchFamily="49" charset="0"/>
                <a:cs typeface="Courier New" pitchFamily="49" charset="0"/>
              </a:rPr>
              <a:t>	  WHEN </a:t>
            </a:r>
            <a:r>
              <a:rPr lang="en-US" sz="1400" dirty="0" err="1">
                <a:latin typeface="Courier New" pitchFamily="49" charset="0"/>
                <a:cs typeface="Courier New" pitchFamily="49" charset="0"/>
              </a:rPr>
              <a:t>no_data_found</a:t>
            </a:r>
            <a:r>
              <a:rPr lang="en-US" sz="1400" dirty="0">
                <a:latin typeface="Courier New" pitchFamily="49" charset="0"/>
                <a:cs typeface="Courier New" pitchFamily="49" charset="0"/>
              </a:rPr>
              <a:t> THEN</a:t>
            </a:r>
          </a:p>
          <a:p>
            <a:pPr marL="0" lvl="2" indent="0">
              <a:buNone/>
            </a:pPr>
            <a:r>
              <a:rPr lang="en-US" sz="1400" dirty="0" smtClean="0">
                <a:latin typeface="Courier New" pitchFamily="49" charset="0"/>
                <a:cs typeface="Courier New" pitchFamily="49" charset="0"/>
              </a:rPr>
              <a:t>            RAISE_APPLICATION_ERROR</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20364, </a:t>
            </a:r>
            <a:r>
              <a:rPr lang="en-US" sz="1400" dirty="0">
                <a:latin typeface="Courier New" pitchFamily="49" charset="0"/>
                <a:cs typeface="Courier New" pitchFamily="49" charset="0"/>
              </a:rPr>
              <a:t>'Student ' </a:t>
            </a:r>
            <a:r>
              <a:rPr lang="en-US" sz="1400" dirty="0" smtClean="0">
                <a:latin typeface="Courier New" pitchFamily="49" charset="0"/>
                <a:cs typeface="Courier New" pitchFamily="49" charset="0"/>
              </a:rPr>
              <a:t>||</a:t>
            </a:r>
          </a:p>
          <a:p>
            <a:pPr marL="0" lvl="2"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r_registration.student_id</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is </a:t>
            </a:r>
            <a:r>
              <a:rPr lang="en-US" sz="1400" dirty="0">
                <a:latin typeface="Courier New" pitchFamily="49" charset="0"/>
                <a:cs typeface="Courier New" pitchFamily="49" charset="0"/>
              </a:rPr>
              <a:t>invalid');</a:t>
            </a:r>
            <a:endParaRPr lang="en-US" sz="1400" dirty="0">
              <a:latin typeface="Courier New" pitchFamily="49" charset="0"/>
              <a:cs typeface="Courier New" pitchFamily="49" charset="0"/>
            </a:endParaRPr>
          </a:p>
          <a:p>
            <a:pPr marL="0" lvl="2" indent="0">
              <a:buNone/>
            </a:pPr>
            <a:r>
              <a:rPr lang="en-US" sz="1400" dirty="0">
                <a:latin typeface="Courier New" pitchFamily="49" charset="0"/>
                <a:cs typeface="Courier New" pitchFamily="49" charset="0"/>
              </a:rPr>
              <a:t>	END</a:t>
            </a:r>
            <a:r>
              <a:rPr lang="en-US" sz="1400" dirty="0" smtClean="0">
                <a:latin typeface="Courier New" pitchFamily="49" charset="0"/>
                <a:cs typeface="Courier New" pitchFamily="49" charset="0"/>
              </a:rPr>
              <a:t>;</a:t>
            </a:r>
          </a:p>
          <a:p>
            <a:pPr marL="0" lvl="2" indent="0">
              <a:buNone/>
            </a:pPr>
            <a:r>
              <a:rPr lang="en-US" sz="1400" dirty="0" smtClean="0">
                <a:latin typeface="Courier New" pitchFamily="49" charset="0"/>
                <a:cs typeface="Courier New" pitchFamily="49" charset="0"/>
              </a:rPr>
              <a:t>END IF;</a:t>
            </a:r>
            <a:endParaRPr lang="en-US" sz="1400" dirty="0">
              <a:latin typeface="Courier New" pitchFamily="49" charset="0"/>
              <a:cs typeface="Courier New" pitchFamily="49" charset="0"/>
            </a:endParaRPr>
          </a:p>
          <a:p>
            <a:pPr marL="0" lvl="2" indent="0">
              <a:buNone/>
            </a:pP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644104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a Problem Down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9844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I just start coding?</a:t>
            </a:r>
            <a:endParaRPr lang="en-US" dirty="0"/>
          </a:p>
        </p:txBody>
      </p:sp>
      <p:sp>
        <p:nvSpPr>
          <p:cNvPr id="3" name="Content Placeholder 2"/>
          <p:cNvSpPr>
            <a:spLocks noGrp="1"/>
          </p:cNvSpPr>
          <p:nvPr>
            <p:ph idx="1"/>
          </p:nvPr>
        </p:nvSpPr>
        <p:spPr/>
        <p:txBody>
          <a:bodyPr/>
          <a:lstStyle/>
          <a:p>
            <a:pPr>
              <a:lnSpc>
                <a:spcPct val="100000"/>
              </a:lnSpc>
            </a:pPr>
            <a:r>
              <a:rPr lang="en-US" dirty="0" smtClean="0"/>
              <a:t>The short answer is </a:t>
            </a:r>
            <a:r>
              <a:rPr lang="en-US" b="1" dirty="0" smtClean="0"/>
              <a:t>no</a:t>
            </a:r>
            <a:r>
              <a:rPr lang="en-US" dirty="0" smtClean="0"/>
              <a:t>.</a:t>
            </a:r>
          </a:p>
          <a:p>
            <a:pPr>
              <a:lnSpc>
                <a:spcPct val="100000"/>
              </a:lnSpc>
            </a:pPr>
            <a:endParaRPr lang="en-US" dirty="0" smtClean="0"/>
          </a:p>
          <a:p>
            <a:pPr>
              <a:lnSpc>
                <a:spcPct val="100000"/>
              </a:lnSpc>
            </a:pPr>
            <a:r>
              <a:rPr lang="en-US" dirty="0" smtClean="0"/>
              <a:t>The long answer is </a:t>
            </a:r>
            <a:r>
              <a:rPr lang="en-US" b="1" dirty="0" err="1" smtClean="0"/>
              <a:t>nnnnnnnnnnooooooooooo</a:t>
            </a:r>
            <a:r>
              <a:rPr lang="en-US" dirty="0" smtClean="0"/>
              <a:t>.</a:t>
            </a:r>
            <a:endParaRPr lang="en-US" dirty="0"/>
          </a:p>
          <a:p>
            <a:endParaRPr lang="en-US" dirty="0" smtClean="0"/>
          </a:p>
        </p:txBody>
      </p:sp>
    </p:spTree>
    <p:extLst>
      <p:ext uri="{BB962C8B-B14F-4D97-AF65-F5344CB8AC3E}">
        <p14:creationId xmlns:p14="http://schemas.microsoft.com/office/powerpoint/2010/main" val="2881892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729</TotalTime>
  <Words>1033</Words>
  <Application>Microsoft Office PowerPoint</Application>
  <PresentationFormat>Widescreen</PresentationFormat>
  <Paragraphs>191</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Courier New</vt:lpstr>
      <vt:lpstr>Verdana</vt:lpstr>
      <vt:lpstr>Office Theme</vt:lpstr>
      <vt:lpstr>Visio</vt:lpstr>
      <vt:lpstr>CPRG 307</vt:lpstr>
      <vt:lpstr>Objectives</vt:lpstr>
      <vt:lpstr>Code Documentation Expectations</vt:lpstr>
      <vt:lpstr>Code Documentation…</vt:lpstr>
      <vt:lpstr>Examples</vt:lpstr>
      <vt:lpstr>Code Documentation…</vt:lpstr>
      <vt:lpstr>Example</vt:lpstr>
      <vt:lpstr>Breaking a Problem Down</vt:lpstr>
      <vt:lpstr>Can’t I just start coding?</vt:lpstr>
      <vt:lpstr>But why?</vt:lpstr>
      <vt:lpstr>But why?</vt:lpstr>
      <vt:lpstr>PowerPoint Presentation</vt:lpstr>
      <vt:lpstr>Could you code this perfectly the first try without thinking about the problem?</vt:lpstr>
      <vt:lpstr>Could you code this perfectly the first try without thinking about the problem?</vt:lpstr>
      <vt:lpstr>Breaking a problem down…</vt:lpstr>
      <vt:lpstr>Breaking a problem down…</vt:lpstr>
      <vt:lpstr>Basic Flowchart Symbols…</vt:lpstr>
      <vt:lpstr>Flowchart Example…</vt:lpstr>
      <vt:lpstr>Exercise…</vt:lpstr>
      <vt:lpstr>Exercise…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Nicole Berard</cp:lastModifiedBy>
  <cp:revision>79</cp:revision>
  <dcterms:created xsi:type="dcterms:W3CDTF">2016-04-05T14:17:30Z</dcterms:created>
  <dcterms:modified xsi:type="dcterms:W3CDTF">2017-05-05T15:07:30Z</dcterms:modified>
</cp:coreProperties>
</file>