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C18B32A-578F-2893-C006-2696DF65B406}">
  <a:tblStyle styleId="{3225E6DE-B1C3-4C5A-990B-76ACAF9708D7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C18B32A-578F-2893-C006-2696DF65B40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12302"/>
            <a:ext cx="2628900" cy="575989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8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DE8E4B-A9C6-4255-826C-10FC9F19E24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10EEF6-10DC-48A7-B437-FF4997E8E9EC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/>
              <a:t>Building an Information Retrieval System using University </a:t>
            </a:r>
            <a:r>
              <a:rPr lang="en-US"/>
              <a:t>Data - M2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455621"/>
            <a:ext cx="10055630" cy="1300745"/>
          </a:xfrm>
        </p:spPr>
        <p:txBody>
          <a:bodyPr>
            <a:normAutofit fontScale="62500" lnSpcReduction="20000"/>
          </a:bodyPr>
          <a:lstStyle/>
          <a:p>
            <a:pPr algn="r">
              <a:defRPr/>
            </a:pPr>
            <a:r>
              <a:rPr lang="en-US"/>
              <a:t>PRI 2023/24</a:t>
            </a:r>
            <a:endParaRPr/>
          </a:p>
          <a:p>
            <a:pPr algn="r">
              <a:defRPr/>
            </a:pPr>
            <a:r>
              <a:rPr lang="pt-BR"/>
              <a:t>GONÇALO ALMEIDA</a:t>
            </a:r>
            <a:endParaRPr/>
          </a:p>
          <a:p>
            <a:pPr algn="r">
              <a:defRPr/>
            </a:pPr>
            <a:r>
              <a:rPr lang="pt-BR"/>
              <a:t>ŽAN ŽLENDER </a:t>
            </a:r>
            <a:endParaRPr/>
          </a:p>
          <a:p>
            <a:pPr algn="r">
              <a:defRPr/>
            </a:pPr>
            <a:r>
              <a:rPr lang="pt-BR"/>
              <a:t>ILINA KIROVSKA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Information need 3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Description: </a:t>
            </a:r>
            <a:r>
              <a:rPr lang="en-US"/>
              <a:t>Looking for universities in Germany that have a </a:t>
            </a:r>
            <a:r>
              <a:rPr lang="en-US"/>
              <a:t>dental </a:t>
            </a:r>
            <a:r>
              <a:rPr lang="en-US"/>
              <a:t>medicine faculty/dentistry and a large number </a:t>
            </a:r>
            <a:r>
              <a:rPr lang="en-US"/>
              <a:t>of students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</a:t>
            </a:r>
            <a:r>
              <a:rPr lang="en-US" b="1"/>
              <a:t>1: </a:t>
            </a:r>
            <a:r>
              <a:rPr lang="en-US"/>
              <a:t>country: </a:t>
            </a:r>
            <a:r>
              <a:rPr lang="en-US"/>
              <a:t>Germany </a:t>
            </a:r>
            <a:r>
              <a:rPr lang="en-US"/>
              <a:t>country_code</a:t>
            </a:r>
            <a:r>
              <a:rPr lang="en-US"/>
              <a:t>: </a:t>
            </a:r>
            <a:r>
              <a:rPr lang="en-US"/>
              <a:t>DE size</a:t>
            </a:r>
            <a:r>
              <a:rPr lang="en-US"/>
              <a:t>: </a:t>
            </a:r>
            <a:r>
              <a:rPr lang="en-US"/>
              <a:t>large </a:t>
            </a:r>
            <a:r>
              <a:rPr lang="en-US"/>
              <a:t>wikipedia_text</a:t>
            </a:r>
            <a:r>
              <a:rPr lang="en-US"/>
              <a:t>: "dental </a:t>
            </a:r>
            <a:r>
              <a:rPr lang="en-US"/>
              <a:t>medicine“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</a:t>
            </a:r>
            <a:r>
              <a:rPr lang="en-US" b="1"/>
              <a:t>2</a:t>
            </a:r>
            <a:r>
              <a:rPr lang="en-US" b="1"/>
              <a:t>: </a:t>
            </a:r>
            <a:r>
              <a:rPr lang="en-US"/>
              <a:t>country</a:t>
            </a:r>
            <a:r>
              <a:rPr lang="en-US"/>
              <a:t>: </a:t>
            </a:r>
            <a:r>
              <a:rPr lang="en-US"/>
              <a:t>Germany^2 </a:t>
            </a:r>
            <a:r>
              <a:rPr lang="en-US"/>
              <a:t>country_code</a:t>
            </a:r>
            <a:r>
              <a:rPr lang="en-US"/>
              <a:t>: </a:t>
            </a:r>
            <a:r>
              <a:rPr lang="en-US"/>
              <a:t>DE size</a:t>
            </a:r>
            <a:r>
              <a:rPr lang="en-US"/>
              <a:t>: </a:t>
            </a:r>
            <a:r>
              <a:rPr lang="en-US"/>
              <a:t>large </a:t>
            </a:r>
            <a:r>
              <a:rPr lang="en-US"/>
              <a:t>wikipedia_text</a:t>
            </a:r>
            <a:r>
              <a:rPr lang="en-US"/>
              <a:t>: dent*^2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User priorities</a:t>
            </a:r>
            <a:r>
              <a:rPr lang="en-US" b="1"/>
              <a:t>: </a:t>
            </a:r>
            <a:r>
              <a:rPr lang="en-US"/>
              <a:t>universities </a:t>
            </a:r>
            <a:r>
              <a:rPr lang="en-US"/>
              <a:t>located </a:t>
            </a:r>
            <a:r>
              <a:rPr lang="en-US"/>
              <a:t>in Germany offering courses in dental medicine,</a:t>
            </a:r>
            <a:br>
              <a:rPr lang="en-US"/>
            </a:br>
            <a:r>
              <a:rPr lang="en-US"/>
              <a:t>giving those having a large number of students a </a:t>
            </a:r>
            <a:r>
              <a:rPr lang="en-US"/>
              <a:t>lower priority</a:t>
            </a:r>
            <a:endParaRPr lang="en-US" b="1"/>
          </a:p>
          <a:p>
            <a:pPr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062480" y="4756574"/>
          <a:ext cx="8128000" cy="1112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Query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P@10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AvP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R@10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F@10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0.58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0.64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0.56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Information need </a:t>
            </a:r>
            <a:r>
              <a:rPr lang="en-US"/>
              <a:t>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Description: </a:t>
            </a:r>
            <a:r>
              <a:rPr lang="en-US"/>
              <a:t>Looking for universities that have a faculty of </a:t>
            </a:r>
            <a:r>
              <a:rPr lang="en-US"/>
              <a:t>engineering </a:t>
            </a:r>
            <a:r>
              <a:rPr lang="en-US"/>
              <a:t>or a faculty of science and are located in </a:t>
            </a:r>
            <a:r>
              <a:rPr lang="en-US"/>
              <a:t>a city </a:t>
            </a:r>
            <a:r>
              <a:rPr lang="en-US"/>
              <a:t>with a Mediterranean </a:t>
            </a:r>
            <a:r>
              <a:rPr lang="en-US"/>
              <a:t>climate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</a:t>
            </a:r>
            <a:r>
              <a:rPr lang="en-US" b="1"/>
              <a:t>1: </a:t>
            </a:r>
            <a:r>
              <a:rPr lang="en-US"/>
              <a:t>wikipedia_text</a:t>
            </a:r>
            <a:r>
              <a:rPr lang="en-US"/>
              <a:t>: </a:t>
            </a:r>
            <a:r>
              <a:rPr lang="en-US"/>
              <a:t>“faculty of science” </a:t>
            </a:r>
            <a:r>
              <a:rPr lang="en-US"/>
              <a:t>wikipedia_text</a:t>
            </a:r>
            <a:r>
              <a:rPr lang="en-US"/>
              <a:t>: </a:t>
            </a:r>
            <a:r>
              <a:rPr lang="en-US"/>
              <a:t>“faculty </a:t>
            </a:r>
            <a:r>
              <a:rPr lang="en-US"/>
              <a:t>of </a:t>
            </a:r>
            <a:r>
              <a:rPr lang="en-US"/>
              <a:t>engineering” </a:t>
            </a:r>
            <a:r>
              <a:rPr lang="en-US"/>
              <a:t>city_wikipedia_text</a:t>
            </a:r>
            <a:r>
              <a:rPr lang="en-US"/>
              <a:t>: </a:t>
            </a:r>
            <a:r>
              <a:rPr lang="en-US"/>
              <a:t>“Mediterranean climate”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</a:t>
            </a:r>
            <a:r>
              <a:rPr lang="en-US" b="1"/>
              <a:t>2: </a:t>
            </a:r>
            <a:r>
              <a:rPr lang="en-US"/>
              <a:t>wikipedia_text</a:t>
            </a:r>
            <a:r>
              <a:rPr lang="en-US"/>
              <a:t>: </a:t>
            </a:r>
            <a:r>
              <a:rPr lang="en-US"/>
              <a:t>“faculty </a:t>
            </a:r>
            <a:r>
              <a:rPr lang="en-US"/>
              <a:t>of </a:t>
            </a:r>
            <a:r>
              <a:rPr lang="en-US"/>
              <a:t>science”^2 </a:t>
            </a:r>
            <a:r>
              <a:rPr lang="en-US"/>
              <a:t>wikipedia_text</a:t>
            </a:r>
            <a:r>
              <a:rPr lang="en-US"/>
              <a:t>: </a:t>
            </a:r>
            <a:r>
              <a:rPr lang="en-US"/>
              <a:t>“faculty </a:t>
            </a:r>
            <a:r>
              <a:rPr lang="en-US"/>
              <a:t>of </a:t>
            </a:r>
            <a:r>
              <a:rPr lang="en-US"/>
              <a:t>engineering”^2</a:t>
            </a:r>
            <a:br>
              <a:rPr lang="en-US"/>
            </a:br>
            <a:r>
              <a:rPr lang="en-US"/>
              <a:t>city_wikipedia_text</a:t>
            </a:r>
            <a:r>
              <a:rPr lang="en-US"/>
              <a:t>: </a:t>
            </a:r>
            <a:r>
              <a:rPr lang="en-US"/>
              <a:t>“Mediterranean climate”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User priorities:</a:t>
            </a:r>
            <a:r>
              <a:rPr lang="en-US"/>
              <a:t> universities offering courses in science and engineering, giving those in a city with a Mediterranean climate a lower priority than those with the wanted courses.</a:t>
            </a:r>
            <a:endParaRPr/>
          </a:p>
          <a:p>
            <a:pPr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062480" y="4756574"/>
          <a:ext cx="8128000" cy="1112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Query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P@10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AvP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R@10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F@10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0.79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0.38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0.89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0.43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Information need </a:t>
            </a:r>
            <a:r>
              <a:rPr lang="en-US"/>
              <a:t>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Description: </a:t>
            </a:r>
            <a:r>
              <a:rPr lang="en-US"/>
              <a:t>Looking for top-ranked universities in the north </a:t>
            </a:r>
            <a:r>
              <a:rPr lang="en-US"/>
              <a:t>of Europe </a:t>
            </a:r>
            <a:r>
              <a:rPr lang="en-US"/>
              <a:t>with a focus on the Computer Science </a:t>
            </a:r>
            <a:r>
              <a:rPr lang="en-US"/>
              <a:t>field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</a:t>
            </a:r>
            <a:r>
              <a:rPr lang="en-US" b="1"/>
              <a:t>1: </a:t>
            </a:r>
            <a:r>
              <a:rPr lang="en-US"/>
              <a:t>wikipedia_test</a:t>
            </a:r>
            <a:r>
              <a:rPr lang="en-US"/>
              <a:t>: </a:t>
            </a:r>
            <a:r>
              <a:rPr lang="en-US"/>
              <a:t>“Computer Science” </a:t>
            </a:r>
            <a:r>
              <a:rPr lang="en-US"/>
              <a:t>city_wikipedia_text</a:t>
            </a:r>
            <a:r>
              <a:rPr lang="en-US"/>
              <a:t>: </a:t>
            </a:r>
            <a:r>
              <a:rPr lang="en-US"/>
              <a:t>“north Europe” 2024_rank</a:t>
            </a:r>
            <a:r>
              <a:rPr lang="en-US"/>
              <a:t>:[1 TO 150] 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2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/>
              <a:t>wikipedia_test</a:t>
            </a:r>
            <a:r>
              <a:rPr lang="en-US"/>
              <a:t>: </a:t>
            </a:r>
            <a:r>
              <a:rPr lang="en-US"/>
              <a:t>“</a:t>
            </a:r>
            <a:r>
              <a:rPr lang="en-US"/>
              <a:t>Comput</a:t>
            </a:r>
            <a:r>
              <a:rPr lang="en-US"/>
              <a:t>* </a:t>
            </a:r>
            <a:r>
              <a:rPr lang="en-US"/>
              <a:t>Science”^4 2024_rank</a:t>
            </a:r>
            <a:r>
              <a:rPr lang="en-US"/>
              <a:t>:[1 TO 150]</a:t>
            </a:r>
            <a:br>
              <a:rPr lang="en-US"/>
            </a:br>
            <a:r>
              <a:rPr lang="en-US"/>
              <a:t>fq</a:t>
            </a:r>
            <a:r>
              <a:rPr lang="en-US"/>
              <a:t>: !</a:t>
            </a:r>
            <a:r>
              <a:rPr lang="en-US"/>
              <a:t>geofilt</a:t>
            </a:r>
            <a:r>
              <a:rPr lang="en-US"/>
              <a:t> </a:t>
            </a:r>
            <a:r>
              <a:rPr lang="en-US"/>
              <a:t>sfield</a:t>
            </a:r>
            <a:r>
              <a:rPr lang="en-US"/>
              <a:t>=coordinates </a:t>
            </a:r>
            <a:r>
              <a:rPr lang="en-US"/>
              <a:t>pt</a:t>
            </a:r>
            <a:r>
              <a:rPr lang="en-US"/>
              <a:t>=61.069625,4.867638 d=1430868.94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User </a:t>
            </a:r>
            <a:r>
              <a:rPr lang="en-US" b="1"/>
              <a:t>priorities: </a:t>
            </a:r>
            <a:r>
              <a:rPr lang="en-US"/>
              <a:t>top universities located in the north of Europe that have interest on the Computer Science </a:t>
            </a:r>
            <a:r>
              <a:rPr lang="en-US"/>
              <a:t>field</a:t>
            </a:r>
            <a:endParaRPr lang="en-US"/>
          </a:p>
          <a:p>
            <a:pPr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062480" y="4756574"/>
          <a:ext cx="8128000" cy="1112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Query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P@10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AvP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R@10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F@10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0.38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0.33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742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Information need </a:t>
            </a:r>
            <a:r>
              <a:rPr lang="en-US"/>
              <a:t>5</a:t>
            </a:r>
            <a:endParaRPr lang="en-US"/>
          </a:p>
        </p:txBody>
      </p:sp>
      <p:sp>
        <p:nvSpPr>
          <p:cNvPr id="17130394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 b="1"/>
              <a:t>Description: </a:t>
            </a:r>
            <a:r>
              <a:rPr lang="en-US"/>
              <a:t>Looking for top-ranked universities in the north </a:t>
            </a:r>
            <a:r>
              <a:rPr lang="en-US"/>
              <a:t>of Europe </a:t>
            </a:r>
            <a:r>
              <a:rPr lang="en-US"/>
              <a:t>with a focus on the Computer Science </a:t>
            </a:r>
            <a:r>
              <a:rPr lang="en-US"/>
              <a:t>field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 b="1"/>
              <a:t>Query </a:t>
            </a:r>
            <a:r>
              <a:rPr lang="en-US" b="1"/>
              <a:t>1: </a:t>
            </a:r>
            <a:r>
              <a:rPr lang="en-US"/>
              <a:t>wikipedia_test</a:t>
            </a:r>
            <a:r>
              <a:rPr lang="en-US"/>
              <a:t>: </a:t>
            </a:r>
            <a:r>
              <a:rPr lang="en-US"/>
              <a:t>“Computer Science” </a:t>
            </a:r>
            <a:r>
              <a:rPr lang="en-US"/>
              <a:t>city_wikipedia_text</a:t>
            </a:r>
            <a:r>
              <a:rPr lang="en-US"/>
              <a:t>: </a:t>
            </a:r>
            <a:r>
              <a:rPr lang="en-US"/>
              <a:t>“north Europe” 2024_rank</a:t>
            </a:r>
            <a:r>
              <a:rPr lang="en-US"/>
              <a:t>:[1 TO 150] 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en-US" b="1"/>
              <a:t>Query 2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/>
              <a:t>wikipedia_test</a:t>
            </a:r>
            <a:r>
              <a:rPr lang="en-US"/>
              <a:t>: </a:t>
            </a:r>
            <a:r>
              <a:rPr lang="en-US"/>
              <a:t>“</a:t>
            </a:r>
            <a:r>
              <a:rPr lang="en-US"/>
              <a:t>Comput</a:t>
            </a:r>
            <a:r>
              <a:rPr lang="en-US"/>
              <a:t>* </a:t>
            </a:r>
            <a:r>
              <a:rPr lang="en-US"/>
              <a:t>Science”^4 2024_rank</a:t>
            </a:r>
            <a:r>
              <a:rPr lang="en-US"/>
              <a:t>:[1 TO 150]</a:t>
            </a:r>
            <a:br>
              <a:rPr lang="en-US"/>
            </a:br>
            <a:r>
              <a:rPr lang="en-US"/>
              <a:t>fq</a:t>
            </a:r>
            <a:r>
              <a:rPr lang="en-US"/>
              <a:t>: !</a:t>
            </a:r>
            <a:r>
              <a:rPr lang="en-US"/>
              <a:t>geofilt</a:t>
            </a:r>
            <a:r>
              <a:rPr lang="en-US"/>
              <a:t> </a:t>
            </a:r>
            <a:r>
              <a:rPr lang="en-US"/>
              <a:t>sfield</a:t>
            </a:r>
            <a:r>
              <a:rPr lang="en-US"/>
              <a:t>=coordinates </a:t>
            </a:r>
            <a:r>
              <a:rPr lang="en-US"/>
              <a:t>pt</a:t>
            </a:r>
            <a:r>
              <a:rPr lang="en-US"/>
              <a:t>=61.069625,4.867638 d=1430868.94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 b="1"/>
              <a:t>User </a:t>
            </a:r>
            <a:r>
              <a:rPr lang="en-US" b="1"/>
              <a:t>priorities: </a:t>
            </a:r>
            <a:r>
              <a:rPr lang="en-US"/>
              <a:t>top universities located in the north of Europe that have interest on the Computer Science </a:t>
            </a:r>
            <a:r>
              <a:rPr lang="en-US"/>
              <a:t>field</a:t>
            </a:r>
            <a:endParaRPr lang="en-US"/>
          </a:p>
          <a:p>
            <a:pPr>
              <a:defRPr/>
            </a:pPr>
            <a:endParaRPr lang="en-US"/>
          </a:p>
        </p:txBody>
      </p:sp>
      <p:graphicFrame>
        <p:nvGraphicFramePr>
          <p:cNvPr id="24836532" name="Table 3"/>
          <p:cNvGraphicFramePr>
            <a:graphicFrameLocks xmlns:a="http://schemas.openxmlformats.org/drawingml/2006/main"/>
          </p:cNvGraphicFramePr>
          <p:nvPr/>
        </p:nvGraphicFramePr>
        <p:xfrm>
          <a:off x="2062479" y="4756573"/>
          <a:ext cx="8127999" cy="11125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625599"/>
                <a:gridCol w="1625599"/>
                <a:gridCol w="1625599"/>
                <a:gridCol w="1625599"/>
                <a:gridCol w="1625599"/>
              </a:tblGrid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Query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P@10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AvP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R@10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F@10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0.38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0.33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Evaluation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097278" y="1984374"/>
            <a:ext cx="5688531" cy="4175793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For any information retrieval system the relevance of the top results is of primary importance.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This can be checked by calculating P@10.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The previous results where P@10 = 1.0 for almost every boosted query lead to the conclusion that we have built a quite successful search engine.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Additionally, the difference between Mean Average Precision for Version 1 and Version 2 of the search engine is another indicator that by using Solr filters and boosters the performance of the search engine has improved.</a:t>
            </a: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7087207" y="2990971"/>
          <a:ext cx="3876357" cy="7416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292119"/>
                <a:gridCol w="1292119"/>
                <a:gridCol w="1292119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Metric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Version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Version 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MAP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506948" name=""/>
          <p:cNvSpPr txBox="1"/>
          <p:nvPr/>
        </p:nvSpPr>
        <p:spPr bwMode="auto">
          <a:xfrm flipH="0" flipV="0">
            <a:off x="2077416" y="2950459"/>
            <a:ext cx="23031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hr-HR"/>
              <a:t>Information need 1</a:t>
            </a:r>
            <a:endParaRPr/>
          </a:p>
        </p:txBody>
      </p:sp>
      <p:pic>
        <p:nvPicPr>
          <p:cNvPr id="9400204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55462" y="163481"/>
            <a:ext cx="4460807" cy="2754714"/>
          </a:xfrm>
          <a:prstGeom prst="rect">
            <a:avLst/>
          </a:prstGeom>
          <a:ln w="19049">
            <a:solidFill>
              <a:srgbClr val="00B050"/>
            </a:solidFill>
            <a:prstDash val="solid"/>
          </a:ln>
        </p:spPr>
      </p:pic>
      <p:pic>
        <p:nvPicPr>
          <p:cNvPr id="20982010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57215" y="163481"/>
            <a:ext cx="4460807" cy="2754714"/>
          </a:xfrm>
          <a:prstGeom prst="rect">
            <a:avLst/>
          </a:prstGeom>
          <a:ln w="12699">
            <a:solidFill>
              <a:srgbClr val="00B050"/>
            </a:solidFill>
            <a:prstDash val="solid"/>
          </a:ln>
        </p:spPr>
      </p:pic>
      <p:sp>
        <p:nvSpPr>
          <p:cNvPr id="2084892467" name=""/>
          <p:cNvSpPr txBox="1"/>
          <p:nvPr/>
        </p:nvSpPr>
        <p:spPr bwMode="auto">
          <a:xfrm flipH="0" flipV="0">
            <a:off x="7636000" y="2918196"/>
            <a:ext cx="230323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hr-HR"/>
              <a:t>Information need 2</a:t>
            </a:r>
            <a:endParaRPr/>
          </a:p>
        </p:txBody>
      </p:sp>
      <p:pic>
        <p:nvPicPr>
          <p:cNvPr id="8055461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0613" y="3489927"/>
            <a:ext cx="4460807" cy="2754714"/>
          </a:xfrm>
          <a:prstGeom prst="rect">
            <a:avLst/>
          </a:prstGeom>
          <a:ln w="12699">
            <a:solidFill>
              <a:srgbClr val="00B050"/>
            </a:solidFill>
            <a:prstDash val="solid"/>
          </a:ln>
        </p:spPr>
      </p:pic>
      <p:pic>
        <p:nvPicPr>
          <p:cNvPr id="14603090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685128" y="3454223"/>
            <a:ext cx="4518624" cy="2790419"/>
          </a:xfrm>
          <a:prstGeom prst="rect">
            <a:avLst/>
          </a:prstGeom>
          <a:ln w="12699">
            <a:solidFill>
              <a:srgbClr val="00B050"/>
            </a:solidFill>
            <a:prstDash val="solid"/>
          </a:ln>
        </p:spPr>
      </p:pic>
      <p:sp>
        <p:nvSpPr>
          <p:cNvPr id="1256517900" name=""/>
          <p:cNvSpPr txBox="1"/>
          <p:nvPr/>
        </p:nvSpPr>
        <p:spPr bwMode="auto">
          <a:xfrm flipH="0" flipV="0">
            <a:off x="1949433" y="6369149"/>
            <a:ext cx="230323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hr-HR"/>
              <a:t>Information need 3</a:t>
            </a:r>
            <a:endParaRPr/>
          </a:p>
        </p:txBody>
      </p:sp>
      <p:sp>
        <p:nvSpPr>
          <p:cNvPr id="1942102616" name=""/>
          <p:cNvSpPr txBox="1"/>
          <p:nvPr/>
        </p:nvSpPr>
        <p:spPr bwMode="auto">
          <a:xfrm flipH="0" flipV="0">
            <a:off x="7849246" y="6369149"/>
            <a:ext cx="230323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hr-HR"/>
              <a:t>Information need 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98391" name=""/>
          <p:cNvSpPr txBox="1"/>
          <p:nvPr/>
        </p:nvSpPr>
        <p:spPr bwMode="auto">
          <a:xfrm flipH="0" flipV="0">
            <a:off x="4684671" y="4673564"/>
            <a:ext cx="230327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hr-HR"/>
              <a:t>Information need 5</a:t>
            </a:r>
            <a:endParaRPr/>
          </a:p>
        </p:txBody>
      </p:sp>
      <p:pic>
        <p:nvPicPr>
          <p:cNvPr id="5616563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83608" y="1283955"/>
            <a:ext cx="5105399" cy="3152774"/>
          </a:xfrm>
          <a:prstGeom prst="rect">
            <a:avLst/>
          </a:prstGeom>
          <a:ln w="12699">
            <a:solidFill>
              <a:srgbClr val="00B05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Conclusion</a:t>
            </a:r>
            <a:endParaRPr lang="en-US"/>
          </a:p>
        </p:txBody>
      </p:sp>
      <p:sp>
        <p:nvSpPr>
          <p:cNvPr id="1323491703" name="Content Placeholder 2"/>
          <p:cNvSpPr>
            <a:spLocks noGrp="1"/>
          </p:cNvSpPr>
          <p:nvPr/>
        </p:nvSpPr>
        <p:spPr bwMode="auto">
          <a:xfrm flipH="0" flipV="0">
            <a:off x="1097277" y="1984374"/>
            <a:ext cx="10334346" cy="4175793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>
            <a:lvl1pPr marL="91440" indent="-91440" algn="l" defTabSz="914400">
              <a:lnSpc>
                <a:spcPct val="90000"/>
              </a:lnSpc>
              <a:spcBef>
                <a:spcPts val="1199"/>
              </a:spcBef>
              <a:spcAft>
                <a:spcPts val="199"/>
              </a:spcAft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99" indent="-22860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99" indent="-22860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99" indent="-22860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99" indent="-228600" algn="l" defTabSz="914400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q"/>
              <a:defRPr/>
            </a:pPr>
            <a:r>
              <a:rPr lang="hr-HR"/>
              <a:t> </a:t>
            </a:r>
            <a:r>
              <a:rPr lang="hr-H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G</a:t>
            </a:r>
            <a:r>
              <a:rPr lang="hr-H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o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od understanding of Solr</a:t>
            </a:r>
            <a:r>
              <a:rPr lang="hr-HR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 and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 it's indexing and querying capabilities</a:t>
            </a:r>
            <a:endParaRPr/>
          </a:p>
          <a:p>
            <a:pPr>
              <a:buFont typeface="Wingdings"/>
              <a:buChar char="q"/>
              <a:defRPr/>
            </a:pPr>
            <a:endParaRPr/>
          </a:p>
          <a:p>
            <a:pPr>
              <a:buFont typeface="Wingdings"/>
              <a:buChar char="q"/>
              <a:defRPr/>
            </a:pPr>
            <a:r>
              <a:rPr lang="hr-HR"/>
              <a:t> Boosting queries gives much better results</a:t>
            </a:r>
            <a:endParaRPr lang="hr-HR"/>
          </a:p>
          <a:p>
            <a:pPr>
              <a:buFont typeface="Wingdings"/>
              <a:buChar char="q"/>
              <a:defRPr/>
            </a:pPr>
            <a:endParaRPr/>
          </a:p>
          <a:p>
            <a:pPr>
              <a:buFont typeface="Wingdings"/>
              <a:buChar char="q"/>
              <a:defRPr/>
            </a:pPr>
            <a:r>
              <a:rPr lang="hr-HR"/>
              <a:t> Proven that the current iimplementation of the university search engine works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9233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Future work</a:t>
            </a:r>
            <a:endParaRPr lang="en-US"/>
          </a:p>
        </p:txBody>
      </p:sp>
      <p:sp>
        <p:nvSpPr>
          <p:cNvPr id="1608158496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1930399"/>
            <a:ext cx="10058400" cy="3938693"/>
          </a:xfrm>
        </p:spPr>
        <p:txBody>
          <a:bodyPr/>
          <a:lstStyle/>
          <a:p>
            <a:pPr>
              <a:defRPr/>
            </a:pPr>
            <a:r>
              <a:rPr lang="en-US"/>
              <a:t>In the future we will try to further improve the performance of the search engine using different methods, one of them being Natural Language Processing. Additionally we will focus on creating a user interface for the project.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Milestone 1 recap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1097276" y="1959428"/>
            <a:ext cx="10058400" cy="4310741"/>
          </a:xfrm>
        </p:spPr>
        <p:txBody>
          <a:bodyPr>
            <a:noAutofit/>
          </a:bodyPr>
          <a:lstStyle/>
          <a:p>
            <a:pPr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Main idea is to </a:t>
            </a:r>
            <a:r>
              <a:rPr lang="en-US"/>
              <a:t>build </a:t>
            </a:r>
            <a:r>
              <a:rPr lang="en-US"/>
              <a:t>a search engine where students can get as much information about universities and various aspects related to them</a:t>
            </a:r>
            <a:r>
              <a:rPr lang="en-US"/>
              <a:t>.</a:t>
            </a:r>
            <a:endParaRPr lang="en-US"/>
          </a:p>
          <a:p>
            <a:pPr marL="0" indent="0">
              <a:buClr>
                <a:schemeClr val="accent1"/>
              </a:buClr>
              <a:buSzPct val="100000"/>
              <a:buFont typeface="Wingdings"/>
              <a:buNone/>
              <a:defRPr/>
            </a:pP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lang="en-US"/>
              <a:t>Main data sources: QS </a:t>
            </a:r>
            <a:r>
              <a:rPr lang="en-US"/>
              <a:t>WorldUniversity</a:t>
            </a:r>
            <a:r>
              <a:rPr lang="en-US"/>
              <a:t> Rankings </a:t>
            </a:r>
            <a:r>
              <a:rPr lang="en-US"/>
              <a:t>Kaggle</a:t>
            </a:r>
            <a:r>
              <a:rPr lang="en-US"/>
              <a:t> dataset, Wikipedia page for each university and its city</a:t>
            </a:r>
            <a:endParaRPr lang="en-US"/>
          </a:p>
          <a:p>
            <a:pPr marL="0" indent="0">
              <a:buClr>
                <a:schemeClr val="accent1"/>
              </a:buClr>
              <a:buSzPct val="100000"/>
              <a:buFont typeface="Wingdings"/>
              <a:buNone/>
              <a:defRPr/>
            </a:pP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hr-HR" b="1"/>
              <a:t>The r</a:t>
            </a:r>
            <a:r>
              <a:rPr lang="en-US" b="1"/>
              <a:t>esult of the Milestone 1 is a single JSON document containing a collection of 529 university documents</a:t>
            </a:r>
            <a:br>
              <a:rPr lang="en-US" sz="1200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5769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Document schema</a:t>
            </a:r>
            <a:endParaRPr lang="en-US"/>
          </a:p>
        </p:txBody>
      </p:sp>
      <p:sp>
        <p:nvSpPr>
          <p:cNvPr id="1646791466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1097276" y="1945821"/>
            <a:ext cx="10058401" cy="4324348"/>
          </a:xfrm>
        </p:spPr>
        <p:txBody>
          <a:bodyPr vertOverflow="overflow" horzOverflow="overflow" vert="horz" wrap="square" lIns="0" tIns="45720" rIns="0" bIns="45720" numCol="3" spcCol="0" rtlCol="0" fromWordArt="0" anchor="t" anchorCtr="0" forceAA="0" upright="0" compatLnSpc="0">
            <a:noAutofit/>
          </a:bodyPr>
          <a:lstStyle/>
          <a:p>
            <a:pPr lvl="1">
              <a:buFont typeface="Wingdings"/>
              <a:buChar char="§"/>
              <a:defRPr/>
            </a:pPr>
            <a:r>
              <a:rPr lang="en-US" sz="1800"/>
              <a:t>2024_rank 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/>
              <a:t>2023_rank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/>
              <a:t>institution_name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/>
              <a:t>country_code</a:t>
            </a:r>
            <a:r>
              <a:rPr lang="en-US" sz="1800"/>
              <a:t>,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/>
              <a:t>country</a:t>
            </a:r>
            <a:r>
              <a:rPr lang="en-US" sz="1800"/>
              <a:t>, </a:t>
            </a:r>
            <a:r>
              <a:rPr lang="en-US" sz="1800"/>
              <a:t>size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/>
              <a:t> focus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status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academic_reputation_score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academic_reputation_rank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employer_reputation_score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employer_reputation_rank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faculty_student_score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faculty_student_rank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status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academic_reputation_score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academic_reputation_rank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employer_reputation_score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employer_reputation_rank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faculty_student_score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faculty_student_rank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citations_per_faculty_score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citations_per_faculty_ran</a:t>
            </a:r>
            <a:r>
              <a:rPr lang="hr-HR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k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international_students_score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international_students_rank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institution_name__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wrong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w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ikidata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foundation_year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o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verall_scor</a:t>
            </a:r>
            <a:r>
              <a:rPr lang="hr-HR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e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international_research_network_score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international_research_network_rank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employment_outcomes_score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Arial"/>
                <a:cs typeface="Arial"/>
              </a:rPr>
              <a:t>e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mployment_outcomes_rank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wikipedia_text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city_name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city_wikipedia_text</a:t>
            </a:r>
            <a:endParaRPr sz="1800"/>
          </a:p>
          <a:p>
            <a:pPr lvl="1">
              <a:buFont typeface="Wingdings"/>
              <a:buChar char="§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coordinates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Milestone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097280" y="1959428"/>
            <a:ext cx="10058399" cy="39096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Create Solr schemas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Index documents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Query Information Needs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Retrieve the top 30 results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Evaluate results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Schema design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 bwMode="auto">
          <a:xfrm flipH="0" flipV="0">
            <a:off x="1097278" y="2023962"/>
            <a:ext cx="9810470" cy="4023360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Version 1: basic schema with no boosts and minimal use of filter</a:t>
            </a:r>
            <a:endParaRPr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ASCII </a:t>
            </a:r>
            <a:r>
              <a:rPr lang="en-US"/>
              <a:t>FoldingFilter</a:t>
            </a:r>
            <a:r>
              <a:rPr lang="en-US"/>
              <a:t> </a:t>
            </a:r>
            <a:endParaRPr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Lower </a:t>
            </a:r>
            <a:r>
              <a:rPr lang="en-US"/>
              <a:t>Case </a:t>
            </a:r>
            <a:r>
              <a:rPr lang="en-US"/>
              <a:t>Filte</a:t>
            </a:r>
            <a:r>
              <a:rPr lang="hr-HR"/>
              <a:t>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15488209" name="Content Placeholder 3"/>
          <p:cNvGraphicFramePr>
            <a:graphicFrameLocks xmlns:a="http://schemas.openxmlformats.org/drawingml/2006/main"/>
          </p:cNvGraphicFramePr>
          <p:nvPr>
            <p:ph sz="half" idx="1"/>
          </p:nvPr>
        </p:nvGraphicFramePr>
        <p:xfrm>
          <a:off x="394867" y="989541"/>
          <a:ext cx="5305881" cy="46558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{FC18B32A-578F-2893-C006-2696DF65B406}</a:tableStyleId>
              </a:tblPr>
              <a:tblGrid>
                <a:gridCol w="1619060"/>
                <a:gridCol w="1027529"/>
                <a:gridCol w="1323295"/>
                <a:gridCol w="1323295"/>
              </a:tblGrid>
              <a:tr h="226646"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000"/>
                        <a:t>Field</a:t>
                      </a:r>
                      <a:endParaRPr lang="en-US" sz="1000"/>
                    </a:p>
                  </a:txBody>
                  <a:tcPr marL="78107" marR="78107" marT="45720" marB="45720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000"/>
                        <a:t>Indexed</a:t>
                      </a:r>
                      <a:endParaRPr lang="en-US" sz="1000"/>
                    </a:p>
                  </a:txBody>
                  <a:tcPr marL="78107" marR="78107" marT="45720" marB="45720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000"/>
                        <a:t>Field type</a:t>
                      </a:r>
                      <a:endParaRPr lang="en-US" sz="1000"/>
                    </a:p>
                  </a:txBody>
                  <a:tcPr marL="78107" marR="78107" marT="45720" marB="45720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13946">
                <a:tc vMerge="1">
                  <a:txBody>
                    <a:bodyPr/>
                    <a:p>
                      <a:pPr>
                        <a:defRPr/>
                      </a:pPr>
                      <a:endParaRPr lang="en-US" sz="800"/>
                    </a:p>
                  </a:txBody>
                  <a:tcPr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Version 1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78107" marR="78107" marT="45720" marB="4572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Version2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78107" marR="78107" marT="45720" marB="45720">
                    <a:solidFill>
                      <a:schemeClr val="accent1"/>
                    </a:solidFill>
                  </a:tcPr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2024_rank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2023_rank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institution_name</a:t>
                      </a: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_-_wrong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institution_name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country_code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country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size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focus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status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academic_reputation_score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academic_reputation_rank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employer_reputation_score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employer_reputation_rank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faculty_student_score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139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faculty_student_rank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</a:tbl>
          </a:graphicData>
        </a:graphic>
      </p:graphicFrame>
      <p:graphicFrame>
        <p:nvGraphicFramePr>
          <p:cNvPr id="540636467" name="Content Placeholder 3"/>
          <p:cNvGraphicFramePr>
            <a:graphicFrameLocks xmlns:a="http://schemas.openxmlformats.org/drawingml/2006/main"/>
          </p:cNvGraphicFramePr>
          <p:nvPr/>
        </p:nvGraphicFramePr>
        <p:xfrm>
          <a:off x="6136325" y="1265131"/>
          <a:ext cx="5692174" cy="41909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{FC18B32A-578F-2893-C006-2696DF65B406}</a:tableStyleId>
              </a:tblPr>
              <a:tblGrid>
                <a:gridCol w="1737218"/>
                <a:gridCol w="1102518"/>
                <a:gridCol w="1419869"/>
                <a:gridCol w="1419868"/>
              </a:tblGrid>
              <a:tr h="245696">
                <a:tc>
                  <a:txBody>
                    <a:bodyPr/>
                    <a:p>
                      <a:pPr algn="ctr">
                        <a:defRPr/>
                      </a:pPr>
                      <a:endParaRPr 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</a:tr>
              <a:tr h="2329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citations_per_faculty_score</a:t>
                      </a:r>
                      <a:endParaRPr 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 b="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 b="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 b="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citations_per_faculty_rank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international_students_score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international_students_rank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3277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international_research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</a:t>
                      </a: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3277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international_research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_</a:t>
                      </a: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network_rank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employment_outcomes_score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employment_outcomes_rank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overall_score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float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wikidata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wikipedia_text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wikipediaText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city_wikipedia_text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sz="2200"/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wikipediaText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foundation_date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text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</a:tr>
              <a:tr h="2202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coordinates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coordinates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coordinates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8107" marR="78107" marT="45720" marB="45720"/>
                </a:tc>
              </a:tr>
            </a:tbl>
          </a:graphicData>
        </a:graphic>
      </p:graphicFrame>
      <p:graphicFrame>
        <p:nvGraphicFramePr>
          <p:cNvPr id="1179810123" name="Content Placeholder 3"/>
          <p:cNvGraphicFramePr>
            <a:graphicFrameLocks xmlns:a="http://schemas.openxmlformats.org/drawingml/2006/main"/>
          </p:cNvGraphicFramePr>
          <p:nvPr/>
        </p:nvGraphicFramePr>
        <p:xfrm>
          <a:off x="6136325" y="1044233"/>
          <a:ext cx="5692174" cy="5511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{FC18B32A-578F-2893-C006-2696DF65B406}</a:tableStyleId>
              </a:tblPr>
              <a:tblGrid>
                <a:gridCol w="1737218"/>
                <a:gridCol w="1102518"/>
                <a:gridCol w="1419869"/>
                <a:gridCol w="1419868"/>
              </a:tblGrid>
              <a:tr h="245696"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000"/>
                        <a:t>Field</a:t>
                      </a:r>
                      <a:endParaRPr lang="en-US" sz="1000"/>
                    </a:p>
                  </a:txBody>
                  <a:tcPr marL="78107" marR="78107" marT="45720" marB="45720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000"/>
                        <a:t>Indexed</a:t>
                      </a:r>
                      <a:endParaRPr lang="en-US" sz="1000"/>
                    </a:p>
                  </a:txBody>
                  <a:tcPr marL="78107" marR="78107" marT="45720" marB="45720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1000"/>
                        <a:t>Field type</a:t>
                      </a:r>
                      <a:endParaRPr lang="en-US" sz="1000"/>
                    </a:p>
                  </a:txBody>
                  <a:tcPr marL="78107" marR="78107" marT="45720" marB="45720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20296">
                <a:tc vMerge="1">
                  <a:txBody>
                    <a:bodyPr/>
                    <a:p>
                      <a:pPr>
                        <a:defRPr/>
                      </a:pPr>
                      <a:endParaRPr lang="en-US" sz="800"/>
                    </a:p>
                  </a:txBody>
                  <a:tcPr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Version 1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78107" marR="78107" marT="45720" marB="4572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Version2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78107" marR="78107" marT="45720" marB="4572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4221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Schema design</a:t>
            </a:r>
            <a:endParaRPr lang="en-US"/>
          </a:p>
        </p:txBody>
      </p:sp>
      <p:sp>
        <p:nvSpPr>
          <p:cNvPr id="521234308" name="Content Placeholder 5"/>
          <p:cNvSpPr>
            <a:spLocks noGrp="1"/>
          </p:cNvSpPr>
          <p:nvPr>
            <p:ph sz="half" idx="2"/>
          </p:nvPr>
        </p:nvSpPr>
        <p:spPr bwMode="auto">
          <a:xfrm flipH="0" flipV="0">
            <a:off x="1097277" y="2023962"/>
            <a:ext cx="9810470" cy="4023360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buFont typeface="Wingdings"/>
              <a:buChar char="q"/>
              <a:defRPr/>
            </a:pPr>
            <a:r>
              <a:rPr lang="hr-HR"/>
              <a:t> </a:t>
            </a:r>
            <a:r>
              <a:rPr lang="en-US"/>
              <a:t>Version 2:</a:t>
            </a:r>
            <a:endParaRPr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ASCII Folding Filter </a:t>
            </a:r>
            <a:endParaRPr lang="en-US"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Lower </a:t>
            </a:r>
            <a:r>
              <a:rPr lang="en-US"/>
              <a:t>Case </a:t>
            </a:r>
            <a:r>
              <a:rPr lang="en-US"/>
              <a:t>Filter </a:t>
            </a:r>
            <a:endParaRPr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Classic Filter - strips periods from acronyms and "’s"</a:t>
            </a:r>
            <a:br>
              <a:rPr lang="en-US"/>
            </a:br>
            <a:r>
              <a:rPr lang="en-US"/>
              <a:t>from possessives</a:t>
            </a:r>
            <a:endParaRPr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English </a:t>
            </a:r>
            <a:r>
              <a:rPr lang="en-US"/>
              <a:t>Minimal Stem Filter - stems plural English</a:t>
            </a:r>
            <a:r>
              <a:rPr lang="en-US"/>
              <a:t>words to their singular </a:t>
            </a:r>
            <a:r>
              <a:rPr lang="en-US"/>
              <a:t>form</a:t>
            </a:r>
            <a:endParaRPr/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en-US"/>
              <a:t>Porter </a:t>
            </a:r>
            <a:r>
              <a:rPr lang="en-US"/>
              <a:t>Stem Filter - applies the Porter Stemming </a:t>
            </a:r>
            <a:r>
              <a:rPr lang="en-US"/>
              <a:t>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34225" y="305075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Information need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34224" y="1864205"/>
            <a:ext cx="10208029" cy="4023360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Description: </a:t>
            </a:r>
            <a:r>
              <a:rPr lang="en-US"/>
              <a:t>Looking for universities that are top-ranked in computer science and are located in cities that have rich cultural heritage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1: </a:t>
            </a:r>
            <a:r>
              <a:rPr lang="en-US"/>
              <a:t>wikipedia_text:"computer</a:t>
            </a:r>
            <a:r>
              <a:rPr lang="en-US"/>
              <a:t> science</a:t>
            </a:r>
            <a:r>
              <a:rPr lang="en-US"/>
              <a:t>" </a:t>
            </a:r>
            <a:r>
              <a:rPr lang="en-US"/>
              <a:t>city_wikipedia_text:heritage</a:t>
            </a:r>
            <a:r>
              <a:rPr lang="en-US"/>
              <a:t> 2024_rank</a:t>
            </a:r>
            <a:r>
              <a:rPr lang="en-US"/>
              <a:t>:[1 TO 100]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</a:t>
            </a:r>
            <a:r>
              <a:rPr lang="en-US" b="1"/>
              <a:t>2:</a:t>
            </a:r>
            <a:r>
              <a:rPr lang="en-US"/>
              <a:t>wikipedia_text:"computer science"^3 </a:t>
            </a:r>
            <a:r>
              <a:rPr lang="en-US"/>
              <a:t>AND city_wikipedia_text:heritage^2 </a:t>
            </a:r>
            <a:r>
              <a:rPr lang="en-US"/>
              <a:t>AND</a:t>
            </a:r>
            <a:br>
              <a:rPr lang="en-US"/>
            </a:br>
            <a:r>
              <a:rPr lang="en-US"/>
              <a:t>2024_rank:[* TO 200]^4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User priorities</a:t>
            </a:r>
            <a:r>
              <a:rPr lang="en-US" b="1"/>
              <a:t>:</a:t>
            </a:r>
            <a:r>
              <a:rPr lang="en-US"/>
              <a:t> high </a:t>
            </a:r>
            <a:r>
              <a:rPr lang="en-US"/>
              <a:t>ranking universities </a:t>
            </a:r>
            <a:r>
              <a:rPr lang="en-US"/>
              <a:t>in the field of computer science where the</a:t>
            </a:r>
            <a:br>
              <a:rPr lang="en-US"/>
            </a:br>
            <a:r>
              <a:rPr lang="en-US"/>
              <a:t>city the university is located in also has a rich heritage</a:t>
            </a:r>
            <a:endParaRPr lang="en-US" b="1"/>
          </a:p>
          <a:p>
            <a:pPr>
              <a:defRPr/>
            </a:pPr>
            <a:endParaRPr lang="en-US"/>
          </a:p>
        </p:txBody>
      </p:sp>
      <p:graphicFrame>
        <p:nvGraphicFramePr>
          <p:cNvPr id="8" name="Table 7"/>
          <p:cNvGraphicFramePr>
            <a:graphicFrameLocks xmlns:a="http://schemas.openxmlformats.org/drawingml/2006/main" noGrp="1"/>
          </p:cNvGraphicFramePr>
          <p:nvPr/>
        </p:nvGraphicFramePr>
        <p:xfrm>
          <a:off x="2062480" y="4756574"/>
          <a:ext cx="8128000" cy="1112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Query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P@10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AvP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R@10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F@10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0.29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0.34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Information need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79" y="1845734"/>
            <a:ext cx="10873047" cy="4023360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Description: </a:t>
            </a:r>
            <a:r>
              <a:rPr lang="en-US"/>
              <a:t>Looking for universities located in the United </a:t>
            </a:r>
            <a:r>
              <a:rPr lang="en-US"/>
              <a:t>Kingdom </a:t>
            </a:r>
            <a:r>
              <a:rPr lang="en-US"/>
              <a:t>that have courses in biology and are ranked </a:t>
            </a:r>
            <a:r>
              <a:rPr lang="en-US"/>
              <a:t>in the </a:t>
            </a:r>
            <a:r>
              <a:rPr lang="en-US"/>
              <a:t>top </a:t>
            </a:r>
            <a:r>
              <a:rPr lang="en-US"/>
              <a:t>150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1: </a:t>
            </a:r>
            <a:r>
              <a:rPr lang="en-US"/>
              <a:t>country</a:t>
            </a:r>
            <a:r>
              <a:rPr lang="en-US"/>
              <a:t>: “United Kingdom“ </a:t>
            </a:r>
            <a:r>
              <a:rPr lang="en-US"/>
              <a:t>country_code</a:t>
            </a:r>
            <a:r>
              <a:rPr lang="en-US"/>
              <a:t>: </a:t>
            </a:r>
            <a:r>
              <a:rPr lang="en-US"/>
              <a:t>UK </a:t>
            </a:r>
            <a:r>
              <a:rPr lang="en-US"/>
              <a:t>wikipedia_text</a:t>
            </a:r>
            <a:r>
              <a:rPr lang="en-US"/>
              <a:t>: </a:t>
            </a:r>
            <a:r>
              <a:rPr lang="en-US"/>
              <a:t>biology 2024_rank</a:t>
            </a:r>
            <a:r>
              <a:rPr lang="en-US"/>
              <a:t>:[1 TO </a:t>
            </a:r>
            <a:r>
              <a:rPr lang="en-US"/>
              <a:t>150]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Query 2:</a:t>
            </a:r>
            <a:r>
              <a:rPr lang="en-US"/>
              <a:t>country: "United Kingdom"^</a:t>
            </a:r>
            <a:r>
              <a:rPr lang="en-US"/>
              <a:t>2 </a:t>
            </a:r>
            <a:r>
              <a:rPr lang="en-US"/>
              <a:t>country_code</a:t>
            </a:r>
            <a:r>
              <a:rPr lang="en-US"/>
              <a:t>: </a:t>
            </a:r>
            <a:r>
              <a:rPr lang="en-US"/>
              <a:t>UK wikipedia_text:biology^2</a:t>
            </a:r>
            <a:br>
              <a:rPr lang="en-US"/>
            </a:br>
            <a:r>
              <a:rPr lang="en-US"/>
              <a:t>2024_rank</a:t>
            </a:r>
            <a:r>
              <a:rPr lang="en-US"/>
              <a:t>:[1 TO 150]^3</a:t>
            </a:r>
            <a:endParaRPr lang="en-US" b="1"/>
          </a:p>
          <a:p>
            <a:pPr>
              <a:buFont typeface="Wingdings"/>
              <a:buChar char="q"/>
              <a:defRPr/>
            </a:pPr>
            <a:r>
              <a:rPr lang="hr-HR" b="1"/>
              <a:t> </a:t>
            </a:r>
            <a:r>
              <a:rPr lang="en-US" b="1"/>
              <a:t>User priorities:</a:t>
            </a:r>
            <a:r>
              <a:rPr lang="en-US"/>
              <a:t> universities </a:t>
            </a:r>
            <a:r>
              <a:rPr lang="en-US"/>
              <a:t>that have </a:t>
            </a:r>
            <a:r>
              <a:rPr lang="en-US"/>
              <a:t>a rank of 150 or higher, giving those in the </a:t>
            </a:r>
            <a:r>
              <a:rPr lang="en-US"/>
              <a:t>UK with </a:t>
            </a:r>
            <a:r>
              <a:rPr lang="en-US"/>
              <a:t>courses in biology a lower priority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062480" y="4756574"/>
          <a:ext cx="8128000" cy="1112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{3225E6DE-B1C3-4C5A-990B-76ACAF9708D7}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Query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P@10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AvP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R@10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F@10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1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0.57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Query 2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0.64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0.78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ONLYOFFICE/7.2.1.36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cp:keywords/>
  <dc:description/>
  <dc:identifier/>
  <dc:language/>
  <cp:lastModifiedBy/>
  <cp:revision>14</cp:revision>
  <dcterms:created xsi:type="dcterms:W3CDTF">2023-11-14T21:23:58Z</dcterms:created>
  <dcterms:modified xsi:type="dcterms:W3CDTF">2023-11-15T17:14:40Z</dcterms:modified>
  <cp:category/>
  <cp:contentStatus/>
  <cp:version/>
</cp:coreProperties>
</file>