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9" r:id="rId4"/>
    <p:sldId id="284" r:id="rId5"/>
    <p:sldId id="291" r:id="rId6"/>
    <p:sldId id="292" r:id="rId7"/>
    <p:sldId id="293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04" y="72"/>
      </p:cViewPr>
      <p:guideLst>
        <p:guide orient="horz" pos="2160"/>
        <p:guide pos="25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E5C37-D879-414D-8922-015D9667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109DB-FDE7-461E-927D-C2EBD055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80E97-F9F5-4C9F-9C37-C1A6EED3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FC5E2-A597-4652-9CBE-3A248584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4F2EF-8254-4CD8-A792-6C9A53A5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490F1-92D9-4DFF-8645-37D3F66E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081BF7-1370-4959-B298-68A8F2EA5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C0177-2EE4-4923-95AB-3C586A9B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80D76-F968-4E57-80F8-39D669F5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CB99D-B585-44D7-AD5A-5F7D6EFD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61F9F-A2CF-4DEB-BDD5-794188960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F2E54-1437-4B0A-BC99-F6C467794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94E41-ADEB-4BB3-B9E4-5E5AEE91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11088-8FF4-4759-B9C8-3D71A05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A70A-057F-4890-9E52-5BB8D00F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66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CBD4-7B26-4F4F-BBFC-73AB293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70943-CE52-4BDA-B172-796577F7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FDB96-C63D-4C6B-A281-8E0F8F0F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CCAE1-9891-4549-8780-722C1201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59262-8E93-464A-9681-B6193EA8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5319-1B86-4EC4-AD06-717976A0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6B428-4993-4C33-B65F-00216F9B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22787-4356-484B-973F-CAED0A40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3B0FE-0D6D-443C-BBA0-152269F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136E6-6895-4D39-8AC0-3EDB1BEA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0D01A-1FF2-4469-80E3-987286C0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9D25D-ADBE-443B-8D06-D84C32B6F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463F6-F210-43DA-8882-230C451C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58848-7520-4170-9271-6BB22429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DF61E-F5C1-4B67-9861-FCAF07C3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C0A07-7DC0-4A16-A21D-D3D8535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1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D56C-FDC2-46F9-BAD4-ACE8EA13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28513-B2C2-40C3-84E1-335FC587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F4008-28E0-43E6-A37D-C601616D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AE55AB-413F-4090-B4A3-51BEE2159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A77E0-996F-4CB2-8913-CEE205B93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56BBF9-0A9D-4D42-A100-BF0753D8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B1615F-3B74-46CE-9AD2-FF7E7E71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2CE31-32FC-4030-8D71-59B2C3CA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4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A2BC-54E1-4961-9C6E-5452EC7D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F2A8DB-02A6-4528-8E0F-7251FFD6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C57D26-543B-490D-B11A-AD1565DA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151A8-77F9-4074-A409-01A683CD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2B9304-C9BB-436E-8391-D088D567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B88B2-7948-4E90-A02B-040FCB3B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0455D-3E24-4EE6-A372-35D8452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E592-CB2A-40AD-9463-0878EE65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F05B-5122-4F71-9A2C-35F6C2A7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D0B2C-6CFB-41F9-B994-37191622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59DC2-69A7-4326-B54A-1305DBD3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1D799-6EDE-4E6E-94A5-3F6D0E4B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42B6C-29D4-4D4E-8FD9-97281B72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5DF8A-A656-4A36-80F9-79B1E0A6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BAD71-1D70-4E1C-8356-8754AF808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74048-64BC-44AA-8EB5-8EF7428D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69BDA-B994-475A-A344-657DBE7C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4AD44-FE56-4C67-9651-5B445B59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5A8A8-058D-4520-9620-1EFF32B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60019A-4839-4095-A5ED-E59D9B9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501CC-C19F-456B-952C-25971C69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BD78C-8E38-479F-9315-29ED87489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C800-A533-445D-A7C8-657F13A7EF8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28300-3D03-4A81-9516-FA2B25176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C1A18-F59C-404C-B1EE-E5A1D1BA7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4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1.3781" TargetMode="External"/><Relationship Id="rId2" Type="http://schemas.openxmlformats.org/officeDocument/2006/relationships/hyperlink" Target="http://w.elnn.kr/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C4712BED-D13B-43DE-96AB-CEB235D6A6B9}"/>
              </a:ext>
            </a:extLst>
          </p:cNvPr>
          <p:cNvSpPr/>
          <p:nvPr/>
        </p:nvSpPr>
        <p:spPr>
          <a:xfrm>
            <a:off x="4151016" y="3085907"/>
            <a:ext cx="434676" cy="4346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9C4469-3D29-46A8-8B23-CF0927874AA5}"/>
              </a:ext>
            </a:extLst>
          </p:cNvPr>
          <p:cNvSpPr/>
          <p:nvPr/>
        </p:nvSpPr>
        <p:spPr>
          <a:xfrm>
            <a:off x="6825871" y="3973994"/>
            <a:ext cx="1457901" cy="14579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76F81-C305-4829-9834-CE9F73D6B885}"/>
              </a:ext>
            </a:extLst>
          </p:cNvPr>
          <p:cNvSpPr txBox="1"/>
          <p:nvPr/>
        </p:nvSpPr>
        <p:spPr>
          <a:xfrm>
            <a:off x="2020054" y="1443091"/>
            <a:ext cx="43897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pc="700" dirty="0" err="1">
                <a:latin typeface="Impact" panose="020B0806030902050204" pitchFamily="34" charset="0"/>
              </a:rPr>
              <a:t>DL_Cook</a:t>
            </a:r>
            <a:endParaRPr lang="en-US" altLang="ko-KR" sz="6600" spc="700" dirty="0">
              <a:latin typeface="Impact" panose="020B0806030902050204" pitchFamily="34" charset="0"/>
            </a:endParaRPr>
          </a:p>
          <a:p>
            <a:r>
              <a:rPr lang="en-US" altLang="ko-KR" sz="6600" spc="700" dirty="0">
                <a:latin typeface="Impact" panose="020B0806030902050204" pitchFamily="34" charset="0"/>
              </a:rPr>
              <a:t>Book</a:t>
            </a:r>
          </a:p>
          <a:p>
            <a:endParaRPr lang="en-US" altLang="ko-KR" sz="6600" spc="700" dirty="0">
              <a:latin typeface="Impact" panose="020B0806030902050204" pitchFamily="34" charset="0"/>
            </a:endParaRPr>
          </a:p>
          <a:p>
            <a:endParaRPr lang="en-US" altLang="ko-KR" sz="6600" spc="700" dirty="0">
              <a:latin typeface="Impact" panose="020B080603090205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0CAE5-37B1-4C28-B477-117916F42C4C}"/>
              </a:ext>
            </a:extLst>
          </p:cNvPr>
          <p:cNvGrpSpPr/>
          <p:nvPr/>
        </p:nvGrpSpPr>
        <p:grpSpPr>
          <a:xfrm>
            <a:off x="2020054" y="3240776"/>
            <a:ext cx="2617126" cy="1569660"/>
            <a:chOff x="7312163" y="1917951"/>
            <a:chExt cx="2263916" cy="15696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C1EC8-EAE8-433C-86E5-FB0CCC5EAFC7}"/>
                </a:ext>
              </a:extLst>
            </p:cNvPr>
            <p:cNvSpPr/>
            <p:nvPr/>
          </p:nvSpPr>
          <p:spPr>
            <a:xfrm>
              <a:off x="7704913" y="246681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텍스트 </a:t>
              </a:r>
              <a:r>
                <a:rPr lang="ko-KR" altLang="en-US" sz="1200" dirty="0" err="1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전처리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3953C5-0A0A-4CA0-B8B3-F71BA96C3117}"/>
                </a:ext>
              </a:extLst>
            </p:cNvPr>
            <p:cNvSpPr/>
            <p:nvPr/>
          </p:nvSpPr>
          <p:spPr>
            <a:xfrm>
              <a:off x="7312163" y="1917951"/>
              <a:ext cx="52290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600" spc="700" dirty="0">
                  <a:latin typeface="Impact" panose="020B0806030902050204" pitchFamily="34" charset="0"/>
                </a:rPr>
                <a:t>;</a:t>
              </a:r>
              <a:endParaRPr lang="ko-KR" altLang="en-US" sz="9600" spc="700" dirty="0">
                <a:latin typeface="Impact" panose="020B080603090205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108F84-87B7-4F6E-ABE8-54B447FCE3CF}"/>
                </a:ext>
              </a:extLst>
            </p:cNvPr>
            <p:cNvSpPr/>
            <p:nvPr/>
          </p:nvSpPr>
          <p:spPr>
            <a:xfrm>
              <a:off x="9110990" y="2466815"/>
              <a:ext cx="4650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98A14B-0ADB-470D-8221-6AC67D662C0A}"/>
                </a:ext>
              </a:extLst>
            </p:cNvPr>
            <p:cNvSpPr/>
            <p:nvPr/>
          </p:nvSpPr>
          <p:spPr>
            <a:xfrm>
              <a:off x="7704913" y="266225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Language Model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2BB395-3C3F-4BBE-BE56-F6F354F9F58C}"/>
                </a:ext>
              </a:extLst>
            </p:cNvPr>
            <p:cNvSpPr/>
            <p:nvPr/>
          </p:nvSpPr>
          <p:spPr>
            <a:xfrm>
              <a:off x="9110990" y="2662255"/>
              <a:ext cx="4650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7E60F0-F94B-4297-AACF-1353D01B682C}"/>
                </a:ext>
              </a:extLst>
            </p:cNvPr>
            <p:cNvSpPr/>
            <p:nvPr/>
          </p:nvSpPr>
          <p:spPr>
            <a:xfrm>
              <a:off x="7704913" y="285769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Word2Vec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891624-BEA1-417D-97F6-CF34FA67F1AE}"/>
                </a:ext>
              </a:extLst>
            </p:cNvPr>
            <p:cNvSpPr/>
            <p:nvPr/>
          </p:nvSpPr>
          <p:spPr>
            <a:xfrm>
              <a:off x="9110990" y="2857695"/>
              <a:ext cx="4650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4AD3B7-9B76-495D-AF32-0E8EEA66FC53}"/>
                </a:ext>
              </a:extLst>
            </p:cNvPr>
            <p:cNvSpPr/>
            <p:nvPr/>
          </p:nvSpPr>
          <p:spPr>
            <a:xfrm>
              <a:off x="7704913" y="3053134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What’s</a:t>
              </a:r>
              <a:r>
                <a:rPr lang="ko-KR" altLang="en-US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Cooking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F1264B-7AF0-412C-95CE-2DF131D2EE31}"/>
                </a:ext>
              </a:extLst>
            </p:cNvPr>
            <p:cNvSpPr/>
            <p:nvPr/>
          </p:nvSpPr>
          <p:spPr>
            <a:xfrm>
              <a:off x="9110990" y="3053134"/>
              <a:ext cx="4650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89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289249" y="865688"/>
            <a:ext cx="11624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10351288" y="167831"/>
            <a:ext cx="1358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sz="4400" b="1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1004272" y="44246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BEA26-BCDA-43F4-92E0-567BF36920C6}"/>
              </a:ext>
            </a:extLst>
          </p:cNvPr>
          <p:cNvSpPr/>
          <p:nvPr/>
        </p:nvSpPr>
        <p:spPr>
          <a:xfrm>
            <a:off x="11171908" y="537163"/>
            <a:ext cx="1076157" cy="27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62D621-8CEB-46B7-AA28-A7FCC59310AE}"/>
              </a:ext>
            </a:extLst>
          </p:cNvPr>
          <p:cNvSpPr txBox="1"/>
          <p:nvPr/>
        </p:nvSpPr>
        <p:spPr>
          <a:xfrm>
            <a:off x="251742" y="106275"/>
            <a:ext cx="667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700" dirty="0">
                <a:latin typeface="Impact" panose="020B0806030902050204" pitchFamily="34" charset="0"/>
              </a:rPr>
              <a:t>텍스트 </a:t>
            </a:r>
            <a:r>
              <a:rPr lang="ko-KR" altLang="en-US" sz="4800" spc="700" dirty="0" err="1">
                <a:latin typeface="Impact" panose="020B0806030902050204" pitchFamily="34" charset="0"/>
              </a:rPr>
              <a:t>전처리</a:t>
            </a:r>
            <a:endParaRPr lang="en-US" altLang="ko-KR" sz="4800" spc="700" dirty="0">
              <a:latin typeface="Impact" panose="020B080603090205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3D623-1CAA-4F5F-8307-3DDBF102F458}"/>
              </a:ext>
            </a:extLst>
          </p:cNvPr>
          <p:cNvSpPr txBox="1"/>
          <p:nvPr/>
        </p:nvSpPr>
        <p:spPr>
          <a:xfrm>
            <a:off x="289249" y="1777212"/>
            <a:ext cx="745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코퍼스 데이터를 필요에 맞게 </a:t>
            </a:r>
            <a:r>
              <a:rPr lang="ko-KR" altLang="en-US" dirty="0" err="1"/>
              <a:t>토큰화하는</a:t>
            </a:r>
            <a:r>
              <a:rPr lang="ko-KR" altLang="en-US" dirty="0"/>
              <a:t> 작업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Tokenization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2245E5-A3F5-4B45-A248-2D757D975B8A}"/>
              </a:ext>
            </a:extLst>
          </p:cNvPr>
          <p:cNvSpPr/>
          <p:nvPr/>
        </p:nvSpPr>
        <p:spPr>
          <a:xfrm>
            <a:off x="320033" y="1168956"/>
            <a:ext cx="1623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Tokenization</a:t>
            </a:r>
            <a:endParaRPr lang="ko-KR" altLang="en-US" sz="16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5E27DA-73C5-47DF-9F88-3A0D9AEDFA30}"/>
              </a:ext>
            </a:extLst>
          </p:cNvPr>
          <p:cNvCxnSpPr>
            <a:cxnSpLocks/>
          </p:cNvCxnSpPr>
          <p:nvPr/>
        </p:nvCxnSpPr>
        <p:spPr>
          <a:xfrm>
            <a:off x="1640140" y="1376881"/>
            <a:ext cx="385152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D50214-1827-4AAE-A46C-54EA094C91D6}"/>
              </a:ext>
            </a:extLst>
          </p:cNvPr>
          <p:cNvSpPr txBox="1"/>
          <p:nvPr/>
        </p:nvSpPr>
        <p:spPr>
          <a:xfrm>
            <a:off x="771542" y="2524819"/>
            <a:ext cx="745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 토큰화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입력 </a:t>
            </a:r>
            <a:r>
              <a:rPr lang="en-US" altLang="ko-KR" dirty="0"/>
              <a:t>: Time is an illusion. Lunchtime double so!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출력 </a:t>
            </a:r>
            <a:r>
              <a:rPr lang="en-US" altLang="ko-KR" dirty="0"/>
              <a:t>: "Time", "is", "an", " illusion", "Lunchtime", "double", "so“</a:t>
            </a:r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문장 토큰화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입력 </a:t>
            </a:r>
            <a:r>
              <a:rPr lang="en-US" altLang="ko-KR" dirty="0"/>
              <a:t>: Time is an illusion. Lunchtime double so!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출력 </a:t>
            </a:r>
            <a:r>
              <a:rPr lang="en-US" altLang="ko-KR" dirty="0"/>
              <a:t>: "Time is an illusion", "Lunchtime double so“</a:t>
            </a:r>
          </a:p>
          <a:p>
            <a:pPr lvl="1"/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920DB2-8D51-45F8-B854-DA065C070712}"/>
              </a:ext>
            </a:extLst>
          </p:cNvPr>
          <p:cNvSpPr txBox="1"/>
          <p:nvPr/>
        </p:nvSpPr>
        <p:spPr>
          <a:xfrm>
            <a:off x="460312" y="4557789"/>
            <a:ext cx="74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토큰화의 주의점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구두점이나 특수문자를 단순 제외하면 안된다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줄임말과</a:t>
            </a:r>
            <a:r>
              <a:rPr lang="ko-KR" altLang="en-US" dirty="0"/>
              <a:t> 단어 내에 띄어쓰기가 있는 경우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3299F-39AE-405B-9608-8AC3C8E8B774}"/>
              </a:ext>
            </a:extLst>
          </p:cNvPr>
          <p:cNvSpPr txBox="1"/>
          <p:nvPr/>
        </p:nvSpPr>
        <p:spPr>
          <a:xfrm>
            <a:off x="460311" y="5530647"/>
            <a:ext cx="74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+</a:t>
            </a:r>
            <a:r>
              <a:rPr lang="ko-KR" altLang="en-US" dirty="0"/>
              <a:t>한국말 토큰화의 어려움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제가이렇게써도이해하실수있을겁니다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Tobeornottobethatisthequestion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39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289249" y="865688"/>
            <a:ext cx="11624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10351288" y="167831"/>
            <a:ext cx="1358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sz="4400" b="1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1004272" y="44246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BEA26-BCDA-43F4-92E0-567BF36920C6}"/>
              </a:ext>
            </a:extLst>
          </p:cNvPr>
          <p:cNvSpPr/>
          <p:nvPr/>
        </p:nvSpPr>
        <p:spPr>
          <a:xfrm>
            <a:off x="11171908" y="537163"/>
            <a:ext cx="1076157" cy="27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62D621-8CEB-46B7-AA28-A7FCC59310AE}"/>
              </a:ext>
            </a:extLst>
          </p:cNvPr>
          <p:cNvSpPr txBox="1"/>
          <p:nvPr/>
        </p:nvSpPr>
        <p:spPr>
          <a:xfrm>
            <a:off x="251742" y="106275"/>
            <a:ext cx="667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700" dirty="0">
                <a:latin typeface="Impact" panose="020B0806030902050204" pitchFamily="34" charset="0"/>
              </a:rPr>
              <a:t>텍스트 </a:t>
            </a:r>
            <a:r>
              <a:rPr lang="ko-KR" altLang="en-US" sz="4800" spc="700" dirty="0" err="1">
                <a:latin typeface="Impact" panose="020B0806030902050204" pitchFamily="34" charset="0"/>
              </a:rPr>
              <a:t>전처리</a:t>
            </a:r>
            <a:endParaRPr lang="en-US" altLang="ko-KR" sz="4800" spc="700" dirty="0">
              <a:latin typeface="Impact" panose="020B080603090205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3D623-1CAA-4F5F-8307-3DDBF102F458}"/>
              </a:ext>
            </a:extLst>
          </p:cNvPr>
          <p:cNvSpPr txBox="1"/>
          <p:nvPr/>
        </p:nvSpPr>
        <p:spPr>
          <a:xfrm>
            <a:off x="289249" y="1777212"/>
            <a:ext cx="74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코퍼스 데이터를 필요에 맞게 정제하는 작업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표현 방법이 다른 단어들을 통합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코퍼스 내에 있는 노이즈 제거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2245E5-A3F5-4B45-A248-2D757D975B8A}"/>
              </a:ext>
            </a:extLst>
          </p:cNvPr>
          <p:cNvSpPr/>
          <p:nvPr/>
        </p:nvSpPr>
        <p:spPr>
          <a:xfrm>
            <a:off x="320033" y="1168956"/>
            <a:ext cx="1623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Normalization</a:t>
            </a:r>
            <a:endParaRPr lang="ko-KR" altLang="en-US" sz="16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5E27DA-73C5-47DF-9F88-3A0D9AEDFA30}"/>
              </a:ext>
            </a:extLst>
          </p:cNvPr>
          <p:cNvCxnSpPr>
            <a:cxnSpLocks/>
          </p:cNvCxnSpPr>
          <p:nvPr/>
        </p:nvCxnSpPr>
        <p:spPr>
          <a:xfrm>
            <a:off x="1761440" y="1376881"/>
            <a:ext cx="385152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D50214-1827-4AAE-A46C-54EA094C91D6}"/>
              </a:ext>
            </a:extLst>
          </p:cNvPr>
          <p:cNvSpPr txBox="1"/>
          <p:nvPr/>
        </p:nvSpPr>
        <p:spPr>
          <a:xfrm>
            <a:off x="698602" y="2700542"/>
            <a:ext cx="745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표제어 추출</a:t>
            </a:r>
            <a:r>
              <a:rPr lang="en-US" altLang="ko-KR" dirty="0"/>
              <a:t>(Lemmatization)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사전형 단어를 추출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am,</a:t>
            </a:r>
            <a:r>
              <a:rPr lang="ko-KR" altLang="en-US" dirty="0"/>
              <a:t> </a:t>
            </a:r>
            <a:r>
              <a:rPr lang="en-US" altLang="ko-KR" dirty="0"/>
              <a:t>are,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be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어간추출</a:t>
            </a:r>
            <a:r>
              <a:rPr lang="en-US" altLang="ko-KR" dirty="0"/>
              <a:t>(Stemming)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입력 </a:t>
            </a:r>
            <a:r>
              <a:rPr lang="en-US" altLang="ko-KR" dirty="0"/>
              <a:t>: Time is an illusion. Lunchtime double so!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출력 </a:t>
            </a:r>
            <a:r>
              <a:rPr lang="en-US" altLang="ko-KR" dirty="0"/>
              <a:t>: "Time is an illusion", "Lunchtime double so“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585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289249" y="865688"/>
            <a:ext cx="11624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10351288" y="167831"/>
            <a:ext cx="1358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400" b="1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1004272" y="44246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BEA26-BCDA-43F4-92E0-567BF36920C6}"/>
              </a:ext>
            </a:extLst>
          </p:cNvPr>
          <p:cNvSpPr/>
          <p:nvPr/>
        </p:nvSpPr>
        <p:spPr>
          <a:xfrm>
            <a:off x="11171908" y="537163"/>
            <a:ext cx="1076157" cy="27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62D621-8CEB-46B7-AA28-A7FCC59310AE}"/>
              </a:ext>
            </a:extLst>
          </p:cNvPr>
          <p:cNvSpPr txBox="1"/>
          <p:nvPr/>
        </p:nvSpPr>
        <p:spPr>
          <a:xfrm>
            <a:off x="251742" y="106275"/>
            <a:ext cx="667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700" dirty="0">
                <a:latin typeface="Impact" panose="020B0806030902050204" pitchFamily="34" charset="0"/>
              </a:rPr>
              <a:t>언어모델</a:t>
            </a:r>
            <a:endParaRPr lang="en-US" altLang="ko-KR" sz="4800" spc="700" dirty="0">
              <a:latin typeface="Impact" panose="020B080603090205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2245E5-A3F5-4B45-A248-2D757D975B8A}"/>
              </a:ext>
            </a:extLst>
          </p:cNvPr>
          <p:cNvSpPr/>
          <p:nvPr/>
        </p:nvSpPr>
        <p:spPr>
          <a:xfrm>
            <a:off x="320033" y="1168956"/>
            <a:ext cx="1815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Language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Model</a:t>
            </a:r>
            <a:endParaRPr lang="ko-KR" altLang="en-US" sz="16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5E27DA-73C5-47DF-9F88-3A0D9AEDFA30}"/>
              </a:ext>
            </a:extLst>
          </p:cNvPr>
          <p:cNvCxnSpPr>
            <a:cxnSpLocks/>
          </p:cNvCxnSpPr>
          <p:nvPr/>
        </p:nvCxnSpPr>
        <p:spPr>
          <a:xfrm>
            <a:off x="2030591" y="1353402"/>
            <a:ext cx="385152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1C6656-BF9A-4E65-B7EB-68DE09753EFA}"/>
              </a:ext>
            </a:extLst>
          </p:cNvPr>
          <p:cNvSpPr txBox="1"/>
          <p:nvPr/>
        </p:nvSpPr>
        <p:spPr>
          <a:xfrm>
            <a:off x="289249" y="1777212"/>
            <a:ext cx="74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직관적인 이해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버스를 타려고 정류장에 갔는데</a:t>
            </a:r>
            <a:r>
              <a:rPr lang="en-US" altLang="ko-KR" dirty="0"/>
              <a:t>, </a:t>
            </a:r>
            <a:r>
              <a:rPr lang="ko-KR" altLang="en-US" dirty="0"/>
              <a:t>지각을 하는 바람에 버스를 </a:t>
            </a:r>
            <a:r>
              <a:rPr lang="en-US" altLang="ko-KR" dirty="0"/>
              <a:t>(?)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언어모델은 문장의 확률 </a:t>
            </a:r>
            <a:r>
              <a:rPr lang="en-US" altLang="ko-KR" dirty="0"/>
              <a:t>or </a:t>
            </a:r>
            <a:r>
              <a:rPr lang="ko-KR" altLang="en-US" dirty="0"/>
              <a:t>단어 등장의 확률을 계산하는 일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3D509-DC55-4A03-AE51-133C0AD6AA97}"/>
              </a:ext>
            </a:extLst>
          </p:cNvPr>
          <p:cNvSpPr txBox="1"/>
          <p:nvPr/>
        </p:nvSpPr>
        <p:spPr>
          <a:xfrm>
            <a:off x="698602" y="2793848"/>
            <a:ext cx="745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문장</a:t>
            </a:r>
            <a:r>
              <a:rPr lang="en-US" altLang="ko-KR" dirty="0"/>
              <a:t> or </a:t>
            </a:r>
            <a:r>
              <a:rPr lang="ko-KR" altLang="en-US" dirty="0"/>
              <a:t>단어 나열의 확률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이전 단어들이 나왔을 때 다음 단어가 나올 확률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단어들의 나열이 주어졌을 때</a:t>
            </a:r>
            <a:r>
              <a:rPr lang="en-US" altLang="ko-KR" dirty="0"/>
              <a:t>, </a:t>
            </a:r>
            <a:r>
              <a:rPr lang="ko-KR" altLang="en-US" dirty="0"/>
              <a:t>다음에 나타날 단어는</a:t>
            </a:r>
            <a:r>
              <a:rPr lang="en-US" altLang="ko-KR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개 단어가 나열된 상태에서 다음 단어를 예측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카운트 기반으로 접근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D0AF25-20E2-44AA-86E9-055D899B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10" y="3456759"/>
            <a:ext cx="3533775" cy="400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FD26B4-B412-4BF0-8245-C29A9289C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65" y="5105095"/>
            <a:ext cx="2295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289249" y="865688"/>
            <a:ext cx="11624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10351288" y="167831"/>
            <a:ext cx="1358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sz="4400" b="1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1004272" y="44246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BEA26-BCDA-43F4-92E0-567BF36920C6}"/>
              </a:ext>
            </a:extLst>
          </p:cNvPr>
          <p:cNvSpPr/>
          <p:nvPr/>
        </p:nvSpPr>
        <p:spPr>
          <a:xfrm>
            <a:off x="11171908" y="537163"/>
            <a:ext cx="1076157" cy="27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62D621-8CEB-46B7-AA28-A7FCC59310AE}"/>
              </a:ext>
            </a:extLst>
          </p:cNvPr>
          <p:cNvSpPr txBox="1"/>
          <p:nvPr/>
        </p:nvSpPr>
        <p:spPr>
          <a:xfrm>
            <a:off x="251742" y="106275"/>
            <a:ext cx="667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700" dirty="0">
                <a:latin typeface="Impact" panose="020B0806030902050204" pitchFamily="34" charset="0"/>
              </a:rPr>
              <a:t>언어모델</a:t>
            </a:r>
            <a:endParaRPr lang="en-US" altLang="ko-KR" sz="4800" spc="700" dirty="0">
              <a:latin typeface="Impact" panose="020B080603090205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2245E5-A3F5-4B45-A248-2D757D975B8A}"/>
              </a:ext>
            </a:extLst>
          </p:cNvPr>
          <p:cNvSpPr/>
          <p:nvPr/>
        </p:nvSpPr>
        <p:spPr>
          <a:xfrm>
            <a:off x="320033" y="1056988"/>
            <a:ext cx="1815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Statistical Language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Model</a:t>
            </a:r>
            <a:endParaRPr lang="ko-KR" altLang="en-US" sz="16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5E27DA-73C5-47DF-9F88-3A0D9AEDFA30}"/>
              </a:ext>
            </a:extLst>
          </p:cNvPr>
          <p:cNvCxnSpPr>
            <a:cxnSpLocks/>
          </p:cNvCxnSpPr>
          <p:nvPr/>
        </p:nvCxnSpPr>
        <p:spPr>
          <a:xfrm>
            <a:off x="2030591" y="1353402"/>
            <a:ext cx="385152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1C6656-BF9A-4E65-B7EB-68DE09753EFA}"/>
              </a:ext>
            </a:extLst>
          </p:cNvPr>
          <p:cNvSpPr txBox="1"/>
          <p:nvPr/>
        </p:nvSpPr>
        <p:spPr>
          <a:xfrm>
            <a:off x="289249" y="1777212"/>
            <a:ext cx="745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조건부 확률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Ex)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043201-01A0-4A37-BA9F-A96DFC1F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24" y="1722001"/>
            <a:ext cx="3314700" cy="54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79CCA8-BB9E-4306-BA6A-077341A94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47" y="2383292"/>
            <a:ext cx="9915525" cy="1152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A2D079-1A3B-44AC-8FC0-2031F4160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02" y="3032752"/>
            <a:ext cx="2162175" cy="647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43D509-DC55-4A03-AE51-133C0AD6AA97}"/>
              </a:ext>
            </a:extLst>
          </p:cNvPr>
          <p:cNvSpPr txBox="1"/>
          <p:nvPr/>
        </p:nvSpPr>
        <p:spPr>
          <a:xfrm>
            <a:off x="7326377" y="3192636"/>
            <a:ext cx="2529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카운트 기반에는 한계가 존재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B02B1-FEE9-4D0F-9A6D-FA38FC01B2EA}"/>
              </a:ext>
            </a:extLst>
          </p:cNvPr>
          <p:cNvSpPr txBox="1"/>
          <p:nvPr/>
        </p:nvSpPr>
        <p:spPr>
          <a:xfrm>
            <a:off x="320033" y="3669556"/>
            <a:ext cx="74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N-gram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코퍼스에서 </a:t>
            </a:r>
            <a:r>
              <a:rPr lang="ko-KR" altLang="en-US" dirty="0" err="1">
                <a:sym typeface="Wingdings" panose="05000000000000000000" pitchFamily="2" charset="2"/>
              </a:rPr>
              <a:t>카운팅을</a:t>
            </a:r>
            <a:r>
              <a:rPr lang="ko-KR" altLang="en-US" dirty="0">
                <a:sym typeface="Wingdings" panose="05000000000000000000" pitchFamily="2" charset="2"/>
              </a:rPr>
              <a:t> 못하는 경우를 줄여보자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3703DC-5C89-420E-8B96-83F4EF250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79" y="4161650"/>
            <a:ext cx="7772400" cy="1057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64BBF3-1750-4D0B-A3D6-64D57248B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79" y="5283654"/>
            <a:ext cx="3978546" cy="13363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AC3DC3-774B-45CC-BDB5-AC2B78F0B9AC}"/>
              </a:ext>
            </a:extLst>
          </p:cNvPr>
          <p:cNvSpPr txBox="1"/>
          <p:nvPr/>
        </p:nvSpPr>
        <p:spPr>
          <a:xfrm>
            <a:off x="5960851" y="5315512"/>
            <a:ext cx="372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IF “boy is spreading” 1000</a:t>
            </a:r>
            <a:r>
              <a:rPr lang="ko-KR" altLang="en-US" sz="1200" dirty="0"/>
              <a:t>번의 </a:t>
            </a:r>
            <a:r>
              <a:rPr lang="en-US" altLang="ko-KR" sz="1200" dirty="0"/>
              <a:t>Corpus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200" dirty="0"/>
              <a:t>boy is spreading insults – 500 </a:t>
            </a:r>
            <a:r>
              <a:rPr lang="ko-KR" altLang="en-US" sz="1200" dirty="0"/>
              <a:t>번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200" dirty="0"/>
              <a:t>Boy is spreading smiles – 300 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3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289249" y="865688"/>
            <a:ext cx="11624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10351288" y="167831"/>
            <a:ext cx="1358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sz="4400" b="1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1004272" y="44246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BEA26-BCDA-43F4-92E0-567BF36920C6}"/>
              </a:ext>
            </a:extLst>
          </p:cNvPr>
          <p:cNvSpPr/>
          <p:nvPr/>
        </p:nvSpPr>
        <p:spPr>
          <a:xfrm>
            <a:off x="11171908" y="537163"/>
            <a:ext cx="1076157" cy="27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62D621-8CEB-46B7-AA28-A7FCC59310AE}"/>
              </a:ext>
            </a:extLst>
          </p:cNvPr>
          <p:cNvSpPr txBox="1"/>
          <p:nvPr/>
        </p:nvSpPr>
        <p:spPr>
          <a:xfrm>
            <a:off x="251742" y="106275"/>
            <a:ext cx="667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700" dirty="0">
                <a:latin typeface="Impact" panose="020B0806030902050204" pitchFamily="34" charset="0"/>
              </a:rPr>
              <a:t>Word2Vec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2245E5-A3F5-4B45-A248-2D757D975B8A}"/>
              </a:ext>
            </a:extLst>
          </p:cNvPr>
          <p:cNvSpPr/>
          <p:nvPr/>
        </p:nvSpPr>
        <p:spPr>
          <a:xfrm>
            <a:off x="320033" y="1168956"/>
            <a:ext cx="1965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단어의 표현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카운트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5E27DA-73C5-47DF-9F88-3A0D9AEDFA30}"/>
              </a:ext>
            </a:extLst>
          </p:cNvPr>
          <p:cNvCxnSpPr>
            <a:cxnSpLocks/>
          </p:cNvCxnSpPr>
          <p:nvPr/>
        </p:nvCxnSpPr>
        <p:spPr>
          <a:xfrm>
            <a:off x="2310513" y="1353402"/>
            <a:ext cx="385152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3D509-DC55-4A03-AE51-133C0AD6AA97}"/>
              </a:ext>
            </a:extLst>
          </p:cNvPr>
          <p:cNvSpPr txBox="1"/>
          <p:nvPr/>
        </p:nvSpPr>
        <p:spPr>
          <a:xfrm>
            <a:off x="866553" y="1649722"/>
            <a:ext cx="7458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One-Hot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단어가 나오는 순서대로 고유 </a:t>
            </a:r>
            <a:r>
              <a:rPr lang="en-US" altLang="ko-KR" dirty="0"/>
              <a:t>id</a:t>
            </a:r>
            <a:r>
              <a:rPr lang="ko-KR" altLang="en-US" dirty="0"/>
              <a:t>를 부여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변형된 형태의 단어도 다른 단어로 간주 </a:t>
            </a:r>
            <a:r>
              <a:rPr lang="en-US" altLang="ko-KR" dirty="0"/>
              <a:t>ex) book / books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표현하고 싶은 단어의 인덱스에 </a:t>
            </a:r>
            <a:r>
              <a:rPr lang="en-US" altLang="ko-KR" dirty="0"/>
              <a:t>1</a:t>
            </a:r>
            <a:r>
              <a:rPr lang="ko-KR" altLang="en-US" dirty="0"/>
              <a:t>을 부여하고 나머지는 </a:t>
            </a:r>
            <a:r>
              <a:rPr lang="en-US" altLang="ko-KR" dirty="0"/>
              <a:t>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BOW(Bag of words)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순서와는 상관없이 단어 출현 빈도로 데이터를 수치화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단어에 고유한 인덱스를 부여 </a:t>
            </a:r>
            <a:r>
              <a:rPr lang="en-US" altLang="ko-KR" dirty="0"/>
              <a:t>/ </a:t>
            </a:r>
            <a:r>
              <a:rPr lang="ko-KR" altLang="en-US" dirty="0"/>
              <a:t>인덱스 위치에 등장한 횟수를 기록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3B0E63-2CD0-499D-A596-C5562DD6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57" y="2868118"/>
            <a:ext cx="4905375" cy="1533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D48C76-7E7F-47CB-B1B9-D8B55067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63" y="6123085"/>
            <a:ext cx="9525000" cy="561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765538-AB7E-4F29-85AC-772DE3A77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016" y="5681062"/>
            <a:ext cx="6781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1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F68424-6113-430A-8A3B-FC209A1C6F2B}"/>
              </a:ext>
            </a:extLst>
          </p:cNvPr>
          <p:cNvCxnSpPr>
            <a:cxnSpLocks/>
          </p:cNvCxnSpPr>
          <p:nvPr/>
        </p:nvCxnSpPr>
        <p:spPr>
          <a:xfrm>
            <a:off x="289249" y="865688"/>
            <a:ext cx="11624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1E0E1-1614-4490-8D6B-EDFA74AF58AF}"/>
              </a:ext>
            </a:extLst>
          </p:cNvPr>
          <p:cNvSpPr/>
          <p:nvPr/>
        </p:nvSpPr>
        <p:spPr>
          <a:xfrm>
            <a:off x="10351288" y="167831"/>
            <a:ext cx="1358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sz="4400" b="1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AF8C0-0258-42E5-BE16-D44A213E0FA0}"/>
              </a:ext>
            </a:extLst>
          </p:cNvPr>
          <p:cNvSpPr/>
          <p:nvPr/>
        </p:nvSpPr>
        <p:spPr>
          <a:xfrm>
            <a:off x="11004272" y="44246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8BEA26-BCDA-43F4-92E0-567BF36920C6}"/>
              </a:ext>
            </a:extLst>
          </p:cNvPr>
          <p:cNvSpPr/>
          <p:nvPr/>
        </p:nvSpPr>
        <p:spPr>
          <a:xfrm>
            <a:off x="11171908" y="537163"/>
            <a:ext cx="1076157" cy="27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62D621-8CEB-46B7-AA28-A7FCC59310AE}"/>
              </a:ext>
            </a:extLst>
          </p:cNvPr>
          <p:cNvSpPr txBox="1"/>
          <p:nvPr/>
        </p:nvSpPr>
        <p:spPr>
          <a:xfrm>
            <a:off x="251742" y="106275"/>
            <a:ext cx="667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700" dirty="0">
                <a:latin typeface="Impact" panose="020B0806030902050204" pitchFamily="34" charset="0"/>
              </a:rPr>
              <a:t>Word2Vec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2245E5-A3F5-4B45-A248-2D757D975B8A}"/>
              </a:ext>
            </a:extLst>
          </p:cNvPr>
          <p:cNvSpPr/>
          <p:nvPr/>
        </p:nvSpPr>
        <p:spPr>
          <a:xfrm>
            <a:off x="320033" y="1168956"/>
            <a:ext cx="1815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Word2Vec</a:t>
            </a:r>
            <a:endParaRPr lang="ko-KR" altLang="en-US" sz="16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5E27DA-73C5-47DF-9F88-3A0D9AEDFA30}"/>
              </a:ext>
            </a:extLst>
          </p:cNvPr>
          <p:cNvCxnSpPr>
            <a:cxnSpLocks/>
          </p:cNvCxnSpPr>
          <p:nvPr/>
        </p:nvCxnSpPr>
        <p:spPr>
          <a:xfrm>
            <a:off x="1386771" y="1372064"/>
            <a:ext cx="385152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9F956-EFBE-4E2B-80BB-78C0D0C1DDD9}"/>
              </a:ext>
            </a:extLst>
          </p:cNvPr>
          <p:cNvSpPr/>
          <p:nvPr/>
        </p:nvSpPr>
        <p:spPr>
          <a:xfrm>
            <a:off x="1827220" y="1153567"/>
            <a:ext cx="260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http://w.elnn.kr/search/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E1D3E-8317-41D6-896C-65B17EED9576}"/>
              </a:ext>
            </a:extLst>
          </p:cNvPr>
          <p:cNvSpPr/>
          <p:nvPr/>
        </p:nvSpPr>
        <p:spPr>
          <a:xfrm>
            <a:off x="5850300" y="6385279"/>
            <a:ext cx="61943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hlinkClick r:id="rId3"/>
              </a:rPr>
              <a:t>https://arxiv.org/abs/1301.3781</a:t>
            </a:r>
            <a:r>
              <a:rPr lang="en-US" altLang="ko-KR" sz="1050" dirty="0"/>
              <a:t> - </a:t>
            </a:r>
            <a:r>
              <a:rPr lang="en-US" altLang="ko-KR" sz="1050" b="1" dirty="0"/>
              <a:t>Efficient Estimation of Word Representations in Vector Space</a:t>
            </a:r>
            <a:endParaRPr lang="ko-KR" altLang="en-US" sz="10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80CB9C-D365-440E-A1F6-FC91D4543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3" y="1710618"/>
            <a:ext cx="6172200" cy="3724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9A407-F969-4786-AAD4-9F29CFB826E8}"/>
              </a:ext>
            </a:extLst>
          </p:cNvPr>
          <p:cNvSpPr txBox="1"/>
          <p:nvPr/>
        </p:nvSpPr>
        <p:spPr>
          <a:xfrm>
            <a:off x="6928894" y="1799138"/>
            <a:ext cx="4075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Distributed Representation</a:t>
            </a:r>
            <a:r>
              <a:rPr lang="ko-KR" altLang="en-US" sz="1400" dirty="0"/>
              <a:t>의 가정</a:t>
            </a:r>
            <a:endParaRPr lang="en-US" altLang="ko-KR" sz="1400" dirty="0"/>
          </a:p>
          <a:p>
            <a:r>
              <a:rPr lang="ko-KR" altLang="en-US" sz="1400" dirty="0"/>
              <a:t>비슷한 위치에서 등장하는 단어들은 비슷한 의미를 가진다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B0F41-147D-48CB-ABFA-1F3398451A22}"/>
              </a:ext>
            </a:extLst>
          </p:cNvPr>
          <p:cNvSpPr txBox="1"/>
          <p:nvPr/>
        </p:nvSpPr>
        <p:spPr>
          <a:xfrm>
            <a:off x="6928894" y="2714204"/>
            <a:ext cx="45104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Word2Vec</a:t>
            </a:r>
            <a:r>
              <a:rPr lang="ko-KR" altLang="en-US" sz="1400" dirty="0"/>
              <a:t>의 두가지 표현방법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CBOW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주변의 단어들로 중간 단어를 예측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Skip-gram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중간의 단어로 주변 단어를 예측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694D7-A626-44A9-808F-B7D84B9614BB}"/>
              </a:ext>
            </a:extLst>
          </p:cNvPr>
          <p:cNvSpPr txBox="1"/>
          <p:nvPr/>
        </p:nvSpPr>
        <p:spPr>
          <a:xfrm>
            <a:off x="6928894" y="4103503"/>
            <a:ext cx="4075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FastText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다른점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단어 하나도 여러 개로 쪼갤 수 있다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	ex) app , ppl, </a:t>
            </a:r>
            <a:r>
              <a:rPr lang="en-US" altLang="ko-KR" sz="1400" dirty="0" err="1">
                <a:sym typeface="Wingdings" panose="05000000000000000000" pitchFamily="2" charset="2"/>
              </a:rPr>
              <a:t>ple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빈도 수가 적은 단어도 표현이 가능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24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A217F9-5C5D-466C-B951-F8864285773C}"/>
              </a:ext>
            </a:extLst>
          </p:cNvPr>
          <p:cNvSpPr/>
          <p:nvPr/>
        </p:nvSpPr>
        <p:spPr>
          <a:xfrm>
            <a:off x="5802032" y="2528674"/>
            <a:ext cx="1457901" cy="14579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436349" y="1997002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FB620-5001-4238-A9C4-8D0B652B71B9}"/>
              </a:ext>
            </a:extLst>
          </p:cNvPr>
          <p:cNvSpPr txBox="1"/>
          <p:nvPr/>
        </p:nvSpPr>
        <p:spPr>
          <a:xfrm>
            <a:off x="4619978" y="2001332"/>
            <a:ext cx="3156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THANK</a:t>
            </a:r>
          </a:p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YOU</a:t>
            </a:r>
            <a:endParaRPr lang="ko-KR" altLang="en-US" sz="5400" spc="7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9E8F5-EEC3-4F17-AD37-4C288B08EFCE}"/>
              </a:ext>
            </a:extLst>
          </p:cNvPr>
          <p:cNvSpPr txBox="1"/>
          <p:nvPr/>
        </p:nvSpPr>
        <p:spPr>
          <a:xfrm>
            <a:off x="6013153" y="5243081"/>
            <a:ext cx="58647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Reference</a:t>
            </a:r>
          </a:p>
          <a:p>
            <a:r>
              <a:rPr lang="en-US" altLang="ko-KR" sz="1400" dirty="0"/>
              <a:t>- Deep Learning Cookbook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딥러닝을</a:t>
            </a:r>
            <a:r>
              <a:rPr lang="ko-KR" altLang="en-US" sz="1400" dirty="0"/>
              <a:t> 이용한 자연어 처리 입문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전용진님의</a:t>
            </a:r>
            <a:r>
              <a:rPr lang="ko-KR" altLang="en-US" sz="1400" dirty="0"/>
              <a:t> 슬라이드 </a:t>
            </a:r>
            <a:r>
              <a:rPr lang="en-US" altLang="ko-KR" sz="700" dirty="0"/>
              <a:t>‘</a:t>
            </a:r>
            <a:r>
              <a:rPr lang="en-US" altLang="ko-KR" sz="900" dirty="0"/>
              <a:t>Computational Representation of words for Neural Language Modeling</a:t>
            </a:r>
            <a:r>
              <a:rPr lang="en-US" altLang="ko-KR" sz="700" dirty="0"/>
              <a:t>’</a:t>
            </a:r>
          </a:p>
          <a:p>
            <a:r>
              <a:rPr lang="en-US" altLang="ko-KR" sz="1000" dirty="0"/>
              <a:t>http://www.daia.ml/seminar/1/</a:t>
            </a:r>
          </a:p>
        </p:txBody>
      </p:sp>
    </p:spTree>
    <p:extLst>
      <p:ext uri="{BB962C8B-B14F-4D97-AF65-F5344CB8AC3E}">
        <p14:creationId xmlns:p14="http://schemas.microsoft.com/office/powerpoint/2010/main" val="60172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464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KoPub돋움체 Bold</vt:lpstr>
      <vt:lpstr>KoPub돋움체 Light</vt:lpstr>
      <vt:lpstr>Malgun Gothic</vt:lpstr>
      <vt:lpstr>Malgun Gothic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김준호</cp:lastModifiedBy>
  <cp:revision>140</cp:revision>
  <cp:lastPrinted>2019-02-14T14:40:30Z</cp:lastPrinted>
  <dcterms:created xsi:type="dcterms:W3CDTF">2017-06-20T06:41:20Z</dcterms:created>
  <dcterms:modified xsi:type="dcterms:W3CDTF">2019-02-21T10:26:20Z</dcterms:modified>
</cp:coreProperties>
</file>