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60" r:id="rId4"/>
    <p:sldId id="257" r:id="rId5"/>
    <p:sldId id="263" r:id="rId6"/>
    <p:sldId id="264" r:id="rId7"/>
    <p:sldId id="277" r:id="rId8"/>
    <p:sldId id="265" r:id="rId9"/>
    <p:sldId id="266" r:id="rId10"/>
    <p:sldId id="273" r:id="rId11"/>
    <p:sldId id="267" r:id="rId12"/>
    <p:sldId id="259" r:id="rId13"/>
    <p:sldId id="268" r:id="rId14"/>
    <p:sldId id="269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91" autoAdjust="0"/>
  </p:normalViewPr>
  <p:slideViewPr>
    <p:cSldViewPr snapToGrid="0">
      <p:cViewPr>
        <p:scale>
          <a:sx n="75" d="100"/>
          <a:sy n="75" d="100"/>
        </p:scale>
        <p:origin x="95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9BAA8-E704-40C3-AA4A-FC351C8943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EA6D6-014A-4FCF-95BC-B905CEBF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A6D6-014A-4FCF-95BC-B905CEBF8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A6D6-014A-4FCF-95BC-B905CEBF8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A6D6-014A-4FCF-95BC-B905CEBF8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A6D6-014A-4FCF-95BC-B905CEBF8E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A6D6-014A-4FCF-95BC-B905CEBF8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2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A6D6-014A-4FCF-95BC-B905CEBF8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5530-CD6C-4C01-91E6-D5F86B4A9005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3A80-F1F5-4C10-8945-7FD487D9D995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71CD-61D3-4789-AEB4-56B8C139C8B5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93CA-0239-44AC-A460-253349AA2C79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29B-67BB-4ECD-97B8-682AD9E998B0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A1DD-6510-4D64-9D7A-0DE7260D9F1A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0382-C519-4C9F-9888-0DEBC8289B2C}" type="datetime1">
              <a:rPr lang="en-US" smtClean="0"/>
              <a:t>3/2/2019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252A-266B-4737-8958-2380C7EF674C}" type="datetime1">
              <a:rPr lang="en-US" smtClean="0"/>
              <a:t>3/2/2019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A94C-09D0-40FF-83D2-86E6F485E655}" type="datetime1">
              <a:rPr lang="en-US" smtClean="0"/>
              <a:t>3/2/2019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FAD1-EEEB-4971-BF24-9C3D84522868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332F-4629-460A-9A57-283EDA0323A1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357F-D2A2-493B-8278-F7718BDAB9D9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D166-2E97-418E-88D2-115951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ollaborative-filtering-algorithm-A-User-based-collaborative-filtering-B-Item-based_fig2_32624136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introduction-to-recommender-system-part-1-collaborative-filtering-singular-value-decomposition-44c9659c5e75" TargetMode="Externa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38wVcdNuF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erazzi.com/tutorials/singular-value-decomposition-fast-track-tutorial.pdf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hyperlink" Target="https://surprise.readthedocs.io/en/stable/matrix_factorization.html" TargetMode="External"/><Relationship Id="rId3" Type="http://schemas.openxmlformats.org/officeDocument/2006/relationships/hyperlink" Target="https://datascienceschool.net/view-notebook/fcd3550f11ac4537acec8d18136f2066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hyperlink" Target="http://nicolas-hug.com/blog/matrix_facto_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flix_Prize#Progress_over_the_yea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ifter.org/~simon/Journal/20061211.html" TargetMode="External"/><Relationship Id="rId4" Type="http://schemas.openxmlformats.org/officeDocument/2006/relationships/hyperlink" Target="http://www.shalomeir.com/2014/12/netflix-prize-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researchgate.net/figure/Collaborative-filtering-algorithm-A-User-based-collaborative-filtering-B-Item-based_fig2_32624136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32364" y="2719035"/>
            <a:ext cx="7416799" cy="790928"/>
          </a:xfrm>
        </p:spPr>
        <p:txBody>
          <a:bodyPr>
            <a:normAutofit/>
          </a:bodyPr>
          <a:lstStyle/>
          <a:p>
            <a:pPr algn="r"/>
            <a:r>
              <a:rPr lang="en-US" sz="5000" dirty="0" smtClean="0"/>
              <a:t>RECOMMANDATION SYSTEM</a:t>
            </a:r>
            <a:endParaRPr 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32364" y="3602038"/>
            <a:ext cx="7416799" cy="517380"/>
          </a:xfrm>
        </p:spPr>
        <p:txBody>
          <a:bodyPr/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2019.2.28NEOWIZ AI Lab.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황호익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neowiz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30" y="2719035"/>
            <a:ext cx="1052919" cy="14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508" y="2248127"/>
            <a:ext cx="3943350" cy="3438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sz="4000" dirty="0" smtClean="0"/>
              <a:t>User-based </a:t>
            </a:r>
            <a:r>
              <a:rPr lang="en-US" dirty="0" smtClean="0"/>
              <a:t>VS</a:t>
            </a:r>
            <a:r>
              <a:rPr lang="en-US" sz="4000" dirty="0" smtClean="0"/>
              <a:t> Item Based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10</a:t>
            </a:fld>
            <a:endParaRPr lang="en-US"/>
          </a:p>
        </p:txBody>
      </p:sp>
      <p:sp>
        <p:nvSpPr>
          <p:cNvPr id="28" name="오른쪽 화살표 27"/>
          <p:cNvSpPr/>
          <p:nvPr/>
        </p:nvSpPr>
        <p:spPr>
          <a:xfrm rot="20725128">
            <a:off x="17619166" y="6637190"/>
            <a:ext cx="112015" cy="4571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61"/>
          </a:xfrm>
        </p:spPr>
        <p:txBody>
          <a:bodyPr/>
          <a:lstStyle/>
          <a:p>
            <a:r>
              <a:rPr lang="en-US" dirty="0" smtClean="0"/>
              <a:t>Item-</a:t>
            </a:r>
            <a:r>
              <a:rPr lang="x-none" dirty="0" smtClean="0"/>
              <a:t>based </a:t>
            </a:r>
            <a:r>
              <a:rPr lang="x-none" dirty="0"/>
              <a:t>collaborative </a:t>
            </a:r>
            <a:r>
              <a:rPr lang="x-none" dirty="0" smtClean="0"/>
              <a:t>filtering</a:t>
            </a:r>
            <a:endParaRPr lang="x-none" dirty="0"/>
          </a:p>
        </p:txBody>
      </p:sp>
      <p:sp>
        <p:nvSpPr>
          <p:cNvPr id="7" name="직사각형 6"/>
          <p:cNvSpPr/>
          <p:nvPr/>
        </p:nvSpPr>
        <p:spPr>
          <a:xfrm>
            <a:off x="954315" y="2330325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 ) </a:t>
            </a:r>
            <a:r>
              <a:rPr lang="ko-KR" altLang="en-US" dirty="0" smtClean="0"/>
              <a:t>이 영화는 누구한테 </a:t>
            </a:r>
            <a:r>
              <a:rPr lang="ko-KR" altLang="en-US" dirty="0" err="1" smtClean="0"/>
              <a:t>추천해야할까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3" name="내용 개체 틀 5"/>
          <p:cNvSpPr txBox="1">
            <a:spLocks/>
          </p:cNvSpPr>
          <p:nvPr/>
        </p:nvSpPr>
        <p:spPr>
          <a:xfrm>
            <a:off x="1230086" y="3701144"/>
            <a:ext cx="8349343" cy="214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Process</a:t>
            </a:r>
          </a:p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영화 간</a:t>
            </a:r>
            <a:r>
              <a:rPr lang="en-US" sz="1800" dirty="0" smtClean="0"/>
              <a:t> </a:t>
            </a:r>
            <a:r>
              <a:rPr lang="ko-KR" altLang="en-US" sz="1800" dirty="0"/>
              <a:t>유사성을</a:t>
            </a:r>
            <a:r>
              <a:rPr lang="en-US" sz="1800" dirty="0"/>
              <a:t> </a:t>
            </a:r>
            <a:r>
              <a:rPr lang="ko-KR" altLang="en-US" sz="1800" dirty="0" smtClean="0"/>
              <a:t>구한다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해당 영화와 가장</a:t>
            </a:r>
            <a:r>
              <a:rPr lang="en-US" sz="1800" dirty="0" smtClean="0"/>
              <a:t> </a:t>
            </a:r>
            <a:r>
              <a:rPr lang="ko-KR" altLang="en-US" sz="1800" dirty="0"/>
              <a:t>비슷한</a:t>
            </a:r>
            <a:r>
              <a:rPr lang="en-US" sz="1800" dirty="0"/>
              <a:t> </a:t>
            </a:r>
            <a:r>
              <a:rPr lang="ko-KR" altLang="en-US" sz="1800" dirty="0" smtClean="0"/>
              <a:t>영화 </a:t>
            </a:r>
            <a:r>
              <a:rPr lang="en-US" sz="1800" dirty="0" smtClean="0"/>
              <a:t>N</a:t>
            </a:r>
            <a:r>
              <a:rPr lang="ko-KR" altLang="en-US" sz="1800" dirty="0" smtClean="0"/>
              <a:t>개을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구한다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3. N</a:t>
            </a:r>
            <a:r>
              <a:rPr lang="ko-KR" altLang="en-US" sz="1800" dirty="0" smtClean="0"/>
              <a:t>개의 비슷한 영화에 좋은 평점을 준 사람들에게 영화를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추천</a:t>
            </a:r>
            <a:endParaRPr lang="ko-KR" altLang="en-US" sz="1800" dirty="0"/>
          </a:p>
        </p:txBody>
      </p:sp>
      <p:sp>
        <p:nvSpPr>
          <p:cNvPr id="13" name="내용 개체 틀 5"/>
          <p:cNvSpPr txBox="1">
            <a:spLocks/>
          </p:cNvSpPr>
          <p:nvPr/>
        </p:nvSpPr>
        <p:spPr>
          <a:xfrm>
            <a:off x="1389744" y="2707695"/>
            <a:ext cx="5243286" cy="956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비슷한</a:t>
            </a:r>
            <a:r>
              <a:rPr lang="en-US" sz="1800" dirty="0"/>
              <a:t> </a:t>
            </a:r>
            <a:r>
              <a:rPr lang="ko-KR" altLang="en-US" sz="1800" dirty="0" err="1"/>
              <a:t>영화들끼리</a:t>
            </a:r>
            <a:r>
              <a:rPr lang="en-US" sz="1800" dirty="0"/>
              <a:t> </a:t>
            </a:r>
            <a:r>
              <a:rPr lang="ko-KR" altLang="en-US" sz="1800" dirty="0"/>
              <a:t>모아보자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ko-KR" altLang="en-US" sz="1800" dirty="0"/>
              <a:t>같은</a:t>
            </a:r>
            <a:r>
              <a:rPr lang="en-US" sz="1800" dirty="0"/>
              <a:t> </a:t>
            </a:r>
            <a:r>
              <a:rPr lang="ko-KR" altLang="en-US" sz="1800" dirty="0"/>
              <a:t>팬을</a:t>
            </a:r>
            <a:r>
              <a:rPr lang="en-US" sz="1800" dirty="0"/>
              <a:t> </a:t>
            </a:r>
            <a:r>
              <a:rPr lang="ko-KR" altLang="en-US" sz="1800" dirty="0"/>
              <a:t>가진</a:t>
            </a:r>
            <a:r>
              <a:rPr lang="en-US" sz="1800" dirty="0"/>
              <a:t> </a:t>
            </a:r>
            <a:r>
              <a:rPr lang="ko-KR" altLang="en-US" sz="1800" dirty="0" err="1"/>
              <a:t>영화끼린</a:t>
            </a:r>
            <a:r>
              <a:rPr lang="en-US" sz="1800" dirty="0"/>
              <a:t> </a:t>
            </a:r>
            <a:r>
              <a:rPr lang="ko-KR" altLang="en-US" sz="1800" dirty="0"/>
              <a:t>비슷해</a:t>
            </a:r>
            <a:r>
              <a:rPr lang="en-US" sz="1800" dirty="0"/>
              <a:t>!)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비슷한 영화를 좋아하니까 이 영화도 </a:t>
            </a:r>
            <a:r>
              <a:rPr lang="ko-KR" altLang="en-US" sz="1800" dirty="0" err="1"/>
              <a:t>좋아할거야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3768" y="5950037"/>
            <a:ext cx="794894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추천해주고 싶은 영화와 더 비슷한 영화일수록 높은</a:t>
            </a:r>
            <a:r>
              <a:rPr 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가중치를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줍니다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1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9715" y="6582754"/>
            <a:ext cx="74022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www.researchgate.net/figure/Collaborative-filtering-algorithm-A-User-based-collaborative-filtering-B-Item-based_fig2_326241366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311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sz="4000" dirty="0" smtClean="0"/>
              <a:t>User-based </a:t>
            </a:r>
            <a:r>
              <a:rPr lang="en-US" dirty="0" smtClean="0"/>
              <a:t>VS</a:t>
            </a:r>
            <a:r>
              <a:rPr lang="en-US" sz="4000" dirty="0" smtClean="0"/>
              <a:t> Item Based </a:t>
            </a:r>
            <a:r>
              <a:rPr lang="en-US" sz="2800" dirty="0" smtClean="0"/>
              <a:t>- </a:t>
            </a:r>
            <a:r>
              <a:rPr lang="en-US" sz="2800" dirty="0"/>
              <a:t>Matrix perspective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11</a:t>
            </a:fld>
            <a:endParaRPr lang="en-US"/>
          </a:p>
        </p:txBody>
      </p:sp>
      <p:sp>
        <p:nvSpPr>
          <p:cNvPr id="28" name="오른쪽 화살표 27"/>
          <p:cNvSpPr/>
          <p:nvPr/>
        </p:nvSpPr>
        <p:spPr>
          <a:xfrm rot="20725128">
            <a:off x="17619166" y="6637190"/>
            <a:ext cx="112015" cy="4571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825625"/>
            <a:ext cx="5315859" cy="191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8" y="4292144"/>
            <a:ext cx="5315860" cy="2103860"/>
          </a:xfrm>
          <a:prstGeom prst="rect">
            <a:avLst/>
          </a:prstGeom>
        </p:spPr>
      </p:pic>
      <p:sp>
        <p:nvSpPr>
          <p:cNvPr id="15" name="내용 개체 틀 5"/>
          <p:cNvSpPr txBox="1">
            <a:spLocks/>
          </p:cNvSpPr>
          <p:nvPr/>
        </p:nvSpPr>
        <p:spPr>
          <a:xfrm>
            <a:off x="838200" y="1422593"/>
            <a:ext cx="5315858" cy="49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of UBCF</a:t>
            </a:r>
            <a:endParaRPr lang="x-none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838200" y="3879587"/>
            <a:ext cx="5315858" cy="49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</a:t>
            </a:r>
            <a:r>
              <a:rPr lang="en-US" dirty="0" smtClean="0"/>
              <a:t>IBCF</a:t>
            </a:r>
            <a:endParaRPr lang="x-none" dirty="0"/>
          </a:p>
        </p:txBody>
      </p:sp>
      <p:sp>
        <p:nvSpPr>
          <p:cNvPr id="17" name="TextBox 16"/>
          <p:cNvSpPr txBox="1"/>
          <p:nvPr/>
        </p:nvSpPr>
        <p:spPr>
          <a:xfrm>
            <a:off x="6261100" y="2896810"/>
            <a:ext cx="535940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단순히 행과 열만 치환하면 </a:t>
            </a:r>
            <a:r>
              <a:rPr lang="en-US" altLang="ko-KR" sz="1400" dirty="0">
                <a:ea typeface="나눔명조" panose="02020603020101020101" pitchFamily="18" charset="-127"/>
              </a:rPr>
              <a:t>User-based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 </a:t>
            </a:r>
            <a:r>
              <a:rPr lang="en-US" altLang="ko-KR" sz="1400" dirty="0">
                <a:ea typeface="나눔명조" panose="02020603020101020101" pitchFamily="18" charset="-127"/>
              </a:rPr>
              <a:t>I</a:t>
            </a:r>
            <a:r>
              <a:rPr lang="en-US" altLang="ko-KR" sz="1400" dirty="0" smtClean="0">
                <a:ea typeface="나눔명조" panose="02020603020101020101" pitchFamily="18" charset="-127"/>
              </a:rPr>
              <a:t>tem </a:t>
            </a:r>
            <a:r>
              <a:rPr lang="en-US" altLang="ko-KR" sz="1400" dirty="0">
                <a:ea typeface="나눔명조" panose="02020603020101020101" pitchFamily="18" charset="-127"/>
              </a:rPr>
              <a:t>based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 바뀝니다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x-none" sz="1400" dirty="0">
                <a:ea typeface="나눔명조" panose="02020603020101020101" pitchFamily="18" charset="-127"/>
              </a:rPr>
              <a:t>Item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</a:t>
            </a:r>
            <a:r>
              <a:rPr 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많을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수록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sz="1400" dirty="0">
                <a:ea typeface="나눔명조" panose="02020603020101020101" pitchFamily="18" charset="-127"/>
              </a:rPr>
              <a:t>S</a:t>
            </a:r>
            <a:r>
              <a:rPr lang="x-none" sz="1400" dirty="0">
                <a:ea typeface="나눔명조" panose="02020603020101020101" pitchFamily="18" charset="-127"/>
              </a:rPr>
              <a:t>parsity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기하급수적으로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늘어납니다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일정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수 이상의 영화를 함께 본 사람들만 대상으로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유사도를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측정해야합니다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그렇지 않을 경우 극단적으로 평점을 영화 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개에만 남긴 사람들끼리 전부 유사하게 나올 것입니다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7907" y="6599079"/>
            <a:ext cx="73848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smtClean="0">
                <a:hlinkClick r:id="rId6"/>
              </a:rPr>
              <a:t>hackernoon.com/introduction-to-recommender-system-part-1-collaborative-filtering-singular-value-decomposition-44c9659c5e75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6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</a:t>
            </a:r>
            <a:r>
              <a:rPr lang="en-US" dirty="0"/>
              <a:t>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15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Jaccard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     </a:t>
                </a:r>
                <a:r>
                  <a:rPr lang="en-US" sz="1200" dirty="0" smtClean="0"/>
                  <a:t>for finite </a:t>
                </a:r>
                <a:r>
                  <a:rPr lang="en-US" sz="1200" dirty="0"/>
                  <a:t>sample </a:t>
                </a:r>
                <a:r>
                  <a:rPr lang="en-US" sz="1200" dirty="0" smtClean="0"/>
                  <a:t>sets</a:t>
                </a:r>
                <a:endParaRPr lang="en-US" sz="11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:r>
                  <a:rPr lang="en-US" sz="1200" dirty="0" smtClean="0"/>
                  <a:t>for real number</a:t>
                </a:r>
                <a:endParaRPr lang="en-US" sz="1800" dirty="0" smtClean="0"/>
              </a:p>
              <a:p>
                <a:r>
                  <a:rPr lang="en-US" dirty="0" smtClean="0"/>
                  <a:t>Cosine</a:t>
                </a:r>
              </a:p>
              <a:p>
                <a:endParaRPr lang="en-US" sz="5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  <a:p>
                <a:pPr marL="914400" lvl="2" indent="0">
                  <a:buNone/>
                </a:pPr>
                <a:endParaRPr lang="ko-KR" altLang="en-US" dirty="0"/>
              </a:p>
              <a:p>
                <a:r>
                  <a:rPr lang="en-US" dirty="0" smtClean="0"/>
                  <a:t>Correlation</a:t>
                </a:r>
              </a:p>
              <a:p>
                <a:endParaRPr lang="en-US" sz="5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Corr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lit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1500" cy="4351338"/>
              </a:xfrm>
              <a:blipFill>
                <a:blip r:embed="rId2"/>
                <a:stretch>
                  <a:fillRect l="-250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jaccard similarity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30437"/>
            <a:ext cx="1448241" cy="11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sine similarity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629" y="4070349"/>
            <a:ext cx="2332343" cy="17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24700" y="1924724"/>
            <a:ext cx="506730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자카르트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유사도는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유저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A,B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 좋아한 영화 중 몇 개나 겹치는지를 나타내며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</a:p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실수공간에서는 각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영화별로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[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유저 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A,B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중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낮은 평점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유저 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A,B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중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높은 평점으로 나눈 값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]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sum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하여 구합니다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4700" y="3935412"/>
            <a:ext cx="50673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Cosine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유사도는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주로 많이 쓰이는 지표입니다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크기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절대값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은 무시하고 방향만 같으면 유사하게 판단합니다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Correlation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유사도는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Correlation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 거의 똑같은데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한 유저의 평균적인 평점을 반영해 줍니다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일반적으로 더 논리적이라고 생각합니다만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굳이 쓰이진 않는 것 같습니다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Pearson correlation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이기 때문에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피어슨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유사도라고도 합니다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Decomposition(SVD)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10099"/>
            <a:ext cx="6807200" cy="1185546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선형대수학책에 나오는 </a:t>
            </a:r>
            <a:r>
              <a:rPr lang="en-US" altLang="ko-KR" sz="1800" dirty="0"/>
              <a:t>Matrix Factorization </a:t>
            </a:r>
            <a:r>
              <a:rPr lang="ko-KR" altLang="en-US" sz="1800" dirty="0" smtClean="0"/>
              <a:t>기법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미지수는 없지만 쉽게 생각해서</a:t>
            </a:r>
            <a:r>
              <a:rPr lang="en-US" altLang="ko-KR" sz="1100" dirty="0" smtClean="0"/>
              <a:t>) </a:t>
            </a:r>
            <a:r>
              <a:rPr lang="ko-KR" altLang="en-US" sz="1800" dirty="0" smtClean="0"/>
              <a:t>다항식 </a:t>
            </a:r>
            <a:r>
              <a:rPr lang="ko-KR" altLang="en-US" sz="1800" dirty="0"/>
              <a:t>인수분해의 행렬 버전</a:t>
            </a:r>
            <a:r>
              <a:rPr lang="en-US" altLang="ko-KR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032276" y="1524054"/>
                <a:ext cx="2460223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6" y="1524054"/>
                <a:ext cx="2460223" cy="468205"/>
              </a:xfrm>
              <a:prstGeom prst="rect">
                <a:avLst/>
              </a:prstGeom>
              <a:blipFill>
                <a:blip r:embed="rId2"/>
                <a:stretch>
                  <a:fillRect l="-495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1752311" y="3653592"/>
                <a:ext cx="3480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+6=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11" y="3653592"/>
                <a:ext cx="34803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5619815"/>
            <a:ext cx="6807200" cy="646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약간의 </a:t>
            </a:r>
            <a:r>
              <a:rPr lang="ko-KR" altLang="en-US" sz="1800" dirty="0" smtClean="0"/>
              <a:t>응용</a:t>
            </a:r>
            <a:r>
              <a:rPr lang="en-US" altLang="ko-KR" sz="1800" dirty="0" smtClean="0"/>
              <a:t>(truncated SVD)</a:t>
            </a:r>
            <a:r>
              <a:rPr lang="ko-KR" altLang="en-US" sz="1800" dirty="0" smtClean="0"/>
              <a:t>으로 </a:t>
            </a:r>
            <a:r>
              <a:rPr lang="ko-KR" altLang="en-US" sz="1800" dirty="0"/>
              <a:t>차원 축소로 사용가능하며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Gradient Descent </a:t>
            </a:r>
            <a:r>
              <a:rPr lang="ko-KR" altLang="en-US" sz="1800" dirty="0"/>
              <a:t>를 적용한 최적화 문제로 </a:t>
            </a:r>
            <a:r>
              <a:rPr lang="ko-KR" altLang="en-US" sz="1800" dirty="0" smtClean="0"/>
              <a:t>변형 가능</a:t>
            </a:r>
            <a:r>
              <a:rPr lang="en-US" altLang="ko-KR" sz="1800" dirty="0" smtClean="0"/>
              <a:t>.`</a:t>
            </a:r>
            <a:endParaRPr lang="en-US" sz="1800" dirty="0"/>
          </a:p>
        </p:txBody>
      </p:sp>
      <p:pic>
        <p:nvPicPr>
          <p:cNvPr id="6152" name="Picture 8" descr="singular value decompositi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2546049"/>
            <a:ext cx="3446214" cy="209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124700" y="5129656"/>
            <a:ext cx="50673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행렬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대해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SVD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하면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파란색 행렬이 나오지만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빨간색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행렬만큼의 값들만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사용해도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행렬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정보를 어느정도 복원할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 있습니다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838200" y="4512310"/>
            <a:ext cx="6807200" cy="466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Eigen Decomposition</a:t>
            </a:r>
            <a:r>
              <a:rPr lang="ko-KR" altLang="en-US" sz="1800" dirty="0" smtClean="0"/>
              <a:t>의 일반화 </a:t>
            </a:r>
            <a:r>
              <a:rPr lang="ko-KR" altLang="en-US" sz="1800" dirty="0" smtClean="0"/>
              <a:t>버전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Eigen Decomposition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은 </a:t>
            </a:r>
            <a:r>
              <a:rPr lang="ko-KR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정방행렬에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 대해서만 수행가능하지만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b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       SVD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는 직각행렬에서도 사용가능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388238" y="3952110"/>
                <a:ext cx="401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38" y="3952110"/>
                <a:ext cx="40107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901400" y="3947605"/>
                <a:ext cx="817211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00" y="3947605"/>
                <a:ext cx="817211" cy="374270"/>
              </a:xfrm>
              <a:prstGeom prst="rect">
                <a:avLst/>
              </a:prstGeom>
              <a:blipFill>
                <a:blip r:embed="rId6"/>
                <a:stretch>
                  <a:fillRect r="-38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451514" y="3982613"/>
            <a:ext cx="2350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89309" y="3982613"/>
            <a:ext cx="123527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3312480" y="1549696"/>
                <a:ext cx="19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 smtClean="0"/>
                  <a:t> : Original Matrix</a:t>
                </a:r>
                <a:endParaRPr 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0" y="1549696"/>
                <a:ext cx="1920206" cy="369332"/>
              </a:xfrm>
              <a:prstGeom prst="rect">
                <a:avLst/>
              </a:prstGeom>
              <a:blipFill>
                <a:blip r:embed="rId7"/>
                <a:stretch>
                  <a:fillRect t="-8197" r="-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3312480" y="1872097"/>
                <a:ext cx="1842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 Singular Value</a:t>
                </a:r>
                <a:endParaRPr 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0" y="1872097"/>
                <a:ext cx="1842171" cy="369332"/>
              </a:xfrm>
              <a:prstGeom prst="rect">
                <a:avLst/>
              </a:prstGeom>
              <a:blipFill>
                <a:blip r:embed="rId8"/>
                <a:stretch>
                  <a:fillRect l="-990" t="-8197" r="-2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3312480" y="2199435"/>
                <a:ext cx="312566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: left, right singular Matrix</a:t>
                </a:r>
                <a:endParaRPr 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0" y="2199435"/>
                <a:ext cx="3125664" cy="374270"/>
              </a:xfrm>
              <a:prstGeom prst="rect">
                <a:avLst/>
              </a:prstGeom>
              <a:blipFill>
                <a:blip r:embed="rId9"/>
                <a:stretch>
                  <a:fillRect t="-8197" r="-9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Decomposition(SVD)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14</a:t>
            </a:fld>
            <a:endParaRPr lang="en-US"/>
          </a:p>
        </p:txBody>
      </p:sp>
      <p:pic>
        <p:nvPicPr>
          <p:cNvPr id="16" name="Picture 8" descr="singular value decomposi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22" y="2250401"/>
            <a:ext cx="3010214" cy="18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 rot="3137703">
            <a:off x="2147041" y="3865566"/>
            <a:ext cx="294153" cy="4489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199" y="4252226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Latent Variable for Users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96738" y="4343656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Latent Variable for Movie</a:t>
            </a:r>
            <a:endParaRPr lang="en-US" dirty="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838199" y="1662668"/>
            <a:ext cx="4299857" cy="466726"/>
          </a:xfrm>
        </p:spPr>
        <p:txBody>
          <a:bodyPr>
            <a:noAutofit/>
          </a:bodyPr>
          <a:lstStyle/>
          <a:p>
            <a:r>
              <a:rPr lang="ko-KR" altLang="en-US" sz="1800" dirty="0" err="1" smtClean="0"/>
              <a:t>추천시스템</a:t>
            </a:r>
            <a:r>
              <a:rPr lang="ko-KR" altLang="en-US" sz="1800" dirty="0" smtClean="0"/>
              <a:t> 활용 예 </a:t>
            </a:r>
            <a:r>
              <a:rPr lang="en-US" altLang="ko-KR" sz="1800" dirty="0" smtClean="0"/>
              <a:t>(truncated SVD)</a:t>
            </a:r>
            <a:endParaRPr lang="en-US" sz="1800" dirty="0"/>
          </a:p>
        </p:txBody>
      </p:sp>
      <p:sp>
        <p:nvSpPr>
          <p:cNvPr id="29" name="아래쪽 화살표 28"/>
          <p:cNvSpPr/>
          <p:nvPr/>
        </p:nvSpPr>
        <p:spPr>
          <a:xfrm rot="19231103">
            <a:off x="4473344" y="3910222"/>
            <a:ext cx="294153" cy="4489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89" y="1956580"/>
            <a:ext cx="4469936" cy="22956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189" y="4343656"/>
            <a:ext cx="446993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개의 차원으로 압축해도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공상 과학 영화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로맨스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노이즈의 정보를 유지한다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55709" y="2521528"/>
            <a:ext cx="267855" cy="1200727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4909" y="2179482"/>
            <a:ext cx="2443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5"/>
                </a:solidFill>
              </a:rPr>
              <a:t>유저들의 공상과학을 좋아하는 정도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8008" y="3401867"/>
            <a:ext cx="2443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5"/>
                </a:solidFill>
              </a:rPr>
              <a:t>공상과학인 영화인 정도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38177" y="3636019"/>
            <a:ext cx="321459" cy="4834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59636" y="2546311"/>
            <a:ext cx="1063481" cy="27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5"/>
                </a:solidFill>
              </a:rPr>
              <a:t>5</a:t>
            </a:r>
            <a:r>
              <a:rPr lang="ko-KR" altLang="en-US" sz="1100" b="1" dirty="0" smtClean="0">
                <a:solidFill>
                  <a:schemeClr val="accent5"/>
                </a:solidFill>
              </a:rPr>
              <a:t>차원</a:t>
            </a:r>
            <a:r>
              <a:rPr lang="en-US" altLang="ko-KR" sz="1100" b="1" dirty="0" smtClean="0">
                <a:solidFill>
                  <a:schemeClr val="accent5"/>
                </a:solidFill>
              </a:rPr>
              <a:t>-&gt; 3</a:t>
            </a:r>
            <a:r>
              <a:rPr lang="ko-KR" altLang="en-US" sz="1100" b="1" dirty="0" smtClean="0">
                <a:solidFill>
                  <a:schemeClr val="accent5"/>
                </a:solidFill>
              </a:rPr>
              <a:t>차원 </a:t>
            </a:r>
            <a:endParaRPr lang="en-US" sz="1100" b="1" dirty="0">
              <a:solidFill>
                <a:schemeClr val="accent5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91342" y="6609834"/>
            <a:ext cx="18533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youtu.be/K38wVcdNuFc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644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Decomposition(SVD)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7639"/>
            <a:ext cx="6807200" cy="466726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Calculation Steps in traditional way</a:t>
            </a:r>
            <a:endParaRPr 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117600" y="2134365"/>
                <a:ext cx="9410700" cy="2844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ctr">
                  <a:buNone/>
                </a:pPr>
                <a:r>
                  <a:rPr lang="en-US" altLang="ko-KR" sz="1800" dirty="0" smtClean="0"/>
                  <a:t>1. </a:t>
                </a: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ko-KR" altLang="en-US" sz="1800" dirty="0"/>
                  <a:t>의</a:t>
                </a:r>
                <a:r>
                  <a:rPr lang="en-US" sz="1800" dirty="0"/>
                  <a:t> </a:t>
                </a:r>
                <a:r>
                  <a:rPr lang="ko-KR" altLang="en-US" sz="1800" dirty="0" err="1"/>
                  <a:t>고유값을</a:t>
                </a:r>
                <a:r>
                  <a:rPr lang="en-US" sz="1800" dirty="0"/>
                  <a:t> </a:t>
                </a:r>
                <a:r>
                  <a:rPr lang="ko-KR" altLang="en-US" sz="1800" dirty="0"/>
                  <a:t>구한다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 fontAlgn="ctr">
                  <a:buNone/>
                </a:pPr>
                <a:r>
                  <a:rPr lang="en-US" sz="1800" dirty="0" smtClean="0">
                    <a:solidFill>
                      <a:schemeClr val="bg1">
                        <a:lumMod val="50000"/>
                      </a:schemeClr>
                    </a:solidFill>
                  </a:rPr>
                  <a:t>	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* </a:t>
                </a:r>
                <a:r>
                  <a:rPr lang="ko-KR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고유값은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특성방정식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ko-KR" altLang="en-US" sz="1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ko-KR" altLang="en-US" sz="18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ko-KR" altLang="en-US" sz="18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</m:e>
                    </m:func>
                    <m:r>
                      <a:rPr lang="en-US" altLang="ko-KR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의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해를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통해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구한다</a:t>
                </a:r>
                <a:r>
                  <a:rPr lang="en-US" sz="180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 fontAlgn="ctr">
                  <a:buNone/>
                </a:pP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	</a:t>
                </a:r>
                <a:r>
                  <a:rPr lang="x-none" sz="1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x-none" sz="1800" dirty="0">
                    <a:solidFill>
                      <a:schemeClr val="bg1">
                        <a:lumMod val="50000"/>
                      </a:schemeClr>
                    </a:solidFill>
                  </a:rPr>
                  <a:t>* </a:t>
                </a:r>
                <a:r>
                  <a:rPr lang="ko-KR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특이값은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고유값에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루트를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씌워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구한다</a:t>
                </a:r>
                <a:r>
                  <a:rPr lang="en-US" sz="180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ko-KR" altLang="en-US" sz="18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 fontAlgn="ctr">
                  <a:buNone/>
                </a:pPr>
                <a:r>
                  <a:rPr lang="en-US" altLang="ko-KR" sz="1800" dirty="0" smtClean="0"/>
                  <a:t>2. </a:t>
                </a:r>
                <a:r>
                  <a:rPr lang="ko-KR" altLang="en-US" sz="1800" dirty="0" err="1" smtClean="0"/>
                  <a:t>고유값에</a:t>
                </a:r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대응하는</a:t>
                </a:r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고유벡터를</a:t>
                </a:r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구해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ko-KR" altLang="en-US" sz="1800" dirty="0" smtClean="0"/>
                  <a:t>행렬을</a:t>
                </a:r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구한다</a:t>
                </a:r>
                <a:r>
                  <a:rPr lang="en-US" sz="1800" dirty="0" smtClean="0"/>
                  <a:t>.</a:t>
                </a:r>
              </a:p>
              <a:p>
                <a:pPr marL="0" indent="0" fontAlgn="ctr">
                  <a:buNone/>
                </a:pP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	 *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고유벡터는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ko-KR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ko-KR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</m:d>
                    <m:r>
                      <a:rPr lang="ko-KR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의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해를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통해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구한다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ko-KR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 fontAlgn="ctr">
                  <a:buNone/>
                </a:pPr>
                <a:endParaRPr lang="en-US" altLang="ko-KR" sz="1800" dirty="0"/>
              </a:p>
              <a:p>
                <a:pPr marL="0" indent="0" fontAlgn="ctr">
                  <a:buNone/>
                </a:pPr>
                <a:r>
                  <a:rPr lang="en-US" altLang="ko-KR" sz="1800" dirty="0" smtClean="0"/>
                  <a:t>3. </a:t>
                </a:r>
                <a:r>
                  <a:rPr lang="ko-KR" altLang="en-US" sz="1800" dirty="0" smtClean="0"/>
                  <a:t>관계식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180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𝐀𝐕𝐒</m:t>
                        </m:r>
                      </m:e>
                      <m:sup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80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1800" dirty="0"/>
                  <a:t>을</a:t>
                </a:r>
                <a:r>
                  <a:rPr lang="en-US" sz="1800" dirty="0"/>
                  <a:t> </a:t>
                </a:r>
                <a:r>
                  <a:rPr lang="ko-KR" altLang="en-US" sz="1800" dirty="0"/>
                  <a:t>통해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ko-KR" altLang="en-US" sz="1800" dirty="0" err="1"/>
                  <a:t>를</a:t>
                </a:r>
                <a:r>
                  <a:rPr lang="en-US" sz="1800" dirty="0"/>
                  <a:t> </a:t>
                </a:r>
                <a:r>
                  <a:rPr lang="ko-KR" altLang="en-US" sz="1800" dirty="0"/>
                  <a:t>구한다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2134365"/>
                <a:ext cx="9410700" cy="2844015"/>
              </a:xfrm>
              <a:prstGeom prst="rect">
                <a:avLst/>
              </a:prstGeom>
              <a:blipFill>
                <a:blip r:embed="rId2"/>
                <a:stretch>
                  <a:fillRect l="-518" t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0" y="4593743"/>
            <a:ext cx="7096013" cy="17626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40600" y="6598364"/>
            <a:ext cx="495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ea typeface="나눔바른고딕" panose="020B0603020101020101" pitchFamily="50" charset="-127"/>
                <a:hlinkClick r:id="rId4"/>
              </a:rPr>
              <a:t>http://www.minerazzi.com/tutorials/singular-value-decomposition-fast-track-tutorial.pdf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11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of sparse matrix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21756" y="6422638"/>
            <a:ext cx="487024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2"/>
              </a:rPr>
              <a:t>http://</a:t>
            </a:r>
            <a:r>
              <a:rPr lang="en-US" sz="1050" dirty="0" smtClean="0">
                <a:hlinkClick r:id="rId2"/>
              </a:rPr>
              <a:t>nicolas-hug.com/blog/matrix_facto_3</a:t>
            </a:r>
            <a:endParaRPr lang="en-US" sz="1050" dirty="0" smtClean="0"/>
          </a:p>
          <a:p>
            <a:r>
              <a:rPr lang="en-US" sz="1050" dirty="0">
                <a:hlinkClick r:id="rId3"/>
              </a:rPr>
              <a:t>https://datascienceschool.net/view-notebook/fcd3550f11ac4537acec8d18136f2066</a:t>
            </a:r>
            <a:r>
              <a:rPr lang="en-US" sz="1050" dirty="0" smtClean="0">
                <a:hlinkClick r:id="rId3"/>
              </a:rPr>
              <a:t>/</a:t>
            </a:r>
            <a:endParaRPr lang="en-US" sz="1050" dirty="0" smtClean="0"/>
          </a:p>
          <a:p>
            <a:endParaRPr 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>
                <a:off x="838200" y="1604173"/>
                <a:ext cx="6807200" cy="1159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600" dirty="0" smtClean="0"/>
                  <a:t>값이 없는 부분을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으로 여기지 않고 </a:t>
                </a:r>
                <a:r>
                  <a:rPr lang="en-US" altLang="ko-KR" sz="1600" dirty="0" smtClean="0"/>
                  <a:t>null</a:t>
                </a:r>
                <a:r>
                  <a:rPr lang="ko-KR" altLang="en-US" sz="1600" dirty="0" smtClean="0"/>
                  <a:t>로 처리함</a:t>
                </a:r>
                <a:r>
                  <a:rPr lang="en-US" altLang="ko-KR" sz="16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 smtClean="0"/>
                  <a:t>에서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ko-KR" altLang="en-US" sz="1600" dirty="0" smtClean="0"/>
                  <a:t>와</a:t>
                </a:r>
                <a:r>
                  <a:rPr lang="ko-KR" alt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orthogonal(</a:t>
                </a:r>
                <a:r>
                  <a:rPr lang="ko-KR" altLang="en-US" sz="1600" dirty="0" smtClean="0"/>
                  <a:t>직교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할 조건은 버림</a:t>
                </a:r>
                <a:r>
                  <a:rPr lang="en-US" altLang="ko-KR" sz="16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x-none" sz="180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sz="1600" b="1" dirty="0" smtClean="0"/>
                  <a:t> </a:t>
                </a:r>
                <a:r>
                  <a:rPr lang="ko-KR" altLang="en-US" sz="1600" dirty="0" smtClean="0"/>
                  <a:t>도 사용하지 않음</a:t>
                </a:r>
                <a:r>
                  <a:rPr lang="en-US" altLang="ko-KR" sz="1600" dirty="0" smtClean="0"/>
                  <a:t>.</a:t>
                </a:r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1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4173"/>
                <a:ext cx="6807200" cy="1159387"/>
              </a:xfrm>
              <a:prstGeom prst="rect">
                <a:avLst/>
              </a:prstGeom>
              <a:blipFill>
                <a:blip r:embed="rId4"/>
                <a:stretch>
                  <a:fillRect l="-627" t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082699" y="2760913"/>
                <a:ext cx="2239331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99" y="2760913"/>
                <a:ext cx="2239331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838200" y="3696214"/>
                <a:ext cx="6807200" cy="1159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600" dirty="0" smtClean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ko-KR" altLang="en-US" sz="1600" dirty="0" smtClean="0"/>
                  <a:t>와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ko-KR" altLang="en-US" sz="1600" dirty="0" smtClean="0"/>
                  <a:t>를 찾는 문제로 변환</a:t>
                </a:r>
                <a:endParaRPr lang="en-US" altLang="ko-KR" sz="1600" dirty="0" smtClean="0"/>
              </a:p>
              <a:p>
                <a:r>
                  <a:rPr lang="en-US" sz="1600" dirty="0" smtClean="0"/>
                  <a:t>Gradient </a:t>
                </a:r>
                <a:r>
                  <a:rPr lang="en-US" sz="1600" dirty="0" smtClean="0"/>
                  <a:t>descent</a:t>
                </a:r>
                <a:r>
                  <a:rPr lang="ko-KR" altLang="en-US" sz="1600" dirty="0" smtClean="0"/>
                  <a:t>를 사</a:t>
                </a:r>
                <a:r>
                  <a:rPr lang="ko-KR" altLang="en-US" sz="1600" dirty="0" smtClean="0"/>
                  <a:t>용하여 </a:t>
                </a:r>
                <a:r>
                  <a:rPr lang="ko-KR" altLang="en-US" sz="1600" dirty="0" smtClean="0"/>
                  <a:t>최적화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en-US" altLang="ko-KR" sz="1600" dirty="0" smtClean="0"/>
                  <a:t>L2 </a:t>
                </a:r>
                <a:r>
                  <a:rPr lang="ko-KR" altLang="en-US" sz="1600" dirty="0" smtClean="0"/>
                  <a:t>정규화 항을 </a:t>
                </a:r>
                <a:r>
                  <a:rPr lang="ko-KR" altLang="en-US" sz="1600" dirty="0" smtClean="0"/>
                  <a:t>추가하</a:t>
                </a:r>
                <a:r>
                  <a:rPr lang="ko-KR" altLang="en-US" sz="1600" dirty="0" smtClean="0"/>
                  <a:t>여 다음 문제로 변환하기도 함</a:t>
                </a:r>
                <a:r>
                  <a:rPr lang="en-US" altLang="ko-KR" sz="1600" dirty="0" smtClean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1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6214"/>
                <a:ext cx="6807200" cy="1159387"/>
              </a:xfrm>
              <a:prstGeom prst="rect">
                <a:avLst/>
              </a:prstGeom>
              <a:blipFill>
                <a:blip r:embed="rId6"/>
                <a:stretch>
                  <a:fillRect l="-358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3777996" y="3037655"/>
                <a:ext cx="2196948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ko-KR" alt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96" y="3037655"/>
                <a:ext cx="2196948" cy="384464"/>
              </a:xfrm>
              <a:prstGeom prst="rect">
                <a:avLst/>
              </a:prstGeom>
              <a:blipFill>
                <a:blip r:embed="rId7"/>
                <a:stretch>
                  <a:fillRect t="-1587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1756" y="4799140"/>
            <a:ext cx="3215405" cy="85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838200" y="4738326"/>
                <a:ext cx="5643724" cy="1090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/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/>
                              </m:ctrlPr>
                            </m:limLowPr>
                            <m:e>
                              <m:r>
                                <a:rPr lang="ko-KR" altLang="en-US"/>
                                <m:t>𝑚𝑖𝑛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ko-KR" altLang="en-US" i="1"/>
                                  </m:ctrlPr>
                                </m:sSubPr>
                                <m:e>
                                  <m:r>
                                    <a:rPr lang="ko-KR" altLang="en-US"/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/>
                                    <m:t>𝑢</m:t>
                                  </m:r>
                                </m:sub>
                              </m:sSub>
                              <m:r>
                                <a:rPr lang="en-US" altLang="ko-KR"/>
                                <m:t>,</m:t>
                              </m:r>
                              <m:r>
                                <a:rPr lang="ko-KR" altLang="en-US" i="1"/>
                                <m:t> </m:t>
                              </m:r>
                              <m:sSub>
                                <m:sSubPr>
                                  <m:ctrlPr>
                                    <a:rPr lang="ko-KR" altLang="en-US" i="1"/>
                                  </m:ctrlPr>
                                </m:sSubPr>
                                <m:e>
                                  <m:r>
                                    <a:rPr lang="ko-KR" altLang="en-US"/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/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/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ko-KR" altLang="en-US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ui</m:t>
                                  </m:r>
                                </m:sub>
                              </m:sSub>
                              <m:r>
                                <a:rPr lang="ko-KR" altLang="en-US"/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/>
                                <m:t>R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ko-KR" altLang="en-US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/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/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ko-KR" altLang="en-US"/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ko-KR" altLang="en-US"/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i="1"/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/>
                                                <m:t>r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/>
                                                <m:t>ui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ko-KR" altLang="en-US" i="1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/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λ</m:t>
                          </m:r>
                          <m:d>
                            <m:dPr>
                              <m:ctrlPr>
                                <a:rPr lang="ko-KR" altLang="en-US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en-US" i="1"/>
                                  </m:ctrlPr>
                                </m:sSubSupPr>
                                <m:e>
                                  <m:r>
                                    <a:rPr lang="ko-KR" altLang="en-US"/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/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/>
                                    <m:t>2</m:t>
                                  </m:r>
                                </m:sup>
                              </m:sSubSup>
                              <m:r>
                                <a:rPr lang="en-US" altLang="ko-KR"/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en-US" i="1"/>
                                  </m:ctrlPr>
                                </m:sSubSupPr>
                                <m:e>
                                  <m:r>
                                    <a:rPr lang="ko-KR" altLang="en-US"/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/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ko-KR"/>
                                    <m:t>2</m:t>
                                  </m:r>
                                </m:sup>
                              </m:sSubSup>
                              <m:r>
                                <a:rPr lang="en-US" altLang="ko-KR"/>
                                <m:t>+</m:t>
                              </m:r>
                              <m:r>
                                <m:rPr>
                                  <m:lit/>
                                </m:rPr>
                                <a:rPr lang="en-US" altLang="ko-KR"/>
                                <m:t>||</m:t>
                              </m:r>
                              <m:sSub>
                                <m:sSubPr>
                                  <m:ctrlPr>
                                    <a:rPr lang="ko-KR" altLang="en-US" i="1"/>
                                  </m:ctrlPr>
                                </m:sSubPr>
                                <m:e>
                                  <m:r>
                                    <a:rPr lang="ko-KR" altLang="en-US"/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/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altLang="ko-KR"/>
                                <m:t>|</m:t>
                              </m:r>
                              <m:sSup>
                                <m:sSupPr>
                                  <m:ctrlPr>
                                    <a:rPr lang="ko-KR" altLang="en-US" i="1"/>
                                  </m:ctrlPr>
                                </m:sSupPr>
                                <m:e>
                                  <m:r>
                                    <a:rPr lang="en-US" altLang="ko-KR"/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/>
                                    <m:t>2</m:t>
                                  </m:r>
                                </m:sup>
                              </m:sSup>
                              <m:r>
                                <a:rPr lang="en-US" altLang="ko-KR"/>
                                <m:t>+</m:t>
                              </m:r>
                              <m:r>
                                <m:rPr>
                                  <m:lit/>
                                </m:rPr>
                                <a:rPr lang="en-US" altLang="ko-KR"/>
                                <m:t>||</m:t>
                              </m:r>
                              <m:sSub>
                                <m:sSubPr>
                                  <m:ctrlPr>
                                    <a:rPr lang="ko-KR" altLang="en-US" i="1"/>
                                  </m:ctrlPr>
                                </m:sSubPr>
                                <m:e>
                                  <m:r>
                                    <a:rPr lang="ko-KR" altLang="en-US"/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/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altLang="ko-KR"/>
                                <m:t>|</m:t>
                              </m:r>
                              <m:sSup>
                                <m:sSupPr>
                                  <m:ctrlPr>
                                    <a:rPr lang="ko-KR" altLang="en-US" i="1"/>
                                  </m:ctrlPr>
                                </m:sSupPr>
                                <m:e>
                                  <m:r>
                                    <a:rPr lang="en-US" altLang="ko-KR"/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/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0" dirty="0" smtClean="0">
                  <a:latin typeface="Cambria Math" panose="02040503050406030204" pitchFamily="18" charset="0"/>
                  <a:ea typeface="나눔바른고딕" panose="020B0603020101020101" pitchFamily="50" charset="-127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where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𝑢𝑖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𝑡𝑜𝑡𝑎𝑙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𝑢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x-IV_mathan" i="1" dirty="0">
                    <a:ea typeface="Cambria Math" panose="02040503050406030204" pitchFamily="18" charset="0"/>
                  </a:rPr>
                  <a:t> </a:t>
                </a:r>
                <a:endParaRPr lang="x-IV_mathan" i="1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8326"/>
                <a:ext cx="5643724" cy="1090555"/>
              </a:xfrm>
              <a:prstGeom prst="rect">
                <a:avLst/>
              </a:prstGeom>
              <a:blipFill>
                <a:blip r:embed="rId9"/>
                <a:stretch>
                  <a:fillRect b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9988756" y="5478041"/>
            <a:ext cx="264160" cy="18288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10120836" y="5660921"/>
            <a:ext cx="0" cy="1679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9935625" y="5744901"/>
                <a:ext cx="791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625" y="5744901"/>
                <a:ext cx="791499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8114236" y="5478041"/>
            <a:ext cx="264160" cy="18288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246316" y="5660921"/>
            <a:ext cx="0" cy="1679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988756" y="4968250"/>
            <a:ext cx="264160" cy="18288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250216" y="5043788"/>
            <a:ext cx="4599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10693679" y="4799140"/>
                <a:ext cx="485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679" y="4799140"/>
                <a:ext cx="485646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8021599" y="5764340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99" y="5764340"/>
                <a:ext cx="438838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838200" y="5940110"/>
                <a:ext cx="5768014" cy="541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여기서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en-US" altLang="ko-KR" sz="1600"/>
                          <m:t>𝑏</m:t>
                        </m:r>
                      </m:e>
                      <m:sub>
                        <m:r>
                          <a:rPr lang="en-US" altLang="ko-KR" sz="1600"/>
                          <m:t>𝑢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en-US" altLang="ko-KR" sz="1600"/>
                          <m:t>𝑏</m:t>
                        </m:r>
                      </m:e>
                      <m:sub>
                        <m:r>
                          <a:rPr lang="en-US" altLang="ko-KR" sz="1600"/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는 학습되는 </a:t>
                </a:r>
                <a:r>
                  <a:rPr lang="ko-KR" altLang="en-US" sz="1600" dirty="0" err="1" smtClean="0"/>
                  <a:t>파라미터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ko-KR" altLang="en-US" sz="1600" dirty="0" smtClean="0"/>
                  <a:t>사용자에 </a:t>
                </a:r>
                <a:r>
                  <a:rPr lang="ko-KR" altLang="en-US" sz="1600" dirty="0"/>
                  <a:t>의한 평점 </a:t>
                </a:r>
                <a:r>
                  <a:rPr lang="ko-KR" altLang="en-US" sz="1600" dirty="0" err="1"/>
                  <a:t>조정값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상품에 대한 평점 </a:t>
                </a:r>
                <a:r>
                  <a:rPr lang="ko-KR" altLang="en-US" sz="1600" dirty="0" err="1" smtClean="0"/>
                  <a:t>조정값을</a:t>
                </a:r>
                <a:r>
                  <a:rPr lang="ko-KR" altLang="en-US" sz="1600" dirty="0" smtClean="0"/>
                  <a:t> 의미함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050" dirty="0">
                    <a:hlinkClick r:id="rId13"/>
                  </a:rPr>
                  <a:t>https://</a:t>
                </a:r>
                <a:r>
                  <a:rPr lang="en-US" altLang="ko-KR" sz="1050" dirty="0" smtClean="0">
                    <a:hlinkClick r:id="rId13"/>
                  </a:rPr>
                  <a:t>surprise.readthedocs.io/en/stable/matrix_factorization.html</a:t>
                </a:r>
                <a:endParaRPr lang="en-US" altLang="ko-KR" sz="1050" dirty="0" smtClean="0"/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40110"/>
                <a:ext cx="5768014" cy="541687"/>
              </a:xfrm>
              <a:prstGeom prst="rect">
                <a:avLst/>
              </a:prstGeom>
              <a:blipFill>
                <a:blip r:embed="rId14"/>
                <a:stretch>
                  <a:fillRect l="-423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7863418" y="4174682"/>
                <a:ext cx="504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418" y="4174682"/>
                <a:ext cx="504818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7889519" y="4968250"/>
            <a:ext cx="264160" cy="18288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8073596" y="4531360"/>
            <a:ext cx="1" cy="43118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smtClean="0"/>
              <a:t>with the </a:t>
            </a:r>
            <a:r>
              <a:rPr lang="en-US" dirty="0"/>
              <a:t>traditional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17</a:t>
            </a:fld>
            <a:endParaRPr lang="en-US"/>
          </a:p>
        </p:txBody>
      </p:sp>
      <p:sp>
        <p:nvSpPr>
          <p:cNvPr id="28" name="오른쪽 화살표 27"/>
          <p:cNvSpPr/>
          <p:nvPr/>
        </p:nvSpPr>
        <p:spPr>
          <a:xfrm rot="20725128">
            <a:off x="17619166" y="6637190"/>
            <a:ext cx="112015" cy="4571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3" y="1551783"/>
            <a:ext cx="6288503" cy="415233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235016" y="1401147"/>
            <a:ext cx="4681213" cy="4955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(a)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추천시스템에는 독립변수와 종속변수에 구분이 없습니다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영화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 대한 평점이 상황에 따라 독립변수가 되기도 하고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종속변수가 되기도 합니다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(b)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추천시스템에는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Train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Test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row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단위로 구분하지 않습니다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모델의 성능을 바람직하게 측정하려면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매트릭스 중간중간 값을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지워놓고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그 값을 얼마나 잘 측정하는지 검증해야 할 것입니다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그 외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en-US" b="1" dirty="0" smtClean="0"/>
              <a:t>Diversity and the long tail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 </a:t>
            </a:r>
            <a:r>
              <a:rPr lang="ko-KR" altLang="en-US" sz="1400" dirty="0"/>
              <a:t>다양한</a:t>
            </a:r>
            <a:r>
              <a:rPr lang="en-US" sz="1400" dirty="0"/>
              <a:t> </a:t>
            </a:r>
            <a:r>
              <a:rPr lang="ko-KR" altLang="en-US" sz="1400" dirty="0"/>
              <a:t>상품을</a:t>
            </a:r>
            <a:r>
              <a:rPr lang="en-US" sz="1400" dirty="0"/>
              <a:t> </a:t>
            </a:r>
            <a:r>
              <a:rPr lang="ko-KR" altLang="en-US" sz="1400" dirty="0"/>
              <a:t>추천해</a:t>
            </a:r>
            <a:r>
              <a:rPr lang="en-US" sz="1400" dirty="0"/>
              <a:t> </a:t>
            </a:r>
            <a:r>
              <a:rPr lang="ko-KR" altLang="en-US" sz="1400" dirty="0"/>
              <a:t>주는</a:t>
            </a:r>
            <a:r>
              <a:rPr lang="en-US" sz="1400" dirty="0"/>
              <a:t> </a:t>
            </a:r>
            <a:r>
              <a:rPr lang="ko-KR" altLang="en-US" sz="1400" dirty="0"/>
              <a:t>쪽이</a:t>
            </a:r>
            <a:r>
              <a:rPr lang="en-US" sz="1400" dirty="0"/>
              <a:t> </a:t>
            </a:r>
            <a:r>
              <a:rPr lang="ko-KR" altLang="en-US" sz="1400" dirty="0"/>
              <a:t>만족도가</a:t>
            </a:r>
            <a:r>
              <a:rPr lang="en-US" sz="1400" dirty="0"/>
              <a:t> </a:t>
            </a:r>
            <a:r>
              <a:rPr lang="ko-KR" altLang="en-US" sz="1400" dirty="0"/>
              <a:t>높다</a:t>
            </a:r>
            <a:r>
              <a:rPr lang="en-US" sz="1400" dirty="0" smtClean="0"/>
              <a:t>. </a:t>
            </a:r>
            <a:br>
              <a:rPr lang="en-US" sz="1400" dirty="0" smtClean="0"/>
            </a:br>
            <a:r>
              <a:rPr lang="en-US" sz="1400" dirty="0" smtClean="0"/>
              <a:t> (</a:t>
            </a:r>
            <a:r>
              <a:rPr lang="ko-KR" altLang="en-US" sz="1400" dirty="0"/>
              <a:t>분류 </a:t>
            </a:r>
            <a:r>
              <a:rPr lang="ko-KR" altLang="en-US" sz="1400" dirty="0" smtClean="0"/>
              <a:t>정확도를 높이는 것이 능사는 아니다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x-none" b="1" dirty="0"/>
              <a:t>Gray sheep</a:t>
            </a:r>
            <a: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/>
              <a:t>의견을 주지 않는</a:t>
            </a:r>
            <a:r>
              <a:rPr lang="en-US" sz="1400" dirty="0"/>
              <a:t> </a:t>
            </a:r>
            <a:r>
              <a:rPr lang="ko-KR" altLang="en-US" sz="1400" dirty="0"/>
              <a:t>유저가</a:t>
            </a:r>
            <a:r>
              <a:rPr lang="en-US" sz="1400" dirty="0"/>
              <a:t> </a:t>
            </a:r>
            <a:r>
              <a:rPr lang="ko-KR" altLang="en-US" sz="1400" dirty="0"/>
              <a:t>많습니다</a:t>
            </a:r>
            <a:r>
              <a:rPr lang="en-US" sz="1400" dirty="0"/>
              <a:t>. </a:t>
            </a:r>
          </a:p>
          <a:p>
            <a:r>
              <a:rPr lang="ko-KR" altLang="en-US" sz="1400" dirty="0"/>
              <a:t>따라서 </a:t>
            </a:r>
            <a:r>
              <a:rPr lang="x-none" sz="1400" dirty="0"/>
              <a:t>implicit ratings </a:t>
            </a:r>
            <a:r>
              <a:rPr lang="ko-KR" altLang="en-US" sz="1400" dirty="0"/>
              <a:t>설계를 잘해야 </a:t>
            </a:r>
            <a:r>
              <a:rPr lang="ko-KR" altLang="en-US" sz="1400" dirty="0" smtClean="0"/>
              <a:t>합니다</a:t>
            </a:r>
            <a:endParaRPr lang="en-US" sz="11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800" y="1690688"/>
            <a:ext cx="53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Netflix Prize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Area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0800" y="2693085"/>
            <a:ext cx="5335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Collaboarative</a:t>
            </a:r>
            <a:r>
              <a:rPr lang="en-US" dirty="0" smtClean="0"/>
              <a:t> filtering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User-based VS. Item-based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Similarity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SVD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Comparing with traditional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5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Netflix Prize </a:t>
            </a:r>
            <a:r>
              <a:rPr lang="en-US" sz="2000" dirty="0" smtClean="0"/>
              <a:t>(2006 – 2009)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7382" y="1690688"/>
            <a:ext cx="92086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등 상금 </a:t>
            </a:r>
            <a:r>
              <a:rPr lang="en-US" altLang="ko-KR" dirty="0" smtClean="0"/>
              <a:t>$1,000,000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Netflix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의 기존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cinematch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알고리즘보다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10%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성능 향상이 있었을 경우에만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우승 상금은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$50,000.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1999" y="6276559"/>
            <a:ext cx="4031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https://en.wikipedia.org/wiki/Netflix_Prize#Progress_over_the_years</a:t>
            </a:r>
            <a:endParaRPr lang="en-US" sz="1000" dirty="0" smtClean="0"/>
          </a:p>
          <a:p>
            <a:r>
              <a:rPr lang="en-US" sz="1000" dirty="0" smtClean="0">
                <a:hlinkClick r:id="rId4"/>
              </a:rPr>
              <a:t>http://www.shalomeir.com/2014/12/netflix-prize-3/</a:t>
            </a:r>
            <a:endParaRPr lang="en-US" sz="1000" dirty="0" smtClean="0"/>
          </a:p>
          <a:p>
            <a:r>
              <a:rPr lang="en-US" sz="1000" dirty="0" smtClean="0">
                <a:hlinkClick r:id="rId5"/>
              </a:rPr>
              <a:t>https://sifter.org/~simon/Journal/20061211.html</a:t>
            </a:r>
            <a:endParaRPr lang="en-US" sz="10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3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757382" y="26719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유저의 영화 평점데이터만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100,480,507 ratings that 480,189 users gave to 17,770 movies.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유저의 프로필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영화의 컨텍스트 등의 정보는 사용하지 않음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Open competition for best </a:t>
            </a:r>
            <a:r>
              <a:rPr lang="en-US" altLang="ko-KR" b="1" dirty="0"/>
              <a:t>collaborative filtering </a:t>
            </a:r>
            <a:r>
              <a:rPr lang="en-US" altLang="ko-KR" b="1" dirty="0" smtClean="0"/>
              <a:t>algorithm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268762"/>
            <a:ext cx="8156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모델로서는 </a:t>
            </a:r>
            <a:r>
              <a:rPr lang="en-US" altLang="ko-KR" dirty="0"/>
              <a:t>SVD</a:t>
            </a:r>
            <a:r>
              <a:rPr lang="ko-KR" altLang="en-US" dirty="0"/>
              <a:t>가 가장 좋은 성능을 보였음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물론 여러가지 모델을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앙상블하여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성능을 끌어올림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제출 마감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일 전 우승후보를 제외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Top10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팀들이 연합함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The ensemble)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등과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등의 성능이 같았지만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제출을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먼저한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팀이 우승함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Netflix CEO says </a:t>
            </a:r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“THAT 20 MINUTES WAS WORTH A MILLION DOLLARS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53385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cap="all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참가자들의 활발한 연구</a:t>
            </a:r>
            <a:r>
              <a:rPr lang="en-US" altLang="ko-KR" dirty="0"/>
              <a:t>/</a:t>
            </a:r>
            <a:r>
              <a:rPr lang="ko-KR" altLang="en-US" dirty="0"/>
              <a:t>공유</a:t>
            </a:r>
            <a:r>
              <a:rPr lang="en-US" altLang="ko-KR" b="1" cap="all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b="1" cap="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SVD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최적화 문제 변형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 Simon Funk : Try This at Home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 </a:t>
            </a:r>
            <a:endParaRPr lang="en-US" dirty="0"/>
          </a:p>
        </p:txBody>
      </p:sp>
      <p:pic>
        <p:nvPicPr>
          <p:cNvPr id="2050" name="Picture 2" descr="recommendation system application are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31" y="4049711"/>
            <a:ext cx="4724762" cy="18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382" y="1690688"/>
            <a:ext cx="5335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뉴스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광고 </a:t>
            </a:r>
            <a:endParaRPr lang="en-US" altLang="ko-KR" dirty="0" smtClean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731" y="6183552"/>
            <a:ext cx="53356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적용할 수 있는 영역이 많고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활용도가 높습니다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382" y="1690688"/>
            <a:ext cx="1059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Collaborative filtering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User-based method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Item-based method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Matrix Factorization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Etc..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5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757382" y="3341638"/>
            <a:ext cx="900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Content-based recommender 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based on a </a:t>
            </a:r>
            <a:r>
              <a:rPr lang="en-US" altLang="ko-KR" dirty="0"/>
              <a:t>description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of the item and a </a:t>
            </a:r>
            <a:r>
              <a:rPr lang="en-US" altLang="ko-KR" dirty="0"/>
              <a:t>profile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of the user’s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preferences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7382" y="4157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Context-Based Recommender </a:t>
            </a:r>
            <a:r>
              <a:rPr lang="en-US" altLang="ko-KR" dirty="0" smtClean="0"/>
              <a:t>Systems</a:t>
            </a:r>
            <a:br>
              <a:rPr lang="en-US" altLang="ko-KR" dirty="0" smtClean="0"/>
            </a:br>
            <a:r>
              <a:rPr lang="en-US" altLang="ko-KR" dirty="0" smtClean="0"/>
              <a:t>time</a:t>
            </a:r>
            <a:r>
              <a:rPr lang="en-US" altLang="ko-KR" dirty="0"/>
              <a:t>, location, or social data.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7382" y="49740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Hybrid 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/>
              <a:t>Model + Memory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/>
              <a:t>User-based + Item-based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/>
              <a:t>Collaborative + Content-based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7120" y="6080577"/>
            <a:ext cx="574910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사용되는 이용되는 데이터의 특성에 따른 접근법 분류입니다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5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382" y="1690688"/>
            <a:ext cx="10596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Collaborative filtering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User-based method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Item-based method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Matrix Factorization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Etc..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6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757382" y="3341638"/>
            <a:ext cx="900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Content-based recommender 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based on a </a:t>
            </a:r>
            <a:r>
              <a:rPr lang="en-US" altLang="ko-KR" dirty="0"/>
              <a:t>description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of the item and a </a:t>
            </a:r>
            <a:r>
              <a:rPr lang="en-US" altLang="ko-KR" dirty="0"/>
              <a:t>profile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of the user’s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preferences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7382" y="4157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Context-Based Recommender </a:t>
            </a:r>
            <a:r>
              <a:rPr lang="en-US" altLang="ko-KR" dirty="0" smtClean="0"/>
              <a:t>Systems</a:t>
            </a:r>
            <a:br>
              <a:rPr lang="en-US" altLang="ko-KR" dirty="0" smtClean="0"/>
            </a:br>
            <a:r>
              <a:rPr lang="en-US" altLang="ko-KR" dirty="0" smtClean="0"/>
              <a:t>time</a:t>
            </a:r>
            <a:r>
              <a:rPr lang="en-US" altLang="ko-KR" dirty="0"/>
              <a:t>, location, or social data.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7382" y="49740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Hybrid 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/>
              <a:t>Model + Memory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/>
              <a:t>User-based + Item-based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/>
              <a:t>Collaborative + </a:t>
            </a:r>
            <a:r>
              <a:rPr lang="en-US" altLang="ko-KR" dirty="0" smtClean="0"/>
              <a:t>Content-based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altLang="ko-KR" dirty="0" smtClean="0"/>
              <a:t>Etc..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727938" y="2039815"/>
            <a:ext cx="3174026" cy="5099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based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27938" y="2584937"/>
            <a:ext cx="3174026" cy="5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based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0839" y="3413362"/>
            <a:ext cx="2831125" cy="288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based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67120" y="4157835"/>
            <a:ext cx="57491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Memory based CF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근접이웃기반의 방식으로 모델을 따로 학습시킬 필요 없이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유사도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(Similarity)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 정의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합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새로운 데이터가 들어왔을 때 기존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Data pool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에서 근접한 이웃들의 평점을 이용하여 예측합니다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장점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학습시간 없음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단점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예측시간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매우 김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Hybrid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한 방식을 사용하는 것에 자유롭습니다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4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6659"/>
            <a:ext cx="4685145" cy="612775"/>
          </a:xfrm>
        </p:spPr>
        <p:txBody>
          <a:bodyPr/>
          <a:lstStyle/>
          <a:p>
            <a:r>
              <a:rPr lang="en-US" dirty="0" smtClean="0"/>
              <a:t>Narrower sense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7</a:t>
            </a:fld>
            <a:endParaRPr 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537036" y="1456659"/>
            <a:ext cx="4685145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 sense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902747"/>
            <a:ext cx="2758267" cy="251272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548634" y="2298808"/>
            <a:ext cx="2123931" cy="1962240"/>
            <a:chOff x="7626203" y="2566174"/>
            <a:chExt cx="2123931" cy="1962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677" y="2812472"/>
              <a:ext cx="405246" cy="37407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431" y="3186545"/>
              <a:ext cx="405246" cy="37407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6220" y="3186545"/>
              <a:ext cx="405246" cy="37407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2260" y="3023538"/>
              <a:ext cx="405246" cy="3740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5426" y="3549795"/>
              <a:ext cx="405246" cy="37407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2269" y="3408940"/>
              <a:ext cx="405246" cy="37407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00974" y="4143734"/>
              <a:ext cx="405246" cy="37407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43791" y="4154341"/>
              <a:ext cx="405246" cy="37407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44888" y="3673402"/>
              <a:ext cx="405246" cy="374073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7626203" y="2655238"/>
              <a:ext cx="1671782" cy="150740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filtering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540" y="2566174"/>
              <a:ext cx="452475" cy="4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내용 개체 틀 2"/>
          <p:cNvSpPr txBox="1">
            <a:spLocks/>
          </p:cNvSpPr>
          <p:nvPr/>
        </p:nvSpPr>
        <p:spPr>
          <a:xfrm>
            <a:off x="838200" y="4555170"/>
            <a:ext cx="4685145" cy="1432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여러 유저가 남긴 평점데이터를 사용하여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관측되지 않은</a:t>
            </a:r>
            <a:r>
              <a:rPr lang="en-US" altLang="ko-KR" sz="1800" dirty="0" smtClean="0"/>
              <a:t>(missing) </a:t>
            </a:r>
            <a:r>
              <a:rPr lang="ko-KR" altLang="en-US" sz="1800" dirty="0" smtClean="0"/>
              <a:t>평점을 예측하는 것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Sparse Matrix</a:t>
            </a:r>
            <a:r>
              <a:rPr lang="ko-KR" altLang="en-US" sz="1800" dirty="0" smtClean="0"/>
              <a:t>를 처리하는 문제이며</a:t>
            </a:r>
            <a:r>
              <a:rPr lang="en-US" altLang="ko-KR" sz="1800" dirty="0" smtClean="0"/>
              <a:t>,</a:t>
            </a:r>
          </a:p>
          <a:p>
            <a:r>
              <a:rPr lang="ko-KR" altLang="en-US" sz="1800" dirty="0" err="1"/>
              <a:t>유사도의</a:t>
            </a:r>
            <a:r>
              <a:rPr lang="ko-KR" altLang="en-US" sz="1800" dirty="0"/>
              <a:t> 개념을 </a:t>
            </a:r>
            <a:r>
              <a:rPr lang="ko-KR" altLang="en-US" sz="1800" dirty="0" smtClean="0"/>
              <a:t>사용됨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6514741" y="4555171"/>
            <a:ext cx="4685145" cy="1432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유사한 사용자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아이템이 </a:t>
            </a:r>
            <a:r>
              <a:rPr lang="en-US" altLang="ko-KR" sz="1800" dirty="0" smtClean="0"/>
              <a:t>Collaborate</a:t>
            </a:r>
            <a:r>
              <a:rPr lang="ko-KR" altLang="en-US" sz="1800" dirty="0" smtClean="0"/>
              <a:t>하여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필요한 정보만 </a:t>
            </a:r>
            <a:r>
              <a:rPr lang="en-US" altLang="ko-KR" sz="1800" dirty="0" smtClean="0"/>
              <a:t>filtering </a:t>
            </a:r>
            <a:r>
              <a:rPr lang="ko-KR" altLang="en-US" sz="1800" dirty="0" smtClean="0"/>
              <a:t>하는 것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유사한 사용자들이 유사한 판단을 내린다는 가정이 </a:t>
            </a:r>
            <a:r>
              <a:rPr lang="ko-KR" altLang="en-US" sz="1800" dirty="0" err="1" smtClean="0"/>
              <a:t>깔려있음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29556" y="5879296"/>
            <a:ext cx="574910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협의의 의미와 광의의 의미가 나눠지는 단어는 입문하는 사람들에게 혼란을 줄 여지가 있는 이름인 것 같습니다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이름 자체는 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general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하게 지어졌지만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b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사실상 협의의 의미로 통용되는듯 합니다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4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sz="4000" dirty="0" smtClean="0"/>
              <a:t>User-based </a:t>
            </a:r>
            <a:r>
              <a:rPr lang="en-US" dirty="0" smtClean="0"/>
              <a:t>VS</a:t>
            </a:r>
            <a:r>
              <a:rPr lang="en-US" sz="4000" dirty="0" smtClean="0"/>
              <a:t> Item Based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8</a:t>
            </a:fld>
            <a:endParaRPr lang="en-US"/>
          </a:p>
        </p:txBody>
      </p:sp>
      <p:sp>
        <p:nvSpPr>
          <p:cNvPr id="28" name="오른쪽 화살표 27"/>
          <p:cNvSpPr/>
          <p:nvPr/>
        </p:nvSpPr>
        <p:spPr>
          <a:xfrm rot="20725128">
            <a:off x="17619166" y="6637190"/>
            <a:ext cx="112015" cy="4571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61"/>
          </a:xfrm>
        </p:spPr>
        <p:txBody>
          <a:bodyPr/>
          <a:lstStyle/>
          <a:p>
            <a:r>
              <a:rPr lang="en-US" dirty="0" smtClean="0"/>
              <a:t>User-</a:t>
            </a:r>
            <a:r>
              <a:rPr lang="x-none" dirty="0" smtClean="0"/>
              <a:t>based </a:t>
            </a:r>
            <a:r>
              <a:rPr lang="x-none" dirty="0"/>
              <a:t>collaborative </a:t>
            </a:r>
            <a:r>
              <a:rPr lang="x-none" dirty="0" smtClean="0"/>
              <a:t>filtering</a:t>
            </a:r>
            <a:endParaRPr lang="x-none" dirty="0"/>
          </a:p>
        </p:txBody>
      </p:sp>
      <p:sp>
        <p:nvSpPr>
          <p:cNvPr id="21" name="내용 개체 틀 5"/>
          <p:cNvSpPr txBox="1">
            <a:spLocks/>
          </p:cNvSpPr>
          <p:nvPr/>
        </p:nvSpPr>
        <p:spPr>
          <a:xfrm>
            <a:off x="1389744" y="2707696"/>
            <a:ext cx="5243286" cy="46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나랑</a:t>
            </a:r>
            <a:r>
              <a:rPr lang="en-US" sz="1800" dirty="0" smtClean="0"/>
              <a:t> </a:t>
            </a:r>
            <a:r>
              <a:rPr lang="ko-KR" altLang="en-US" sz="1800" dirty="0"/>
              <a:t>비슷한</a:t>
            </a:r>
            <a:r>
              <a:rPr lang="en-US" sz="1800" dirty="0"/>
              <a:t> </a:t>
            </a:r>
            <a:r>
              <a:rPr lang="ko-KR" altLang="en-US" sz="1800" dirty="0"/>
              <a:t>영화</a:t>
            </a:r>
            <a:r>
              <a:rPr lang="en-US" sz="1800" dirty="0"/>
              <a:t> </a:t>
            </a:r>
            <a:r>
              <a:rPr lang="ko-KR" altLang="en-US" sz="1800" dirty="0"/>
              <a:t>취향을</a:t>
            </a:r>
            <a:r>
              <a:rPr lang="en-US" sz="1800" dirty="0"/>
              <a:t> </a:t>
            </a:r>
            <a:r>
              <a:rPr lang="ko-KR" altLang="en-US" sz="1800" dirty="0"/>
              <a:t>가진</a:t>
            </a:r>
            <a:r>
              <a:rPr lang="en-US" sz="1800" dirty="0"/>
              <a:t> </a:t>
            </a:r>
            <a:r>
              <a:rPr lang="ko-KR" altLang="en-US" sz="1800" dirty="0"/>
              <a:t>사람들이</a:t>
            </a:r>
            <a:r>
              <a:rPr lang="en-US" sz="1800" dirty="0"/>
              <a:t> </a:t>
            </a:r>
            <a:r>
              <a:rPr lang="ko-KR" altLang="en-US" sz="1800" dirty="0"/>
              <a:t>좋아한</a:t>
            </a:r>
            <a:r>
              <a:rPr lang="en-US" sz="1800" dirty="0"/>
              <a:t> </a:t>
            </a:r>
            <a:r>
              <a:rPr lang="ko-KR" altLang="en-US" sz="1800" dirty="0"/>
              <a:t>영화</a:t>
            </a:r>
            <a:r>
              <a:rPr lang="en-US" sz="1800" dirty="0" smtClean="0"/>
              <a:t>!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954315" y="2330325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 ) </a:t>
            </a:r>
            <a:r>
              <a:rPr lang="ko-KR" altLang="en-US" dirty="0" smtClean="0"/>
              <a:t>내가</a:t>
            </a:r>
            <a:r>
              <a:rPr lang="en-US" dirty="0" smtClean="0"/>
              <a:t> </a:t>
            </a:r>
            <a:r>
              <a:rPr lang="ko-KR" altLang="en-US" dirty="0" smtClean="0"/>
              <a:t>가장</a:t>
            </a:r>
            <a:r>
              <a:rPr lang="en-US" dirty="0" smtClean="0"/>
              <a:t> </a:t>
            </a:r>
            <a:r>
              <a:rPr lang="ko-KR" altLang="en-US" dirty="0" smtClean="0"/>
              <a:t>좋아할</a:t>
            </a:r>
            <a:r>
              <a:rPr lang="en-US" dirty="0" smtClean="0"/>
              <a:t> </a:t>
            </a:r>
            <a:r>
              <a:rPr lang="ko-KR" altLang="en-US" dirty="0" smtClean="0"/>
              <a:t>만한</a:t>
            </a:r>
            <a:r>
              <a:rPr lang="en-US" dirty="0" smtClean="0"/>
              <a:t> </a:t>
            </a:r>
            <a:r>
              <a:rPr lang="ko-KR" altLang="en-US" dirty="0" smtClean="0"/>
              <a:t>영화는</a:t>
            </a:r>
            <a:r>
              <a:rPr lang="en-US" dirty="0" smtClean="0"/>
              <a:t> </a:t>
            </a:r>
            <a:r>
              <a:rPr lang="ko-KR" altLang="en-US" dirty="0" smtClean="0"/>
              <a:t>뭐지</a:t>
            </a:r>
            <a:r>
              <a:rPr lang="en-US" dirty="0" smtClean="0"/>
              <a:t> ?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508" y="2248127"/>
            <a:ext cx="3924300" cy="3476625"/>
          </a:xfrm>
          <a:prstGeom prst="rect">
            <a:avLst/>
          </a:prstGeom>
        </p:spPr>
      </p:pic>
      <p:sp>
        <p:nvSpPr>
          <p:cNvPr id="25" name="내용 개체 틀 5"/>
          <p:cNvSpPr txBox="1">
            <a:spLocks/>
          </p:cNvSpPr>
          <p:nvPr/>
        </p:nvSpPr>
        <p:spPr>
          <a:xfrm>
            <a:off x="1230086" y="3701144"/>
            <a:ext cx="6796313" cy="214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/>
              <a:t>Process</a:t>
            </a:r>
          </a:p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사용자</a:t>
            </a:r>
            <a:r>
              <a:rPr lang="en-US" sz="1800" dirty="0" smtClean="0"/>
              <a:t> </a:t>
            </a:r>
            <a:r>
              <a:rPr lang="ko-KR" altLang="en-US" sz="1800" dirty="0"/>
              <a:t>간</a:t>
            </a:r>
            <a:r>
              <a:rPr lang="en-US" sz="1800" dirty="0"/>
              <a:t> </a:t>
            </a:r>
            <a:r>
              <a:rPr lang="ko-KR" altLang="en-US" sz="1800" dirty="0"/>
              <a:t>유사성을</a:t>
            </a:r>
            <a:r>
              <a:rPr lang="en-US" sz="1800" dirty="0"/>
              <a:t> </a:t>
            </a:r>
            <a:r>
              <a:rPr lang="ko-KR" altLang="en-US" sz="1800" dirty="0" smtClean="0"/>
              <a:t>구한다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해당 사용자와</a:t>
            </a:r>
            <a:r>
              <a:rPr lang="en-US" sz="1800" dirty="0" smtClean="0"/>
              <a:t> </a:t>
            </a:r>
            <a:r>
              <a:rPr lang="ko-KR" altLang="en-US" sz="1800" dirty="0"/>
              <a:t>가장</a:t>
            </a:r>
            <a:r>
              <a:rPr lang="en-US" sz="1800" dirty="0"/>
              <a:t> </a:t>
            </a:r>
            <a:r>
              <a:rPr lang="ko-KR" altLang="en-US" sz="1800" dirty="0"/>
              <a:t>비슷한</a:t>
            </a:r>
            <a:r>
              <a:rPr lang="en-US" sz="1800" dirty="0"/>
              <a:t> </a:t>
            </a:r>
            <a:r>
              <a:rPr lang="ko-KR" altLang="en-US" sz="1800" dirty="0"/>
              <a:t>사용자</a:t>
            </a:r>
            <a:r>
              <a:rPr lang="en-US" sz="1800" dirty="0"/>
              <a:t> N</a:t>
            </a:r>
            <a:r>
              <a:rPr lang="ko-KR" altLang="en-US" sz="1800" dirty="0"/>
              <a:t>명을</a:t>
            </a:r>
            <a:r>
              <a:rPr lang="en-US" sz="1800" dirty="0"/>
              <a:t> </a:t>
            </a:r>
            <a:r>
              <a:rPr lang="ko-KR" altLang="en-US" sz="1800" dirty="0" smtClean="0"/>
              <a:t>구한다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3. N</a:t>
            </a:r>
            <a:r>
              <a:rPr lang="ko-KR" altLang="en-US" sz="1800" dirty="0" smtClean="0"/>
              <a:t>명의 사용자들이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좋은 평점을 준 영화를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추천</a:t>
            </a:r>
            <a:endParaRPr lang="ko-KR" alt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2263768" y="5950037"/>
            <a:ext cx="794894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나와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더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취향이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비슷한 유저일수록</a:t>
            </a:r>
            <a:r>
              <a:rPr 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더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높은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가중치를</a:t>
            </a:r>
            <a:r>
              <a:rPr lang="en-US" sz="14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줍니다</a:t>
            </a:r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0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sz="4000" dirty="0" smtClean="0"/>
              <a:t>User-based </a:t>
            </a:r>
            <a:r>
              <a:rPr lang="en-US" dirty="0" smtClean="0"/>
              <a:t>VS</a:t>
            </a:r>
            <a:r>
              <a:rPr lang="en-US" sz="4000" dirty="0" smtClean="0"/>
              <a:t> Item Based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D166-2E97-418E-88D2-1159514C5CF7}" type="slidenum">
              <a:rPr lang="en-US" smtClean="0"/>
              <a:t>9</a:t>
            </a:fld>
            <a:endParaRPr lang="en-US"/>
          </a:p>
        </p:txBody>
      </p:sp>
      <p:sp>
        <p:nvSpPr>
          <p:cNvPr id="28" name="오른쪽 화살표 27"/>
          <p:cNvSpPr/>
          <p:nvPr/>
        </p:nvSpPr>
        <p:spPr>
          <a:xfrm rot="20725128">
            <a:off x="17619166" y="6637190"/>
            <a:ext cx="112015" cy="4571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661"/>
          </a:xfrm>
        </p:spPr>
        <p:txBody>
          <a:bodyPr/>
          <a:lstStyle/>
          <a:p>
            <a:r>
              <a:rPr lang="en-US" dirty="0" smtClean="0"/>
              <a:t>Item-</a:t>
            </a:r>
            <a:r>
              <a:rPr lang="x-none" dirty="0" smtClean="0"/>
              <a:t>based </a:t>
            </a:r>
            <a:r>
              <a:rPr lang="x-none" dirty="0"/>
              <a:t>collaborative </a:t>
            </a:r>
            <a:r>
              <a:rPr lang="x-none" dirty="0" smtClean="0"/>
              <a:t>filtering</a:t>
            </a:r>
            <a:endParaRPr lang="x-none" dirty="0"/>
          </a:p>
        </p:txBody>
      </p:sp>
      <p:sp>
        <p:nvSpPr>
          <p:cNvPr id="7" name="직사각형 6"/>
          <p:cNvSpPr/>
          <p:nvPr/>
        </p:nvSpPr>
        <p:spPr>
          <a:xfrm>
            <a:off x="954315" y="2330325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 ) </a:t>
            </a:r>
            <a:r>
              <a:rPr lang="ko-KR" altLang="en-US" dirty="0" smtClean="0"/>
              <a:t>이 영화는 누구한테 </a:t>
            </a:r>
            <a:r>
              <a:rPr lang="ko-KR" altLang="en-US" dirty="0" err="1" smtClean="0"/>
              <a:t>추천해야할까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3" name="내용 개체 틀 5"/>
          <p:cNvSpPr txBox="1">
            <a:spLocks/>
          </p:cNvSpPr>
          <p:nvPr/>
        </p:nvSpPr>
        <p:spPr>
          <a:xfrm>
            <a:off x="1389744" y="2707695"/>
            <a:ext cx="5243286" cy="956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비슷한</a:t>
            </a:r>
            <a:r>
              <a:rPr lang="en-US" sz="1800" dirty="0"/>
              <a:t> </a:t>
            </a:r>
            <a:r>
              <a:rPr lang="ko-KR" altLang="en-US" sz="1800" dirty="0" err="1"/>
              <a:t>영화들끼리</a:t>
            </a:r>
            <a:r>
              <a:rPr lang="en-US" sz="1800" dirty="0"/>
              <a:t> </a:t>
            </a:r>
            <a:r>
              <a:rPr lang="ko-KR" altLang="en-US" sz="1800" dirty="0"/>
              <a:t>모아보자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ko-KR" altLang="en-US" sz="1800" dirty="0"/>
              <a:t>같은</a:t>
            </a:r>
            <a:r>
              <a:rPr lang="en-US" sz="1800" dirty="0"/>
              <a:t> </a:t>
            </a:r>
            <a:r>
              <a:rPr lang="ko-KR" altLang="en-US" sz="1800" dirty="0"/>
              <a:t>팬을</a:t>
            </a:r>
            <a:r>
              <a:rPr lang="en-US" sz="1800" dirty="0"/>
              <a:t> </a:t>
            </a:r>
            <a:r>
              <a:rPr lang="ko-KR" altLang="en-US" sz="1800" dirty="0"/>
              <a:t>가진</a:t>
            </a:r>
            <a:r>
              <a:rPr lang="en-US" sz="1800" dirty="0"/>
              <a:t> </a:t>
            </a:r>
            <a:r>
              <a:rPr lang="ko-KR" altLang="en-US" sz="1800" dirty="0" err="1"/>
              <a:t>영화끼린</a:t>
            </a:r>
            <a:r>
              <a:rPr lang="en-US" sz="1800" dirty="0"/>
              <a:t> </a:t>
            </a:r>
            <a:r>
              <a:rPr lang="ko-KR" altLang="en-US" sz="1800" dirty="0"/>
              <a:t>비슷해</a:t>
            </a:r>
            <a:r>
              <a:rPr lang="en-US" sz="1800" dirty="0"/>
              <a:t>!)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 smtClean="0"/>
              <a:t>비슷한 영화를 좋아하니까 이 영화도 </a:t>
            </a:r>
            <a:r>
              <a:rPr lang="ko-KR" altLang="en-US" sz="1800" dirty="0" err="1" smtClean="0"/>
              <a:t>좋아할거야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4789715" y="6582754"/>
            <a:ext cx="74022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www.researchgate.net/figure/Collaborative-filtering-algorithm-A-User-based-collaborative-filtering-B-Item-based_fig2_326241366</a:t>
            </a:r>
            <a:endParaRPr lang="en-US" sz="10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6164995" y="2213501"/>
            <a:ext cx="5300530" cy="4206783"/>
            <a:chOff x="6164995" y="2213501"/>
            <a:chExt cx="5300530" cy="4206783"/>
          </a:xfrm>
        </p:grpSpPr>
        <p:pic>
          <p:nvPicPr>
            <p:cNvPr id="4098" name="Picture 2" descr="concert dynamic duo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030" y="2271627"/>
              <a:ext cx="3111492" cy="41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rot="20766184">
              <a:off x="6164995" y="2213501"/>
              <a:ext cx="2505626" cy="306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저 사람들이 우릴 </a:t>
              </a:r>
              <a:r>
                <a:rPr lang="ko-KR" altLang="en-US" sz="14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좋아한대</a:t>
              </a:r>
              <a:r>
                <a:rPr lang="en-US" altLang="ko-KR" sz="14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  <a:endParaRPr lang="en-US" altLang="ko-KR" sz="11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59899" y="2879270"/>
              <a:ext cx="2505626" cy="306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그럼 우린 </a:t>
              </a:r>
              <a:r>
                <a:rPr lang="ko-KR" altLang="en-US" sz="14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비슷한가봐</a:t>
              </a:r>
              <a:r>
                <a:rPr lang="en-US" altLang="ko-KR" sz="1400" dirty="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..</a:t>
              </a:r>
              <a:r>
                <a:rPr lang="ko-KR" altLang="en-US" sz="1400" dirty="0" err="1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ㅎ</a:t>
              </a:r>
              <a:endParaRPr lang="en-US" altLang="ko-KR" sz="11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0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사용자 지정 2">
      <a:majorFont>
        <a:latin typeface="Impact"/>
        <a:ea typeface="나눔고딕 ExtraBold"/>
        <a:cs typeface=""/>
      </a:majorFont>
      <a:minorFont>
        <a:latin typeface="Calibri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740</Words>
  <Application>Microsoft Office PowerPoint</Application>
  <PresentationFormat>와이드스크린</PresentationFormat>
  <Paragraphs>227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 ExtraBold</vt:lpstr>
      <vt:lpstr>나눔명조</vt:lpstr>
      <vt:lpstr>나눔바른고딕</vt:lpstr>
      <vt:lpstr>맑은 고딕</vt:lpstr>
      <vt:lpstr>Arial</vt:lpstr>
      <vt:lpstr>Calibri</vt:lpstr>
      <vt:lpstr>Cambria Math</vt:lpstr>
      <vt:lpstr>Impact</vt:lpstr>
      <vt:lpstr>Office 테마</vt:lpstr>
      <vt:lpstr>RECOMMANDATION SYSTEM</vt:lpstr>
      <vt:lpstr>Contents</vt:lpstr>
      <vt:lpstr>The Netflix Prize (2006 – 2009) </vt:lpstr>
      <vt:lpstr>Application area </vt:lpstr>
      <vt:lpstr>Approaches</vt:lpstr>
      <vt:lpstr>Approaches</vt:lpstr>
      <vt:lpstr>Collaborative Filtering</vt:lpstr>
      <vt:lpstr>User-based VS Item Based</vt:lpstr>
      <vt:lpstr>User-based VS Item Based</vt:lpstr>
      <vt:lpstr>User-based VS Item Based</vt:lpstr>
      <vt:lpstr>User-based VS Item Based - Matrix perspective </vt:lpstr>
      <vt:lpstr>Similarity measures</vt:lpstr>
      <vt:lpstr>Singular Value Decomposition(SVD)</vt:lpstr>
      <vt:lpstr>Singular Value Decomposition(SVD)</vt:lpstr>
      <vt:lpstr>Singular Value Decomposition(SVD)</vt:lpstr>
      <vt:lpstr>SVD of sparse matrix</vt:lpstr>
      <vt:lpstr>Comparing with the traditional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RECOMMANDATION SYSTEM</dc:title>
  <dc:creator>hwang hoeik</dc:creator>
  <cp:lastModifiedBy>hwang hoeik</cp:lastModifiedBy>
  <cp:revision>73</cp:revision>
  <dcterms:created xsi:type="dcterms:W3CDTF">2019-02-27T18:47:26Z</dcterms:created>
  <dcterms:modified xsi:type="dcterms:W3CDTF">2019-03-01T17:31:22Z</dcterms:modified>
</cp:coreProperties>
</file>