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AEC5C5-7E67-42E5-8F3B-033898E78F4C}" type="datetimeFigureOut">
              <a:rPr lang="en-US"/>
              <a:pPr>
                <a:defRPr/>
              </a:pPr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94A360B-5CA7-4E21-B5E4-3CB2000A1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DF75-BA92-4809-A3DF-45366C05C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15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822B7-580D-44E2-9313-6C730B25A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9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D1AAF-98D4-4215-BB67-D82F5E5CE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65144-AAE1-4706-8D6F-89F42307F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7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09DAE-B281-4FA9-8ED6-DA204BCF1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0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9F37-D271-48DE-B5D4-658D02CF2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44D2-25D8-4FC4-B448-51D299804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9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1F6A-B1E3-434E-8082-032FC7D44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8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32062-FDCA-44AB-A43B-D133C331A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7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1CEE69-43F2-4D27-BA5F-A3B33489F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531C5-4D60-42B9-AF07-4F402E7B6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5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BF1E47-E804-473C-999A-0D646DEEA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325" y="2347913"/>
            <a:ext cx="7543800" cy="20177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MATERI</a:t>
            </a:r>
            <a:b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r>
              <a:rPr lang="en-US" sz="6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Etika</a:t>
            </a:r>
            <a: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en-US" sz="6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Profesi</a:t>
            </a:r>
            <a:endParaRPr lang="en-US" sz="6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576263" y="6338888"/>
            <a:ext cx="8172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2800">
                <a:solidFill>
                  <a:schemeClr val="bg1"/>
                </a:solidFill>
              </a:rPr>
              <a:t>STMIK WIDYA PRATAMA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57175"/>
            <a:ext cx="173037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1547664" y="5184775"/>
            <a:ext cx="72010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3200" dirty="0" err="1">
                <a:solidFill>
                  <a:srgbClr val="C00000"/>
                </a:solidFill>
              </a:rPr>
              <a:t>Pengampu</a:t>
            </a:r>
            <a:r>
              <a:rPr lang="en-US" altLang="en-US" sz="3200" dirty="0">
                <a:solidFill>
                  <a:srgbClr val="C00000"/>
                </a:solidFill>
              </a:rPr>
              <a:t>:</a:t>
            </a:r>
          </a:p>
          <a:p>
            <a:pPr algn="r"/>
            <a:r>
              <a:rPr lang="id-ID" altLang="en-US" sz="3200" dirty="0" smtClean="0">
                <a:solidFill>
                  <a:srgbClr val="C00000"/>
                </a:solidFill>
              </a:rPr>
              <a:t>Sattriedi Wahyu B</a:t>
            </a:r>
            <a:r>
              <a:rPr lang="en-US" altLang="en-US" sz="3200" dirty="0" smtClean="0">
                <a:solidFill>
                  <a:srgbClr val="C00000"/>
                </a:solidFill>
              </a:rPr>
              <a:t>,</a:t>
            </a:r>
            <a:r>
              <a:rPr lang="id-ID" altLang="en-US" sz="3200" dirty="0" smtClean="0">
                <a:solidFill>
                  <a:srgbClr val="C00000"/>
                </a:solidFill>
              </a:rPr>
              <a:t> S.Si</a:t>
            </a:r>
            <a:r>
              <a:rPr lang="en-US" altLang="en-US" sz="3200" dirty="0" smtClean="0">
                <a:solidFill>
                  <a:srgbClr val="C00000"/>
                </a:solidFill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</a:rPr>
              <a:t>M.Kom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&amp;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Teknologi</a:t>
            </a:r>
            <a:endParaRPr lang="en-US" sz="3600" b="1" dirty="0" smtClean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Teknologi adalah segala sesuatu yang diciptakan manusia untuk memudahkan pekerjaannya.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Kehadiran teknologi membuat manusia “kehilangan” beberapa </a:t>
            </a:r>
            <a:r>
              <a:rPr lang="en-US" altLang="en-US" sz="2400" i="1" smtClean="0"/>
              <a:t>sense of human</a:t>
            </a:r>
            <a:r>
              <a:rPr lang="en-US" altLang="en-US" sz="2400" smtClean="0"/>
              <a:t> yang alami.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(otomatiasi mesin</a:t>
            </a:r>
            <a:r>
              <a:rPr lang="en-US" altLang="en-US" sz="2400" smtClean="0">
                <a:sym typeface="Wingdings" panose="05000000000000000000" pitchFamily="2" charset="2"/>
              </a:rPr>
              <a:t>refleks/ kewaspadaan melambat) </a:t>
            </a:r>
            <a:endParaRPr lang="en-US" alt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&amp;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Teknologi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50900" y="1846263"/>
            <a:ext cx="7543800" cy="4022725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/>
              <a:t>Cara orang </a:t>
            </a:r>
            <a:r>
              <a:rPr lang="en-US" altLang="en-US" sz="2400" dirty="0" err="1" smtClean="0"/>
              <a:t>berkomunikasi</a:t>
            </a:r>
            <a:r>
              <a:rPr lang="en-US" altLang="en-US" sz="2400" dirty="0" smtClean="0"/>
              <a:t>, by email or by </a:t>
            </a:r>
            <a:r>
              <a:rPr lang="en-US" altLang="en-US" sz="2400" dirty="0" err="1" smtClean="0"/>
              <a:t>surat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membawa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perubahan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signifikan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dalam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sapaan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tutur</a:t>
            </a:r>
            <a:r>
              <a:rPr lang="en-US" altLang="en-US" sz="2400" dirty="0" smtClean="0"/>
              <a:t> kata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/>
              <a:t>Orang </a:t>
            </a:r>
            <a:r>
              <a:rPr lang="en-US" altLang="en-US" sz="2400" dirty="0" err="1" smtClean="0"/>
              <a:t>berzakat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dengan</a:t>
            </a:r>
            <a:r>
              <a:rPr lang="en-US" altLang="en-US" sz="2400" dirty="0" smtClean="0"/>
              <a:t> SMS, </a:t>
            </a:r>
            <a:r>
              <a:rPr lang="en-US" altLang="en-US" sz="2400" dirty="0" err="1" smtClean="0"/>
              <a:t>implikasi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pada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silaturahmi</a:t>
            </a:r>
            <a:r>
              <a:rPr lang="en-US" altLang="en-US" sz="2400" dirty="0" smtClean="0"/>
              <a:t> yang “</a:t>
            </a:r>
            <a:r>
              <a:rPr lang="en-US" altLang="en-US" sz="2400" dirty="0" err="1" smtClean="0"/>
              <a:t>tertunda</a:t>
            </a:r>
            <a:r>
              <a:rPr lang="en-US" altLang="en-US" sz="2400" dirty="0" smtClean="0"/>
              <a:t>”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 err="1" smtClean="0"/>
              <a:t>Emosi</a:t>
            </a:r>
            <a:r>
              <a:rPr lang="en-US" altLang="en-US" sz="2400" dirty="0" smtClean="0"/>
              <a:t> (“touch”) yang </a:t>
            </a:r>
            <a:r>
              <a:rPr lang="en-US" altLang="en-US" sz="2400" dirty="0" err="1" smtClean="0"/>
              <a:t>semakin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tumpul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karena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jarak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waktu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semakin</a:t>
            </a:r>
            <a:r>
              <a:rPr lang="en-US" altLang="en-US" sz="2400" dirty="0" smtClean="0"/>
              <a:t> bias </a:t>
            </a:r>
            <a:r>
              <a:rPr lang="en-US" altLang="en-US" sz="2400" dirty="0" err="1" smtClean="0"/>
              <a:t>dalam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Teknologi</a:t>
            </a:r>
            <a:r>
              <a:rPr lang="en-US" altLang="en-US" sz="2400" dirty="0" smtClean="0"/>
              <a:t> Inf.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Diskusi</a:t>
            </a:r>
            <a:endParaRPr lang="en-US" sz="3600" b="1" dirty="0" smtClean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Berikan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perubahan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proses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bisnis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sosial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akibat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teknologi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yang “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melunturkan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etika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tradisional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tiap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teknologinya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-model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kerjanya-nilai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etika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tradisional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hilang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Verdana" pitchFamily="34" charset="0"/>
              </a:rPr>
              <a:t>BAB I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sz="3000" b="1" dirty="0" err="1" smtClean="0">
                <a:solidFill>
                  <a:schemeClr val="tx1"/>
                </a:solidFill>
              </a:rPr>
              <a:t>Tinjauan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Umum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Etika</a:t>
            </a:r>
            <a:endParaRPr lang="en-US" sz="3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04800"/>
            <a:ext cx="7543800" cy="1450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Pengertian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endParaRPr lang="en-US" sz="3600" b="1" dirty="0" smtClean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925638"/>
            <a:ext cx="7543800" cy="4024312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Menurut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Kamus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Besar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Bahasa</a:t>
            </a:r>
            <a:r>
              <a:rPr lang="en-US" sz="2400" dirty="0" smtClean="0">
                <a:solidFill>
                  <a:schemeClr val="tx1"/>
                </a:solidFill>
              </a:rPr>
              <a:t> Indonesia, </a:t>
            </a:r>
            <a:r>
              <a:rPr lang="en-US" sz="2400" dirty="0" err="1" smtClean="0">
                <a:solidFill>
                  <a:schemeClr val="tx1"/>
                </a:solidFill>
              </a:rPr>
              <a:t>etika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Ilmu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tentang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apa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baik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buruk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tentang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kewajiban</a:t>
            </a:r>
            <a:r>
              <a:rPr lang="en-US" sz="2400" dirty="0" smtClean="0">
                <a:solidFill>
                  <a:schemeClr val="tx1"/>
                </a:solidFill>
              </a:rPr>
              <a:t> moral.</a:t>
            </a:r>
          </a:p>
          <a:p>
            <a:pPr marL="342900" indent="-34290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Kumpulan </a:t>
            </a:r>
            <a:r>
              <a:rPr lang="en-US" sz="2400" dirty="0" err="1" smtClean="0">
                <a:solidFill>
                  <a:schemeClr val="tx1"/>
                </a:solidFill>
              </a:rPr>
              <a:t>asas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nilai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berkenaan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akhlak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Nilai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mengenai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benar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salah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dianut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masyarakat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7338"/>
            <a:ext cx="7543800" cy="14493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Pengertian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73250"/>
            <a:ext cx="8229600" cy="5257800"/>
          </a:xfrm>
        </p:spPr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Dari asal usul kata, “etika” berasal dari bahasa Yunani </a:t>
            </a:r>
            <a:r>
              <a:rPr lang="en-US" altLang="en-US" sz="2400" i="1" smtClean="0"/>
              <a:t>“ethos”</a:t>
            </a:r>
            <a:r>
              <a:rPr lang="en-US" altLang="en-US" sz="2400" smtClean="0"/>
              <a:t> yang berarti adat istiadat/kebiasaan yang baik.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Perkembangan etika </a:t>
            </a:r>
            <a:r>
              <a:rPr lang="en-US" altLang="en-US" sz="2400" smtClean="0">
                <a:sym typeface="Wingdings" panose="05000000000000000000" pitchFamily="2" charset="2"/>
              </a:rPr>
              <a:t> studi tentang kebiasaan manusia berdasarkan kesepakatan, menurut ruang dan waktu yang berbeda, yang menggambarkan perangai manusia dalam kehidupan pada umumnya.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Moral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22325" y="1816100"/>
            <a:ext cx="8142288" cy="4997450"/>
          </a:xfrm>
        </p:spPr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Sony Keraf (1991): moralitas adalah sistem tentang bagaimana kita harus hidup dengan baik sebagai manusia.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Frans Magnis Suseno (1987): etika adalah sebuah ilmu dan bukan sebuah ajaran.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Moralitas menekankan, “inilah cara anda melakukan sesuatu”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Etika lebih kepada, “mengapa untuk melakukan sesuatu itu harus menggunakan cara tersebut?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Etika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&amp; Moral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736725"/>
            <a:ext cx="7543800" cy="4024313"/>
          </a:xfrm>
        </p:spPr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Secara etimologi, etika dapat disamakan dengan Moral. Moral berasal dari bahasa latin </a:t>
            </a:r>
            <a:r>
              <a:rPr lang="en-US" altLang="en-US" sz="2400" i="1" smtClean="0"/>
              <a:t>“mos”</a:t>
            </a:r>
            <a:r>
              <a:rPr lang="en-US" altLang="en-US" sz="2400" smtClean="0"/>
              <a:t> yang berarti adat kebiasaan.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Moral lebih kepada rasa dan karsa manusia dalam melakukan segala hal di kehidupannya. 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z="2400" smtClean="0"/>
              <a:t>Jadi Moral lebih kepada dorongan untuk mentaati etika.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002060"/>
                </a:solidFill>
                <a:latin typeface="Verdana" pitchFamily="34" charset="0"/>
              </a:rPr>
              <a:t>Faktor</a:t>
            </a:r>
            <a:r>
              <a:rPr lang="en-US" sz="4000" b="1" dirty="0" smtClean="0">
                <a:solidFill>
                  <a:srgbClr val="002060"/>
                </a:solidFill>
                <a:latin typeface="Verdana" pitchFamily="34" charset="0"/>
              </a:rPr>
              <a:t> yang </a:t>
            </a:r>
            <a:r>
              <a:rPr lang="en-US" sz="4000" b="1" dirty="0" err="1" smtClean="0">
                <a:solidFill>
                  <a:srgbClr val="002060"/>
                </a:solidFill>
                <a:latin typeface="Verdana" pitchFamily="34" charset="0"/>
              </a:rPr>
              <a:t>mempengaruhi</a:t>
            </a:r>
            <a:r>
              <a:rPr lang="en-US" sz="40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Verdana" pitchFamily="34" charset="0"/>
              </a:rPr>
              <a:t>pelanggaran</a:t>
            </a:r>
            <a:r>
              <a:rPr lang="en-US" sz="40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Verdana" pitchFamily="34" charset="0"/>
              </a:rPr>
              <a:t>e</a:t>
            </a:r>
            <a:r>
              <a:rPr lang="en-US" sz="4000" b="1" dirty="0" err="1" smtClean="0">
                <a:solidFill>
                  <a:srgbClr val="002060"/>
                </a:solidFill>
                <a:latin typeface="Verdana" pitchFamily="34" charset="0"/>
              </a:rPr>
              <a:t>tika</a:t>
            </a:r>
            <a:endParaRPr lang="en-US" sz="4000" b="1" dirty="0" smtClean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1858963"/>
            <a:ext cx="8229600" cy="4070350"/>
          </a:xfrm>
        </p:spPr>
        <p:txBody>
          <a:bodyPr rtlCol="0">
            <a:normAutofit/>
          </a:bodyPr>
          <a:lstStyle/>
          <a:p>
            <a:pPr marL="400050" indent="-4000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Kebutuhan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Korupsi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alasan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ekonomi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indent="-4000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pedoman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 “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abu-abu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sehingga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panduan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002060"/>
                </a:solidFill>
                <a:latin typeface="Verdana" pitchFamily="34" charset="0"/>
              </a:rPr>
              <a:t>Faktor</a:t>
            </a:r>
            <a:r>
              <a:rPr lang="en-US" sz="4000" b="1" dirty="0" smtClean="0">
                <a:solidFill>
                  <a:srgbClr val="002060"/>
                </a:solidFill>
                <a:latin typeface="Verdana" pitchFamily="34" charset="0"/>
              </a:rPr>
              <a:t> yang </a:t>
            </a:r>
            <a:r>
              <a:rPr lang="en-US" sz="4000" b="1" dirty="0" err="1" smtClean="0">
                <a:solidFill>
                  <a:srgbClr val="002060"/>
                </a:solidFill>
                <a:latin typeface="Verdana" pitchFamily="34" charset="0"/>
              </a:rPr>
              <a:t>mempengaruhi</a:t>
            </a:r>
            <a:r>
              <a:rPr lang="en-US" sz="40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Verdana" pitchFamily="34" charset="0"/>
              </a:rPr>
              <a:t>pelanggaran</a:t>
            </a:r>
            <a:r>
              <a:rPr lang="en-US" sz="40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Verdana" pitchFamily="34" charset="0"/>
              </a:rPr>
              <a:t>e</a:t>
            </a:r>
            <a:r>
              <a:rPr lang="en-US" sz="4000" b="1" dirty="0" err="1" smtClean="0">
                <a:solidFill>
                  <a:srgbClr val="002060"/>
                </a:solidFill>
                <a:latin typeface="Verdana" pitchFamily="34" charset="0"/>
              </a:rPr>
              <a:t>tika</a:t>
            </a:r>
            <a:r>
              <a:rPr lang="en-US" sz="4000" b="1" dirty="0" smtClean="0">
                <a:solidFill>
                  <a:srgbClr val="002060"/>
                </a:solidFill>
                <a:latin typeface="Verdana" pitchFamily="34" charset="0"/>
              </a:rPr>
              <a:t>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09638" y="1844675"/>
            <a:ext cx="8229600" cy="4214813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Perilaku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kebiasaan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individu</a:t>
            </a:r>
            <a:endParaRPr lang="en-US" alt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Kebiasaan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terakumulasi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dikoreksi</a:t>
            </a:r>
            <a:endParaRPr lang="en-US" alt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Lingkungan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etis</a:t>
            </a:r>
            <a:endParaRPr lang="en-US" alt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Pengaruh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komunitas</a:t>
            </a:r>
            <a:endParaRPr lang="en-US" alt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Perilaku</a:t>
            </a:r>
            <a:r>
              <a:rPr lang="en-US" altLang="en-US" sz="2400" dirty="0" smtClean="0"/>
              <a:t> orang yang </a:t>
            </a:r>
            <a:r>
              <a:rPr lang="en-US" altLang="en-US" sz="2400" dirty="0" err="1" smtClean="0"/>
              <a:t>ditiru</a:t>
            </a:r>
            <a:endParaRPr lang="en-US" altLang="en-US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 err="1" smtClean="0"/>
              <a:t>Efek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primordialisme</a:t>
            </a:r>
            <a:r>
              <a:rPr lang="en-US" altLang="en-US" sz="2400" dirty="0" smtClean="0"/>
              <a:t> yang </a:t>
            </a:r>
            <a:r>
              <a:rPr lang="en-US" altLang="en-US" sz="2400" dirty="0" err="1" smtClean="0"/>
              <a:t>kebablasan</a:t>
            </a:r>
            <a:endParaRPr lang="en-US" altLang="en-US" sz="2400" dirty="0" smtClean="0"/>
          </a:p>
          <a:p>
            <a:pPr marL="285750" indent="0" eaLnBrk="1" hangingPunct="1">
              <a:buNone/>
            </a:pPr>
            <a:r>
              <a:rPr lang="en-US" sz="2400" b="1" dirty="0" err="1"/>
              <a:t>Primordialisme</a:t>
            </a:r>
            <a:r>
              <a:rPr lang="en-US" sz="2400" dirty="0"/>
              <a:t> 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paham</a:t>
            </a:r>
            <a:r>
              <a:rPr lang="en-US" sz="2400" dirty="0"/>
              <a:t> yang </a:t>
            </a:r>
            <a:r>
              <a:rPr lang="en-US" sz="2400" dirty="0" err="1"/>
              <a:t>memegang</a:t>
            </a:r>
            <a:r>
              <a:rPr lang="en-US" sz="2400" dirty="0"/>
              <a:t> </a:t>
            </a:r>
            <a:r>
              <a:rPr lang="en-US" sz="2400" dirty="0" err="1"/>
              <a:t>teguh</a:t>
            </a:r>
            <a:r>
              <a:rPr lang="en-US" sz="2400" dirty="0"/>
              <a:t> </a:t>
            </a:r>
            <a:r>
              <a:rPr lang="en-US" sz="2400" dirty="0" err="1"/>
              <a:t>hal-hal</a:t>
            </a:r>
            <a:r>
              <a:rPr lang="en-US" sz="2400" dirty="0"/>
              <a:t> yang </a:t>
            </a:r>
            <a:r>
              <a:rPr lang="en-US" sz="2400" dirty="0" err="1"/>
              <a:t>dibawa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,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tradisi</a:t>
            </a:r>
            <a:r>
              <a:rPr lang="en-US" sz="2400" dirty="0"/>
              <a:t>, </a:t>
            </a:r>
            <a:r>
              <a:rPr lang="en-US" sz="2400" dirty="0" err="1"/>
              <a:t>adat-istiadat</a:t>
            </a:r>
            <a:r>
              <a:rPr lang="en-US" sz="2400" dirty="0"/>
              <a:t>, </a:t>
            </a:r>
            <a:r>
              <a:rPr lang="en-US" sz="2400" dirty="0" err="1"/>
              <a:t>kepercayaan</a:t>
            </a:r>
            <a:r>
              <a:rPr lang="en-US" sz="2400" dirty="0"/>
              <a:t>,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pertamanya</a:t>
            </a:r>
            <a:r>
              <a:rPr lang="en-US" sz="2400" dirty="0"/>
              <a:t>.</a:t>
            </a:r>
            <a:endParaRPr lang="en-US" alt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Sanksi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Pelanggaran</a:t>
            </a:r>
            <a:r>
              <a:rPr lang="en-US" sz="3600" b="1" dirty="0" smtClean="0"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Verdana" pitchFamily="34" charset="0"/>
              </a:rPr>
              <a:t>e</a:t>
            </a:r>
            <a:r>
              <a:rPr lang="en-US" sz="3600" b="1" dirty="0" err="1" smtClean="0">
                <a:solidFill>
                  <a:srgbClr val="002060"/>
                </a:solidFill>
                <a:latin typeface="Verdana" pitchFamily="34" charset="0"/>
              </a:rPr>
              <a:t>tika</a:t>
            </a:r>
            <a:endParaRPr lang="en-US" sz="3600" b="1" dirty="0" smtClean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79475" y="1860550"/>
            <a:ext cx="7292975" cy="4022725"/>
          </a:xfrm>
        </p:spPr>
        <p:txBody>
          <a:bodyPr rtlCol="0">
            <a:normAutofit/>
          </a:bodyPr>
          <a:lstStyle/>
          <a:p>
            <a:pPr marL="285750" indent="-2857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Sanksi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Sosial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Skala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relatif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kecil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dipahami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kesalahan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dimaafkan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285750" indent="0" eaLnBrk="1" fontAlgn="auto" hangingPunct="1">
              <a:buFont typeface="Calibri" panose="020F0502020204030204" pitchFamily="34" charset="0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eaLnBrk="1" fontAlgn="auto" hangingPunct="1"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Sanksi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Hukum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Skala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besar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merugikan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pihak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lain. </a:t>
            </a:r>
          </a:p>
          <a:p>
            <a:pPr marL="62865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Hukum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Pidana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menempati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prioritas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utama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diikuti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oleh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hukum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Perdata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898</TotalTime>
  <Words>430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Retrospect</vt:lpstr>
      <vt:lpstr>MATERI Etika Profesi</vt:lpstr>
      <vt:lpstr>BAB I</vt:lpstr>
      <vt:lpstr>Pengertian Etika</vt:lpstr>
      <vt:lpstr>Pengertian Etika (2)</vt:lpstr>
      <vt:lpstr>Moral</vt:lpstr>
      <vt:lpstr>Etika &amp; Moral</vt:lpstr>
      <vt:lpstr>Faktor yang mempengaruhi pelanggaran etika</vt:lpstr>
      <vt:lpstr>Faktor yang mempengaruhi pelanggaran etika (2)</vt:lpstr>
      <vt:lpstr>Sanksi Pelanggaran etika</vt:lpstr>
      <vt:lpstr>Etika &amp; Teknologi</vt:lpstr>
      <vt:lpstr>Etika &amp; Teknologi (2)</vt:lpstr>
      <vt:lpstr>Diskusi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Profesi &amp; Budi Pekerti</dc:title>
  <dc:creator>user</dc:creator>
  <cp:lastModifiedBy>waketIII</cp:lastModifiedBy>
  <cp:revision>97</cp:revision>
  <cp:lastPrinted>2018-10-08T05:01:02Z</cp:lastPrinted>
  <dcterms:created xsi:type="dcterms:W3CDTF">2006-07-24T11:43:34Z</dcterms:created>
  <dcterms:modified xsi:type="dcterms:W3CDTF">2020-03-09T06:30:51Z</dcterms:modified>
</cp:coreProperties>
</file>