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6"/>
  </p:notesMasterIdLst>
  <p:sldIdLst>
    <p:sldId id="396" r:id="rId2"/>
    <p:sldId id="397" r:id="rId3"/>
    <p:sldId id="398" r:id="rId4"/>
    <p:sldId id="484" r:id="rId5"/>
    <p:sldId id="485" r:id="rId6"/>
    <p:sldId id="399" r:id="rId7"/>
    <p:sldId id="486" r:id="rId8"/>
    <p:sldId id="400" r:id="rId9"/>
    <p:sldId id="487" r:id="rId10"/>
    <p:sldId id="488" r:id="rId11"/>
    <p:sldId id="401" r:id="rId12"/>
    <p:sldId id="402" r:id="rId13"/>
    <p:sldId id="489" r:id="rId14"/>
    <p:sldId id="40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AEC5C5-7E67-42E5-8F3B-033898E78F4C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4A360B-5CA7-4E21-B5E4-3CB2000A1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DF75-BA92-4809-A3DF-45366C05C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1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22B7-580D-44E2-9313-6C730B25A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D1AAF-98D4-4215-BB67-D82F5E5CE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5144-AAE1-4706-8D6F-89F42307F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9DAE-B281-4FA9-8ED6-DA204BCF1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9F37-D271-48DE-B5D4-658D02CF2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44D2-25D8-4FC4-B448-51D29980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9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1F6A-B1E3-434E-8082-032FC7D4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8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2062-FDCA-44AB-A43B-D133C331A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7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1CEE69-43F2-4D27-BA5F-A3B33489F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31C5-4D60-42B9-AF07-4F402E7B6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5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BF1E47-E804-473C-999A-0D646DEEA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 </a:t>
            </a:r>
            <a:r>
              <a:rPr lang="en-US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5988" y="4221163"/>
            <a:ext cx="7543800" cy="755650"/>
          </a:xfrm>
          <a:prstGeom prst="rect">
            <a:avLst/>
          </a:prstGeom>
        </p:spPr>
        <p:txBody>
          <a:bodyPr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LISENSI PL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8229600" cy="6934200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bebas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berarti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tanpa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pemiliki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pemegang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cipta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4 </a:t>
            </a:r>
            <a:r>
              <a:rPr lang="en-US" altLang="en-US" sz="2400" dirty="0" err="1" smtClean="0"/>
              <a:t>hal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tentang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ketentuan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hak</a:t>
            </a:r>
            <a:r>
              <a:rPr lang="en-US" altLang="en-US" sz="2400" dirty="0" smtClean="0"/>
              <a:t>) </a:t>
            </a:r>
            <a:r>
              <a:rPr lang="en-US" altLang="en-US" sz="2400" dirty="0" err="1" smtClean="0"/>
              <a:t>menyalin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mendistribusikan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memodifikasi</a:t>
            </a:r>
            <a:r>
              <a:rPr lang="en-US" altLang="en-US" sz="2400" dirty="0" smtClean="0"/>
              <a:t> PL </a:t>
            </a:r>
            <a:r>
              <a:rPr lang="en-US" altLang="en-US" sz="2400" dirty="0" err="1" smtClean="0"/>
              <a:t>bebas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adalah</a:t>
            </a:r>
            <a:r>
              <a:rPr lang="en-US" altLang="en-US" sz="2400" dirty="0" smtClean="0"/>
              <a:t>:</a:t>
            </a:r>
          </a:p>
          <a:p>
            <a:pPr marL="657225" lvl="1" indent="-457200" eaLnBrk="1" hangingPunct="1">
              <a:buFont typeface="Calibri Light" panose="020F0302020204030204" pitchFamily="34" charset="0"/>
              <a:buAutoNum type="arabicParenR"/>
            </a:pPr>
            <a:r>
              <a:rPr lang="en-US" altLang="en-US" sz="2400" dirty="0" err="1" smtClean="0"/>
              <a:t>Pemegang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boleh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memodifikasi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lebih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salinan</a:t>
            </a:r>
            <a:r>
              <a:rPr lang="en-US" altLang="en-US" sz="2400" dirty="0" smtClean="0"/>
              <a:t> program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bagian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program yang </a:t>
            </a:r>
            <a:r>
              <a:rPr lang="en-US" altLang="en-US" sz="2400" dirty="0" err="1" smtClean="0"/>
              <a:t>ia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miliki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sehingga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membentuk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karya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baru</a:t>
            </a:r>
            <a:endParaRPr lang="en-US" altLang="en-US" sz="2400" dirty="0" smtClean="0"/>
          </a:p>
          <a:p>
            <a:pPr marL="657225" lvl="1" indent="-457200" eaLnBrk="1" hangingPunct="1">
              <a:buFont typeface="Calibri Light" panose="020F0302020204030204" pitchFamily="34" charset="0"/>
              <a:buAutoNum type="arabicParenR"/>
            </a:pPr>
            <a:r>
              <a:rPr lang="en-US" altLang="en-US" sz="2400" dirty="0" err="1" smtClean="0"/>
              <a:t>Harus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berkas-berkas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termodifikasi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membawa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pemberitahuan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jelas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bahwa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mengubah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berkas-berkas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disertai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tanggal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perubahan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Perangkat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Lunak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Bebas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8229600" cy="6934200"/>
          </a:xfrm>
        </p:spPr>
        <p:txBody>
          <a:bodyPr/>
          <a:lstStyle/>
          <a:p>
            <a:pPr marL="657225" lvl="1" indent="-457200" eaLnBrk="1" hangingPunct="1">
              <a:buFont typeface="Calibri Light" panose="020F0302020204030204" pitchFamily="34" charset="0"/>
              <a:buAutoNum type="arabicParenR" startAt="3"/>
            </a:pPr>
            <a:r>
              <a:rPr lang="en-US" altLang="en-US" sz="2400" smtClean="0"/>
              <a:t>Karya yang disebar atau diedarkan, baik seluruhnya atau sebagian dihasilkan dari suatu program dilisensikan tanpa biaya.</a:t>
            </a:r>
          </a:p>
          <a:p>
            <a:pPr marL="657225" lvl="1" indent="-457200" eaLnBrk="1" hangingPunct="1">
              <a:buFont typeface="Calibri Light" panose="020F0302020204030204" pitchFamily="34" charset="0"/>
              <a:buAutoNum type="arabicParenR" startAt="3"/>
            </a:pPr>
            <a:r>
              <a:rPr lang="en-US" altLang="en-US" sz="2400" smtClean="0"/>
              <a:t>Jika yang dimodifikasi saat dijalankan dapat membaca perintah-perintah secara interaktif maka pemegang lisensi harus menampilkan suatu pengumuman termasuk pemberitahuan hak cipta dan tidak adanya garansi.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Perangkat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Lunak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Bebas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(4)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Kasus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Komunitas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Pengguna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Linux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752600"/>
            <a:ext cx="8229600" cy="5105400"/>
          </a:xfrm>
        </p:spPr>
        <p:txBody>
          <a:bodyPr rtlCol="0">
            <a:noAutofit/>
          </a:bodyPr>
          <a:lstStyle/>
          <a:p>
            <a:pPr marL="480060" indent="-3429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salah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disebarkan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gratis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dibawah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lisensi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GNU General Pubic License (GPL).</a:t>
            </a:r>
          </a:p>
          <a:p>
            <a:pPr marL="480060" indent="-3429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berarti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juga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source code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tersedia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itulah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istimewa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80060" indent="-3429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masih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dikembangkan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oleh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kelompok-kelompok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tanpa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dibayar,yang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banyak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dijumpai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diinternet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Kasus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Komunitas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Pengguna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Linux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752600"/>
            <a:ext cx="7943850" cy="5105400"/>
          </a:xfrm>
        </p:spPr>
        <p:txBody>
          <a:bodyPr rtlCol="0">
            <a:noAutofit/>
          </a:bodyPr>
          <a:lstStyle/>
          <a:p>
            <a:pPr marL="480060" indent="-3429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juga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OS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bersifat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multiuser,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freesource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berjalan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diberbagai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platform.</a:t>
            </a:r>
          </a:p>
          <a:p>
            <a:pPr marL="480060" indent="-3429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Jadi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orang-orang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pemrograman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marL="971550" lvl="1" indent="-3429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gratis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bebas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3429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berjalan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berbagai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platform</a:t>
            </a:r>
          </a:p>
          <a:p>
            <a:pPr marL="971550" lvl="1" indent="-3429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tingkat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kestabilan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keamanan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tinggi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71550" lvl="1" indent="-3429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mendukung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berbagai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jenis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pemrograman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arenR"/>
              <a:defRPr/>
            </a:pPr>
            <a:r>
              <a:rPr lang="en-US" altLang="en-US" sz="2400" dirty="0" err="1" smtClean="0"/>
              <a:t>Cari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artikel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mengenai</a:t>
            </a:r>
            <a:r>
              <a:rPr lang="en-US" altLang="en-US" sz="2400" dirty="0" smtClean="0"/>
              <a:t> bug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software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akibat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ditimbulkannya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serta</a:t>
            </a:r>
            <a:r>
              <a:rPr lang="en-US" altLang="en-US" sz="2400" dirty="0" smtClean="0"/>
              <a:t> softcopy/ </a:t>
            </a:r>
            <a:r>
              <a:rPr lang="en-US" altLang="en-US" sz="2400" dirty="0" err="1" smtClean="0"/>
              <a:t>fotocopy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artikel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tsb</a:t>
            </a:r>
            <a:r>
              <a:rPr lang="en-US" altLang="en-US" sz="2400" dirty="0" smtClean="0"/>
              <a:t>.</a:t>
            </a:r>
          </a:p>
          <a:p>
            <a:pPr marL="457200" indent="-457200" eaLnBrk="1" hangingPunct="1">
              <a:buFont typeface="+mj-lt"/>
              <a:buAutoNum type="arabicParenR"/>
              <a:defRPr/>
            </a:pPr>
            <a:r>
              <a:rPr lang="en-US" altLang="en-US" sz="2400" dirty="0" err="1" smtClean="0"/>
              <a:t>Cari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artikel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mengenai</a:t>
            </a:r>
            <a:r>
              <a:rPr lang="en-US" altLang="en-US" sz="2400" dirty="0" smtClean="0"/>
              <a:t> ISO </a:t>
            </a:r>
            <a:r>
              <a:rPr lang="en-US" altLang="en-US" sz="2400" dirty="0" err="1" smtClean="0"/>
              <a:t>standart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pengembangan</a:t>
            </a:r>
            <a:r>
              <a:rPr lang="en-US" altLang="en-US" sz="2400" dirty="0" smtClean="0"/>
              <a:t> software </a:t>
            </a:r>
            <a:r>
              <a:rPr lang="en-US" altLang="en-US" sz="2400" dirty="0" err="1" smtClean="0"/>
              <a:t>serta</a:t>
            </a:r>
            <a:r>
              <a:rPr lang="en-US" altLang="en-US" sz="2400" dirty="0" smtClean="0"/>
              <a:t> softcopy/ </a:t>
            </a:r>
            <a:r>
              <a:rPr lang="en-US" altLang="en-US" sz="2400" dirty="0" err="1" smtClean="0"/>
              <a:t>fotocopy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artikel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tsb</a:t>
            </a:r>
            <a:r>
              <a:rPr lang="en-US" altLang="en-US" sz="2400" dirty="0" smtClean="0"/>
              <a:t>.</a:t>
            </a:r>
          </a:p>
          <a:p>
            <a:pPr eaLnBrk="1" hangingPunct="1">
              <a:defRPr/>
            </a:pPr>
            <a:endParaRPr lang="en-US" altLang="en-US" sz="2400" dirty="0" smtClean="0"/>
          </a:p>
          <a:p>
            <a:pPr marL="514350" eaLnBrk="1" hangingPunct="1">
              <a:defRPr/>
            </a:pPr>
            <a:r>
              <a:rPr lang="en-US" altLang="en-US" sz="2400" dirty="0" err="1" smtClean="0"/>
              <a:t>Berikan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uraian</a:t>
            </a:r>
            <a:r>
              <a:rPr lang="en-US" altLang="en-US" sz="2400" dirty="0" smtClean="0"/>
              <a:t> / </a:t>
            </a:r>
            <a:r>
              <a:rPr lang="en-US" altLang="en-US" sz="2400" dirty="0" err="1" smtClean="0"/>
              <a:t>pendapat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artikel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anda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tsb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MS 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327025"/>
            <a:ext cx="7543800" cy="1449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Lisensi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Perangkat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Lunak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Komputer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8316912" cy="5257800"/>
          </a:xfrm>
        </p:spPr>
        <p:txBody>
          <a:bodyPr/>
          <a:lstStyle/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Lisensi erat kaitanya dengan hak cipta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Lisensi adalah pemberian izin tentang pemakaian sesuatu (dalam hal ini perangkat lunak komputer) yang diberikan oleh pemilik atau pemegang hak cipta atas sesuatu tersebut.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Latar belakang pemberian lisensi, tentu tergantung dari masing-masing  pihak pemegang hak cipta.</a:t>
            </a:r>
          </a:p>
          <a:p>
            <a:pPr marL="742950" lvl="1" indent="-4000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smtClean="0"/>
              <a:t>Ada pihak yang memberikan lisensi tanpa pamrih</a:t>
            </a:r>
          </a:p>
          <a:p>
            <a:pPr marL="742950" lvl="1" indent="-4000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smtClean="0"/>
              <a:t>Namun ada juga yang mengharuskan penerima lisensi untuk melaksanakan kewajiban tertentu.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Lisensi tidak harus dituangkan dalam bentuk tertulis dan bersifat formal karena pada dasarnya hanya sebagai pemberian izin.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Jenis-Jenis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Lisensi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892175" y="1916113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1)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commercial</a:t>
            </a:r>
          </a:p>
          <a:p>
            <a:pPr marL="914400" lvl="1" indent="-411163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Jenis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biasa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ditemui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seperti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microsoft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windows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officenya</a:t>
            </a:r>
            <a:r>
              <a:rPr lang="en-US" altLang="en-US" sz="2400" dirty="0" smtClean="0"/>
              <a:t>, oracle </a:t>
            </a:r>
            <a:r>
              <a:rPr lang="en-US" altLang="en-US" sz="2400" dirty="0" err="1" smtClean="0"/>
              <a:t>dsb</a:t>
            </a:r>
            <a:r>
              <a:rPr lang="en-US" altLang="en-US" sz="2400" dirty="0" smtClean="0"/>
              <a:t>.</a:t>
            </a:r>
          </a:p>
          <a:p>
            <a:pPr marL="914400" lvl="1" indent="-411163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Tujuannya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kepentingan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komersial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sehingga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pemakai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ingin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menggunakannya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harus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membeli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mendapatkan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izin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penggunaan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pemegang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cipta</a:t>
            </a:r>
            <a:r>
              <a:rPr lang="en-US" altLang="en-US" sz="2400" dirty="0" smtClean="0"/>
              <a:t>.</a:t>
            </a:r>
          </a:p>
          <a:p>
            <a:pPr marL="914400" indent="-411163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Jenis-Jenis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Lisensi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892175" y="1916113"/>
            <a:ext cx="8229600" cy="5257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400" dirty="0" smtClean="0"/>
              <a:t>2)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Trial Software</a:t>
            </a:r>
          </a:p>
          <a:p>
            <a:pPr marL="685800"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Jenis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biasa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ditemui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keperluan</a:t>
            </a:r>
            <a:r>
              <a:rPr lang="en-US" altLang="en-US" sz="2400" dirty="0" smtClean="0"/>
              <a:t> demo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sebelum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diluncurkan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masyarakat</a:t>
            </a:r>
            <a:r>
              <a:rPr lang="en-US" altLang="en-US" sz="2400" dirty="0" smtClean="0"/>
              <a:t>.</a:t>
            </a:r>
          </a:p>
          <a:p>
            <a:pPr marL="685800"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mengijinkan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pengguna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menggunakan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menyalin</a:t>
            </a:r>
            <a:r>
              <a:rPr lang="en-US" altLang="en-US" sz="2400" dirty="0" smtClean="0"/>
              <a:t> </a:t>
            </a:r>
            <a:r>
              <a:rPr lang="en-US" altLang="en-US" sz="2400" smtClean="0"/>
              <a:t>atau </a:t>
            </a:r>
            <a:r>
              <a:rPr lang="en-US" altLang="en-US" sz="2400" dirty="0" err="1" smtClean="0"/>
              <a:t>menggandakan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secara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bebas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Jenis-Jenis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Lisensi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892175" y="1844675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3) Lisensi non-commercial Use</a:t>
            </a:r>
          </a:p>
          <a:p>
            <a:pPr marL="800100" lvl="1" indent="-354013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600" smtClean="0"/>
              <a:t>Biasanya diperuntukan untuk kalangan pendidikan atau yayasan tertentu dibidang sosial.</a:t>
            </a:r>
          </a:p>
          <a:p>
            <a:pPr marL="800100" lvl="1" indent="-354013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600" smtClean="0"/>
              <a:t>Sifatnya : gratis tetapi dengan batasan penggunaan tertentu.</a:t>
            </a:r>
          </a:p>
          <a:p>
            <a:pPr marL="800100" lvl="1" indent="-354013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600" smtClean="0"/>
              <a:t>Contohnya: OS Linux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4)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Shareware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Mengijinkan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pemakainya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menggunakan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menyalin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menggandakan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tanpa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harus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meminta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izin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pemegang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cipta</a:t>
            </a:r>
            <a:r>
              <a:rPr lang="en-US" altLang="en-US" sz="2400" dirty="0" smtClean="0"/>
              <a:t>.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Berbeda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trial software,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dibatasi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waktu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memiliki</a:t>
            </a:r>
            <a:r>
              <a:rPr lang="en-US" altLang="en-US" sz="2400" dirty="0" smtClean="0"/>
              <a:t> feature yang </a:t>
            </a:r>
            <a:r>
              <a:rPr lang="en-US" altLang="en-US" sz="2400" dirty="0" err="1" smtClean="0"/>
              <a:t>lengkap</a:t>
            </a:r>
            <a:r>
              <a:rPr lang="en-US" altLang="en-US" sz="2400" dirty="0" smtClean="0"/>
              <a:t>.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Contoh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winzip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5)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Freeware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Biasanya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ditemui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bersifat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mendukung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memberikan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fasilitas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tambahan</a:t>
            </a:r>
            <a:r>
              <a:rPr lang="en-US" altLang="en-US" sz="2400" dirty="0" smtClean="0"/>
              <a:t>.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Contohnya</a:t>
            </a:r>
            <a:r>
              <a:rPr lang="en-US" altLang="en-US" sz="2400" dirty="0" smtClean="0"/>
              <a:t>: plug in yang </a:t>
            </a:r>
            <a:r>
              <a:rPr lang="en-US" altLang="en-US" sz="2400" dirty="0" err="1" smtClean="0"/>
              <a:t>biasa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menempel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eye candy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adobe </a:t>
            </a:r>
            <a:r>
              <a:rPr lang="en-US" altLang="en-US" sz="2400" dirty="0" err="1" smtClean="0"/>
              <a:t>photoshop</a:t>
            </a:r>
            <a:endParaRPr lang="en-US" altLang="en-US" sz="24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Jenis-Jenis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Lisensi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(4)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6)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Royalty-free Binaries</a:t>
            </a:r>
          </a:p>
          <a:p>
            <a:pPr marL="685800"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Sama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freeware</a:t>
            </a:r>
          </a:p>
          <a:p>
            <a:pPr marL="685800"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hanya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saja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produk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ditawarkan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adalah</a:t>
            </a:r>
            <a:r>
              <a:rPr lang="en-US" altLang="en-US" sz="2400" dirty="0" smtClean="0"/>
              <a:t> library yang </a:t>
            </a:r>
            <a:r>
              <a:rPr lang="en-US" altLang="en-US" sz="2400" dirty="0" err="1" smtClean="0"/>
              <a:t>berfungsi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melengkapi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sudah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merupakan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berdiri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sendiri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7) </a:t>
            </a: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Open Source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Lisensi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membebaskan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penggunanya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menjalankan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menggandakan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menyebarluaskan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mempelajari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mengubah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meningkatkan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kinerja</a:t>
            </a:r>
            <a:r>
              <a:rPr lang="en-US" altLang="en-US" sz="2400" dirty="0" smtClean="0"/>
              <a:t> PL.</a:t>
            </a:r>
          </a:p>
          <a:p>
            <a:pPr marL="685800" lvl="1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Misalnya</a:t>
            </a:r>
            <a:r>
              <a:rPr lang="en-US" altLang="en-US" sz="2400" dirty="0" smtClean="0"/>
              <a:t>: Linux, GNU/GPL, </a:t>
            </a:r>
            <a:r>
              <a:rPr lang="en-US" altLang="en-US" sz="2400" dirty="0" err="1" smtClean="0"/>
              <a:t>dll</a:t>
            </a:r>
            <a:endParaRPr lang="en-US" altLang="en-US" sz="24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Jenis-Jenis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Lisensi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(5)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Perangkat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Lunak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Bebas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Perangkat lunak bebas mengacu pada kebebasan pada penggunanya untuk menjalankan, menggandakan, menyebarluaskan, memperlajari, mengubah dan meningkatkan kinerja perangkat lunak.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Perangkat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Lunak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Bebas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760538"/>
            <a:ext cx="8142288" cy="4022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4 macam kebebasan bagi para pengguna PL :</a:t>
            </a:r>
          </a:p>
          <a:p>
            <a:pPr marL="657225" lvl="1" indent="-457200" eaLnBrk="1" hangingPunct="1">
              <a:buFont typeface="Calibri Light" panose="020F0302020204030204" pitchFamily="34" charset="0"/>
              <a:buAutoNum type="arabicParenR"/>
            </a:pPr>
            <a:r>
              <a:rPr lang="en-US" altLang="en-US" sz="2400" smtClean="0"/>
              <a:t>Kebebasan untuk menjalankan program untuk tujuan apa saja. </a:t>
            </a:r>
          </a:p>
          <a:p>
            <a:pPr marL="657225" lvl="1" indent="-457200" eaLnBrk="1" hangingPunct="1">
              <a:buFont typeface="Calibri Light" panose="020F0302020204030204" pitchFamily="34" charset="0"/>
              <a:buAutoNum type="arabicParenR"/>
            </a:pPr>
            <a:r>
              <a:rPr lang="en-US" altLang="en-US" sz="2400" smtClean="0"/>
              <a:t>Kebebasan untuk mempelajari bagaimana program itu bekerja sehingga dapat disesuaikan dengan kebutuhan pengguna. </a:t>
            </a:r>
          </a:p>
          <a:p>
            <a:pPr marL="657225" lvl="1" indent="-457200" eaLnBrk="1" hangingPunct="1">
              <a:buFont typeface="Calibri Light" panose="020F0302020204030204" pitchFamily="34" charset="0"/>
              <a:buAutoNum type="arabicParenR"/>
            </a:pPr>
            <a:r>
              <a:rPr lang="en-US" altLang="en-US" sz="2400" smtClean="0"/>
              <a:t>Kebebasan untuk menyebarkan kembali hasil salinan PL tersebut sehingga dapat membantu orang lain yang ingin menggunakannya.</a:t>
            </a:r>
          </a:p>
          <a:p>
            <a:pPr marL="657225" lvl="1" indent="-457200" eaLnBrk="1" hangingPunct="1">
              <a:buFont typeface="Calibri Light" panose="020F0302020204030204" pitchFamily="34" charset="0"/>
              <a:buAutoNum type="arabicParenR"/>
            </a:pPr>
            <a:r>
              <a:rPr lang="en-US" altLang="en-US" sz="2400" smtClean="0"/>
              <a:t>Kebebasan untuk meningkatkan kinerja program, dan dapat menyebarkannya ke kalangan umum sehingga semua menikmati keuntungannya.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897</TotalTime>
  <Words>751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Retrospect</vt:lpstr>
      <vt:lpstr>BAB X</vt:lpstr>
      <vt:lpstr>Lisensi Perangkat Lunak Komputer</vt:lpstr>
      <vt:lpstr>Jenis-Jenis Lisensi</vt:lpstr>
      <vt:lpstr>Jenis-Jenis Lisensi (2)</vt:lpstr>
      <vt:lpstr>Jenis-Jenis Lisensi (3)</vt:lpstr>
      <vt:lpstr>Jenis-Jenis Lisensi (4)</vt:lpstr>
      <vt:lpstr>Jenis-Jenis Lisensi (5)</vt:lpstr>
      <vt:lpstr>Perangkat Lunak Bebas</vt:lpstr>
      <vt:lpstr>Perangkat Lunak Bebas (2)</vt:lpstr>
      <vt:lpstr>Perangkat Lunak Bebas (3)</vt:lpstr>
      <vt:lpstr>Perangkat Lunak Bebas (4)</vt:lpstr>
      <vt:lpstr>Studi Kasus: Komunitas Pengguna Linux</vt:lpstr>
      <vt:lpstr>Studi Kasus: Komunitas Pengguna Linux</vt:lpstr>
      <vt:lpstr>Tugas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 &amp; Budi Pekerti</dc:title>
  <dc:creator>user</dc:creator>
  <cp:lastModifiedBy>waketIII</cp:lastModifiedBy>
  <cp:revision>96</cp:revision>
  <cp:lastPrinted>2018-10-08T05:01:02Z</cp:lastPrinted>
  <dcterms:created xsi:type="dcterms:W3CDTF">2006-07-24T11:43:34Z</dcterms:created>
  <dcterms:modified xsi:type="dcterms:W3CDTF">2020-03-09T06:28:51Z</dcterms:modified>
</cp:coreProperties>
</file>