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7"/>
  </p:notesMasterIdLst>
  <p:sldIdLst>
    <p:sldId id="326" r:id="rId2"/>
    <p:sldId id="454" r:id="rId3"/>
    <p:sldId id="446" r:id="rId4"/>
    <p:sldId id="447" r:id="rId5"/>
    <p:sldId id="455" r:id="rId6"/>
    <p:sldId id="448" r:id="rId7"/>
    <p:sldId id="456" r:id="rId8"/>
    <p:sldId id="449" r:id="rId9"/>
    <p:sldId id="450" r:id="rId10"/>
    <p:sldId id="457" r:id="rId11"/>
    <p:sldId id="451" r:id="rId12"/>
    <p:sldId id="452" r:id="rId13"/>
    <p:sldId id="453" r:id="rId14"/>
    <p:sldId id="459" r:id="rId15"/>
    <p:sldId id="458" r:id="rId16"/>
  </p:sldIdLst>
  <p:sldSz cx="9144000" cy="6858000" type="screen4x3"/>
  <p:notesSz cx="6858000" cy="9144000"/>
  <p:defaultTextStyle>
    <a:defPPr>
      <a:defRPr lang="en-US"/>
    </a:defPPr>
    <a:lvl1pPr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1pPr>
    <a:lvl2pPr marL="4572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2pPr>
    <a:lvl3pPr marL="9144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3pPr>
    <a:lvl4pPr marL="13716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4pPr>
    <a:lvl5pPr marL="18288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5pPr>
    <a:lvl6pPr marL="2286000" algn="l" defTabSz="914400" rtl="0" eaLnBrk="1" latinLnBrk="0" hangingPunct="1">
      <a:defRPr sz="4400" b="1" kern="1200">
        <a:solidFill>
          <a:schemeClr val="tx2"/>
        </a:solidFill>
        <a:latin typeface="Verdana" panose="020B0604030504040204" pitchFamily="34" charset="0"/>
        <a:ea typeface="+mn-ea"/>
        <a:cs typeface="+mn-cs"/>
      </a:defRPr>
    </a:lvl6pPr>
    <a:lvl7pPr marL="2743200" algn="l" defTabSz="914400" rtl="0" eaLnBrk="1" latinLnBrk="0" hangingPunct="1">
      <a:defRPr sz="4400" b="1" kern="1200">
        <a:solidFill>
          <a:schemeClr val="tx2"/>
        </a:solidFill>
        <a:latin typeface="Verdana" panose="020B0604030504040204" pitchFamily="34" charset="0"/>
        <a:ea typeface="+mn-ea"/>
        <a:cs typeface="+mn-cs"/>
      </a:defRPr>
    </a:lvl7pPr>
    <a:lvl8pPr marL="3200400" algn="l" defTabSz="914400" rtl="0" eaLnBrk="1" latinLnBrk="0" hangingPunct="1">
      <a:defRPr sz="4400" b="1" kern="1200">
        <a:solidFill>
          <a:schemeClr val="tx2"/>
        </a:solidFill>
        <a:latin typeface="Verdana" panose="020B0604030504040204" pitchFamily="34" charset="0"/>
        <a:ea typeface="+mn-ea"/>
        <a:cs typeface="+mn-cs"/>
      </a:defRPr>
    </a:lvl8pPr>
    <a:lvl9pPr marL="3657600" algn="l" defTabSz="914400" rtl="0" eaLnBrk="1" latinLnBrk="0" hangingPunct="1">
      <a:defRPr sz="4400" b="1" kern="1200">
        <a:solidFill>
          <a:schemeClr val="tx2"/>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4AEC5C5-7E67-42E5-8F3B-033898E78F4C}" type="datetimeFigureOut">
              <a:rPr lang="en-US"/>
              <a:pPr>
                <a:defRPr/>
              </a:pPr>
              <a:t>3/9/2020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394A360B-5CA7-4E21-B5E4-3CB2000A1007}" type="slidenum">
              <a:rPr lang="en-US"/>
              <a:pPr>
                <a:defRPr/>
              </a:pPr>
              <a:t>‹#›</a:t>
            </a:fld>
            <a:endParaRPr lang="en-US"/>
          </a:p>
        </p:txBody>
      </p:sp>
    </p:spTree>
    <p:extLst>
      <p:ext uri="{BB962C8B-B14F-4D97-AF65-F5344CB8AC3E}">
        <p14:creationId xmlns:p14="http://schemas.microsoft.com/office/powerpoint/2010/main" val="37199846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3EFDF75-BA92-4809-A3DF-45366C05C3DE}" type="slidenum">
              <a:rPr lang="en-US" altLang="en-US"/>
              <a:pPr>
                <a:defRPr/>
              </a:pPr>
              <a:t>‹#›</a:t>
            </a:fld>
            <a:endParaRPr lang="en-US" altLang="en-US"/>
          </a:p>
        </p:txBody>
      </p:sp>
    </p:spTree>
    <p:extLst>
      <p:ext uri="{BB962C8B-B14F-4D97-AF65-F5344CB8AC3E}">
        <p14:creationId xmlns:p14="http://schemas.microsoft.com/office/powerpoint/2010/main" val="228815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B7822B7-580D-44E2-9313-6C730B25A1EE}" type="slidenum">
              <a:rPr lang="en-US" altLang="en-US"/>
              <a:pPr>
                <a:defRPr/>
              </a:pPr>
              <a:t>‹#›</a:t>
            </a:fld>
            <a:endParaRPr lang="en-US" altLang="en-US"/>
          </a:p>
        </p:txBody>
      </p:sp>
    </p:spTree>
    <p:extLst>
      <p:ext uri="{BB962C8B-B14F-4D97-AF65-F5344CB8AC3E}">
        <p14:creationId xmlns:p14="http://schemas.microsoft.com/office/powerpoint/2010/main" val="253498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788D1AAF-98D4-4215-BB67-D82F5E5CE1D1}" type="slidenum">
              <a:rPr lang="en-US" altLang="en-US"/>
              <a:pPr>
                <a:defRPr/>
              </a:pPr>
              <a:t>‹#›</a:t>
            </a:fld>
            <a:endParaRPr lang="en-US" altLang="en-US"/>
          </a:p>
        </p:txBody>
      </p:sp>
    </p:spTree>
    <p:extLst>
      <p:ext uri="{BB962C8B-B14F-4D97-AF65-F5344CB8AC3E}">
        <p14:creationId xmlns:p14="http://schemas.microsoft.com/office/powerpoint/2010/main" val="367651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D65144-AAE1-4706-8D6F-89F42307FD73}" type="slidenum">
              <a:rPr lang="en-US" altLang="en-US"/>
              <a:pPr>
                <a:defRPr/>
              </a:pPr>
              <a:t>‹#›</a:t>
            </a:fld>
            <a:endParaRPr lang="en-US" altLang="en-US"/>
          </a:p>
        </p:txBody>
      </p:sp>
    </p:spTree>
    <p:extLst>
      <p:ext uri="{BB962C8B-B14F-4D97-AF65-F5344CB8AC3E}">
        <p14:creationId xmlns:p14="http://schemas.microsoft.com/office/powerpoint/2010/main" val="219670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6309DAE-B281-4FA9-8ED6-DA204BCF1F23}" type="slidenum">
              <a:rPr lang="en-US" altLang="en-US"/>
              <a:pPr>
                <a:defRPr/>
              </a:pPr>
              <a:t>‹#›</a:t>
            </a:fld>
            <a:endParaRPr lang="en-US" altLang="en-US"/>
          </a:p>
        </p:txBody>
      </p:sp>
    </p:spTree>
    <p:extLst>
      <p:ext uri="{BB962C8B-B14F-4D97-AF65-F5344CB8AC3E}">
        <p14:creationId xmlns:p14="http://schemas.microsoft.com/office/powerpoint/2010/main" val="337305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8209F37-D271-48DE-B5D4-658D02CF220F}" type="slidenum">
              <a:rPr lang="en-US" altLang="en-US"/>
              <a:pPr>
                <a:defRPr/>
              </a:pPr>
              <a:t>‹#›</a:t>
            </a:fld>
            <a:endParaRPr lang="en-US" altLang="en-US"/>
          </a:p>
        </p:txBody>
      </p:sp>
    </p:spTree>
    <p:extLst>
      <p:ext uri="{BB962C8B-B14F-4D97-AF65-F5344CB8AC3E}">
        <p14:creationId xmlns:p14="http://schemas.microsoft.com/office/powerpoint/2010/main" val="97333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D144D2-25D8-4FC4-B448-51D299804745}" type="slidenum">
              <a:rPr lang="en-US" altLang="en-US"/>
              <a:pPr>
                <a:defRPr/>
              </a:pPr>
              <a:t>‹#›</a:t>
            </a:fld>
            <a:endParaRPr lang="en-US" altLang="en-US"/>
          </a:p>
        </p:txBody>
      </p:sp>
    </p:spTree>
    <p:extLst>
      <p:ext uri="{BB962C8B-B14F-4D97-AF65-F5344CB8AC3E}">
        <p14:creationId xmlns:p14="http://schemas.microsoft.com/office/powerpoint/2010/main" val="136291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0F21F6A-B1E3-434E-8082-032FC7D4473F}" type="slidenum">
              <a:rPr lang="en-US" altLang="en-US"/>
              <a:pPr>
                <a:defRPr/>
              </a:pPr>
              <a:t>‹#›</a:t>
            </a:fld>
            <a:endParaRPr lang="en-US" altLang="en-US"/>
          </a:p>
        </p:txBody>
      </p:sp>
    </p:spTree>
    <p:extLst>
      <p:ext uri="{BB962C8B-B14F-4D97-AF65-F5344CB8AC3E}">
        <p14:creationId xmlns:p14="http://schemas.microsoft.com/office/powerpoint/2010/main" val="158768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p:cNvSpPr>
            <a:spLocks noGrp="1"/>
          </p:cNvSpPr>
          <p:nvPr>
            <p:ph type="sldNum" sz="quarter" idx="12"/>
          </p:nvPr>
        </p:nvSpPr>
        <p:spPr/>
        <p:txBody>
          <a:bodyPr/>
          <a:lstStyle>
            <a:lvl1pPr>
              <a:defRPr/>
            </a:lvl1pPr>
          </a:lstStyle>
          <a:p>
            <a:pPr>
              <a:defRPr/>
            </a:pPr>
            <a:fld id="{1A132062-FDCA-44AB-A43B-D133C331A3F6}" type="slidenum">
              <a:rPr lang="en-US" altLang="en-US"/>
              <a:pPr>
                <a:defRPr/>
              </a:pPr>
              <a:t>‹#›</a:t>
            </a:fld>
            <a:endParaRPr lang="en-US" altLang="en-US"/>
          </a:p>
        </p:txBody>
      </p:sp>
    </p:spTree>
    <p:extLst>
      <p:ext uri="{BB962C8B-B14F-4D97-AF65-F5344CB8AC3E}">
        <p14:creationId xmlns:p14="http://schemas.microsoft.com/office/powerpoint/2010/main" val="226379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endParaRPr 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181CEE69-43F2-4D27-BA5F-A3B33489F6BA}" type="slidenum">
              <a:rPr lang="en-US" altLang="en-US"/>
              <a:pPr>
                <a:defRPr/>
              </a:pPr>
              <a:t>‹#›</a:t>
            </a:fld>
            <a:endParaRPr lang="en-US" altLang="en-US"/>
          </a:p>
        </p:txBody>
      </p:sp>
    </p:spTree>
    <p:extLst>
      <p:ext uri="{BB962C8B-B14F-4D97-AF65-F5344CB8AC3E}">
        <p14:creationId xmlns:p14="http://schemas.microsoft.com/office/powerpoint/2010/main" val="97440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A93531C5-4D60-42B9-AF07-4F402E7B6C63}" type="slidenum">
              <a:rPr lang="en-US" altLang="en-US"/>
              <a:pPr>
                <a:defRPr/>
              </a:pPr>
              <a:t>‹#›</a:t>
            </a:fld>
            <a:endParaRPr lang="en-US" altLang="en-US"/>
          </a:p>
        </p:txBody>
      </p:sp>
    </p:spTree>
    <p:extLst>
      <p:ext uri="{BB962C8B-B14F-4D97-AF65-F5344CB8AC3E}">
        <p14:creationId xmlns:p14="http://schemas.microsoft.com/office/powerpoint/2010/main" val="226295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a:solidFill>
                  <a:srgbClr val="FFFFFF"/>
                </a:solidFill>
              </a:defRPr>
            </a:lvl1pPr>
          </a:lstStyle>
          <a:p>
            <a:pPr>
              <a:defRPr/>
            </a:pPr>
            <a:fld id="{E1BF1E47-E804-473C-999A-0D646DEEA680}" type="slidenum">
              <a:rPr lang="en-US" altLang="en-US"/>
              <a:pPr>
                <a:defRPr/>
              </a:pPr>
              <a:t>‹#›</a:t>
            </a:fld>
            <a:endParaRPr lang="en-US"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5" r:id="rId1"/>
    <p:sldLayoutId id="2147483750" r:id="rId2"/>
    <p:sldLayoutId id="2147483756" r:id="rId3"/>
    <p:sldLayoutId id="2147483751" r:id="rId4"/>
    <p:sldLayoutId id="2147483752" r:id="rId5"/>
    <p:sldLayoutId id="2147483753" r:id="rId6"/>
    <p:sldLayoutId id="2147483757" r:id="rId7"/>
    <p:sldLayoutId id="2147483758" r:id="rId8"/>
    <p:sldLayoutId id="2147483759" r:id="rId9"/>
    <p:sldLayoutId id="2147483754" r:id="rId10"/>
    <p:sldLayoutId id="2147483760" r:id="rId11"/>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04863" y="4437063"/>
            <a:ext cx="8339137" cy="1847850"/>
          </a:xfrm>
        </p:spPr>
        <p:txBody>
          <a:bodyPr>
            <a:normAutofit fontScale="90000"/>
          </a:bodyPr>
          <a:lstStyle/>
          <a:p>
            <a:pPr eaLnBrk="1" fontAlgn="auto" hangingPunct="1">
              <a:spcAft>
                <a:spcPts val="0"/>
              </a:spcAft>
              <a:defRPr/>
            </a:pPr>
            <a:r>
              <a:rPr lang="en-US" sz="4000" b="1" dirty="0" smtClean="0"/>
              <a:t>PROFESI </a:t>
            </a:r>
            <a:r>
              <a:rPr lang="en-US" sz="4000" b="1" dirty="0" err="1" smtClean="0"/>
              <a:t>dan</a:t>
            </a:r>
            <a:r>
              <a:rPr lang="en-US" sz="4000" b="1" dirty="0" smtClean="0"/>
              <a:t> MENINGKATKAN PROFESIONALISME di BIDANG TEKNOLOGI INFORMASI</a:t>
            </a:r>
            <a:r>
              <a:rPr lang="en-US" sz="4000" b="1" dirty="0"/>
              <a:t/>
            </a:r>
            <a:br>
              <a:rPr lang="en-US" sz="4000" b="1" dirty="0"/>
            </a:br>
            <a:endParaRPr lang="en-US" sz="4000" b="1" dirty="0"/>
          </a:p>
        </p:txBody>
      </p:sp>
      <p:sp>
        <p:nvSpPr>
          <p:cNvPr id="3075" name="Rectangle 3"/>
          <p:cNvSpPr>
            <a:spLocks noGrp="1" noChangeArrowheads="1"/>
          </p:cNvSpPr>
          <p:nvPr>
            <p:ph type="subTitle" idx="1"/>
          </p:nvPr>
        </p:nvSpPr>
        <p:spPr>
          <a:xfrm>
            <a:off x="684213" y="3213100"/>
            <a:ext cx="6400800" cy="1752600"/>
          </a:xfrm>
        </p:spPr>
        <p:txBody>
          <a:bodyPr rtlCol="0"/>
          <a:lstStyle/>
          <a:p>
            <a:pPr eaLnBrk="1" fontAlgn="auto" hangingPunct="1">
              <a:defRPr/>
            </a:pPr>
            <a:r>
              <a:rPr lang="en-US" altLang="en-US" sz="80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BAB IV</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Profesional</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Dengan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sertifikasi</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61443" name="Rectangle 3"/>
          <p:cNvSpPr>
            <a:spLocks noGrp="1" noChangeArrowheads="1"/>
          </p:cNvSpPr>
          <p:nvPr>
            <p:ph idx="1"/>
          </p:nvPr>
        </p:nvSpPr>
        <p:spPr/>
        <p:txBody>
          <a:bodyPr/>
          <a:lstStyle/>
          <a:p>
            <a:pPr marL="400050" indent="-400050" eaLnBrk="1" hangingPunct="1">
              <a:buFont typeface="Wingdings" panose="05000000000000000000" pitchFamily="2" charset="2"/>
              <a:buChar char="ü"/>
            </a:pPr>
            <a:r>
              <a:rPr lang="en-US" altLang="en-US" sz="2400" smtClean="0"/>
              <a:t>Sertifikasi merupakan salah cara untuk melakukan standarisasi sebuah profesi.</a:t>
            </a:r>
          </a:p>
          <a:p>
            <a:pPr marL="400050" indent="-400050" eaLnBrk="1" hangingPunct="1">
              <a:buFont typeface="Wingdings" panose="05000000000000000000" pitchFamily="2" charset="2"/>
              <a:buChar char="ü"/>
            </a:pPr>
            <a:r>
              <a:rPr lang="en-US" altLang="en-US" sz="2400" smtClean="0"/>
              <a:t>Sertifikasi merupakan lambang dari sebuah profesionalisme.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Profesional</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Dengan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sertifikasi</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62467" name="Rectangle 3"/>
          <p:cNvSpPr>
            <a:spLocks noGrp="1" noChangeArrowheads="1"/>
          </p:cNvSpPr>
          <p:nvPr>
            <p:ph idx="1"/>
          </p:nvPr>
        </p:nvSpPr>
        <p:spPr>
          <a:xfrm>
            <a:off x="822325" y="1846263"/>
            <a:ext cx="8142288" cy="4022725"/>
          </a:xfrm>
        </p:spPr>
        <p:txBody>
          <a:bodyPr/>
          <a:lstStyle/>
          <a:p>
            <a:pPr eaLnBrk="1" hangingPunct="1"/>
            <a:r>
              <a:rPr lang="en-US" altLang="en-US" sz="2400" smtClean="0"/>
              <a:t>Ada beberapa alasan tentang pentingnya sertifikasi untuk profesional dibidang TI:</a:t>
            </a:r>
          </a:p>
          <a:p>
            <a:pPr lvl="1" indent="-325438" eaLnBrk="1" hangingPunct="1">
              <a:buFont typeface="Wingdings" panose="05000000000000000000" pitchFamily="2" charset="2"/>
              <a:buChar char="ü"/>
            </a:pPr>
            <a:r>
              <a:rPr lang="en-US" altLang="en-US" sz="2400" smtClean="0"/>
              <a:t>Bahwa untuk menuju pada level yang diharapkan, pekerjaan dibidang TI membutuhkan expertise (kepakaran). </a:t>
            </a:r>
          </a:p>
          <a:p>
            <a:pPr lvl="1" indent="-325438" eaLnBrk="1" hangingPunct="1">
              <a:buFont typeface="Wingdings" panose="05000000000000000000" pitchFamily="2" charset="2"/>
              <a:buChar char="ü"/>
            </a:pPr>
            <a:r>
              <a:rPr lang="en-US" altLang="en-US" sz="2400" smtClean="0"/>
              <a:t>Penguasaan secara mendalam dapat dibuktikan melalui sertifikasi karena untuk mampu sertifikasi ada proses ujian yang tidak mudah dan memenuhi standar tertentu.</a:t>
            </a:r>
          </a:p>
          <a:p>
            <a:pPr lvl="1" indent="-325438" eaLnBrk="1" hangingPunct="1">
              <a:buFont typeface="Wingdings" panose="05000000000000000000" pitchFamily="2" charset="2"/>
              <a:buChar char="ü"/>
            </a:pPr>
            <a:r>
              <a:rPr lang="en-US" altLang="en-US" sz="2400" smtClean="0"/>
              <a:t>Bahwa profesi dibidang TI, dapat dikatakan profesi menjual jasa dan bisnis jasa.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755650" y="1773238"/>
            <a:ext cx="8229600" cy="5592762"/>
          </a:xfrm>
        </p:spPr>
        <p:txBody>
          <a:bodyPr/>
          <a:lstStyle/>
          <a:p>
            <a:pPr eaLnBrk="1" hangingPunct="1">
              <a:lnSpc>
                <a:spcPct val="80000"/>
              </a:lnSpc>
            </a:pPr>
            <a:r>
              <a:rPr lang="en-US" altLang="en-US" sz="2400" dirty="0" err="1" smtClean="0"/>
              <a:t>Beberapa</a:t>
            </a:r>
            <a:r>
              <a:rPr lang="en-US" altLang="en-US" sz="2400" dirty="0" smtClean="0"/>
              <a:t> </a:t>
            </a:r>
            <a:r>
              <a:rPr lang="en-US" altLang="en-US" sz="2400" dirty="0" err="1" smtClean="0"/>
              <a:t>manfaat</a:t>
            </a:r>
            <a:r>
              <a:rPr lang="en-US" altLang="en-US" sz="2400" dirty="0" smtClean="0"/>
              <a:t> yang </a:t>
            </a:r>
            <a:r>
              <a:rPr lang="en-US" altLang="en-US" sz="2400" dirty="0" err="1" smtClean="0"/>
              <a:t>bisa</a:t>
            </a:r>
            <a:r>
              <a:rPr lang="en-US" altLang="en-US" sz="2400" dirty="0" smtClean="0"/>
              <a:t> </a:t>
            </a:r>
            <a:r>
              <a:rPr lang="en-US" altLang="en-US" sz="2400" dirty="0" err="1" smtClean="0"/>
              <a:t>diperoleh</a:t>
            </a:r>
            <a:r>
              <a:rPr lang="en-US" altLang="en-US" sz="2400" dirty="0" smtClean="0"/>
              <a:t> </a:t>
            </a:r>
            <a:r>
              <a:rPr lang="en-US" altLang="en-US" sz="2400" dirty="0" err="1" smtClean="0"/>
              <a:t>dengan</a:t>
            </a:r>
            <a:r>
              <a:rPr lang="en-US" altLang="en-US" sz="2400" dirty="0" smtClean="0"/>
              <a:t> </a:t>
            </a:r>
            <a:r>
              <a:rPr lang="en-US" altLang="en-US" sz="2400" dirty="0" err="1" smtClean="0"/>
              <a:t>melakukan</a:t>
            </a:r>
            <a:r>
              <a:rPr lang="en-US" altLang="en-US" sz="2400" dirty="0" smtClean="0"/>
              <a:t> </a:t>
            </a:r>
            <a:r>
              <a:rPr lang="en-US" altLang="en-US" sz="2400" dirty="0" err="1" smtClean="0"/>
              <a:t>sertifikasi</a:t>
            </a:r>
            <a:r>
              <a:rPr lang="en-US" altLang="en-US" sz="2400" dirty="0" smtClean="0"/>
              <a:t> </a:t>
            </a:r>
            <a:r>
              <a:rPr lang="en-US" altLang="en-US" sz="2400" dirty="0" err="1" smtClean="0"/>
              <a:t>antara</a:t>
            </a:r>
            <a:r>
              <a:rPr lang="en-US" altLang="en-US" sz="2400" dirty="0" smtClean="0"/>
              <a:t> lain:</a:t>
            </a:r>
          </a:p>
          <a:p>
            <a:pPr lvl="1" indent="-325438" eaLnBrk="1" hangingPunct="1">
              <a:lnSpc>
                <a:spcPct val="80000"/>
              </a:lnSpc>
              <a:buFont typeface="Wingdings" panose="05000000000000000000" pitchFamily="2" charset="2"/>
              <a:buChar char="ü"/>
            </a:pPr>
            <a:r>
              <a:rPr lang="en-US" altLang="en-US" sz="2400" dirty="0" err="1" smtClean="0"/>
              <a:t>Ikut</a:t>
            </a:r>
            <a:r>
              <a:rPr lang="en-US" altLang="en-US" sz="2400" dirty="0" smtClean="0"/>
              <a:t> </a:t>
            </a:r>
            <a:r>
              <a:rPr lang="en-US" altLang="en-US" sz="2400" dirty="0" err="1" smtClean="0"/>
              <a:t>berperan</a:t>
            </a:r>
            <a:r>
              <a:rPr lang="en-US" altLang="en-US" sz="2400" dirty="0" smtClean="0"/>
              <a:t> </a:t>
            </a:r>
            <a:r>
              <a:rPr lang="en-US" altLang="en-US" sz="2400" dirty="0" err="1" smtClean="0"/>
              <a:t>dalam</a:t>
            </a:r>
            <a:r>
              <a:rPr lang="en-US" altLang="en-US" sz="2400" dirty="0" smtClean="0"/>
              <a:t> </a:t>
            </a:r>
            <a:r>
              <a:rPr lang="en-US" altLang="en-US" sz="2400" dirty="0" err="1" smtClean="0"/>
              <a:t>menciptakan</a:t>
            </a:r>
            <a:r>
              <a:rPr lang="en-US" altLang="en-US" sz="2400" dirty="0" smtClean="0"/>
              <a:t> </a:t>
            </a:r>
            <a:r>
              <a:rPr lang="en-US" altLang="en-US" sz="2400" dirty="0" err="1" smtClean="0"/>
              <a:t>lingkungan</a:t>
            </a:r>
            <a:r>
              <a:rPr lang="en-US" altLang="en-US" sz="2400" dirty="0" smtClean="0"/>
              <a:t> </a:t>
            </a:r>
            <a:r>
              <a:rPr lang="en-US" altLang="en-US" sz="2400" dirty="0" err="1" smtClean="0"/>
              <a:t>kerja</a:t>
            </a:r>
            <a:r>
              <a:rPr lang="en-US" altLang="en-US" sz="2400" dirty="0" smtClean="0"/>
              <a:t> yang </a:t>
            </a:r>
            <a:r>
              <a:rPr lang="en-US" altLang="en-US" sz="2400" dirty="0" err="1" smtClean="0"/>
              <a:t>lebih</a:t>
            </a:r>
            <a:r>
              <a:rPr lang="en-US" altLang="en-US" sz="2400" dirty="0" smtClean="0"/>
              <a:t> </a:t>
            </a:r>
            <a:r>
              <a:rPr lang="en-US" altLang="en-US" sz="2400" dirty="0" err="1" smtClean="0"/>
              <a:t>profesional</a:t>
            </a:r>
            <a:endParaRPr lang="en-US" altLang="en-US" sz="2400" dirty="0" smtClean="0"/>
          </a:p>
          <a:p>
            <a:pPr lvl="1" indent="-325438" eaLnBrk="1" hangingPunct="1">
              <a:lnSpc>
                <a:spcPct val="80000"/>
              </a:lnSpc>
              <a:buFont typeface="Wingdings" panose="05000000000000000000" pitchFamily="2" charset="2"/>
              <a:buChar char="ü"/>
            </a:pPr>
            <a:r>
              <a:rPr lang="en-US" altLang="en-US" sz="2400" dirty="0" err="1" smtClean="0"/>
              <a:t>Pengakuan</a:t>
            </a:r>
            <a:r>
              <a:rPr lang="en-US" altLang="en-US" sz="2400" dirty="0" smtClean="0"/>
              <a:t> </a:t>
            </a:r>
            <a:r>
              <a:rPr lang="en-US" altLang="en-US" sz="2400" dirty="0" err="1" smtClean="0"/>
              <a:t>resmi</a:t>
            </a:r>
            <a:r>
              <a:rPr lang="en-US" altLang="en-US" sz="2400" dirty="0" smtClean="0"/>
              <a:t> </a:t>
            </a:r>
            <a:r>
              <a:rPr lang="en-US" altLang="en-US" sz="2400" dirty="0" err="1" smtClean="0"/>
              <a:t>pemerintah</a:t>
            </a:r>
            <a:r>
              <a:rPr lang="en-US" altLang="en-US" sz="2400" dirty="0" smtClean="0"/>
              <a:t> </a:t>
            </a:r>
            <a:r>
              <a:rPr lang="en-US" altLang="en-US" sz="2400" dirty="0" err="1" smtClean="0"/>
              <a:t>tentang</a:t>
            </a:r>
            <a:r>
              <a:rPr lang="en-US" altLang="en-US" sz="2400" dirty="0" smtClean="0"/>
              <a:t> </a:t>
            </a:r>
            <a:r>
              <a:rPr lang="en-US" altLang="en-US" sz="2400" dirty="0" err="1" smtClean="0"/>
              <a:t>tingkat</a:t>
            </a:r>
            <a:r>
              <a:rPr lang="en-US" altLang="en-US" sz="2400" dirty="0" smtClean="0"/>
              <a:t> </a:t>
            </a:r>
            <a:r>
              <a:rPr lang="en-US" altLang="en-US" sz="2400" dirty="0" err="1" smtClean="0"/>
              <a:t>keahlian</a:t>
            </a:r>
            <a:r>
              <a:rPr lang="en-US" altLang="en-US" sz="2400" dirty="0" smtClean="0"/>
              <a:t> </a:t>
            </a:r>
            <a:r>
              <a:rPr lang="en-US" altLang="en-US" sz="2400" dirty="0" err="1" smtClean="0"/>
              <a:t>individu</a:t>
            </a:r>
            <a:r>
              <a:rPr lang="en-US" altLang="en-US" sz="2400" dirty="0" smtClean="0"/>
              <a:t> </a:t>
            </a:r>
            <a:r>
              <a:rPr lang="en-US" altLang="en-US" sz="2400" dirty="0" err="1" smtClean="0"/>
              <a:t>terhadap</a:t>
            </a:r>
            <a:r>
              <a:rPr lang="en-US" altLang="en-US" sz="2400" dirty="0" smtClean="0"/>
              <a:t> </a:t>
            </a:r>
            <a:r>
              <a:rPr lang="en-US" altLang="en-US" sz="2400" dirty="0" err="1" smtClean="0"/>
              <a:t>sebuah</a:t>
            </a:r>
            <a:r>
              <a:rPr lang="en-US" altLang="en-US" sz="2400" dirty="0" smtClean="0"/>
              <a:t> </a:t>
            </a:r>
            <a:r>
              <a:rPr lang="en-US" altLang="en-US" sz="2400" dirty="0" err="1" smtClean="0"/>
              <a:t>profesi</a:t>
            </a:r>
            <a:r>
              <a:rPr lang="en-US" altLang="en-US" sz="2400" dirty="0" smtClean="0"/>
              <a:t>.</a:t>
            </a:r>
          </a:p>
          <a:p>
            <a:pPr lvl="1" indent="-325438" eaLnBrk="1" hangingPunct="1">
              <a:lnSpc>
                <a:spcPct val="80000"/>
              </a:lnSpc>
              <a:buFont typeface="Wingdings" panose="05000000000000000000" pitchFamily="2" charset="2"/>
              <a:buChar char="ü"/>
            </a:pPr>
            <a:r>
              <a:rPr lang="en-US" altLang="en-US" sz="2400" dirty="0" err="1" smtClean="0"/>
              <a:t>Pengakuan</a:t>
            </a:r>
            <a:r>
              <a:rPr lang="en-US" altLang="en-US" sz="2400" dirty="0" smtClean="0"/>
              <a:t> </a:t>
            </a:r>
            <a:r>
              <a:rPr lang="en-US" altLang="en-US" sz="2400" dirty="0" err="1" smtClean="0"/>
              <a:t>dari</a:t>
            </a:r>
            <a:r>
              <a:rPr lang="en-US" altLang="en-US" sz="2400" dirty="0" smtClean="0"/>
              <a:t> </a:t>
            </a:r>
            <a:r>
              <a:rPr lang="en-US" altLang="en-US" sz="2400" dirty="0" err="1" smtClean="0"/>
              <a:t>organisasi</a:t>
            </a:r>
            <a:r>
              <a:rPr lang="en-US" altLang="en-US" sz="2400" dirty="0" smtClean="0"/>
              <a:t> </a:t>
            </a:r>
            <a:r>
              <a:rPr lang="en-US" altLang="en-US" sz="2400" dirty="0" err="1" smtClean="0"/>
              <a:t>profesi</a:t>
            </a:r>
            <a:r>
              <a:rPr lang="en-US" altLang="en-US" sz="2400" dirty="0" smtClean="0"/>
              <a:t> </a:t>
            </a:r>
            <a:r>
              <a:rPr lang="en-US" altLang="en-US" sz="2400" dirty="0" err="1" smtClean="0"/>
              <a:t>sejenis</a:t>
            </a:r>
            <a:r>
              <a:rPr lang="en-US" altLang="en-US" sz="2400" dirty="0" smtClean="0"/>
              <a:t> (benchmarking) </a:t>
            </a:r>
            <a:r>
              <a:rPr lang="en-US" altLang="en-US" sz="2400" dirty="0" err="1" smtClean="0"/>
              <a:t>baik</a:t>
            </a:r>
            <a:r>
              <a:rPr lang="en-US" altLang="en-US" sz="2400" dirty="0" smtClean="0"/>
              <a:t> </a:t>
            </a:r>
            <a:r>
              <a:rPr lang="en-US" altLang="en-US" sz="2400" dirty="0" err="1" smtClean="0"/>
              <a:t>pada</a:t>
            </a:r>
            <a:r>
              <a:rPr lang="en-US" altLang="en-US" sz="2400" dirty="0" smtClean="0"/>
              <a:t> </a:t>
            </a:r>
            <a:r>
              <a:rPr lang="en-US" altLang="en-US" sz="2400" dirty="0" err="1" smtClean="0"/>
              <a:t>tingkat</a:t>
            </a:r>
            <a:r>
              <a:rPr lang="en-US" altLang="en-US" sz="2400" dirty="0" smtClean="0"/>
              <a:t> regional </a:t>
            </a:r>
            <a:r>
              <a:rPr lang="en-US" altLang="en-US" sz="2400" dirty="0" err="1" smtClean="0"/>
              <a:t>maupun</a:t>
            </a:r>
            <a:r>
              <a:rPr lang="en-US" altLang="en-US" sz="2400" dirty="0" smtClean="0"/>
              <a:t> </a:t>
            </a:r>
            <a:r>
              <a:rPr lang="en-US" altLang="en-US" sz="2400" dirty="0" err="1" smtClean="0"/>
              <a:t>internasional</a:t>
            </a:r>
            <a:r>
              <a:rPr lang="en-US" altLang="en-US" sz="2400" dirty="0" smtClean="0"/>
              <a:t>.</a:t>
            </a:r>
          </a:p>
          <a:p>
            <a:pPr lvl="1" indent="-325438" eaLnBrk="1" hangingPunct="1">
              <a:lnSpc>
                <a:spcPct val="80000"/>
              </a:lnSpc>
              <a:buFont typeface="Wingdings" panose="05000000000000000000" pitchFamily="2" charset="2"/>
              <a:buChar char="ü"/>
            </a:pPr>
            <a:r>
              <a:rPr lang="en-US" altLang="en-US" sz="2400" dirty="0" err="1" smtClean="0"/>
              <a:t>Membuka</a:t>
            </a:r>
            <a:r>
              <a:rPr lang="en-US" altLang="en-US" sz="2400" dirty="0" smtClean="0"/>
              <a:t> </a:t>
            </a:r>
            <a:r>
              <a:rPr lang="en-US" altLang="en-US" sz="2400" dirty="0" err="1" smtClean="0"/>
              <a:t>akses</a:t>
            </a:r>
            <a:r>
              <a:rPr lang="en-US" altLang="en-US" sz="2400" dirty="0" smtClean="0"/>
              <a:t> </a:t>
            </a:r>
            <a:r>
              <a:rPr lang="en-US" altLang="en-US" sz="2400" dirty="0" err="1" smtClean="0"/>
              <a:t>lapangan</a:t>
            </a:r>
            <a:r>
              <a:rPr lang="en-US" altLang="en-US" sz="2400" dirty="0" smtClean="0"/>
              <a:t> </a:t>
            </a:r>
            <a:r>
              <a:rPr lang="en-US" altLang="en-US" sz="2400" dirty="0" err="1" smtClean="0"/>
              <a:t>pekerjaan</a:t>
            </a:r>
            <a:r>
              <a:rPr lang="en-US" altLang="en-US" sz="2400" dirty="0" smtClean="0"/>
              <a:t> </a:t>
            </a:r>
            <a:r>
              <a:rPr lang="en-US" altLang="en-US" sz="2400" dirty="0" err="1" smtClean="0"/>
              <a:t>secara</a:t>
            </a:r>
            <a:r>
              <a:rPr lang="en-US" altLang="en-US" sz="2400" dirty="0" smtClean="0"/>
              <a:t> </a:t>
            </a:r>
            <a:r>
              <a:rPr lang="en-US" altLang="en-US" sz="2400" dirty="0" err="1" smtClean="0"/>
              <a:t>nasional</a:t>
            </a:r>
            <a:r>
              <a:rPr lang="en-US" altLang="en-US" sz="2400" dirty="0" smtClean="0"/>
              <a:t>, regional </a:t>
            </a:r>
            <a:r>
              <a:rPr lang="en-US" altLang="en-US" sz="2400" dirty="0" err="1" smtClean="0"/>
              <a:t>amupun</a:t>
            </a:r>
            <a:r>
              <a:rPr lang="en-US" altLang="en-US" sz="2400" dirty="0" smtClean="0"/>
              <a:t> </a:t>
            </a:r>
            <a:r>
              <a:rPr lang="en-US" altLang="en-US" sz="2400" dirty="0" err="1" smtClean="0"/>
              <a:t>internasional</a:t>
            </a:r>
            <a:endParaRPr lang="en-US" altLang="en-US" sz="2400" dirty="0" smtClean="0"/>
          </a:p>
          <a:p>
            <a:pPr lvl="1" indent="-325438" eaLnBrk="1" hangingPunct="1">
              <a:lnSpc>
                <a:spcPct val="80000"/>
              </a:lnSpc>
              <a:buFont typeface="Wingdings" panose="05000000000000000000" pitchFamily="2" charset="2"/>
              <a:buChar char="ü"/>
            </a:pPr>
            <a:r>
              <a:rPr lang="en-US" altLang="en-US" sz="2400" dirty="0" err="1" smtClean="0"/>
              <a:t>Memperoleh</a:t>
            </a:r>
            <a:r>
              <a:rPr lang="en-US" altLang="en-US" sz="2400" dirty="0" smtClean="0"/>
              <a:t> </a:t>
            </a:r>
            <a:r>
              <a:rPr lang="en-US" altLang="en-US" sz="2400" dirty="0" err="1" smtClean="0"/>
              <a:t>peningkatan</a:t>
            </a:r>
            <a:r>
              <a:rPr lang="en-US" altLang="en-US" sz="2400" dirty="0" smtClean="0"/>
              <a:t> </a:t>
            </a:r>
            <a:r>
              <a:rPr lang="en-US" altLang="en-US" sz="2400" dirty="0" err="1" smtClean="0"/>
              <a:t>karier</a:t>
            </a:r>
            <a:r>
              <a:rPr lang="en-US" altLang="en-US" sz="2400" dirty="0" smtClean="0"/>
              <a:t> </a:t>
            </a:r>
            <a:r>
              <a:rPr lang="en-US" altLang="en-US" sz="2400" dirty="0" err="1" smtClean="0"/>
              <a:t>dan</a:t>
            </a:r>
            <a:r>
              <a:rPr lang="en-US" altLang="en-US" sz="2400" dirty="0" smtClean="0"/>
              <a:t> </a:t>
            </a:r>
            <a:r>
              <a:rPr lang="en-US" altLang="en-US" sz="2400" dirty="0" err="1" smtClean="0"/>
              <a:t>pendapatan</a:t>
            </a:r>
            <a:r>
              <a:rPr lang="en-US" altLang="en-US" sz="2400" dirty="0" smtClean="0"/>
              <a:t> </a:t>
            </a:r>
            <a:r>
              <a:rPr lang="en-US" altLang="en-US" sz="2400" dirty="0" err="1" smtClean="0"/>
              <a:t>sesuai</a:t>
            </a:r>
            <a:r>
              <a:rPr lang="en-US" altLang="en-US" sz="2400" dirty="0" smtClean="0"/>
              <a:t> </a:t>
            </a:r>
            <a:r>
              <a:rPr lang="en-US" altLang="en-US" sz="2400" dirty="0" err="1" smtClean="0"/>
              <a:t>perimbangan</a:t>
            </a:r>
            <a:r>
              <a:rPr lang="en-US" altLang="en-US" sz="2400" dirty="0" smtClean="0"/>
              <a:t> </a:t>
            </a:r>
            <a:r>
              <a:rPr lang="en-US" altLang="en-US" sz="2400" dirty="0" err="1" smtClean="0"/>
              <a:t>dengan</a:t>
            </a:r>
            <a:r>
              <a:rPr lang="en-US" altLang="en-US" sz="2400" dirty="0" smtClean="0"/>
              <a:t> </a:t>
            </a:r>
            <a:r>
              <a:rPr lang="en-US" altLang="en-US" sz="2400" dirty="0" err="1" smtClean="0"/>
              <a:t>pedoman</a:t>
            </a:r>
            <a:r>
              <a:rPr lang="en-US" altLang="en-US" sz="2400" dirty="0" smtClean="0"/>
              <a:t> </a:t>
            </a:r>
            <a:r>
              <a:rPr lang="en-US" altLang="en-US" sz="2400" dirty="0" err="1" smtClean="0"/>
              <a:t>skala</a:t>
            </a:r>
            <a:r>
              <a:rPr lang="en-US" altLang="en-US" sz="2400" dirty="0" smtClean="0"/>
              <a:t> yang </a:t>
            </a:r>
            <a:r>
              <a:rPr lang="en-US" altLang="en-US" sz="2400" dirty="0" err="1" smtClean="0"/>
              <a:t>diberlakukan</a:t>
            </a:r>
            <a:r>
              <a:rPr lang="en-US" altLang="en-US" sz="2400" dirty="0" smtClean="0"/>
              <a:t>.</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Profesional</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Dengan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sertifikasi</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(3)</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0413" y="1052513"/>
            <a:ext cx="8229600" cy="639762"/>
          </a:xfrm>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Jenis-Jenis</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Sertifikasi</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64515" name="Rectangle 3"/>
          <p:cNvSpPr>
            <a:spLocks noGrp="1" noChangeArrowheads="1"/>
          </p:cNvSpPr>
          <p:nvPr>
            <p:ph idx="1"/>
          </p:nvPr>
        </p:nvSpPr>
        <p:spPr>
          <a:xfrm>
            <a:off x="755650" y="1484313"/>
            <a:ext cx="8229600" cy="5029200"/>
          </a:xfrm>
        </p:spPr>
        <p:txBody>
          <a:bodyPr/>
          <a:lstStyle/>
          <a:p>
            <a:pPr eaLnBrk="1" hangingPunct="1">
              <a:lnSpc>
                <a:spcPct val="80000"/>
              </a:lnSpc>
            </a:pPr>
            <a:endParaRPr lang="en-US" altLang="en-US" sz="2400" dirty="0" smtClean="0"/>
          </a:p>
          <a:p>
            <a:pPr marL="200025" lvl="1" indent="0" eaLnBrk="1" hangingPunct="1">
              <a:lnSpc>
                <a:spcPct val="80000"/>
              </a:lnSpc>
              <a:buFont typeface="Calibri" panose="020F0502020204030204" pitchFamily="34" charset="0"/>
              <a:buNone/>
            </a:pPr>
            <a:r>
              <a:rPr lang="en-US" altLang="en-US" sz="2400" dirty="0" smtClean="0"/>
              <a:t>1) </a:t>
            </a:r>
            <a:r>
              <a:rPr lang="en-US" altLang="en-US" sz="2400" dirty="0" err="1" smtClean="0"/>
              <a:t>Sertifikasi</a:t>
            </a:r>
            <a:r>
              <a:rPr lang="en-US" altLang="en-US" sz="2400" dirty="0" smtClean="0"/>
              <a:t> </a:t>
            </a:r>
            <a:r>
              <a:rPr lang="en-US" altLang="en-US" sz="2400" dirty="0" err="1" smtClean="0"/>
              <a:t>berorientasi</a:t>
            </a:r>
            <a:r>
              <a:rPr lang="en-US" altLang="en-US" sz="2400" dirty="0" smtClean="0"/>
              <a:t> </a:t>
            </a:r>
            <a:r>
              <a:rPr lang="en-US" altLang="en-US" sz="2400" dirty="0" err="1" smtClean="0"/>
              <a:t>produk</a:t>
            </a:r>
            <a:endParaRPr lang="en-US" altLang="en-US" sz="2400" dirty="0" smtClean="0"/>
          </a:p>
          <a:p>
            <a:pPr marL="800100" lvl="2" indent="-285750" eaLnBrk="1" hangingPunct="1">
              <a:lnSpc>
                <a:spcPct val="80000"/>
              </a:lnSpc>
              <a:buFont typeface="Wingdings" panose="05000000000000000000" pitchFamily="2" charset="2"/>
              <a:buChar char="ü"/>
            </a:pPr>
            <a:r>
              <a:rPr lang="en-US" altLang="en-US" sz="2400" dirty="0" err="1" smtClean="0"/>
              <a:t>Sertifikasi</a:t>
            </a:r>
            <a:r>
              <a:rPr lang="en-US" altLang="en-US" sz="2400" dirty="0" smtClean="0"/>
              <a:t> yang </a:t>
            </a:r>
            <a:r>
              <a:rPr lang="en-US" altLang="en-US" sz="2400" dirty="0" err="1" smtClean="0"/>
              <a:t>dikeluarkan</a:t>
            </a:r>
            <a:r>
              <a:rPr lang="en-US" altLang="en-US" sz="2400" dirty="0" smtClean="0"/>
              <a:t> </a:t>
            </a:r>
            <a:r>
              <a:rPr lang="en-US" altLang="en-US" sz="2400" dirty="0" err="1" smtClean="0"/>
              <a:t>berkaitan</a:t>
            </a:r>
            <a:r>
              <a:rPr lang="en-US" altLang="en-US" sz="2400" dirty="0" smtClean="0"/>
              <a:t> </a:t>
            </a:r>
            <a:r>
              <a:rPr lang="en-US" altLang="en-US" sz="2400" dirty="0" err="1" smtClean="0"/>
              <a:t>dengan</a:t>
            </a:r>
            <a:r>
              <a:rPr lang="en-US" altLang="en-US" sz="2400" dirty="0" smtClean="0"/>
              <a:t> </a:t>
            </a:r>
            <a:r>
              <a:rPr lang="en-US" altLang="en-US" sz="2400" dirty="0" err="1" smtClean="0"/>
              <a:t>produk</a:t>
            </a:r>
            <a:r>
              <a:rPr lang="en-US" altLang="en-US" sz="2400" dirty="0" smtClean="0"/>
              <a:t> </a:t>
            </a:r>
            <a:r>
              <a:rPr lang="en-US" altLang="en-US" sz="2400" dirty="0" err="1" smtClean="0"/>
              <a:t>perangkat</a:t>
            </a:r>
            <a:r>
              <a:rPr lang="en-US" altLang="en-US" sz="2400" dirty="0" smtClean="0"/>
              <a:t> </a:t>
            </a:r>
            <a:r>
              <a:rPr lang="en-US" altLang="en-US" sz="2400" dirty="0" err="1" smtClean="0"/>
              <a:t>lunak</a:t>
            </a:r>
            <a:r>
              <a:rPr lang="en-US" altLang="en-US" sz="2400" dirty="0" smtClean="0"/>
              <a:t> </a:t>
            </a:r>
            <a:r>
              <a:rPr lang="en-US" altLang="en-US" sz="2400" dirty="0" err="1" smtClean="0"/>
              <a:t>atau</a:t>
            </a:r>
            <a:r>
              <a:rPr lang="en-US" altLang="en-US" sz="2400" dirty="0" smtClean="0"/>
              <a:t> </a:t>
            </a:r>
            <a:r>
              <a:rPr lang="en-US" altLang="en-US" sz="2400" dirty="0" err="1" smtClean="0"/>
              <a:t>perangkat</a:t>
            </a:r>
            <a:r>
              <a:rPr lang="en-US" altLang="en-US" sz="2400" dirty="0" smtClean="0"/>
              <a:t> </a:t>
            </a:r>
            <a:r>
              <a:rPr lang="en-US" altLang="en-US" sz="2400" dirty="0" err="1" smtClean="0"/>
              <a:t>keras</a:t>
            </a:r>
            <a:r>
              <a:rPr lang="en-US" altLang="en-US" sz="2400" dirty="0" smtClean="0"/>
              <a:t> </a:t>
            </a:r>
            <a:r>
              <a:rPr lang="en-US" altLang="en-US" sz="2400" dirty="0" err="1" smtClean="0"/>
              <a:t>dari</a:t>
            </a:r>
            <a:r>
              <a:rPr lang="en-US" altLang="en-US" sz="2400" dirty="0" smtClean="0"/>
              <a:t> </a:t>
            </a:r>
            <a:r>
              <a:rPr lang="en-US" altLang="en-US" sz="2400" dirty="0" err="1" smtClean="0"/>
              <a:t>perusahaan</a:t>
            </a:r>
            <a:r>
              <a:rPr lang="en-US" altLang="en-US" sz="2400" dirty="0" smtClean="0"/>
              <a:t> </a:t>
            </a:r>
            <a:r>
              <a:rPr lang="en-US" altLang="en-US" sz="2400" dirty="0" err="1" smtClean="0"/>
              <a:t>tertentu</a:t>
            </a:r>
            <a:r>
              <a:rPr lang="en-US" altLang="en-US" sz="2400" dirty="0" smtClean="0"/>
              <a:t> </a:t>
            </a:r>
            <a:r>
              <a:rPr lang="en-US" altLang="en-US" sz="2400" dirty="0" err="1" smtClean="0"/>
              <a:t>seperti</a:t>
            </a:r>
            <a:r>
              <a:rPr lang="en-US" altLang="en-US" sz="2400" dirty="0" smtClean="0"/>
              <a:t> Microsoft, Oracle, Cisco, </a:t>
            </a:r>
            <a:r>
              <a:rPr lang="en-US" altLang="en-US" sz="2400" dirty="0" err="1" smtClean="0"/>
              <a:t>dll</a:t>
            </a:r>
            <a:r>
              <a:rPr lang="en-US" altLang="en-US" sz="2400" dirty="0" smtClean="0"/>
              <a:t>.</a:t>
            </a:r>
          </a:p>
          <a:p>
            <a:pPr marL="800100" lvl="2" indent="-285750" eaLnBrk="1" hangingPunct="1">
              <a:lnSpc>
                <a:spcPct val="80000"/>
              </a:lnSpc>
              <a:buFont typeface="Wingdings" panose="05000000000000000000" pitchFamily="2" charset="2"/>
              <a:buChar char="ü"/>
            </a:pPr>
            <a:r>
              <a:rPr lang="en-US" altLang="en-US" sz="2400" dirty="0" err="1" smtClean="0"/>
              <a:t>Biayanya</a:t>
            </a:r>
            <a:r>
              <a:rPr lang="en-US" altLang="en-US" sz="2400" dirty="0" smtClean="0"/>
              <a:t> </a:t>
            </a:r>
            <a:r>
              <a:rPr lang="en-US" altLang="en-US" sz="2400" dirty="0" err="1" smtClean="0"/>
              <a:t>cukup</a:t>
            </a:r>
            <a:r>
              <a:rPr lang="en-US" altLang="en-US" sz="2400" dirty="0" smtClean="0"/>
              <a:t> </a:t>
            </a:r>
            <a:r>
              <a:rPr lang="en-US" altLang="en-US" sz="2400" dirty="0" err="1" smtClean="0"/>
              <a:t>mahal</a:t>
            </a:r>
            <a:r>
              <a:rPr lang="en-US" altLang="en-US" sz="2400" dirty="0" smtClean="0"/>
              <a:t>.</a:t>
            </a:r>
          </a:p>
          <a:p>
            <a:pPr marL="800100" lvl="2" indent="-285750" eaLnBrk="1" hangingPunct="1">
              <a:lnSpc>
                <a:spcPct val="80000"/>
              </a:lnSpc>
              <a:buFont typeface="Wingdings" panose="05000000000000000000" pitchFamily="2" charset="2"/>
              <a:buChar char="ü"/>
            </a:pPr>
            <a:r>
              <a:rPr lang="en-US" altLang="en-US" sz="2400" dirty="0" err="1" smtClean="0"/>
              <a:t>Contoh</a:t>
            </a:r>
            <a:r>
              <a:rPr lang="en-US" altLang="en-US" sz="2400" dirty="0"/>
              <a:t>: </a:t>
            </a:r>
            <a:r>
              <a:rPr lang="en-US" altLang="en-US" sz="2400" dirty="0" err="1" smtClean="0"/>
              <a:t>Sertifikasi</a:t>
            </a:r>
            <a:r>
              <a:rPr lang="en-US" altLang="en-US" sz="2400" dirty="0" smtClean="0"/>
              <a:t> </a:t>
            </a:r>
            <a:r>
              <a:rPr lang="en-US" altLang="en-US" sz="2400" dirty="0" err="1"/>
              <a:t>microsoft</a:t>
            </a:r>
            <a:r>
              <a:rPr lang="en-US" altLang="en-US" sz="2400" dirty="0"/>
              <a:t> </a:t>
            </a:r>
          </a:p>
          <a:p>
            <a:pPr marL="514350" lvl="2" indent="0" eaLnBrk="1" hangingPunct="1">
              <a:lnSpc>
                <a:spcPct val="80000"/>
              </a:lnSpc>
              <a:buNone/>
            </a:pPr>
            <a:endParaRPr lang="en-US" altLang="en-US"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0413" y="1052513"/>
            <a:ext cx="8229600" cy="639762"/>
          </a:xfrm>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Jenis-Jenis</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Sertifikasi</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11267" name="Rectangle 3"/>
          <p:cNvSpPr>
            <a:spLocks noGrp="1" noChangeArrowheads="1"/>
          </p:cNvSpPr>
          <p:nvPr>
            <p:ph idx="1"/>
          </p:nvPr>
        </p:nvSpPr>
        <p:spPr>
          <a:xfrm>
            <a:off x="468313" y="1557338"/>
            <a:ext cx="8229600" cy="5029200"/>
          </a:xfrm>
        </p:spPr>
        <p:txBody>
          <a:bodyPr>
            <a:noAutofit/>
          </a:bodyPr>
          <a:lstStyle/>
          <a:p>
            <a:pPr eaLnBrk="1" hangingPunct="1">
              <a:lnSpc>
                <a:spcPct val="80000"/>
              </a:lnSpc>
            </a:pPr>
            <a:endParaRPr lang="en-US" altLang="en-US" sz="2400" dirty="0" smtClean="0"/>
          </a:p>
          <a:p>
            <a:pPr marL="742950" lvl="3" indent="-347663" eaLnBrk="1" hangingPunct="1">
              <a:lnSpc>
                <a:spcPct val="80000"/>
              </a:lnSpc>
              <a:buFont typeface="Calibri" panose="020F0502020204030204" pitchFamily="34" charset="0"/>
              <a:buNone/>
            </a:pPr>
            <a:r>
              <a:rPr lang="en-US" altLang="en-US" sz="2400" dirty="0" smtClean="0"/>
              <a:t>Label </a:t>
            </a:r>
            <a:r>
              <a:rPr lang="en-US" altLang="en-US" sz="2400" dirty="0" smtClean="0">
                <a:sym typeface="Wingdings" panose="05000000000000000000" pitchFamily="2" charset="2"/>
              </a:rPr>
              <a:t>MCP (Microsoft Certified Professional) </a:t>
            </a:r>
            <a:r>
              <a:rPr lang="en-US" altLang="en-US" sz="2400" dirty="0" err="1" smtClean="0">
                <a:sym typeface="Wingdings" panose="05000000000000000000" pitchFamily="2" charset="2"/>
              </a:rPr>
              <a:t>misalnya</a:t>
            </a:r>
            <a:r>
              <a:rPr lang="en-US" altLang="en-US" sz="2400" dirty="0" smtClean="0">
                <a:sym typeface="Wingdings" panose="05000000000000000000" pitchFamily="2" charset="2"/>
              </a:rPr>
              <a:t> : MCDBA (Microsoft Certified Database Administrators), MCT (Microsoft Certified Trainers)  </a:t>
            </a:r>
            <a:r>
              <a:rPr lang="en-US" altLang="en-US" sz="2400" dirty="0" err="1" smtClean="0">
                <a:sym typeface="Wingdings" panose="05000000000000000000" pitchFamily="2" charset="2"/>
              </a:rPr>
              <a:t>pelatihan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perangkat</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lunak</a:t>
            </a:r>
            <a:r>
              <a:rPr lang="en-US" altLang="en-US" sz="2400" dirty="0" smtClean="0">
                <a:sym typeface="Wingdings" panose="05000000000000000000" pitchFamily="2" charset="2"/>
              </a:rPr>
              <a:t>.</a:t>
            </a:r>
          </a:p>
          <a:p>
            <a:pPr marL="742950" lvl="3" indent="-347663" eaLnBrk="1" hangingPunct="1">
              <a:lnSpc>
                <a:spcPct val="80000"/>
              </a:lnSpc>
              <a:buFont typeface="Calibri" panose="020F0502020204030204" pitchFamily="34" charset="0"/>
              <a:buNone/>
            </a:pPr>
            <a:endParaRPr lang="en-US" altLang="en-US" sz="2400" dirty="0" smtClean="0">
              <a:sym typeface="Wingdings" panose="05000000000000000000" pitchFamily="2" charset="2"/>
            </a:endParaRPr>
          </a:p>
          <a:p>
            <a:pPr marL="742950" lvl="3" indent="-347663" eaLnBrk="1" hangingPunct="1">
              <a:lnSpc>
                <a:spcPct val="80000"/>
              </a:lnSpc>
              <a:buFont typeface="Arial" panose="020B0604020202020204" pitchFamily="34" charset="0"/>
              <a:buChar char="•"/>
            </a:pPr>
            <a:r>
              <a:rPr lang="en-US" altLang="en-US" sz="2400" dirty="0" err="1" smtClean="0"/>
              <a:t>Sertifikasi</a:t>
            </a:r>
            <a:r>
              <a:rPr lang="en-US" altLang="en-US" sz="2400" dirty="0" smtClean="0"/>
              <a:t> Oracle </a:t>
            </a:r>
          </a:p>
          <a:p>
            <a:pPr marL="742950" lvl="3" indent="0" eaLnBrk="1" hangingPunct="1">
              <a:lnSpc>
                <a:spcPct val="80000"/>
              </a:lnSpc>
              <a:buFont typeface="Calibri" panose="020F0502020204030204" pitchFamily="34" charset="0"/>
              <a:buNone/>
            </a:pPr>
            <a:r>
              <a:rPr lang="en-US" altLang="en-US" sz="2400" dirty="0" smtClean="0"/>
              <a:t>OCP (Oracle </a:t>
            </a:r>
            <a:r>
              <a:rPr lang="en-US" altLang="en-US" sz="2400" dirty="0" err="1" smtClean="0"/>
              <a:t>Certifed</a:t>
            </a:r>
            <a:r>
              <a:rPr lang="en-US" altLang="en-US" sz="2400" dirty="0" smtClean="0"/>
              <a:t> Professional), </a:t>
            </a:r>
            <a:r>
              <a:rPr lang="en-US" altLang="en-US" sz="2400" dirty="0" err="1" smtClean="0"/>
              <a:t>misalnya</a:t>
            </a:r>
            <a:r>
              <a:rPr lang="en-US" altLang="en-US" sz="2400" dirty="0" smtClean="0"/>
              <a:t>: </a:t>
            </a:r>
            <a:r>
              <a:rPr lang="en-US" altLang="en-US" sz="2400" dirty="0" err="1" smtClean="0"/>
              <a:t>konsep-konsep</a:t>
            </a:r>
            <a:r>
              <a:rPr lang="en-US" altLang="en-US" sz="2400" dirty="0" smtClean="0"/>
              <a:t> </a:t>
            </a:r>
            <a:r>
              <a:rPr lang="en-US" altLang="en-US" sz="2400" dirty="0" err="1" smtClean="0"/>
              <a:t>dasar</a:t>
            </a:r>
            <a:r>
              <a:rPr lang="en-US" altLang="en-US" sz="2400" dirty="0" smtClean="0"/>
              <a:t> SQL.</a:t>
            </a:r>
          </a:p>
          <a:p>
            <a:pPr marL="742950" lvl="3" indent="-347663" eaLnBrk="1" hangingPunct="1">
              <a:lnSpc>
                <a:spcPct val="80000"/>
              </a:lnSpc>
              <a:buFont typeface="Calibri" panose="020F0502020204030204" pitchFamily="34" charset="0"/>
              <a:buNone/>
            </a:pPr>
            <a:endParaRPr lang="en-US" altLang="en-US" sz="2400" dirty="0" smtClean="0"/>
          </a:p>
          <a:p>
            <a:pPr marL="742950" lvl="3" indent="-347663" eaLnBrk="1" hangingPunct="1">
              <a:lnSpc>
                <a:spcPct val="80000"/>
              </a:lnSpc>
              <a:buFont typeface="Arial" panose="020B0604020202020204" pitchFamily="34" charset="0"/>
              <a:buChar char="•"/>
            </a:pPr>
            <a:r>
              <a:rPr lang="en-US" altLang="en-US" sz="2400" dirty="0" err="1" smtClean="0"/>
              <a:t>Sertifikasi</a:t>
            </a:r>
            <a:r>
              <a:rPr lang="en-US" altLang="en-US" sz="2400" dirty="0" smtClean="0"/>
              <a:t> CISCO</a:t>
            </a:r>
          </a:p>
          <a:p>
            <a:pPr marL="742950" lvl="3" indent="0" eaLnBrk="1" hangingPunct="1">
              <a:lnSpc>
                <a:spcPct val="80000"/>
              </a:lnSpc>
              <a:buFont typeface="Calibri" panose="020F0502020204030204" pitchFamily="34" charset="0"/>
              <a:buNone/>
            </a:pPr>
            <a:r>
              <a:rPr lang="en-US" altLang="en-US" sz="2400" dirty="0" smtClean="0"/>
              <a:t>CCNP (Cisco Certified Networking Professional), </a:t>
            </a:r>
            <a:r>
              <a:rPr lang="en-US" altLang="en-US" sz="2400" dirty="0" err="1" smtClean="0"/>
              <a:t>misal</a:t>
            </a:r>
            <a:r>
              <a:rPr lang="en-US" altLang="en-US" sz="2400" dirty="0" smtClean="0"/>
              <a:t> : </a:t>
            </a:r>
            <a:r>
              <a:rPr lang="en-US" altLang="en-US" sz="2400" dirty="0" err="1" smtClean="0"/>
              <a:t>konfigurasi</a:t>
            </a:r>
            <a:r>
              <a:rPr lang="en-US" altLang="en-US" sz="2400" dirty="0" smtClean="0"/>
              <a:t> switch </a:t>
            </a:r>
            <a:r>
              <a:rPr lang="en-US" altLang="en-US" sz="2400" dirty="0" err="1" smtClean="0"/>
              <a:t>dan</a:t>
            </a:r>
            <a:r>
              <a:rPr lang="en-US" altLang="en-US" sz="2400" dirty="0" smtClean="0"/>
              <a:t> </a:t>
            </a:r>
            <a:r>
              <a:rPr lang="en-US" altLang="en-US" sz="2400" dirty="0" err="1" smtClean="0"/>
              <a:t>router,ACL</a:t>
            </a:r>
            <a:r>
              <a:rPr lang="en-US" altLang="en-US" sz="2400"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55650" y="981075"/>
            <a:ext cx="8229600" cy="639763"/>
          </a:xfrm>
        </p:spPr>
        <p:txBody>
          <a:bodyPr/>
          <a:lstStyle/>
          <a:p>
            <a:pPr eaLnBrk="1" fontAlgn="auto" hangingPunct="1">
              <a:spcAft>
                <a:spcPts val="0"/>
              </a:spcAft>
              <a:defRPr/>
            </a:pP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Jenis-Jenis</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40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Sertifikasi</a:t>
            </a:r>
            <a:r>
              <a:rPr lang="en-US" sz="40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(3)</a:t>
            </a:r>
            <a:endPar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66563" name="Rectangle 3"/>
          <p:cNvSpPr>
            <a:spLocks noGrp="1" noChangeArrowheads="1"/>
          </p:cNvSpPr>
          <p:nvPr>
            <p:ph idx="1"/>
          </p:nvPr>
        </p:nvSpPr>
        <p:spPr>
          <a:xfrm>
            <a:off x="755650" y="1771650"/>
            <a:ext cx="8229600" cy="5029200"/>
          </a:xfrm>
        </p:spPr>
        <p:txBody>
          <a:bodyPr/>
          <a:lstStyle/>
          <a:p>
            <a:pPr marL="200025" lvl="1" indent="0" eaLnBrk="1" hangingPunct="1">
              <a:lnSpc>
                <a:spcPct val="80000"/>
              </a:lnSpc>
              <a:buFont typeface="Calibri" panose="020F0502020204030204" pitchFamily="34" charset="0"/>
              <a:buNone/>
            </a:pPr>
            <a:r>
              <a:rPr lang="en-US" altLang="en-US" sz="2400" smtClean="0"/>
              <a:t>2) Sertifikasi yang berorientasi profesi</a:t>
            </a:r>
          </a:p>
          <a:p>
            <a:pPr marL="958850" lvl="2" indent="-342900" eaLnBrk="1" hangingPunct="1">
              <a:lnSpc>
                <a:spcPct val="80000"/>
              </a:lnSpc>
              <a:buFont typeface="Wingdings" panose="05000000000000000000" pitchFamily="2" charset="2"/>
              <a:buChar char="ü"/>
            </a:pPr>
            <a:r>
              <a:rPr lang="en-US" altLang="en-US" sz="2400" smtClean="0"/>
              <a:t>Sertifikasi yang diuji kompetensinya sebagai seorang ahli dibidang TI.</a:t>
            </a:r>
          </a:p>
          <a:p>
            <a:pPr marL="958850" lvl="2" indent="-342900" eaLnBrk="1" hangingPunct="1">
              <a:lnSpc>
                <a:spcPct val="80000"/>
              </a:lnSpc>
              <a:buFont typeface="Wingdings" panose="05000000000000000000" pitchFamily="2" charset="2"/>
              <a:buChar char="ü"/>
            </a:pPr>
            <a:r>
              <a:rPr lang="en-US" altLang="en-US" sz="2400" smtClean="0"/>
              <a:t>Contohnya:</a:t>
            </a:r>
          </a:p>
          <a:p>
            <a:pPr marL="1301750" lvl="3" indent="-342900" eaLnBrk="1" hangingPunct="1">
              <a:lnSpc>
                <a:spcPct val="80000"/>
              </a:lnSpc>
              <a:buFont typeface="Arial" panose="020B0604020202020204" pitchFamily="34" charset="0"/>
              <a:buChar char="•"/>
            </a:pPr>
            <a:r>
              <a:rPr lang="en-US" altLang="en-US" sz="2400" smtClean="0"/>
              <a:t>CCP (Certified Computer Programmer) </a:t>
            </a:r>
            <a:r>
              <a:rPr lang="en-US" altLang="en-US" sz="2400" smtClean="0">
                <a:sym typeface="Wingdings" panose="05000000000000000000" pitchFamily="2" charset="2"/>
              </a:rPr>
              <a:t> merupakan sertifikasi untuk para profesional yang bekerja sebagai programmer.</a:t>
            </a:r>
          </a:p>
          <a:p>
            <a:pPr marL="1301750" lvl="3" indent="-342900" eaLnBrk="1" hangingPunct="1">
              <a:lnSpc>
                <a:spcPct val="80000"/>
              </a:lnSpc>
              <a:buFont typeface="Arial" panose="020B0604020202020204" pitchFamily="34" charset="0"/>
              <a:buChar char="•"/>
            </a:pPr>
            <a:r>
              <a:rPr lang="en-US" altLang="en-US" sz="2400" smtClean="0"/>
              <a:t>CSP (Certified Systems Professional) </a:t>
            </a:r>
            <a:r>
              <a:rPr lang="en-US" altLang="en-US" sz="2400" smtClean="0">
                <a:sym typeface="Wingdings" panose="05000000000000000000" pitchFamily="2" charset="2"/>
              </a:rPr>
              <a:t> merupakan sertifikasi para profesional yang bekerja dibidang analis desain dan pengembangan sistem berbasis komputer.</a:t>
            </a:r>
            <a:endParaRPr lang="en-US" altLang="en-US" sz="24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77888" y="333375"/>
            <a:ext cx="7543800" cy="1449388"/>
          </a:xfrm>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Pendahuluan</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53251" name="Rectangle 3"/>
          <p:cNvSpPr>
            <a:spLocks noGrp="1" noChangeArrowheads="1"/>
          </p:cNvSpPr>
          <p:nvPr>
            <p:ph idx="1"/>
          </p:nvPr>
        </p:nvSpPr>
        <p:spPr>
          <a:xfrm>
            <a:off x="896938" y="1916113"/>
            <a:ext cx="8229600" cy="5105400"/>
          </a:xfrm>
        </p:spPr>
        <p:txBody>
          <a:bodyPr/>
          <a:lstStyle/>
          <a:p>
            <a:pPr marL="285750" indent="-285750" eaLnBrk="1" hangingPunct="1">
              <a:lnSpc>
                <a:spcPct val="80000"/>
              </a:lnSpc>
              <a:buFont typeface="Wingdings" panose="05000000000000000000" pitchFamily="2" charset="2"/>
              <a:buChar char="ü"/>
            </a:pPr>
            <a:r>
              <a:rPr lang="en-US" altLang="en-US" sz="2400" smtClean="0"/>
              <a:t>Teknologi informasi merupakan teknologi yang selalu berkembang baik secara revolusioner (seperti perkembangan dunia perangkat keras) maupun  yang lebih bersifat evolusioner (seperti perkembangan dunia perangkat lunak).</a:t>
            </a:r>
          </a:p>
          <a:p>
            <a:pPr marL="285750" indent="-285750" eaLnBrk="1" hangingPunct="1">
              <a:lnSpc>
                <a:spcPct val="80000"/>
              </a:lnSpc>
              <a:buFont typeface="Wingdings" panose="05000000000000000000" pitchFamily="2" charset="2"/>
              <a:buChar char="ü"/>
            </a:pPr>
            <a:r>
              <a:rPr lang="en-US" altLang="en-US" sz="2400" smtClean="0"/>
              <a:t>Profesi dibidang teknologi informasi merupakan profesi yang tergolong baru diantara profesi-profesi yang lain, seperti: kedokteran, guru dan sebagainya.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fontAlgn="auto" hangingPunct="1">
              <a:spcAft>
                <a:spcPts val="0"/>
              </a:spcAft>
              <a:defRPr/>
            </a:pP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Pendahuluan</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54275" name="Rectangle 3"/>
          <p:cNvSpPr>
            <a:spLocks noGrp="1" noChangeArrowheads="1"/>
          </p:cNvSpPr>
          <p:nvPr>
            <p:ph idx="1"/>
          </p:nvPr>
        </p:nvSpPr>
        <p:spPr>
          <a:xfrm>
            <a:off x="787400" y="1916113"/>
            <a:ext cx="7816850" cy="5105400"/>
          </a:xfrm>
        </p:spPr>
        <p:txBody>
          <a:bodyPr/>
          <a:lstStyle/>
          <a:p>
            <a:pPr marL="285750" indent="-285750" eaLnBrk="1" hangingPunct="1">
              <a:lnSpc>
                <a:spcPct val="80000"/>
              </a:lnSpc>
              <a:buFont typeface="Wingdings" panose="05000000000000000000" pitchFamily="2" charset="2"/>
              <a:buChar char="ü"/>
            </a:pPr>
            <a:r>
              <a:rPr lang="en-US" altLang="en-US" sz="2400" smtClean="0"/>
              <a:t>Untuk itu perlu dilakukan standarisasi dari sebuah profesi agar pelaku profesi tersebut dapat mempertanggungjawabkan kemampuannya dalam menjalankan pekerjaan (</a:t>
            </a:r>
            <a:r>
              <a:rPr lang="en-US" altLang="en-US" sz="2400" smtClean="0">
                <a:sym typeface="Wingdings" panose="05000000000000000000" pitchFamily="2" charset="2"/>
              </a:rPr>
              <a:t>profesionalisme).</a:t>
            </a:r>
            <a:endParaRPr lang="en-US" altLang="en-US" sz="2400" smtClean="0"/>
          </a:p>
          <a:p>
            <a:pPr marL="285750" indent="-285750" eaLnBrk="1" hangingPunct="1">
              <a:lnSpc>
                <a:spcPct val="80000"/>
              </a:lnSpc>
              <a:buFont typeface="Wingdings" panose="05000000000000000000" pitchFamily="2" charset="2"/>
              <a:buChar char="ü"/>
            </a:pPr>
            <a:r>
              <a:rPr lang="en-US" altLang="en-US" sz="2400" smtClean="0"/>
              <a:t>Standarisasi dan sertifikasi dapat dilakukan oleh badan-badan resmi yang ditunjuk pemerintah atau dilakukan juga oleh industri secara langsung yang sering disebut: vendor certification.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22325" y="287338"/>
            <a:ext cx="7926388" cy="1449387"/>
          </a:xfrm>
        </p:spPr>
        <p:txBody>
          <a:bodyPr>
            <a:normAutofit fontScale="90000"/>
          </a:bodyPr>
          <a:lstStyle/>
          <a:p>
            <a:pPr eaLnBrk="1" fontAlgn="auto" hangingPunct="1">
              <a:spcAft>
                <a:spcPts val="0"/>
              </a:spcAft>
              <a:defRPr/>
            </a:pP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Gambaran</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Umum</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Pekerjaan</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di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Bidang</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Teknologi</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Informasi</a:t>
            </a:r>
            <a:endPar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5123" name="Rectangle 3"/>
          <p:cNvSpPr>
            <a:spLocks noGrp="1" noChangeArrowheads="1"/>
          </p:cNvSpPr>
          <p:nvPr>
            <p:ph idx="1"/>
          </p:nvPr>
        </p:nvSpPr>
        <p:spPr>
          <a:xfrm>
            <a:off x="822325" y="1846263"/>
            <a:ext cx="8142288" cy="4022725"/>
          </a:xfrm>
        </p:spPr>
        <p:txBody>
          <a:bodyPr rtlCol="0">
            <a:noAutofit/>
          </a:bodyPr>
          <a:lstStyle/>
          <a:p>
            <a:pPr marL="91440" indent="-91440" eaLnBrk="1" fontAlgn="auto" hangingPunct="1">
              <a:lnSpc>
                <a:spcPct val="80000"/>
              </a:lnSpc>
              <a:defRPr/>
            </a:pPr>
            <a:r>
              <a:rPr lang="en-US" altLang="en-US" sz="2400" dirty="0" err="1" smtClean="0">
                <a:solidFill>
                  <a:schemeClr val="tx1">
                    <a:lumMod val="75000"/>
                    <a:lumOff val="25000"/>
                  </a:schemeClr>
                </a:solidFill>
              </a:rPr>
              <a:t>Secara</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umum</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pekerjaan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dibidang</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teknologi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informasi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terbagi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dalam</a:t>
            </a:r>
            <a:r>
              <a:rPr lang="en-US" altLang="en-US" sz="2400" dirty="0" smtClean="0">
                <a:solidFill>
                  <a:schemeClr val="tx1">
                    <a:lumMod val="75000"/>
                    <a:lumOff val="25000"/>
                  </a:schemeClr>
                </a:solidFill>
              </a:rPr>
              <a:t> 4 </a:t>
            </a:r>
            <a:r>
              <a:rPr lang="en-US" altLang="en-US" sz="2400" dirty="0" err="1" smtClean="0">
                <a:solidFill>
                  <a:schemeClr val="tx1">
                    <a:lumMod val="75000"/>
                    <a:lumOff val="25000"/>
                  </a:schemeClr>
                </a:solidFill>
              </a:rPr>
              <a:t>kelompok</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yaitu</a:t>
            </a:r>
            <a:r>
              <a:rPr lang="en-US" altLang="en-US" sz="2400" dirty="0" smtClean="0">
                <a:solidFill>
                  <a:schemeClr val="tx1">
                    <a:lumMod val="75000"/>
                    <a:lumOff val="25000"/>
                  </a:schemeClr>
                </a:solidFill>
              </a:rPr>
              <a:t> :</a:t>
            </a:r>
          </a:p>
          <a:p>
            <a:pPr marL="514350" indent="-457200" eaLnBrk="1" fontAlgn="auto" hangingPunct="1">
              <a:lnSpc>
                <a:spcPct val="80000"/>
              </a:lnSpc>
              <a:buFont typeface="+mj-lt"/>
              <a:buAutoNum type="arabicParenR"/>
              <a:tabLst>
                <a:tab pos="685800" algn="l"/>
              </a:tabLst>
              <a:defRPr/>
            </a:pPr>
            <a:r>
              <a:rPr lang="en-US" altLang="en-US" sz="2400" dirty="0" err="1" smtClean="0">
                <a:solidFill>
                  <a:schemeClr val="tx1">
                    <a:lumMod val="75000"/>
                    <a:lumOff val="25000"/>
                  </a:schemeClr>
                </a:solidFill>
              </a:rPr>
              <a:t>Perangkat</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lunak</a:t>
            </a:r>
            <a:r>
              <a:rPr lang="en-US" altLang="en-US" sz="2400" dirty="0" smtClean="0">
                <a:solidFill>
                  <a:schemeClr val="tx1">
                    <a:lumMod val="75000"/>
                    <a:lumOff val="25000"/>
                  </a:schemeClr>
                </a:solidFill>
              </a:rPr>
              <a:t> : </a:t>
            </a:r>
            <a:r>
              <a:rPr lang="en-US" altLang="en-US" sz="2400" dirty="0" err="1" smtClean="0">
                <a:solidFill>
                  <a:schemeClr val="tx1">
                    <a:lumMod val="75000"/>
                    <a:lumOff val="25000"/>
                  </a:schemeClr>
                </a:solidFill>
              </a:rPr>
              <a:t>tugasnya</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merancang</a:t>
            </a:r>
            <a:r>
              <a:rPr lang="en-US" altLang="en-US" sz="2400" dirty="0" smtClean="0">
                <a:solidFill>
                  <a:schemeClr val="tx1">
                    <a:lumMod val="75000"/>
                    <a:lumOff val="25000"/>
                  </a:schemeClr>
                </a:solidFill>
              </a:rPr>
              <a:t> OS, database </a:t>
            </a:r>
            <a:r>
              <a:rPr lang="en-US" altLang="en-US" sz="2400" dirty="0" err="1" smtClean="0">
                <a:solidFill>
                  <a:schemeClr val="tx1">
                    <a:lumMod val="75000"/>
                    <a:lumOff val="25000"/>
                  </a:schemeClr>
                </a:solidFill>
              </a:rPr>
              <a:t>maupun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sistem</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aplikasi</a:t>
            </a:r>
            <a:r>
              <a:rPr lang="en-US" altLang="en-US" sz="2400" dirty="0" smtClean="0">
                <a:solidFill>
                  <a:schemeClr val="tx1">
                    <a:lumMod val="75000"/>
                    <a:lumOff val="25000"/>
                  </a:schemeClr>
                </a:solidFill>
              </a:rPr>
              <a:t>.</a:t>
            </a:r>
          </a:p>
          <a:p>
            <a:pPr marL="914400" lvl="2" indent="-400050" eaLnBrk="1" fontAlgn="auto" hangingPunct="1">
              <a:lnSpc>
                <a:spcPct val="80000"/>
              </a:lnSpc>
              <a:buFont typeface="Wingdings" panose="05000000000000000000" pitchFamily="2" charset="2"/>
              <a:buChar char="§"/>
              <a:defRPr/>
            </a:pPr>
            <a:r>
              <a:rPr lang="en-US" altLang="en-US" sz="2400" dirty="0" err="1" smtClean="0">
                <a:solidFill>
                  <a:schemeClr val="tx1">
                    <a:lumMod val="75000"/>
                    <a:lumOff val="25000"/>
                  </a:schemeClr>
                </a:solidFill>
              </a:rPr>
              <a:t>Sistem</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analis</a:t>
            </a:r>
            <a:r>
              <a:rPr lang="en-US" altLang="en-US" sz="2400" dirty="0" smtClean="0">
                <a:solidFill>
                  <a:schemeClr val="tx1">
                    <a:lumMod val="75000"/>
                    <a:lumOff val="25000"/>
                  </a:schemeClr>
                </a:solidFill>
              </a:rPr>
              <a:t> </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menganalisis</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sistem</a:t>
            </a:r>
            <a:r>
              <a:rPr lang="en-US" altLang="en-US" sz="2400" dirty="0" smtClean="0">
                <a:solidFill>
                  <a:schemeClr val="tx1">
                    <a:lumMod val="75000"/>
                    <a:lumOff val="25000"/>
                  </a:schemeClr>
                </a:solidFill>
                <a:sym typeface="Wingdings" panose="05000000000000000000" pitchFamily="2" charset="2"/>
              </a:rPr>
              <a:t> yang </a:t>
            </a:r>
            <a:r>
              <a:rPr lang="en-US" altLang="en-US" sz="2400" dirty="0" err="1" smtClean="0">
                <a:solidFill>
                  <a:schemeClr val="tx1">
                    <a:lumMod val="75000"/>
                    <a:lumOff val="25000"/>
                  </a:schemeClr>
                </a:solidFill>
                <a:sym typeface="Wingdings" panose="05000000000000000000" pitchFamily="2" charset="2"/>
              </a:rPr>
              <a:t>akan</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diimplementasikan</a:t>
            </a:r>
            <a:r>
              <a:rPr lang="en-US" altLang="en-US" sz="2400" dirty="0" smtClean="0">
                <a:solidFill>
                  <a:schemeClr val="tx1">
                    <a:lumMod val="75000"/>
                    <a:lumOff val="25000"/>
                  </a:schemeClr>
                </a:solidFill>
                <a:sym typeface="Wingdings" panose="05000000000000000000" pitchFamily="2" charset="2"/>
              </a:rPr>
              <a:t>.</a:t>
            </a:r>
            <a:endParaRPr lang="en-US" altLang="en-US" sz="2400" dirty="0" smtClean="0">
              <a:solidFill>
                <a:schemeClr val="tx1">
                  <a:lumMod val="75000"/>
                  <a:lumOff val="25000"/>
                </a:schemeClr>
              </a:solidFill>
            </a:endParaRPr>
          </a:p>
          <a:p>
            <a:pPr marL="914400" lvl="2" indent="-400050" eaLnBrk="1" fontAlgn="auto" hangingPunct="1">
              <a:lnSpc>
                <a:spcPct val="80000"/>
              </a:lnSpc>
              <a:buFont typeface="Wingdings" panose="05000000000000000000" pitchFamily="2" charset="2"/>
              <a:buChar char="§"/>
              <a:defRPr/>
            </a:pPr>
            <a:r>
              <a:rPr lang="en-US" altLang="en-US" sz="2400" dirty="0" smtClean="0">
                <a:solidFill>
                  <a:schemeClr val="tx1">
                    <a:lumMod val="75000"/>
                    <a:lumOff val="25000"/>
                  </a:schemeClr>
                </a:solidFill>
              </a:rPr>
              <a:t>Programmer </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mengimplementasikan</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rancangan</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sistem</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dari</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sistem</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analis</a:t>
            </a:r>
            <a:endParaRPr lang="en-US" altLang="en-US" sz="2400" dirty="0" smtClean="0">
              <a:solidFill>
                <a:schemeClr val="tx1">
                  <a:lumMod val="75000"/>
                  <a:lumOff val="25000"/>
                </a:schemeClr>
              </a:solidFill>
            </a:endParaRPr>
          </a:p>
          <a:p>
            <a:pPr marL="914400" lvl="2" indent="-400050" eaLnBrk="1" fontAlgn="auto" hangingPunct="1">
              <a:lnSpc>
                <a:spcPct val="80000"/>
              </a:lnSpc>
              <a:buFont typeface="Wingdings" panose="05000000000000000000" pitchFamily="2" charset="2"/>
              <a:buChar char="§"/>
              <a:defRPr/>
            </a:pPr>
            <a:r>
              <a:rPr lang="en-US" altLang="en-US" sz="2400" dirty="0" smtClean="0">
                <a:solidFill>
                  <a:schemeClr val="tx1">
                    <a:lumMod val="75000"/>
                    <a:lumOff val="25000"/>
                  </a:schemeClr>
                </a:solidFill>
              </a:rPr>
              <a:t>Web designer </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melakukan</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kegiatan</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perencanaan</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sistem</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berbasis</a:t>
            </a:r>
            <a:r>
              <a:rPr lang="en-US" altLang="en-US" sz="2400" dirty="0" smtClean="0">
                <a:solidFill>
                  <a:schemeClr val="tx1">
                    <a:lumMod val="75000"/>
                    <a:lumOff val="25000"/>
                  </a:schemeClr>
                </a:solidFill>
                <a:sym typeface="Wingdings" panose="05000000000000000000" pitchFamily="2" charset="2"/>
              </a:rPr>
              <a:t> web.</a:t>
            </a:r>
            <a:endParaRPr lang="en-US" altLang="en-US" sz="2400" dirty="0" smtClean="0">
              <a:solidFill>
                <a:schemeClr val="tx1">
                  <a:lumMod val="75000"/>
                  <a:lumOff val="25000"/>
                </a:schemeClr>
              </a:solidFill>
            </a:endParaRPr>
          </a:p>
          <a:p>
            <a:pPr marL="914400" lvl="2" indent="-400050" eaLnBrk="1" fontAlgn="auto" hangingPunct="1">
              <a:lnSpc>
                <a:spcPct val="80000"/>
              </a:lnSpc>
              <a:buFont typeface="Wingdings" panose="05000000000000000000" pitchFamily="2" charset="2"/>
              <a:buChar char="§"/>
              <a:defRPr/>
            </a:pPr>
            <a:r>
              <a:rPr lang="en-US" altLang="en-US" sz="2400" dirty="0" smtClean="0">
                <a:solidFill>
                  <a:schemeClr val="tx1">
                    <a:lumMod val="75000"/>
                    <a:lumOff val="25000"/>
                  </a:schemeClr>
                </a:solidFill>
              </a:rPr>
              <a:t>Web programmer </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mengimplementasikan</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rancangan</a:t>
            </a:r>
            <a:r>
              <a:rPr lang="en-US" altLang="en-US" sz="2400" dirty="0" smtClean="0">
                <a:solidFill>
                  <a:schemeClr val="tx1">
                    <a:lumMod val="75000"/>
                    <a:lumOff val="25000"/>
                  </a:schemeClr>
                </a:solidFill>
                <a:sym typeface="Wingdings" panose="05000000000000000000" pitchFamily="2" charset="2"/>
              </a:rPr>
              <a:t> </a:t>
            </a:r>
            <a:r>
              <a:rPr lang="en-US" altLang="en-US" sz="2400" dirty="0" err="1" smtClean="0">
                <a:solidFill>
                  <a:schemeClr val="tx1">
                    <a:lumMod val="75000"/>
                    <a:lumOff val="25000"/>
                  </a:schemeClr>
                </a:solidFill>
                <a:sym typeface="Wingdings" panose="05000000000000000000" pitchFamily="2" charset="2"/>
              </a:rPr>
              <a:t>dari</a:t>
            </a:r>
            <a:r>
              <a:rPr lang="en-US" altLang="en-US" sz="2400" dirty="0" smtClean="0">
                <a:solidFill>
                  <a:schemeClr val="tx1">
                    <a:lumMod val="75000"/>
                    <a:lumOff val="25000"/>
                  </a:schemeClr>
                </a:solidFill>
                <a:sym typeface="Wingdings" panose="05000000000000000000" pitchFamily="2" charset="2"/>
              </a:rPr>
              <a:t> web designer.</a:t>
            </a:r>
            <a:endParaRPr lang="en-US" altLang="en-US" sz="2400" dirty="0" smtClean="0">
              <a:solidFill>
                <a:schemeClr val="tx1">
                  <a:lumMod val="75000"/>
                  <a:lumOff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22325" y="287338"/>
            <a:ext cx="8213725" cy="1449387"/>
          </a:xfrm>
        </p:spPr>
        <p:txBody>
          <a:bodyPr>
            <a:normAutofit fontScale="90000"/>
          </a:bodyPr>
          <a:lstStyle/>
          <a:p>
            <a:pPr eaLnBrk="1" fontAlgn="auto" hangingPunct="1">
              <a:spcAft>
                <a:spcPts val="0"/>
              </a:spcAft>
              <a:defRPr/>
            </a:pP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Gambaran</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Umum</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Pekerjaan</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di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Bidang</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4000" b="1" dirty="0" err="1">
                <a:solidFill>
                  <a:srgbClr val="002060"/>
                </a:solidFill>
                <a:latin typeface="Verdana" panose="020B0604030504040204" pitchFamily="34" charset="0"/>
                <a:ea typeface="Verdana" panose="020B0604030504040204" pitchFamily="34" charset="0"/>
                <a:cs typeface="Verdana" panose="020B0604030504040204" pitchFamily="34" charset="0"/>
              </a:rPr>
              <a:t>Teknologi</a:t>
            </a:r>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40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Informasi</a:t>
            </a:r>
            <a:r>
              <a:rPr lang="en-US" sz="40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a:t>
            </a:r>
            <a:endPar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53251" name="Rectangle 3"/>
          <p:cNvSpPr>
            <a:spLocks noGrp="1" noChangeArrowheads="1"/>
          </p:cNvSpPr>
          <p:nvPr>
            <p:ph idx="1"/>
          </p:nvPr>
        </p:nvSpPr>
        <p:spPr/>
        <p:txBody>
          <a:bodyPr/>
          <a:lstStyle/>
          <a:p>
            <a:pPr marL="657225" lvl="1" indent="-457200" eaLnBrk="1" hangingPunct="1">
              <a:lnSpc>
                <a:spcPct val="80000"/>
              </a:lnSpc>
              <a:buFont typeface="+mj-lt"/>
              <a:buAutoNum type="arabicParenR" startAt="2"/>
              <a:defRPr/>
            </a:pPr>
            <a:r>
              <a:rPr lang="en-US" altLang="en-US" sz="2400" dirty="0" err="1" smtClean="0"/>
              <a:t>Perangkat</a:t>
            </a:r>
            <a:r>
              <a:rPr lang="en-US" altLang="en-US" sz="2400" dirty="0" smtClean="0"/>
              <a:t> </a:t>
            </a:r>
            <a:r>
              <a:rPr lang="en-US" altLang="en-US" sz="2400" dirty="0" err="1" smtClean="0"/>
              <a:t>keras</a:t>
            </a:r>
            <a:endParaRPr lang="en-US" altLang="en-US" sz="2400" dirty="0" smtClean="0"/>
          </a:p>
          <a:p>
            <a:pPr marL="971550" lvl="2" indent="-342900" eaLnBrk="1" hangingPunct="1">
              <a:lnSpc>
                <a:spcPct val="80000"/>
              </a:lnSpc>
              <a:buFont typeface="Wingdings" panose="05000000000000000000" pitchFamily="2" charset="2"/>
              <a:buChar char="§"/>
              <a:defRPr/>
            </a:pPr>
            <a:r>
              <a:rPr lang="en-US" altLang="en-US" sz="2400" dirty="0" err="1" smtClean="0"/>
              <a:t>Teknisi</a:t>
            </a:r>
            <a:r>
              <a:rPr lang="en-US" altLang="en-US" sz="2400" dirty="0" smtClean="0"/>
              <a:t> </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pemeliharaan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dan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perbaikan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perangkat</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sistem</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komputer</a:t>
            </a:r>
            <a:r>
              <a:rPr lang="en-US" altLang="en-US" sz="2400" dirty="0" smtClean="0">
                <a:sym typeface="Wingdings" panose="05000000000000000000" pitchFamily="2" charset="2"/>
              </a:rPr>
              <a:t>.</a:t>
            </a:r>
            <a:endParaRPr lang="en-US" altLang="en-US" sz="2400" dirty="0" smtClean="0"/>
          </a:p>
          <a:p>
            <a:pPr marL="971550" lvl="2" indent="-342900" eaLnBrk="1" hangingPunct="1">
              <a:lnSpc>
                <a:spcPct val="80000"/>
              </a:lnSpc>
              <a:buFont typeface="Wingdings" panose="05000000000000000000" pitchFamily="2" charset="2"/>
              <a:buChar char="§"/>
              <a:defRPr/>
            </a:pPr>
            <a:r>
              <a:rPr lang="en-US" altLang="en-US" sz="2400" dirty="0" smtClean="0"/>
              <a:t>Networking engineer </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teknis</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jaringan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komputer</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dari</a:t>
            </a:r>
            <a:r>
              <a:rPr lang="en-US" altLang="en-US" sz="2400" dirty="0" smtClean="0">
                <a:sym typeface="Wingdings" panose="05000000000000000000" pitchFamily="2" charset="2"/>
              </a:rPr>
              <a:t> maintenance </a:t>
            </a:r>
            <a:r>
              <a:rPr lang="en-US" altLang="en-US" sz="2400" dirty="0" err="1" smtClean="0">
                <a:sym typeface="Wingdings" panose="05000000000000000000" pitchFamily="2" charset="2"/>
              </a:rPr>
              <a:t>sampai</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pada</a:t>
            </a:r>
            <a:r>
              <a:rPr lang="en-US" altLang="en-US" sz="2400" dirty="0" smtClean="0">
                <a:sym typeface="Wingdings" panose="05000000000000000000" pitchFamily="2" charset="2"/>
              </a:rPr>
              <a:t> troubleshooting-</a:t>
            </a:r>
            <a:r>
              <a:rPr lang="en-US" altLang="en-US" sz="2400" dirty="0" err="1" smtClean="0">
                <a:sym typeface="Wingdings" panose="05000000000000000000" pitchFamily="2" charset="2"/>
              </a:rPr>
              <a:t>nya</a:t>
            </a:r>
            <a:r>
              <a:rPr lang="en-US" altLang="en-US" sz="2400" dirty="0" smtClean="0">
                <a:sym typeface="Wingdings" panose="05000000000000000000" pitchFamily="2" charset="2"/>
              </a:rPr>
              <a:t>.</a:t>
            </a:r>
            <a:endParaRPr lang="en-US" altLang="en-US" sz="2400" dirty="0" smtClean="0"/>
          </a:p>
          <a:p>
            <a:pPr marL="657225" lvl="1" indent="-457200" eaLnBrk="1" hangingPunct="1">
              <a:lnSpc>
                <a:spcPct val="80000"/>
              </a:lnSpc>
              <a:buFont typeface="+mj-lt"/>
              <a:buAutoNum type="arabicParenR" startAt="3"/>
              <a:defRPr/>
            </a:pPr>
            <a:r>
              <a:rPr lang="en-US" altLang="en-US" sz="2400" dirty="0" err="1" smtClean="0"/>
              <a:t>Operasional</a:t>
            </a:r>
            <a:r>
              <a:rPr lang="en-US" altLang="en-US" sz="2400" dirty="0" smtClean="0"/>
              <a:t> </a:t>
            </a:r>
            <a:r>
              <a:rPr lang="en-US" altLang="en-US" sz="2400" dirty="0" err="1" smtClean="0"/>
              <a:t>sistem</a:t>
            </a:r>
            <a:r>
              <a:rPr lang="en-US" altLang="en-US" sz="2400" dirty="0" smtClean="0"/>
              <a:t> </a:t>
            </a:r>
            <a:r>
              <a:rPr lang="en-US" altLang="en-US" sz="2400" dirty="0" err="1" smtClean="0"/>
              <a:t>informasi</a:t>
            </a:r>
            <a:endParaRPr lang="en-US" altLang="en-US" sz="2400" dirty="0" smtClean="0"/>
          </a:p>
          <a:p>
            <a:pPr marL="971550" lvl="2" indent="-358775" eaLnBrk="1" hangingPunct="1">
              <a:lnSpc>
                <a:spcPct val="80000"/>
              </a:lnSpc>
              <a:buFont typeface="Wingdings" panose="05000000000000000000" pitchFamily="2" charset="2"/>
              <a:buChar char="§"/>
              <a:defRPr/>
            </a:pPr>
            <a:r>
              <a:rPr lang="en-US" altLang="en-US" sz="2400" dirty="0" smtClean="0"/>
              <a:t>EDP Operator </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mengoperasikan</a:t>
            </a:r>
            <a:r>
              <a:rPr lang="en-US" altLang="en-US" sz="2400" dirty="0" smtClean="0">
                <a:sym typeface="Wingdings" panose="05000000000000000000" pitchFamily="2" charset="2"/>
              </a:rPr>
              <a:t> program-program yang </a:t>
            </a:r>
            <a:r>
              <a:rPr lang="en-US" altLang="en-US" sz="2400" dirty="0" err="1" smtClean="0">
                <a:sym typeface="Wingdings" panose="05000000000000000000" pitchFamily="2" charset="2"/>
              </a:rPr>
              <a:t>berhubungan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dengan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eletronic</a:t>
            </a:r>
            <a:r>
              <a:rPr lang="en-US" altLang="en-US" sz="2400" dirty="0" smtClean="0">
                <a:sym typeface="Wingdings" panose="05000000000000000000" pitchFamily="2" charset="2"/>
              </a:rPr>
              <a:t> data processing </a:t>
            </a:r>
            <a:r>
              <a:rPr lang="en-US" altLang="en-US" sz="2400" dirty="0" err="1" smtClean="0">
                <a:sym typeface="Wingdings" panose="05000000000000000000" pitchFamily="2" charset="2"/>
              </a:rPr>
              <a:t>dalam</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lingkungan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sebuah</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perusahaan</a:t>
            </a:r>
            <a:r>
              <a:rPr lang="en-US" altLang="en-US" sz="2400" dirty="0" smtClean="0">
                <a:sym typeface="Wingdings" panose="05000000000000000000" pitchFamily="2" charset="2"/>
              </a:rPr>
              <a:t>.</a:t>
            </a:r>
            <a:endParaRPr lang="en-US" altLang="en-US" sz="2400" dirty="0" smtClean="0"/>
          </a:p>
          <a:p>
            <a:pPr marL="971550" lvl="2" indent="-358775" eaLnBrk="1" hangingPunct="1">
              <a:lnSpc>
                <a:spcPct val="80000"/>
              </a:lnSpc>
              <a:buFont typeface="Wingdings" panose="05000000000000000000" pitchFamily="2" charset="2"/>
              <a:buChar char="§"/>
              <a:defRPr/>
            </a:pPr>
            <a:r>
              <a:rPr lang="en-US" altLang="en-US" sz="2400" dirty="0" smtClean="0"/>
              <a:t>System administrator </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melakukan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administrasi</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terhadap</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sistem</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pemeliharaan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sistem</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dan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pengaturan</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hak</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akses</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terhadap</a:t>
            </a:r>
            <a:r>
              <a:rPr lang="en-US" altLang="en-US" sz="2400" dirty="0" smtClean="0">
                <a:sym typeface="Wingdings" panose="05000000000000000000" pitchFamily="2" charset="2"/>
              </a:rPr>
              <a:t> </a:t>
            </a:r>
            <a:r>
              <a:rPr lang="en-US" altLang="en-US" sz="2400" dirty="0" err="1" smtClean="0">
                <a:sym typeface="Wingdings" panose="05000000000000000000" pitchFamily="2" charset="2"/>
              </a:rPr>
              <a:t>sistem</a:t>
            </a:r>
            <a:r>
              <a:rPr lang="en-US" altLang="en-US" sz="2400" dirty="0" smtClean="0">
                <a:sym typeface="Wingdings" panose="05000000000000000000" pitchFamily="2" charset="2"/>
              </a:rPr>
              <a:t>.</a:t>
            </a:r>
            <a:endParaRPr lang="en-US" altLang="en-US" sz="2400" dirty="0" smtClean="0"/>
          </a:p>
          <a:p>
            <a:pPr marL="657225" lvl="1" indent="-457200" eaLnBrk="1" hangingPunct="1">
              <a:lnSpc>
                <a:spcPct val="80000"/>
              </a:lnSpc>
              <a:buFont typeface="+mj-lt"/>
              <a:buAutoNum type="arabicPeriod" startAt="4"/>
              <a:defRPr/>
            </a:pPr>
            <a:r>
              <a:rPr lang="en-US" altLang="en-US" sz="2400" dirty="0" err="1" smtClean="0"/>
              <a:t>Pengembangan</a:t>
            </a:r>
            <a:r>
              <a:rPr lang="en-US" altLang="en-US" sz="2400" dirty="0" smtClean="0"/>
              <a:t> </a:t>
            </a:r>
            <a:r>
              <a:rPr lang="en-US" altLang="en-US" sz="2400" dirty="0" err="1" smtClean="0"/>
              <a:t>bisnis</a:t>
            </a:r>
            <a:r>
              <a:rPr lang="en-US" altLang="en-US" sz="2400" dirty="0" smtClean="0"/>
              <a:t> </a:t>
            </a:r>
            <a:r>
              <a:rPr lang="en-US" altLang="en-US" sz="2400" dirty="0" err="1" smtClean="0"/>
              <a:t>teknologi</a:t>
            </a:r>
            <a:r>
              <a:rPr lang="en-US" altLang="en-US" sz="2400" dirty="0" smtClean="0"/>
              <a:t> </a:t>
            </a:r>
            <a:r>
              <a:rPr lang="en-US" altLang="en-US" sz="2400" dirty="0" err="1" smtClean="0"/>
              <a:t>informasi</a:t>
            </a:r>
            <a:endParaRPr lang="en-US" alt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04875" y="188913"/>
            <a:ext cx="7543800" cy="1450975"/>
          </a:xfrm>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Karakteristik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Kelayakan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Sebagai</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Profesi</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57347" name="Rectangle 3"/>
          <p:cNvSpPr>
            <a:spLocks noGrp="1" noChangeArrowheads="1"/>
          </p:cNvSpPr>
          <p:nvPr>
            <p:ph idx="1"/>
          </p:nvPr>
        </p:nvSpPr>
        <p:spPr>
          <a:xfrm>
            <a:off x="914400" y="1843088"/>
            <a:ext cx="8229600" cy="5029200"/>
          </a:xfrm>
        </p:spPr>
        <p:txBody>
          <a:bodyPr/>
          <a:lstStyle/>
          <a:p>
            <a:pPr marL="342900" indent="-342900" eaLnBrk="1" hangingPunct="1">
              <a:lnSpc>
                <a:spcPct val="80000"/>
              </a:lnSpc>
              <a:buFont typeface="Wingdings" panose="05000000000000000000" pitchFamily="2" charset="2"/>
              <a:buChar char="ü"/>
              <a:defRPr/>
            </a:pPr>
            <a:r>
              <a:rPr lang="en-US" altLang="en-US" sz="2400" dirty="0" err="1" smtClean="0"/>
              <a:t>Sudah</a:t>
            </a:r>
            <a:r>
              <a:rPr lang="en-US" altLang="en-US" sz="2400" dirty="0" smtClean="0"/>
              <a:t> </a:t>
            </a:r>
            <a:r>
              <a:rPr lang="en-US" altLang="en-US" sz="2400" dirty="0" err="1" smtClean="0"/>
              <a:t>dijelaskan</a:t>
            </a:r>
            <a:r>
              <a:rPr lang="en-US" altLang="en-US" sz="2400" dirty="0" smtClean="0"/>
              <a:t> </a:t>
            </a:r>
            <a:r>
              <a:rPr lang="en-US" altLang="en-US" sz="2400" dirty="0" err="1" smtClean="0"/>
              <a:t>suatu</a:t>
            </a:r>
            <a:r>
              <a:rPr lang="en-US" altLang="en-US" sz="2400" dirty="0" smtClean="0"/>
              <a:t> </a:t>
            </a:r>
            <a:r>
              <a:rPr lang="en-US" altLang="en-US" sz="2400" dirty="0" err="1" smtClean="0"/>
              <a:t>pekerjaan</a:t>
            </a:r>
            <a:r>
              <a:rPr lang="en-US" altLang="en-US" sz="2400" dirty="0" smtClean="0"/>
              <a:t> </a:t>
            </a:r>
            <a:r>
              <a:rPr lang="en-US" altLang="en-US" sz="2400" dirty="0" err="1" smtClean="0"/>
              <a:t>termasuk</a:t>
            </a:r>
            <a:r>
              <a:rPr lang="en-US" altLang="en-US" sz="2400" dirty="0" smtClean="0"/>
              <a:t> </a:t>
            </a:r>
            <a:r>
              <a:rPr lang="en-US" altLang="en-US" sz="2400" dirty="0" err="1" smtClean="0"/>
              <a:t>dalam</a:t>
            </a:r>
            <a:r>
              <a:rPr lang="en-US" altLang="en-US" sz="2400" dirty="0" smtClean="0"/>
              <a:t> </a:t>
            </a:r>
            <a:r>
              <a:rPr lang="en-US" altLang="en-US" sz="2400" dirty="0" err="1" smtClean="0"/>
              <a:t>profesi</a:t>
            </a:r>
            <a:r>
              <a:rPr lang="en-US" altLang="en-US" sz="2400" dirty="0" smtClean="0"/>
              <a:t> </a:t>
            </a:r>
            <a:r>
              <a:rPr lang="en-US" altLang="en-US" sz="2400" dirty="0" err="1" smtClean="0"/>
              <a:t>jika</a:t>
            </a:r>
            <a:r>
              <a:rPr lang="en-US" altLang="en-US" sz="2400" dirty="0" smtClean="0"/>
              <a:t> </a:t>
            </a:r>
            <a:r>
              <a:rPr lang="en-US" altLang="en-US" sz="2400" dirty="0" err="1" smtClean="0"/>
              <a:t>mempunyai</a:t>
            </a:r>
            <a:r>
              <a:rPr lang="en-US" altLang="en-US" sz="2400" dirty="0" smtClean="0"/>
              <a:t> </a:t>
            </a:r>
            <a:r>
              <a:rPr lang="en-US" altLang="en-US" sz="2400" dirty="0" err="1" smtClean="0"/>
              <a:t>latar</a:t>
            </a:r>
            <a:r>
              <a:rPr lang="en-US" altLang="en-US" sz="2400" dirty="0" smtClean="0"/>
              <a:t> </a:t>
            </a:r>
            <a:r>
              <a:rPr lang="en-US" altLang="en-US" sz="2400" dirty="0" err="1" smtClean="0"/>
              <a:t>belakang</a:t>
            </a:r>
            <a:r>
              <a:rPr lang="en-US" altLang="en-US" sz="2400" dirty="0" smtClean="0"/>
              <a:t> </a:t>
            </a:r>
            <a:r>
              <a:rPr lang="en-US" altLang="en-US" sz="2400" dirty="0" err="1" smtClean="0"/>
              <a:t>pendidikan</a:t>
            </a:r>
            <a:r>
              <a:rPr lang="en-US" altLang="en-US" sz="2400" dirty="0" smtClean="0"/>
              <a:t>, </a:t>
            </a:r>
            <a:r>
              <a:rPr lang="en-US" altLang="en-US" sz="2400" dirty="0" err="1" smtClean="0"/>
              <a:t>pengetahuan</a:t>
            </a:r>
            <a:r>
              <a:rPr lang="en-US" altLang="en-US" sz="2400" dirty="0" smtClean="0"/>
              <a:t> </a:t>
            </a:r>
            <a:r>
              <a:rPr lang="en-US" altLang="en-US" sz="2400" dirty="0" err="1" smtClean="0"/>
              <a:t>dan</a:t>
            </a:r>
            <a:r>
              <a:rPr lang="en-US" altLang="en-US" sz="2400" dirty="0" smtClean="0"/>
              <a:t> </a:t>
            </a:r>
            <a:r>
              <a:rPr lang="en-US" altLang="en-US" sz="2400" dirty="0" err="1" smtClean="0"/>
              <a:t>pengalaman</a:t>
            </a:r>
            <a:r>
              <a:rPr lang="en-US" altLang="en-US" sz="2400" dirty="0" smtClean="0"/>
              <a:t> </a:t>
            </a:r>
            <a:r>
              <a:rPr lang="en-US" altLang="en-US" sz="2400" dirty="0" err="1" smtClean="0"/>
              <a:t>tertentu</a:t>
            </a:r>
            <a:r>
              <a:rPr lang="en-US" altLang="en-US" sz="2400" dirty="0" smtClean="0"/>
              <a:t>.</a:t>
            </a:r>
          </a:p>
          <a:p>
            <a:pPr marL="342900" indent="-342900" eaLnBrk="1" hangingPunct="1">
              <a:lnSpc>
                <a:spcPct val="80000"/>
              </a:lnSpc>
              <a:buFont typeface="Wingdings" panose="05000000000000000000" pitchFamily="2" charset="2"/>
              <a:buChar char="ü"/>
              <a:defRPr/>
            </a:pPr>
            <a:r>
              <a:rPr lang="en-US" altLang="en-US" sz="2400" dirty="0" err="1" smtClean="0"/>
              <a:t>Menurut</a:t>
            </a:r>
            <a:r>
              <a:rPr lang="en-US" altLang="en-US" sz="2400" dirty="0" smtClean="0"/>
              <a:t> Julius </a:t>
            </a:r>
            <a:r>
              <a:rPr lang="en-US" altLang="en-US" sz="2400" dirty="0" err="1" smtClean="0"/>
              <a:t>Hermawan</a:t>
            </a:r>
            <a:r>
              <a:rPr lang="en-US" altLang="en-US" sz="2400" dirty="0" smtClean="0"/>
              <a:t> (2003): </a:t>
            </a:r>
            <a:r>
              <a:rPr lang="en-US" altLang="en-US" sz="2400" dirty="0" err="1" smtClean="0"/>
              <a:t>terdapat</a:t>
            </a:r>
            <a:r>
              <a:rPr lang="en-US" altLang="en-US" sz="2400" dirty="0" smtClean="0"/>
              <a:t> 2 </a:t>
            </a:r>
            <a:r>
              <a:rPr lang="en-US" altLang="en-US" sz="2400" dirty="0" err="1" smtClean="0"/>
              <a:t>karakteristik</a:t>
            </a:r>
            <a:r>
              <a:rPr lang="en-US" altLang="en-US" sz="2400" dirty="0" smtClean="0"/>
              <a:t> yang </a:t>
            </a:r>
            <a:r>
              <a:rPr lang="en-US" altLang="en-US" sz="2400" dirty="0" err="1" smtClean="0"/>
              <a:t>dimiliki</a:t>
            </a:r>
            <a:r>
              <a:rPr lang="en-US" altLang="en-US" sz="2400" dirty="0" smtClean="0"/>
              <a:t> </a:t>
            </a:r>
            <a:r>
              <a:rPr lang="en-US" altLang="en-US" sz="2400" dirty="0" err="1" smtClean="0"/>
              <a:t>oleh</a:t>
            </a:r>
            <a:r>
              <a:rPr lang="en-US" altLang="en-US" sz="2400" dirty="0" smtClean="0"/>
              <a:t> software </a:t>
            </a:r>
            <a:r>
              <a:rPr lang="en-US" altLang="en-US" sz="2400" dirty="0" err="1" smtClean="0"/>
              <a:t>angineer</a:t>
            </a:r>
            <a:r>
              <a:rPr lang="en-US" altLang="en-US" sz="2400" dirty="0" smtClean="0"/>
              <a:t> </a:t>
            </a:r>
            <a:r>
              <a:rPr lang="en-US" altLang="en-US" sz="2400" dirty="0" err="1" smtClean="0"/>
              <a:t>sehingga</a:t>
            </a:r>
            <a:r>
              <a:rPr lang="en-US" altLang="en-US" sz="2400" dirty="0" smtClean="0"/>
              <a:t> </a:t>
            </a:r>
            <a:r>
              <a:rPr lang="en-US" altLang="en-US" sz="2400" dirty="0" err="1" smtClean="0"/>
              <a:t>pekerjaan</a:t>
            </a:r>
            <a:r>
              <a:rPr lang="en-US" altLang="en-US" sz="2400" dirty="0" smtClean="0"/>
              <a:t> </a:t>
            </a:r>
            <a:r>
              <a:rPr lang="en-US" altLang="en-US" sz="2400" dirty="0" err="1" smtClean="0"/>
              <a:t>tersebut</a:t>
            </a:r>
            <a:r>
              <a:rPr lang="en-US" altLang="en-US" sz="2400" dirty="0" smtClean="0"/>
              <a:t> </a:t>
            </a:r>
            <a:r>
              <a:rPr lang="en-US" altLang="en-US" sz="2400" dirty="0" err="1" smtClean="0"/>
              <a:t>layak</a:t>
            </a:r>
            <a:r>
              <a:rPr lang="en-US" altLang="en-US" sz="2400" dirty="0" smtClean="0"/>
              <a:t> </a:t>
            </a:r>
            <a:r>
              <a:rPr lang="en-US" altLang="en-US" sz="2400" dirty="0" err="1" smtClean="0"/>
              <a:t>disebut</a:t>
            </a:r>
            <a:r>
              <a:rPr lang="en-US" altLang="en-US" sz="2400" dirty="0" smtClean="0"/>
              <a:t> </a:t>
            </a:r>
            <a:r>
              <a:rPr lang="en-US" altLang="en-US" sz="2400" dirty="0" err="1" smtClean="0"/>
              <a:t>sebuah</a:t>
            </a:r>
            <a:r>
              <a:rPr lang="en-US" altLang="en-US" sz="2400" dirty="0" smtClean="0"/>
              <a:t> </a:t>
            </a:r>
            <a:r>
              <a:rPr lang="en-US" altLang="en-US" sz="2400" dirty="0" err="1" smtClean="0"/>
              <a:t>profesi</a:t>
            </a:r>
            <a:r>
              <a:rPr lang="en-US" altLang="en-US" sz="2400" dirty="0" smtClean="0"/>
              <a:t> </a:t>
            </a:r>
            <a:r>
              <a:rPr lang="en-US" altLang="en-US" sz="2400" dirty="0" err="1" smtClean="0"/>
              <a:t>yaitu</a:t>
            </a:r>
            <a:r>
              <a:rPr lang="en-US" altLang="en-US" sz="2400" dirty="0" smtClean="0"/>
              <a:t>”</a:t>
            </a:r>
          </a:p>
          <a:p>
            <a:pPr marL="800100" indent="-457200" eaLnBrk="1" hangingPunct="1">
              <a:lnSpc>
                <a:spcPct val="80000"/>
              </a:lnSpc>
              <a:buFont typeface="+mj-lt"/>
              <a:buAutoNum type="arabicParenR"/>
              <a:defRPr/>
            </a:pPr>
            <a:r>
              <a:rPr lang="en-US" altLang="en-US" sz="2400" dirty="0" err="1" smtClean="0"/>
              <a:t>Kompetensi</a:t>
            </a:r>
            <a:r>
              <a:rPr lang="en-US" altLang="en-US" sz="2400" dirty="0" smtClean="0"/>
              <a:t> </a:t>
            </a:r>
            <a:r>
              <a:rPr lang="en-US" altLang="en-US" sz="2400" dirty="0" err="1" smtClean="0"/>
              <a:t>dan</a:t>
            </a:r>
            <a:endParaRPr lang="en-US" altLang="en-US" sz="2400" dirty="0" smtClean="0"/>
          </a:p>
          <a:p>
            <a:pPr marL="800100" indent="-457200" eaLnBrk="1" hangingPunct="1">
              <a:lnSpc>
                <a:spcPct val="80000"/>
              </a:lnSpc>
              <a:buFont typeface="+mj-lt"/>
              <a:buAutoNum type="arabicParenR"/>
              <a:defRPr/>
            </a:pPr>
            <a:r>
              <a:rPr lang="en-US" altLang="en-US" sz="2400" dirty="0" err="1" smtClean="0"/>
              <a:t>Tanggung</a:t>
            </a:r>
            <a:r>
              <a:rPr lang="en-US" altLang="en-US" sz="2400" dirty="0" smtClean="0"/>
              <a:t> </a:t>
            </a:r>
            <a:r>
              <a:rPr lang="en-US" altLang="en-US" sz="2400" dirty="0" err="1" smtClean="0"/>
              <a:t>jawab</a:t>
            </a:r>
            <a:r>
              <a:rPr lang="en-US" altLang="en-US" sz="2400" dirty="0" smtClean="0"/>
              <a:t> </a:t>
            </a:r>
            <a:r>
              <a:rPr lang="en-US" altLang="en-US" sz="2400" dirty="0" err="1" smtClean="0"/>
              <a:t>pribadi</a:t>
            </a:r>
            <a:r>
              <a:rPr lang="en-US" altLang="en-US" sz="2400"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04875" y="188913"/>
            <a:ext cx="7543800" cy="1450975"/>
          </a:xfrm>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Karakteristik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Kelayakan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Sebagai</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Profesi</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58371" name="Rectangle 3"/>
          <p:cNvSpPr>
            <a:spLocks noGrp="1" noChangeArrowheads="1"/>
          </p:cNvSpPr>
          <p:nvPr>
            <p:ph idx="1"/>
          </p:nvPr>
        </p:nvSpPr>
        <p:spPr>
          <a:xfrm>
            <a:off x="914400" y="1843088"/>
            <a:ext cx="7534275" cy="5029200"/>
          </a:xfrm>
        </p:spPr>
        <p:txBody>
          <a:bodyPr/>
          <a:lstStyle/>
          <a:p>
            <a:pPr lvl="1" indent="-325438" eaLnBrk="1" hangingPunct="1">
              <a:lnSpc>
                <a:spcPct val="80000"/>
              </a:lnSpc>
              <a:buFont typeface="Wingdings" panose="05000000000000000000" pitchFamily="2" charset="2"/>
              <a:buChar char="ü"/>
            </a:pPr>
            <a:r>
              <a:rPr lang="en-US" altLang="en-US" sz="2400" smtClean="0"/>
              <a:t>Kompetensi : suatu sifat yang selalu menuntut profesional dalam memperdalam dan memperbaharui pengetahuan dan keterampilannya sesuai tuntutan profesinya.</a:t>
            </a:r>
          </a:p>
          <a:p>
            <a:pPr lvl="1" indent="-325438" eaLnBrk="1" hangingPunct="1">
              <a:lnSpc>
                <a:spcPct val="80000"/>
              </a:lnSpc>
              <a:buFont typeface="Wingdings" panose="05000000000000000000" pitchFamily="2" charset="2"/>
              <a:buChar char="ü"/>
            </a:pPr>
            <a:r>
              <a:rPr lang="en-US" altLang="en-US" sz="2400" smtClean="0"/>
              <a:t>Tanggung jawab pribadi : kesadaran untuk membebankan hasil pekerjaannya sebagai tanggung jawab pribadi dalam mengembangkan ilmu perangkat lunak seperti bidang ilmu analisis masalah, desain sistem yang ada serta mengoptimalkan pemanfaatan sumber daya untuk keperluan pengembangan PL.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Peningkatan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Profesionalisme</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59395" name="Rectangle 3"/>
          <p:cNvSpPr>
            <a:spLocks noGrp="1" noChangeArrowheads="1"/>
          </p:cNvSpPr>
          <p:nvPr>
            <p:ph idx="1"/>
          </p:nvPr>
        </p:nvSpPr>
        <p:spPr/>
        <p:txBody>
          <a:bodyPr/>
          <a:lstStyle/>
          <a:p>
            <a:pPr eaLnBrk="1" hangingPunct="1"/>
            <a:r>
              <a:rPr lang="en-US" altLang="en-US" sz="2400" smtClean="0"/>
              <a:t>Dalam menjalankan profesinya, seseorang yang bekerja dalam bidang TI harus memiliki beberapa persyaratan profesionalisme, yaitu :</a:t>
            </a:r>
          </a:p>
          <a:p>
            <a:pPr lvl="1" indent="-325438" eaLnBrk="1" hangingPunct="1">
              <a:buFont typeface="Wingdings" panose="05000000000000000000" pitchFamily="2" charset="2"/>
              <a:buChar char="ü"/>
            </a:pPr>
            <a:r>
              <a:rPr lang="en-US" altLang="en-US" sz="2400" smtClean="0"/>
              <a:t>Dasar ilmu yang kuat dalam bidangnya sebagai bagian dari masyarakat.</a:t>
            </a:r>
          </a:p>
          <a:p>
            <a:pPr lvl="1" indent="-325438" eaLnBrk="1" hangingPunct="1">
              <a:buFont typeface="Wingdings" panose="05000000000000000000" pitchFamily="2" charset="2"/>
              <a:buChar char="ü"/>
            </a:pPr>
            <a:r>
              <a:rPr lang="en-US" altLang="en-US" sz="2400" smtClean="0"/>
              <a:t>Penguasaan kiat-kiat profesi yang dilakukan berdasarkan riset dan praktis, bukan hanya merupakan teori atau konsep saja.</a:t>
            </a:r>
          </a:p>
          <a:p>
            <a:pPr lvl="1" indent="-325438" eaLnBrk="1" hangingPunct="1">
              <a:buFont typeface="Wingdings" panose="05000000000000000000" pitchFamily="2" charset="2"/>
              <a:buChar char="ü"/>
            </a:pPr>
            <a:r>
              <a:rPr lang="en-US" altLang="en-US" sz="2400" smtClean="0"/>
              <a:t>Pengembangan kemampuan profesional yang berkesinambungan.</a:t>
            </a:r>
          </a:p>
          <a:p>
            <a:pPr eaLnBrk="1" hangingPunct="1"/>
            <a:endParaRPr lang="en-US" altLang="en-US" sz="24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827088" y="1773238"/>
            <a:ext cx="7777162" cy="5364162"/>
          </a:xfrm>
        </p:spPr>
        <p:txBody>
          <a:bodyPr/>
          <a:lstStyle/>
          <a:p>
            <a:pPr eaLnBrk="1" hangingPunct="1"/>
            <a:r>
              <a:rPr lang="en-US" altLang="en-US" sz="2400" dirty="0" err="1" smtClean="0"/>
              <a:t>Kategori</a:t>
            </a:r>
            <a:r>
              <a:rPr lang="en-US" altLang="en-US" sz="2400" dirty="0" smtClean="0"/>
              <a:t> </a:t>
            </a:r>
            <a:r>
              <a:rPr lang="en-US" altLang="en-US" sz="2400" dirty="0" err="1" smtClean="0"/>
              <a:t>penyebab</a:t>
            </a:r>
            <a:r>
              <a:rPr lang="en-US" altLang="en-US" sz="2400" dirty="0" smtClean="0"/>
              <a:t> </a:t>
            </a:r>
            <a:r>
              <a:rPr lang="en-US" altLang="en-US" sz="2400" dirty="0" err="1" smtClean="0"/>
              <a:t>rendahnya</a:t>
            </a:r>
            <a:r>
              <a:rPr lang="en-US" altLang="en-US" sz="2400" dirty="0" smtClean="0"/>
              <a:t> </a:t>
            </a:r>
            <a:r>
              <a:rPr lang="en-US" altLang="en-US" sz="2400" dirty="0" err="1" smtClean="0"/>
              <a:t>profesionalisme</a:t>
            </a:r>
            <a:r>
              <a:rPr lang="en-US" altLang="en-US" sz="2400" dirty="0" smtClean="0"/>
              <a:t> </a:t>
            </a:r>
            <a:r>
              <a:rPr lang="en-US" altLang="en-US" sz="2400" dirty="0" err="1" smtClean="0"/>
              <a:t>pekerjaan</a:t>
            </a:r>
            <a:r>
              <a:rPr lang="en-US" altLang="en-US" sz="2400" dirty="0" smtClean="0"/>
              <a:t> </a:t>
            </a:r>
            <a:r>
              <a:rPr lang="en-US" altLang="en-US" sz="2400" dirty="0" err="1" smtClean="0"/>
              <a:t>dibidang</a:t>
            </a:r>
            <a:r>
              <a:rPr lang="en-US" altLang="en-US" sz="2400" dirty="0" smtClean="0"/>
              <a:t> TI :</a:t>
            </a:r>
          </a:p>
          <a:p>
            <a:pPr lvl="1" indent="-268288" eaLnBrk="1" hangingPunct="1">
              <a:buFont typeface="Wingdings" panose="05000000000000000000" pitchFamily="2" charset="2"/>
              <a:buChar char="ü"/>
            </a:pPr>
            <a:r>
              <a:rPr lang="en-US" altLang="en-US" sz="2400" dirty="0" err="1" smtClean="0"/>
              <a:t>Masih</a:t>
            </a:r>
            <a:r>
              <a:rPr lang="en-US" altLang="en-US" sz="2400" dirty="0" smtClean="0"/>
              <a:t> </a:t>
            </a:r>
            <a:r>
              <a:rPr lang="en-US" altLang="en-US" sz="2400" dirty="0" err="1" smtClean="0"/>
              <a:t>banyak</a:t>
            </a:r>
            <a:r>
              <a:rPr lang="en-US" altLang="en-US" sz="2400" dirty="0" smtClean="0"/>
              <a:t> </a:t>
            </a:r>
            <a:r>
              <a:rPr lang="en-US" altLang="en-US" sz="2400" dirty="0" err="1" smtClean="0"/>
              <a:t>pekerja</a:t>
            </a:r>
            <a:r>
              <a:rPr lang="en-US" altLang="en-US" sz="2400" dirty="0" smtClean="0"/>
              <a:t> </a:t>
            </a:r>
            <a:r>
              <a:rPr lang="en-US" altLang="en-US" sz="2400" dirty="0" err="1" smtClean="0"/>
              <a:t>dibidang</a:t>
            </a:r>
            <a:r>
              <a:rPr lang="en-US" altLang="en-US" sz="2400" dirty="0" smtClean="0"/>
              <a:t> TI yang </a:t>
            </a:r>
            <a:r>
              <a:rPr lang="en-US" altLang="en-US" sz="2400" dirty="0" err="1" smtClean="0"/>
              <a:t>tidak</a:t>
            </a:r>
            <a:r>
              <a:rPr lang="en-US" altLang="en-US" sz="2400" dirty="0" smtClean="0"/>
              <a:t> </a:t>
            </a:r>
            <a:r>
              <a:rPr lang="en-US" altLang="en-US" sz="2400" dirty="0" err="1" smtClean="0"/>
              <a:t>menekuni</a:t>
            </a:r>
            <a:r>
              <a:rPr lang="en-US" altLang="en-US" sz="2400" dirty="0" smtClean="0"/>
              <a:t> </a:t>
            </a:r>
            <a:r>
              <a:rPr lang="en-US" altLang="en-US" sz="2400" dirty="0" err="1" smtClean="0"/>
              <a:t>profesinya</a:t>
            </a:r>
            <a:r>
              <a:rPr lang="en-US" altLang="en-US" sz="2400" dirty="0" smtClean="0"/>
              <a:t> </a:t>
            </a:r>
            <a:r>
              <a:rPr lang="en-US" altLang="en-US" sz="2400" dirty="0" err="1" smtClean="0"/>
              <a:t>secara</a:t>
            </a:r>
            <a:r>
              <a:rPr lang="en-US" altLang="en-US" sz="2400" dirty="0" smtClean="0"/>
              <a:t> total </a:t>
            </a:r>
            <a:r>
              <a:rPr lang="en-US" altLang="en-US" sz="2400" dirty="0" err="1" smtClean="0"/>
              <a:t>atau</a:t>
            </a:r>
            <a:r>
              <a:rPr lang="en-US" altLang="en-US" sz="2400" dirty="0" smtClean="0"/>
              <a:t> </a:t>
            </a:r>
            <a:r>
              <a:rPr lang="en-US" altLang="en-US" sz="2400" dirty="0" err="1" smtClean="0"/>
              <a:t>hanya</a:t>
            </a:r>
            <a:r>
              <a:rPr lang="en-US" altLang="en-US" sz="2400" dirty="0" smtClean="0"/>
              <a:t> </a:t>
            </a:r>
            <a:r>
              <a:rPr lang="en-US" altLang="en-US" sz="2400" dirty="0" err="1" smtClean="0"/>
              <a:t>sekedar</a:t>
            </a:r>
            <a:r>
              <a:rPr lang="en-US" altLang="en-US" sz="2400" dirty="0" smtClean="0"/>
              <a:t> </a:t>
            </a:r>
            <a:r>
              <a:rPr lang="en-US" altLang="en-US" sz="2400" dirty="0" err="1" smtClean="0"/>
              <a:t>sambilan</a:t>
            </a:r>
            <a:endParaRPr lang="en-US" altLang="en-US" sz="2400" dirty="0" smtClean="0"/>
          </a:p>
          <a:p>
            <a:pPr lvl="1" indent="-268288" eaLnBrk="1" hangingPunct="1">
              <a:buFont typeface="Wingdings" panose="05000000000000000000" pitchFamily="2" charset="2"/>
              <a:buChar char="ü"/>
            </a:pPr>
            <a:r>
              <a:rPr lang="en-US" altLang="en-US" sz="2400" dirty="0" err="1" smtClean="0"/>
              <a:t>Belum</a:t>
            </a:r>
            <a:r>
              <a:rPr lang="en-US" altLang="en-US" sz="2400" dirty="0" smtClean="0"/>
              <a:t> </a:t>
            </a:r>
            <a:r>
              <a:rPr lang="en-US" altLang="en-US" sz="2400" dirty="0" err="1" smtClean="0"/>
              <a:t>adanya</a:t>
            </a:r>
            <a:r>
              <a:rPr lang="en-US" altLang="en-US" sz="2400" dirty="0" smtClean="0"/>
              <a:t> </a:t>
            </a:r>
            <a:r>
              <a:rPr lang="en-US" altLang="en-US" sz="2400" dirty="0" err="1" smtClean="0"/>
              <a:t>konsep</a:t>
            </a:r>
            <a:r>
              <a:rPr lang="en-US" altLang="en-US" sz="2400" dirty="0" smtClean="0"/>
              <a:t> yang </a:t>
            </a:r>
            <a:r>
              <a:rPr lang="en-US" altLang="en-US" sz="2400" dirty="0" err="1" smtClean="0"/>
              <a:t>jelas</a:t>
            </a:r>
            <a:r>
              <a:rPr lang="en-US" altLang="en-US" sz="2400" dirty="0" smtClean="0"/>
              <a:t> </a:t>
            </a:r>
            <a:r>
              <a:rPr lang="en-US" altLang="en-US" sz="2400" dirty="0" err="1" smtClean="0"/>
              <a:t>dan</a:t>
            </a:r>
            <a:r>
              <a:rPr lang="en-US" altLang="en-US" sz="2400" dirty="0" smtClean="0"/>
              <a:t> </a:t>
            </a:r>
            <a:r>
              <a:rPr lang="en-US" altLang="en-US" sz="2400" dirty="0" err="1" smtClean="0"/>
              <a:t>terdefinisi</a:t>
            </a:r>
            <a:r>
              <a:rPr lang="en-US" altLang="en-US" sz="2400" dirty="0" smtClean="0"/>
              <a:t> </a:t>
            </a:r>
            <a:r>
              <a:rPr lang="en-US" altLang="en-US" sz="2400" dirty="0" err="1" smtClean="0"/>
              <a:t>tentang</a:t>
            </a:r>
            <a:r>
              <a:rPr lang="en-US" altLang="en-US" sz="2400" dirty="0" smtClean="0"/>
              <a:t> </a:t>
            </a:r>
            <a:r>
              <a:rPr lang="en-US" altLang="en-US" sz="2400" dirty="0" err="1" smtClean="0"/>
              <a:t>norma-norma</a:t>
            </a:r>
            <a:r>
              <a:rPr lang="en-US" altLang="en-US" sz="2400" dirty="0" smtClean="0"/>
              <a:t> </a:t>
            </a:r>
            <a:r>
              <a:rPr lang="en-US" altLang="en-US" sz="2400" dirty="0" err="1" smtClean="0"/>
              <a:t>dan</a:t>
            </a:r>
            <a:r>
              <a:rPr lang="en-US" altLang="en-US" sz="2400" dirty="0" smtClean="0"/>
              <a:t> </a:t>
            </a:r>
            <a:r>
              <a:rPr lang="en-US" altLang="en-US" sz="2400" dirty="0" err="1" smtClean="0"/>
              <a:t>etika</a:t>
            </a:r>
            <a:r>
              <a:rPr lang="en-US" altLang="en-US" sz="2400" dirty="0" smtClean="0"/>
              <a:t> </a:t>
            </a:r>
            <a:r>
              <a:rPr lang="en-US" altLang="en-US" sz="2400" dirty="0" err="1" smtClean="0"/>
              <a:t>profesi</a:t>
            </a:r>
            <a:r>
              <a:rPr lang="en-US" altLang="en-US" sz="2400" dirty="0" smtClean="0"/>
              <a:t> </a:t>
            </a:r>
            <a:r>
              <a:rPr lang="en-US" altLang="en-US" sz="2400" dirty="0" err="1" smtClean="0"/>
              <a:t>pekerja</a:t>
            </a:r>
            <a:r>
              <a:rPr lang="en-US" altLang="en-US" sz="2400" dirty="0" smtClean="0"/>
              <a:t> </a:t>
            </a:r>
            <a:r>
              <a:rPr lang="en-US" altLang="en-US" sz="2400" dirty="0" err="1" smtClean="0"/>
              <a:t>dibidang</a:t>
            </a:r>
            <a:r>
              <a:rPr lang="en-US" altLang="en-US" sz="2400" dirty="0" smtClean="0"/>
              <a:t> TI</a:t>
            </a:r>
          </a:p>
          <a:p>
            <a:pPr lvl="1" indent="-268288" eaLnBrk="1" hangingPunct="1">
              <a:buFont typeface="Wingdings" panose="05000000000000000000" pitchFamily="2" charset="2"/>
              <a:buChar char="ü"/>
            </a:pPr>
            <a:r>
              <a:rPr lang="en-US" altLang="en-US" sz="2400" dirty="0" err="1" smtClean="0"/>
              <a:t>Masih</a:t>
            </a:r>
            <a:r>
              <a:rPr lang="en-US" altLang="en-US" sz="2400" dirty="0" smtClean="0"/>
              <a:t> </a:t>
            </a:r>
            <a:r>
              <a:rPr lang="en-US" altLang="en-US" sz="2400" dirty="0" err="1" smtClean="0"/>
              <a:t>belum</a:t>
            </a:r>
            <a:r>
              <a:rPr lang="en-US" altLang="en-US" sz="2400" dirty="0" smtClean="0"/>
              <a:t> </a:t>
            </a:r>
            <a:r>
              <a:rPr lang="en-US" altLang="en-US" sz="2400" dirty="0" err="1" smtClean="0"/>
              <a:t>banyak</a:t>
            </a:r>
            <a:r>
              <a:rPr lang="en-US" altLang="en-US" sz="2400" dirty="0" smtClean="0"/>
              <a:t> </a:t>
            </a:r>
            <a:r>
              <a:rPr lang="en-US" altLang="en-US" sz="2400" dirty="0" err="1" smtClean="0"/>
              <a:t>organisasi</a:t>
            </a:r>
            <a:r>
              <a:rPr lang="en-US" altLang="en-US" sz="2400" dirty="0" smtClean="0"/>
              <a:t> </a:t>
            </a:r>
            <a:r>
              <a:rPr lang="en-US" altLang="en-US" sz="2400" dirty="0" err="1" smtClean="0"/>
              <a:t>profesional</a:t>
            </a:r>
            <a:r>
              <a:rPr lang="en-US" altLang="en-US" sz="2400" dirty="0" smtClean="0"/>
              <a:t> yang </a:t>
            </a:r>
            <a:r>
              <a:rPr lang="en-US" altLang="en-US" sz="2400" dirty="0" err="1" smtClean="0"/>
              <a:t>menangani</a:t>
            </a:r>
            <a:r>
              <a:rPr lang="en-US" altLang="en-US" sz="2400" dirty="0" smtClean="0"/>
              <a:t> para </a:t>
            </a:r>
            <a:r>
              <a:rPr lang="en-US" altLang="en-US" sz="2400" dirty="0" err="1" smtClean="0"/>
              <a:t>profesional</a:t>
            </a:r>
            <a:r>
              <a:rPr lang="en-US" altLang="en-US" sz="2400" dirty="0" smtClean="0"/>
              <a:t> </a:t>
            </a:r>
            <a:r>
              <a:rPr lang="en-US" altLang="en-US" sz="2400" dirty="0" err="1" smtClean="0"/>
              <a:t>dibidang</a:t>
            </a:r>
            <a:r>
              <a:rPr lang="en-US" altLang="en-US" sz="2400" dirty="0" smtClean="0"/>
              <a:t> TI.</a:t>
            </a:r>
          </a:p>
        </p:txBody>
      </p:sp>
      <p:sp>
        <p:nvSpPr>
          <p:cNvPr id="3" name="Rectangle 2"/>
          <p:cNvSpPr>
            <a:spLocks noGrp="1" noChangeArrowheads="1"/>
          </p:cNvSpPr>
          <p:nvPr>
            <p:ph type="title"/>
          </p:nvPr>
        </p:nvSpPr>
        <p:spPr>
          <a:xfrm>
            <a:off x="827088" y="319088"/>
            <a:ext cx="8316912" cy="1449387"/>
          </a:xfrm>
        </p:spPr>
        <p:txBody>
          <a:bodyPr/>
          <a:lstStyle/>
          <a:p>
            <a:pPr eaLnBrk="1" fontAlgn="auto" hangingPunct="1">
              <a:spcAft>
                <a:spcPts val="0"/>
              </a:spcAft>
              <a:defRPr/>
            </a:pPr>
            <a:r>
              <a:rPr lang="en-US" sz="34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Peningkatan</a:t>
            </a:r>
            <a:r>
              <a:rPr lang="en-US" sz="34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4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Profesionalisme</a:t>
            </a:r>
            <a:r>
              <a:rPr lang="en-US" sz="34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a:t>
            </a:r>
            <a:endParaRPr lang="en-US" sz="34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898</TotalTime>
  <Words>805</Words>
  <Application>Microsoft Office PowerPoint</Application>
  <PresentationFormat>On-screen Show (4:3)</PresentationFormat>
  <Paragraphs>77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Retrospect</vt:lpstr>
      <vt:lpstr>PROFESI dan MENINGKATKAN PROFESIONALISME di BIDANG TEKNOLOGI INFORMASI </vt:lpstr>
      <vt:lpstr>Pendahuluan</vt:lpstr>
      <vt:lpstr>Pendahuluan (2)</vt:lpstr>
      <vt:lpstr>Gambaran Umum Pekerjaan di Bidang Teknologi Informasi</vt:lpstr>
      <vt:lpstr>Gambaran Umum Pekerjaan di Bidang Teknologi Informasi (2)</vt:lpstr>
      <vt:lpstr>Karakteristik Kelayakan Sebagai Profesi</vt:lpstr>
      <vt:lpstr>Karakteristik Kelayakan Sebagai Profesi (2)</vt:lpstr>
      <vt:lpstr>Peningkatan Profesionalisme</vt:lpstr>
      <vt:lpstr>Peningkatan Profesionalisme (2)</vt:lpstr>
      <vt:lpstr>Profesional Dengan sertifikasi</vt:lpstr>
      <vt:lpstr>Profesional Dengan sertifikasi (2)</vt:lpstr>
      <vt:lpstr>Profesional Dengan sertifikasi (3)</vt:lpstr>
      <vt:lpstr>Jenis-Jenis Sertifikasi</vt:lpstr>
      <vt:lpstr>Jenis-Jenis Sertifikasi (2)</vt:lpstr>
      <vt:lpstr>Jenis-Jenis Sertifikasi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Etika Profesi &amp; Budi Pekerti</dc:title>
  <dc:creator>user</dc:creator>
  <cp:lastModifiedBy>waketIII</cp:lastModifiedBy>
  <cp:revision>96</cp:revision>
  <cp:lastPrinted>2018-10-08T05:01:02Z</cp:lastPrinted>
  <dcterms:created xsi:type="dcterms:W3CDTF">2006-07-24T11:43:34Z</dcterms:created>
  <dcterms:modified xsi:type="dcterms:W3CDTF">2020-03-09T06:20:23Z</dcterms:modified>
</cp:coreProperties>
</file>