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sldIdLst>
    <p:sldId id="405" r:id="rId2"/>
    <p:sldId id="406" r:id="rId3"/>
    <p:sldId id="499" r:id="rId4"/>
    <p:sldId id="407" r:id="rId5"/>
    <p:sldId id="408" r:id="rId6"/>
    <p:sldId id="409" r:id="rId7"/>
    <p:sldId id="410" r:id="rId8"/>
    <p:sldId id="411" r:id="rId9"/>
    <p:sldId id="413" r:id="rId10"/>
    <p:sldId id="414" r:id="rId11"/>
    <p:sldId id="415" r:id="rId12"/>
    <p:sldId id="416" r:id="rId13"/>
    <p:sldId id="417" r:id="rId14"/>
    <p:sldId id="418" r:id="rId15"/>
    <p:sldId id="419" r:id="rId16"/>
    <p:sldId id="420" r:id="rId17"/>
    <p:sldId id="421"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70" r:id="rId39"/>
    <p:sldId id="443" r:id="rId40"/>
  </p:sldIdLst>
  <p:sldSz cx="9144000" cy="6858000" type="screen4x3"/>
  <p:notesSz cx="6858000" cy="9144000"/>
  <p:defaultTextStyle>
    <a:defPPr>
      <a:defRPr lang="en-US"/>
    </a:defPPr>
    <a:lvl1pPr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1pPr>
    <a:lvl2pPr marL="4572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2pPr>
    <a:lvl3pPr marL="9144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3pPr>
    <a:lvl4pPr marL="13716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4pPr>
    <a:lvl5pPr marL="18288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5pPr>
    <a:lvl6pPr marL="2286000" algn="l" defTabSz="914400" rtl="0" eaLnBrk="1" latinLnBrk="0" hangingPunct="1">
      <a:defRPr sz="4400" b="1" kern="1200">
        <a:solidFill>
          <a:schemeClr val="tx2"/>
        </a:solidFill>
        <a:latin typeface="Verdana" panose="020B0604030504040204" pitchFamily="34" charset="0"/>
        <a:ea typeface="+mn-ea"/>
        <a:cs typeface="+mn-cs"/>
      </a:defRPr>
    </a:lvl6pPr>
    <a:lvl7pPr marL="2743200" algn="l" defTabSz="914400" rtl="0" eaLnBrk="1" latinLnBrk="0" hangingPunct="1">
      <a:defRPr sz="4400" b="1" kern="1200">
        <a:solidFill>
          <a:schemeClr val="tx2"/>
        </a:solidFill>
        <a:latin typeface="Verdana" panose="020B0604030504040204" pitchFamily="34" charset="0"/>
        <a:ea typeface="+mn-ea"/>
        <a:cs typeface="+mn-cs"/>
      </a:defRPr>
    </a:lvl7pPr>
    <a:lvl8pPr marL="3200400" algn="l" defTabSz="914400" rtl="0" eaLnBrk="1" latinLnBrk="0" hangingPunct="1">
      <a:defRPr sz="4400" b="1" kern="1200">
        <a:solidFill>
          <a:schemeClr val="tx2"/>
        </a:solidFill>
        <a:latin typeface="Verdana" panose="020B0604030504040204" pitchFamily="34" charset="0"/>
        <a:ea typeface="+mn-ea"/>
        <a:cs typeface="+mn-cs"/>
      </a:defRPr>
    </a:lvl8pPr>
    <a:lvl9pPr marL="3657600" algn="l" defTabSz="914400" rtl="0" eaLnBrk="1" latinLnBrk="0" hangingPunct="1">
      <a:defRPr sz="4400" b="1" kern="1200">
        <a:solidFill>
          <a:schemeClr val="tx2"/>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4AEC5C5-7E67-42E5-8F3B-033898E78F4C}" type="datetimeFigureOut">
              <a:rPr lang="en-US"/>
              <a:pPr>
                <a:defRPr/>
              </a:pPr>
              <a:t>3/9/2020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94A360B-5CA7-4E21-B5E4-3CB2000A1007}" type="slidenum">
              <a:rPr lang="en-US"/>
              <a:pPr>
                <a:defRPr/>
              </a:pPr>
              <a:t>‹#›</a:t>
            </a:fld>
            <a:endParaRPr lang="en-US"/>
          </a:p>
        </p:txBody>
      </p:sp>
    </p:spTree>
    <p:extLst>
      <p:ext uri="{BB962C8B-B14F-4D97-AF65-F5344CB8AC3E}">
        <p14:creationId xmlns:p14="http://schemas.microsoft.com/office/powerpoint/2010/main" val="3719984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88067"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777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09571"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9677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111619" name="Rectangle 2"/>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16112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588" y="0"/>
            <a:ext cx="1587" cy="1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14175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115715" name="Rectangle 2"/>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15330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588" y="0"/>
            <a:ext cx="1587" cy="1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116167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21859"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55718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23907"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194058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25955"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92644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28003"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14904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3000"/>
              </a:lnSpc>
              <a:spcBef>
                <a:spcPct val="0"/>
              </a:spcBef>
            </a:pPr>
            <a:r>
              <a:rPr lang="en-GB" altLang="en-US" sz="900" smtClean="0">
                <a:latin typeface="Bembo"/>
              </a:rPr>
              <a:t>You are the DBA at a backup data center.Your company provides back up and</a:t>
            </a:r>
          </a:p>
          <a:p>
            <a:pPr eaLnBrk="1" hangingPunct="1">
              <a:lnSpc>
                <a:spcPct val="123000"/>
              </a:lnSpc>
              <a:spcBef>
                <a:spcPct val="0"/>
              </a:spcBef>
            </a:pPr>
            <a:r>
              <a:rPr lang="en-GB" altLang="en-US" sz="900" smtClean="0">
                <a:latin typeface="Bembo"/>
              </a:rPr>
              <a:t>redundant data services for several different businesses.Your job is simply to back</a:t>
            </a:r>
          </a:p>
          <a:p>
            <a:pPr eaLnBrk="1" hangingPunct="1">
              <a:lnSpc>
                <a:spcPct val="123000"/>
              </a:lnSpc>
              <a:spcBef>
                <a:spcPct val="0"/>
              </a:spcBef>
            </a:pPr>
            <a:r>
              <a:rPr lang="en-GB" altLang="en-US" sz="900" smtClean="0">
                <a:latin typeface="Bembo"/>
              </a:rPr>
              <a:t>up the data and make sure the data replication technology is working appropriately.</a:t>
            </a:r>
          </a:p>
          <a:p>
            <a:pPr eaLnBrk="1" hangingPunct="1">
              <a:lnSpc>
                <a:spcPct val="123000"/>
              </a:lnSpc>
              <a:spcBef>
                <a:spcPct val="0"/>
              </a:spcBef>
            </a:pPr>
            <a:r>
              <a:rPr lang="en-GB" altLang="en-US" sz="900" smtClean="0">
                <a:latin typeface="Bembo"/>
              </a:rPr>
              <a:t>Is it acceptable for you to check out all of the information in the databases</a:t>
            </a:r>
          </a:p>
          <a:p>
            <a:pPr eaLnBrk="1" hangingPunct="1">
              <a:lnSpc>
                <a:spcPct val="123000"/>
              </a:lnSpc>
              <a:spcBef>
                <a:spcPct val="0"/>
              </a:spcBef>
            </a:pPr>
            <a:r>
              <a:rPr lang="en-GB" altLang="en-US" sz="900" smtClean="0">
                <a:latin typeface="Bembo"/>
              </a:rPr>
              <a:t>of all of your clients?</a:t>
            </a:r>
          </a:p>
          <a:p>
            <a:pPr eaLnBrk="1" hangingPunct="1">
              <a:lnSpc>
                <a:spcPct val="110000"/>
              </a:lnSpc>
              <a:spcBef>
                <a:spcPct val="0"/>
              </a:spcBef>
            </a:pPr>
            <a:r>
              <a:rPr lang="en-GB" altLang="en-US" sz="900" b="1" smtClean="0">
                <a:latin typeface="Guardi-Bold"/>
              </a:rPr>
              <a:t>Conservative </a:t>
            </a:r>
            <a:r>
              <a:rPr lang="en-GB" altLang="en-US" sz="900" smtClean="0">
                <a:latin typeface="Bembo"/>
              </a:rPr>
              <a:t>Privacy is a very important matter with clients.They are</a:t>
            </a:r>
          </a:p>
          <a:p>
            <a:pPr eaLnBrk="1" hangingPunct="1">
              <a:lnSpc>
                <a:spcPct val="123000"/>
              </a:lnSpc>
              <a:spcBef>
                <a:spcPct val="0"/>
              </a:spcBef>
            </a:pPr>
            <a:r>
              <a:rPr lang="en-GB" altLang="en-US" sz="900" smtClean="0">
                <a:latin typeface="Bembo"/>
              </a:rPr>
              <a:t>entrusting you with their sensitive data and are not expecting you to snoop</a:t>
            </a:r>
          </a:p>
          <a:p>
            <a:pPr eaLnBrk="1" hangingPunct="1">
              <a:lnSpc>
                <a:spcPct val="110000"/>
              </a:lnSpc>
              <a:spcBef>
                <a:spcPct val="0"/>
              </a:spcBef>
            </a:pPr>
            <a:endParaRPr lang="en-GB" altLang="en-US" sz="800" b="1" smtClean="0">
              <a:latin typeface="Humanist777BT-BoldB"/>
            </a:endParaRPr>
          </a:p>
          <a:p>
            <a:pPr eaLnBrk="1" hangingPunct="1">
              <a:lnSpc>
                <a:spcPct val="110000"/>
              </a:lnSpc>
              <a:spcBef>
                <a:spcPct val="0"/>
              </a:spcBef>
            </a:pPr>
            <a:r>
              <a:rPr lang="en-GB" altLang="en-US" sz="800" b="1" smtClean="0">
                <a:latin typeface="Humanist777BT-BoldB"/>
              </a:rPr>
              <a:t> Chapter 8 • Database Administration</a:t>
            </a:r>
          </a:p>
          <a:p>
            <a:pPr eaLnBrk="1" hangingPunct="1">
              <a:lnSpc>
                <a:spcPct val="123000"/>
              </a:lnSpc>
              <a:spcBef>
                <a:spcPct val="0"/>
              </a:spcBef>
            </a:pPr>
            <a:r>
              <a:rPr lang="en-GB" altLang="en-US" sz="900" smtClean="0">
                <a:latin typeface="Bembo"/>
              </a:rPr>
              <a:t>through it. Be professional and do not inspect or review the data entrusted</a:t>
            </a:r>
          </a:p>
          <a:p>
            <a:pPr eaLnBrk="1" hangingPunct="1">
              <a:lnSpc>
                <a:spcPct val="123000"/>
              </a:lnSpc>
              <a:spcBef>
                <a:spcPct val="0"/>
              </a:spcBef>
            </a:pPr>
            <a:r>
              <a:rPr lang="en-GB" altLang="en-US" sz="900" smtClean="0">
                <a:latin typeface="Bembo"/>
              </a:rPr>
              <a:t>to you.</a:t>
            </a:r>
          </a:p>
          <a:p>
            <a:pPr eaLnBrk="1" hangingPunct="1">
              <a:lnSpc>
                <a:spcPct val="110000"/>
              </a:lnSpc>
              <a:spcBef>
                <a:spcPct val="0"/>
              </a:spcBef>
            </a:pPr>
            <a:r>
              <a:rPr lang="en-GB" altLang="en-US" sz="1000" b="1" smtClean="0">
                <a:latin typeface="DomCasual-Bold"/>
              </a:rPr>
              <a:t>Liberal </a:t>
            </a:r>
            <a:r>
              <a:rPr lang="en-GB" altLang="en-US" sz="900" smtClean="0">
                <a:latin typeface="Bembo"/>
              </a:rPr>
              <a:t>Part of the job of an administrator in a backup location is to verify</a:t>
            </a:r>
          </a:p>
          <a:p>
            <a:pPr eaLnBrk="1" hangingPunct="1">
              <a:lnSpc>
                <a:spcPct val="123000"/>
              </a:lnSpc>
              <a:spcBef>
                <a:spcPct val="0"/>
              </a:spcBef>
            </a:pPr>
            <a:r>
              <a:rPr lang="en-GB" altLang="en-US" sz="900" smtClean="0">
                <a:latin typeface="Bembo"/>
              </a:rPr>
              <a:t>data integrity, which will require you to review the data from time to time.</a:t>
            </a:r>
          </a:p>
          <a:p>
            <a:pPr eaLnBrk="1" hangingPunct="1">
              <a:lnSpc>
                <a:spcPct val="123000"/>
              </a:lnSpc>
              <a:spcBef>
                <a:spcPct val="0"/>
              </a:spcBef>
            </a:pPr>
            <a:r>
              <a:rPr lang="en-GB" altLang="en-US" sz="900" smtClean="0">
                <a:latin typeface="Bembo"/>
              </a:rPr>
              <a:t>There is nothing wrong with reviewing the data. If, however, you divulge</a:t>
            </a:r>
          </a:p>
          <a:p>
            <a:pPr eaLnBrk="1" hangingPunct="1">
              <a:lnSpc>
                <a:spcPct val="123000"/>
              </a:lnSpc>
              <a:spcBef>
                <a:spcPct val="0"/>
              </a:spcBef>
            </a:pPr>
            <a:r>
              <a:rPr lang="en-GB" altLang="en-US" sz="900" smtClean="0">
                <a:latin typeface="Bembo"/>
              </a:rPr>
              <a:t>information about the data, that is another story.</a:t>
            </a:r>
          </a:p>
          <a:p>
            <a:pPr eaLnBrk="1" hangingPunct="1">
              <a:lnSpc>
                <a:spcPct val="110000"/>
              </a:lnSpc>
              <a:spcBef>
                <a:spcPct val="0"/>
              </a:spcBef>
            </a:pPr>
            <a:r>
              <a:rPr lang="en-GB" altLang="en-US" sz="1000" b="1" smtClean="0">
                <a:latin typeface="Humanist777BT-BoldB"/>
              </a:rPr>
              <a:t>S</a:t>
            </a:r>
            <a:r>
              <a:rPr lang="en-GB" altLang="en-US" sz="800" b="1" smtClean="0">
                <a:latin typeface="Humanist777BT-BoldB"/>
              </a:rPr>
              <a:t>UMMARY</a:t>
            </a:r>
          </a:p>
          <a:p>
            <a:pPr eaLnBrk="1" hangingPunct="1">
              <a:lnSpc>
                <a:spcPct val="90000"/>
              </a:lnSpc>
              <a:spcBef>
                <a:spcPct val="0"/>
              </a:spcBef>
            </a:pPr>
            <a:r>
              <a:rPr lang="en-GB" altLang="en-US" sz="800" smtClean="0">
                <a:latin typeface="Humanist777BT-RomanB"/>
              </a:rPr>
              <a:t>As the administrator of back up and replication services, reviewing data</a:t>
            </a:r>
          </a:p>
          <a:p>
            <a:pPr eaLnBrk="1" hangingPunct="1">
              <a:lnSpc>
                <a:spcPct val="90000"/>
              </a:lnSpc>
              <a:spcBef>
                <a:spcPct val="0"/>
              </a:spcBef>
            </a:pPr>
            <a:r>
              <a:rPr lang="en-GB" altLang="en-US" sz="800" smtClean="0">
                <a:latin typeface="Humanist777BT-RomanB"/>
              </a:rPr>
              <a:t>entrusted to you should be done when necessary as part of your job</a:t>
            </a:r>
          </a:p>
          <a:p>
            <a:pPr eaLnBrk="1" hangingPunct="1">
              <a:lnSpc>
                <a:spcPct val="90000"/>
              </a:lnSpc>
              <a:spcBef>
                <a:spcPct val="0"/>
              </a:spcBef>
            </a:pPr>
            <a:r>
              <a:rPr lang="en-GB" altLang="en-US" sz="800" smtClean="0">
                <a:latin typeface="Humanist777BT-RomanB"/>
              </a:rPr>
              <a:t>function. Reviewing data for nosey purposes should not be done; however,</a:t>
            </a:r>
          </a:p>
          <a:p>
            <a:pPr eaLnBrk="1" hangingPunct="1">
              <a:lnSpc>
                <a:spcPct val="90000"/>
              </a:lnSpc>
              <a:spcBef>
                <a:spcPct val="0"/>
              </a:spcBef>
            </a:pPr>
            <a:r>
              <a:rPr lang="en-GB" altLang="en-US" sz="800" smtClean="0">
                <a:latin typeface="Humanist777BT-RomanB"/>
              </a:rPr>
              <a:t>there are no rules against it in most cases.</a:t>
            </a:r>
          </a:p>
          <a:p>
            <a:pPr eaLnBrk="1" hangingPunct="1">
              <a:lnSpc>
                <a:spcPct val="90000"/>
              </a:lnSpc>
              <a:spcBef>
                <a:spcPct val="0"/>
              </a:spcBef>
            </a:pPr>
            <a:endParaRPr lang="en-US" altLang="en-US" sz="900" smtClean="0"/>
          </a:p>
          <a:p>
            <a:pPr eaLnBrk="1" hangingPunct="1">
              <a:lnSpc>
                <a:spcPct val="90000"/>
              </a:lnSpc>
              <a:spcBef>
                <a:spcPct val="0"/>
              </a:spcBef>
            </a:pPr>
            <a:endParaRPr lang="en-US" altLang="en-US" sz="900" smtClean="0"/>
          </a:p>
        </p:txBody>
      </p:sp>
    </p:spTree>
    <p:extLst>
      <p:ext uri="{BB962C8B-B14F-4D97-AF65-F5344CB8AC3E}">
        <p14:creationId xmlns:p14="http://schemas.microsoft.com/office/powerpoint/2010/main" val="396679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969835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3000"/>
              </a:lnSpc>
              <a:spcBef>
                <a:spcPct val="0"/>
              </a:spcBef>
            </a:pPr>
            <a:r>
              <a:rPr lang="en-GB" altLang="en-US" sz="1000" smtClean="0">
                <a:latin typeface="Bembo"/>
              </a:rPr>
              <a:t>You are the DBA at a backup data center.Your company provides back up and</a:t>
            </a:r>
          </a:p>
          <a:p>
            <a:pPr eaLnBrk="1" hangingPunct="1">
              <a:lnSpc>
                <a:spcPct val="123000"/>
              </a:lnSpc>
              <a:spcBef>
                <a:spcPct val="0"/>
              </a:spcBef>
            </a:pPr>
            <a:r>
              <a:rPr lang="en-GB" altLang="en-US" sz="1000" smtClean="0">
                <a:latin typeface="Bembo"/>
              </a:rPr>
              <a:t>redundant data services for several different businesses.Your job is simply to back</a:t>
            </a:r>
          </a:p>
          <a:p>
            <a:pPr eaLnBrk="1" hangingPunct="1">
              <a:lnSpc>
                <a:spcPct val="123000"/>
              </a:lnSpc>
              <a:spcBef>
                <a:spcPct val="0"/>
              </a:spcBef>
            </a:pPr>
            <a:r>
              <a:rPr lang="en-GB" altLang="en-US" sz="1000" smtClean="0">
                <a:latin typeface="Bembo"/>
              </a:rPr>
              <a:t>up the data and make sure the data replication technology is working appropriately.</a:t>
            </a:r>
          </a:p>
          <a:p>
            <a:pPr eaLnBrk="1" hangingPunct="1">
              <a:lnSpc>
                <a:spcPct val="123000"/>
              </a:lnSpc>
              <a:spcBef>
                <a:spcPct val="0"/>
              </a:spcBef>
            </a:pPr>
            <a:r>
              <a:rPr lang="en-GB" altLang="en-US" sz="1000" smtClean="0">
                <a:latin typeface="Bembo"/>
              </a:rPr>
              <a:t>Is it acceptable for you to check out all of the information in the databases</a:t>
            </a:r>
          </a:p>
          <a:p>
            <a:pPr eaLnBrk="1" hangingPunct="1">
              <a:lnSpc>
                <a:spcPct val="123000"/>
              </a:lnSpc>
              <a:spcBef>
                <a:spcPct val="0"/>
              </a:spcBef>
            </a:pPr>
            <a:r>
              <a:rPr lang="en-GB" altLang="en-US" sz="1000" smtClean="0">
                <a:latin typeface="Bembo"/>
              </a:rPr>
              <a:t>of all of your clients?</a:t>
            </a:r>
          </a:p>
          <a:p>
            <a:pPr eaLnBrk="1" hangingPunct="1">
              <a:lnSpc>
                <a:spcPct val="110000"/>
              </a:lnSpc>
              <a:spcBef>
                <a:spcPct val="0"/>
              </a:spcBef>
            </a:pPr>
            <a:r>
              <a:rPr lang="en-GB" altLang="en-US" sz="1000" b="1" smtClean="0">
                <a:latin typeface="Guardi-Bold"/>
              </a:rPr>
              <a:t>Conservative </a:t>
            </a:r>
            <a:r>
              <a:rPr lang="en-GB" altLang="en-US" sz="1000" smtClean="0">
                <a:latin typeface="Bembo"/>
              </a:rPr>
              <a:t>Privacy is a very important matter with clients.They are</a:t>
            </a:r>
          </a:p>
          <a:p>
            <a:pPr eaLnBrk="1" hangingPunct="1">
              <a:lnSpc>
                <a:spcPct val="123000"/>
              </a:lnSpc>
              <a:spcBef>
                <a:spcPct val="0"/>
              </a:spcBef>
            </a:pPr>
            <a:r>
              <a:rPr lang="en-GB" altLang="en-US" sz="1000" smtClean="0">
                <a:latin typeface="Bembo"/>
              </a:rPr>
              <a:t>entrusting you with their sensitive data and are not expecting you to snoop</a:t>
            </a:r>
          </a:p>
          <a:p>
            <a:pPr eaLnBrk="1" hangingPunct="1">
              <a:lnSpc>
                <a:spcPct val="110000"/>
              </a:lnSpc>
              <a:spcBef>
                <a:spcPct val="0"/>
              </a:spcBef>
            </a:pPr>
            <a:r>
              <a:rPr lang="en-GB" altLang="en-US" sz="1000" smtClean="0">
                <a:latin typeface="Bembo"/>
              </a:rPr>
              <a:t>through it. Be professional and do not inspect or review the data entrusted</a:t>
            </a:r>
          </a:p>
          <a:p>
            <a:pPr eaLnBrk="1" hangingPunct="1">
              <a:lnSpc>
                <a:spcPct val="123000"/>
              </a:lnSpc>
              <a:spcBef>
                <a:spcPct val="0"/>
              </a:spcBef>
            </a:pPr>
            <a:r>
              <a:rPr lang="en-GB" altLang="en-US" sz="1000" smtClean="0">
                <a:latin typeface="Bembo"/>
              </a:rPr>
              <a:t>to you.</a:t>
            </a:r>
          </a:p>
          <a:p>
            <a:pPr eaLnBrk="1" hangingPunct="1">
              <a:lnSpc>
                <a:spcPct val="110000"/>
              </a:lnSpc>
              <a:spcBef>
                <a:spcPct val="0"/>
              </a:spcBef>
            </a:pPr>
            <a:r>
              <a:rPr lang="en-GB" altLang="en-US" b="1" smtClean="0">
                <a:latin typeface="DomCasual-Bold"/>
              </a:rPr>
              <a:t>Liberal </a:t>
            </a:r>
            <a:r>
              <a:rPr lang="en-GB" altLang="en-US" sz="1000" smtClean="0">
                <a:latin typeface="Bembo"/>
              </a:rPr>
              <a:t>Part of the job of an administrator in a backup location is to verify</a:t>
            </a:r>
          </a:p>
          <a:p>
            <a:pPr eaLnBrk="1" hangingPunct="1">
              <a:lnSpc>
                <a:spcPct val="123000"/>
              </a:lnSpc>
              <a:spcBef>
                <a:spcPct val="0"/>
              </a:spcBef>
            </a:pPr>
            <a:r>
              <a:rPr lang="en-GB" altLang="en-US" sz="1000" smtClean="0">
                <a:latin typeface="Bembo"/>
              </a:rPr>
              <a:t>data integrity, which will require you to review the data from time to time.</a:t>
            </a:r>
          </a:p>
          <a:p>
            <a:pPr eaLnBrk="1" hangingPunct="1">
              <a:lnSpc>
                <a:spcPct val="123000"/>
              </a:lnSpc>
              <a:spcBef>
                <a:spcPct val="0"/>
              </a:spcBef>
            </a:pPr>
            <a:r>
              <a:rPr lang="en-GB" altLang="en-US" sz="1000" smtClean="0">
                <a:latin typeface="Bembo"/>
              </a:rPr>
              <a:t>There is nothing wrong with reviewing the data. If, however, you divulge</a:t>
            </a:r>
          </a:p>
          <a:p>
            <a:pPr eaLnBrk="1" hangingPunct="1">
              <a:lnSpc>
                <a:spcPct val="123000"/>
              </a:lnSpc>
              <a:spcBef>
                <a:spcPct val="0"/>
              </a:spcBef>
            </a:pPr>
            <a:r>
              <a:rPr lang="en-GB" altLang="en-US" sz="1000" smtClean="0">
                <a:latin typeface="Bembo"/>
              </a:rPr>
              <a:t>information about the data, that is another story.</a:t>
            </a:r>
          </a:p>
          <a:p>
            <a:pPr eaLnBrk="1" hangingPunct="1">
              <a:lnSpc>
                <a:spcPct val="110000"/>
              </a:lnSpc>
              <a:spcBef>
                <a:spcPct val="0"/>
              </a:spcBef>
            </a:pPr>
            <a:r>
              <a:rPr lang="en-GB" altLang="en-US" b="1" smtClean="0">
                <a:latin typeface="Humanist777BT-BoldB"/>
              </a:rPr>
              <a:t>S</a:t>
            </a:r>
            <a:r>
              <a:rPr lang="en-GB" altLang="en-US" sz="1000" b="1" smtClean="0">
                <a:latin typeface="Humanist777BT-BoldB"/>
              </a:rPr>
              <a:t>UMMARY</a:t>
            </a:r>
          </a:p>
          <a:p>
            <a:pPr eaLnBrk="1" hangingPunct="1">
              <a:spcBef>
                <a:spcPct val="0"/>
              </a:spcBef>
            </a:pPr>
            <a:r>
              <a:rPr lang="en-GB" altLang="en-US" sz="1000" smtClean="0">
                <a:latin typeface="Humanist777BT-RomanB"/>
              </a:rPr>
              <a:t>As the administrator of back up and replication services, reviewing data</a:t>
            </a:r>
          </a:p>
          <a:p>
            <a:pPr eaLnBrk="1" hangingPunct="1">
              <a:spcBef>
                <a:spcPct val="0"/>
              </a:spcBef>
            </a:pPr>
            <a:r>
              <a:rPr lang="en-GB" altLang="en-US" sz="1000" smtClean="0">
                <a:latin typeface="Humanist777BT-RomanB"/>
              </a:rPr>
              <a:t>entrusted to you should be done when necessary as part of your job</a:t>
            </a:r>
          </a:p>
          <a:p>
            <a:pPr eaLnBrk="1" hangingPunct="1">
              <a:spcBef>
                <a:spcPct val="0"/>
              </a:spcBef>
            </a:pPr>
            <a:r>
              <a:rPr lang="en-GB" altLang="en-US" sz="1000" smtClean="0">
                <a:latin typeface="Humanist777BT-RomanB"/>
              </a:rPr>
              <a:t>function. Reviewing data for nosey purposes should not be done; however,</a:t>
            </a:r>
          </a:p>
          <a:p>
            <a:pPr eaLnBrk="1" hangingPunct="1">
              <a:spcBef>
                <a:spcPct val="0"/>
              </a:spcBef>
            </a:pPr>
            <a:r>
              <a:rPr lang="en-GB" altLang="en-US" sz="1000" smtClean="0">
                <a:latin typeface="Humanist777BT-RomanB"/>
              </a:rPr>
              <a:t>there are no rules against it in most cases.</a:t>
            </a:r>
          </a:p>
          <a:p>
            <a:pPr eaLnBrk="1" hangingPunct="1">
              <a:spcBef>
                <a:spcPct val="0"/>
              </a:spcBef>
            </a:pPr>
            <a:endParaRPr lang="en-US" altLang="en-US" sz="1000" smtClean="0"/>
          </a:p>
          <a:p>
            <a:pPr eaLnBrk="1" hangingPunct="1">
              <a:spcBef>
                <a:spcPct val="0"/>
              </a:spcBef>
            </a:pPr>
            <a:endParaRPr lang="en-US" altLang="en-US" sz="1000" smtClean="0"/>
          </a:p>
          <a:p>
            <a:pPr eaLnBrk="1" hangingPunct="1">
              <a:spcBef>
                <a:spcPct val="0"/>
              </a:spcBef>
            </a:pPr>
            <a:endParaRPr lang="en-US" altLang="en-US" sz="1000" smtClean="0"/>
          </a:p>
        </p:txBody>
      </p:sp>
    </p:spTree>
    <p:extLst>
      <p:ext uri="{BB962C8B-B14F-4D97-AF65-F5344CB8AC3E}">
        <p14:creationId xmlns:p14="http://schemas.microsoft.com/office/powerpoint/2010/main" val="3343627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3000"/>
              </a:lnSpc>
              <a:spcBef>
                <a:spcPct val="0"/>
              </a:spcBef>
            </a:pPr>
            <a:r>
              <a:rPr lang="en-GB" altLang="en-US" sz="1300" smtClean="0">
                <a:latin typeface="Humanist777BT-RomanB"/>
              </a:rPr>
              <a:t>Knowledge of Private Personal</a:t>
            </a:r>
          </a:p>
          <a:p>
            <a:pPr eaLnBrk="1" hangingPunct="1">
              <a:lnSpc>
                <a:spcPct val="90000"/>
              </a:lnSpc>
              <a:spcBef>
                <a:spcPct val="0"/>
              </a:spcBef>
            </a:pPr>
            <a:r>
              <a:rPr lang="en-GB" altLang="en-US" sz="1300" smtClean="0">
                <a:latin typeface="Humanist777BT-RomanB"/>
              </a:rPr>
              <a:t>Information – Security vs. Invasion of Privacy?</a:t>
            </a:r>
          </a:p>
          <a:p>
            <a:pPr eaLnBrk="1" hangingPunct="1">
              <a:lnSpc>
                <a:spcPct val="123000"/>
              </a:lnSpc>
              <a:spcBef>
                <a:spcPct val="0"/>
              </a:spcBef>
            </a:pPr>
            <a:r>
              <a:rPr lang="en-GB" altLang="en-US" sz="900" smtClean="0">
                <a:latin typeface="Bembo"/>
              </a:rPr>
              <a:t>The Internet Service Provider (ISP) you are a DBA for collects detailed data</a:t>
            </a:r>
          </a:p>
          <a:p>
            <a:pPr eaLnBrk="1" hangingPunct="1">
              <a:lnSpc>
                <a:spcPct val="123000"/>
              </a:lnSpc>
              <a:spcBef>
                <a:spcPct val="0"/>
              </a:spcBef>
            </a:pPr>
            <a:r>
              <a:rPr lang="en-GB" altLang="en-US" sz="900" smtClean="0">
                <a:latin typeface="Bembo"/>
              </a:rPr>
              <a:t>about users’ online activities. It keeps track of the Web sites users go to. Is it</a:t>
            </a:r>
          </a:p>
          <a:p>
            <a:pPr eaLnBrk="1" hangingPunct="1">
              <a:lnSpc>
                <a:spcPct val="123000"/>
              </a:lnSpc>
              <a:spcBef>
                <a:spcPct val="0"/>
              </a:spcBef>
            </a:pPr>
            <a:r>
              <a:rPr lang="en-GB" altLang="en-US" sz="900" smtClean="0">
                <a:latin typeface="Bembo"/>
              </a:rPr>
              <a:t>appropriate for you as the DBA to review this data and see who is accessing</a:t>
            </a:r>
          </a:p>
          <a:p>
            <a:pPr eaLnBrk="1" hangingPunct="1">
              <a:lnSpc>
                <a:spcPct val="123000"/>
              </a:lnSpc>
              <a:spcBef>
                <a:spcPct val="0"/>
              </a:spcBef>
            </a:pPr>
            <a:r>
              <a:rPr lang="en-GB" altLang="en-US" sz="900" smtClean="0">
                <a:latin typeface="Bembo"/>
              </a:rPr>
              <a:t>pornographic sites or have other unusual sites that could be embarrassing to the</a:t>
            </a:r>
          </a:p>
          <a:p>
            <a:pPr eaLnBrk="1" hangingPunct="1">
              <a:lnSpc>
                <a:spcPct val="123000"/>
              </a:lnSpc>
              <a:spcBef>
                <a:spcPct val="0"/>
              </a:spcBef>
            </a:pPr>
            <a:r>
              <a:rPr lang="en-GB" altLang="en-US" sz="900" smtClean="0">
                <a:latin typeface="Bembo"/>
              </a:rPr>
              <a:t>ISP user?</a:t>
            </a:r>
          </a:p>
          <a:p>
            <a:pPr eaLnBrk="1" hangingPunct="1">
              <a:lnSpc>
                <a:spcPct val="110000"/>
              </a:lnSpc>
              <a:spcBef>
                <a:spcPct val="0"/>
              </a:spcBef>
            </a:pPr>
            <a:r>
              <a:rPr lang="en-GB" altLang="en-US" sz="900" b="1" smtClean="0">
                <a:latin typeface="Guardi-Bold"/>
              </a:rPr>
              <a:t>Conservative </a:t>
            </a:r>
            <a:r>
              <a:rPr lang="en-GB" altLang="en-US" sz="900" smtClean="0">
                <a:latin typeface="Bembo"/>
              </a:rPr>
              <a:t>You are entrusted with sensitive information about ISP</a:t>
            </a:r>
          </a:p>
          <a:p>
            <a:pPr eaLnBrk="1" hangingPunct="1">
              <a:lnSpc>
                <a:spcPct val="123000"/>
              </a:lnSpc>
              <a:spcBef>
                <a:spcPct val="0"/>
              </a:spcBef>
            </a:pPr>
            <a:r>
              <a:rPr lang="en-GB" altLang="en-US" sz="900" smtClean="0">
                <a:latin typeface="Bembo"/>
              </a:rPr>
              <a:t>users and should never abuse that trust. Reviewing usage is not appropriate.</a:t>
            </a:r>
          </a:p>
          <a:p>
            <a:pPr eaLnBrk="1" hangingPunct="1">
              <a:lnSpc>
                <a:spcPct val="110000"/>
              </a:lnSpc>
              <a:spcBef>
                <a:spcPct val="0"/>
              </a:spcBef>
            </a:pPr>
            <a:r>
              <a:rPr lang="en-GB" altLang="en-US" sz="1000" b="1" smtClean="0">
                <a:latin typeface="DomCasual-Bold"/>
              </a:rPr>
              <a:t>Liberal </a:t>
            </a:r>
            <a:r>
              <a:rPr lang="en-GB" altLang="en-US" sz="900" smtClean="0">
                <a:latin typeface="Bembo"/>
              </a:rPr>
              <a:t>As a DBA for an ISP company, you should review the usage of its</a:t>
            </a:r>
          </a:p>
          <a:p>
            <a:pPr eaLnBrk="1" hangingPunct="1">
              <a:lnSpc>
                <a:spcPct val="123000"/>
              </a:lnSpc>
              <a:spcBef>
                <a:spcPct val="0"/>
              </a:spcBef>
            </a:pPr>
            <a:r>
              <a:rPr lang="en-GB" altLang="en-US" sz="900" smtClean="0">
                <a:latin typeface="Bembo"/>
              </a:rPr>
              <a:t>users. It is your responsibility from a security point of view. If the users are</a:t>
            </a:r>
          </a:p>
          <a:p>
            <a:pPr eaLnBrk="1" hangingPunct="1">
              <a:lnSpc>
                <a:spcPct val="123000"/>
              </a:lnSpc>
              <a:spcBef>
                <a:spcPct val="0"/>
              </a:spcBef>
            </a:pPr>
            <a:r>
              <a:rPr lang="en-GB" altLang="en-US" sz="900" smtClean="0">
                <a:latin typeface="Bembo"/>
              </a:rPr>
              <a:t>accessing illegal sites, your company could be at risk.This is a security function</a:t>
            </a:r>
          </a:p>
          <a:p>
            <a:pPr eaLnBrk="1" hangingPunct="1">
              <a:lnSpc>
                <a:spcPct val="123000"/>
              </a:lnSpc>
              <a:spcBef>
                <a:spcPct val="0"/>
              </a:spcBef>
            </a:pPr>
            <a:r>
              <a:rPr lang="en-GB" altLang="en-US" sz="900" smtClean="0">
                <a:latin typeface="Bembo"/>
              </a:rPr>
              <a:t>of your job.</a:t>
            </a:r>
          </a:p>
          <a:p>
            <a:pPr eaLnBrk="1" hangingPunct="1">
              <a:lnSpc>
                <a:spcPct val="110000"/>
              </a:lnSpc>
              <a:spcBef>
                <a:spcPct val="0"/>
              </a:spcBef>
            </a:pPr>
            <a:r>
              <a:rPr lang="en-GB" altLang="en-US" sz="1000" b="1" smtClean="0">
                <a:latin typeface="Humanist777BT-BoldB"/>
              </a:rPr>
              <a:t>S</a:t>
            </a:r>
            <a:r>
              <a:rPr lang="en-GB" altLang="en-US" sz="800" b="1" smtClean="0">
                <a:latin typeface="Humanist777BT-BoldB"/>
              </a:rPr>
              <a:t>UMMARY</a:t>
            </a:r>
          </a:p>
          <a:p>
            <a:pPr eaLnBrk="1" hangingPunct="1">
              <a:lnSpc>
                <a:spcPct val="90000"/>
              </a:lnSpc>
              <a:spcBef>
                <a:spcPct val="0"/>
              </a:spcBef>
            </a:pPr>
            <a:r>
              <a:rPr lang="en-GB" altLang="en-US" sz="800" smtClean="0">
                <a:latin typeface="Humanist777BT-RomanB"/>
              </a:rPr>
              <a:t>Reviewing sensitive information about ISP clients is a touchy issue. By</a:t>
            </a:r>
          </a:p>
          <a:p>
            <a:pPr eaLnBrk="1" hangingPunct="1">
              <a:lnSpc>
                <a:spcPct val="90000"/>
              </a:lnSpc>
              <a:spcBef>
                <a:spcPct val="0"/>
              </a:spcBef>
            </a:pPr>
            <a:r>
              <a:rPr lang="en-GB" altLang="en-US" sz="800" smtClean="0">
                <a:latin typeface="Humanist777BT-RomanB"/>
              </a:rPr>
              <a:t>reviewing what sites they visit, you may obtain information that</a:t>
            </a:r>
          </a:p>
          <a:p>
            <a:pPr eaLnBrk="1" hangingPunct="1">
              <a:lnSpc>
                <a:spcPct val="90000"/>
              </a:lnSpc>
              <a:spcBef>
                <a:spcPct val="0"/>
              </a:spcBef>
            </a:pPr>
            <a:r>
              <a:rPr lang="en-GB" altLang="en-US" sz="800" smtClean="0">
                <a:latin typeface="Humanist777BT-RomanB"/>
              </a:rPr>
              <a:t>someone is trying to learn how to build a bomb or other terrorist</a:t>
            </a:r>
          </a:p>
          <a:p>
            <a:pPr eaLnBrk="1" hangingPunct="1">
              <a:lnSpc>
                <a:spcPct val="90000"/>
              </a:lnSpc>
              <a:spcBef>
                <a:spcPct val="0"/>
              </a:spcBef>
            </a:pPr>
            <a:r>
              <a:rPr lang="en-GB" altLang="en-US" sz="800" smtClean="0">
                <a:latin typeface="Humanist777BT-RomanB"/>
              </a:rPr>
              <a:t>activity, which could target your company and hurt other people.</a:t>
            </a:r>
          </a:p>
          <a:p>
            <a:pPr eaLnBrk="1" hangingPunct="1">
              <a:lnSpc>
                <a:spcPct val="90000"/>
              </a:lnSpc>
              <a:spcBef>
                <a:spcPct val="0"/>
              </a:spcBef>
            </a:pPr>
            <a:r>
              <a:rPr lang="en-GB" altLang="en-US" sz="800" smtClean="0">
                <a:latin typeface="Humanist777BT-RomanB"/>
              </a:rPr>
              <a:t>However, customer information must have some level of privacy. Check</a:t>
            </a:r>
          </a:p>
          <a:p>
            <a:pPr eaLnBrk="1" hangingPunct="1">
              <a:lnSpc>
                <a:spcPct val="90000"/>
              </a:lnSpc>
              <a:spcBef>
                <a:spcPct val="0"/>
              </a:spcBef>
            </a:pPr>
            <a:r>
              <a:rPr lang="en-GB" altLang="en-US" sz="800" smtClean="0">
                <a:latin typeface="Humanist777BT-RomanB"/>
              </a:rPr>
              <a:t>the customer agreement the clients have with your company to determine</a:t>
            </a:r>
          </a:p>
          <a:p>
            <a:pPr eaLnBrk="1" hangingPunct="1">
              <a:lnSpc>
                <a:spcPct val="90000"/>
              </a:lnSpc>
              <a:spcBef>
                <a:spcPct val="0"/>
              </a:spcBef>
            </a:pPr>
            <a:r>
              <a:rPr lang="en-GB" altLang="en-US" sz="800" smtClean="0">
                <a:latin typeface="Humanist777BT-RomanB"/>
              </a:rPr>
              <a:t>what you can legally do with client information to balance out</a:t>
            </a:r>
          </a:p>
          <a:p>
            <a:pPr eaLnBrk="1" hangingPunct="1">
              <a:lnSpc>
                <a:spcPct val="90000"/>
              </a:lnSpc>
              <a:spcBef>
                <a:spcPct val="0"/>
              </a:spcBef>
            </a:pPr>
            <a:r>
              <a:rPr lang="en-GB" altLang="en-US" sz="800" smtClean="0">
                <a:latin typeface="Humanist777BT-RomanB"/>
              </a:rPr>
              <a:t>your role of security versus invasion of personal privacy.</a:t>
            </a:r>
          </a:p>
        </p:txBody>
      </p:sp>
    </p:spTree>
    <p:extLst>
      <p:ext uri="{BB962C8B-B14F-4D97-AF65-F5344CB8AC3E}">
        <p14:creationId xmlns:p14="http://schemas.microsoft.com/office/powerpoint/2010/main" val="176693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3000"/>
              </a:lnSpc>
              <a:spcBef>
                <a:spcPct val="0"/>
              </a:spcBef>
            </a:pPr>
            <a:r>
              <a:rPr lang="en-GB" altLang="en-US" sz="1300" smtClean="0">
                <a:latin typeface="Humanist777BT-RomanB"/>
              </a:rPr>
              <a:t>Knowledge of Private Personal</a:t>
            </a:r>
          </a:p>
          <a:p>
            <a:pPr eaLnBrk="1" hangingPunct="1">
              <a:lnSpc>
                <a:spcPct val="90000"/>
              </a:lnSpc>
              <a:spcBef>
                <a:spcPct val="0"/>
              </a:spcBef>
            </a:pPr>
            <a:r>
              <a:rPr lang="en-GB" altLang="en-US" sz="1300" smtClean="0">
                <a:latin typeface="Humanist777BT-RomanB"/>
              </a:rPr>
              <a:t>Information – Security vs. Invasion of Privacy?</a:t>
            </a:r>
          </a:p>
          <a:p>
            <a:pPr eaLnBrk="1" hangingPunct="1">
              <a:lnSpc>
                <a:spcPct val="123000"/>
              </a:lnSpc>
              <a:spcBef>
                <a:spcPct val="0"/>
              </a:spcBef>
            </a:pPr>
            <a:r>
              <a:rPr lang="en-GB" altLang="en-US" sz="900" smtClean="0">
                <a:latin typeface="Bembo"/>
              </a:rPr>
              <a:t>The Internet Service Provider (ISP) you are a DBA for collects detailed data</a:t>
            </a:r>
          </a:p>
          <a:p>
            <a:pPr eaLnBrk="1" hangingPunct="1">
              <a:lnSpc>
                <a:spcPct val="123000"/>
              </a:lnSpc>
              <a:spcBef>
                <a:spcPct val="0"/>
              </a:spcBef>
            </a:pPr>
            <a:r>
              <a:rPr lang="en-GB" altLang="en-US" sz="900" smtClean="0">
                <a:latin typeface="Bembo"/>
              </a:rPr>
              <a:t>about users’ online activities. It keeps track of the Web sites users go to. Is it</a:t>
            </a:r>
          </a:p>
          <a:p>
            <a:pPr eaLnBrk="1" hangingPunct="1">
              <a:lnSpc>
                <a:spcPct val="123000"/>
              </a:lnSpc>
              <a:spcBef>
                <a:spcPct val="0"/>
              </a:spcBef>
            </a:pPr>
            <a:r>
              <a:rPr lang="en-GB" altLang="en-US" sz="900" smtClean="0">
                <a:latin typeface="Bembo"/>
              </a:rPr>
              <a:t>appropriate for you as the DBA to review this data and see who is accessing</a:t>
            </a:r>
          </a:p>
          <a:p>
            <a:pPr eaLnBrk="1" hangingPunct="1">
              <a:lnSpc>
                <a:spcPct val="123000"/>
              </a:lnSpc>
              <a:spcBef>
                <a:spcPct val="0"/>
              </a:spcBef>
            </a:pPr>
            <a:r>
              <a:rPr lang="en-GB" altLang="en-US" sz="900" smtClean="0">
                <a:latin typeface="Bembo"/>
              </a:rPr>
              <a:t>pornographic sites or have other unusual sites that could be embarrassing to the</a:t>
            </a:r>
          </a:p>
          <a:p>
            <a:pPr eaLnBrk="1" hangingPunct="1">
              <a:lnSpc>
                <a:spcPct val="123000"/>
              </a:lnSpc>
              <a:spcBef>
                <a:spcPct val="0"/>
              </a:spcBef>
            </a:pPr>
            <a:r>
              <a:rPr lang="en-GB" altLang="en-US" sz="900" smtClean="0">
                <a:latin typeface="Bembo"/>
              </a:rPr>
              <a:t>ISP user?</a:t>
            </a:r>
          </a:p>
          <a:p>
            <a:pPr eaLnBrk="1" hangingPunct="1">
              <a:lnSpc>
                <a:spcPct val="110000"/>
              </a:lnSpc>
              <a:spcBef>
                <a:spcPct val="0"/>
              </a:spcBef>
            </a:pPr>
            <a:r>
              <a:rPr lang="en-GB" altLang="en-US" sz="900" b="1" smtClean="0">
                <a:latin typeface="Guardi-Bold"/>
              </a:rPr>
              <a:t>Conservative </a:t>
            </a:r>
            <a:r>
              <a:rPr lang="en-GB" altLang="en-US" sz="900" smtClean="0">
                <a:latin typeface="Bembo"/>
              </a:rPr>
              <a:t>You are entrusted with sensitive information about ISP</a:t>
            </a:r>
          </a:p>
          <a:p>
            <a:pPr eaLnBrk="1" hangingPunct="1">
              <a:lnSpc>
                <a:spcPct val="123000"/>
              </a:lnSpc>
              <a:spcBef>
                <a:spcPct val="0"/>
              </a:spcBef>
            </a:pPr>
            <a:r>
              <a:rPr lang="en-GB" altLang="en-US" sz="900" smtClean="0">
                <a:latin typeface="Bembo"/>
              </a:rPr>
              <a:t>users and should never abuse that trust. Reviewing usage is not appropriate.</a:t>
            </a:r>
          </a:p>
          <a:p>
            <a:pPr eaLnBrk="1" hangingPunct="1">
              <a:lnSpc>
                <a:spcPct val="110000"/>
              </a:lnSpc>
              <a:spcBef>
                <a:spcPct val="0"/>
              </a:spcBef>
            </a:pPr>
            <a:r>
              <a:rPr lang="en-GB" altLang="en-US" sz="1000" b="1" smtClean="0">
                <a:latin typeface="DomCasual-Bold"/>
              </a:rPr>
              <a:t>Liberal </a:t>
            </a:r>
            <a:r>
              <a:rPr lang="en-GB" altLang="en-US" sz="900" smtClean="0">
                <a:latin typeface="Bembo"/>
              </a:rPr>
              <a:t>As a DBA for an ISP company, you should review the usage of its</a:t>
            </a:r>
          </a:p>
          <a:p>
            <a:pPr eaLnBrk="1" hangingPunct="1">
              <a:lnSpc>
                <a:spcPct val="123000"/>
              </a:lnSpc>
              <a:spcBef>
                <a:spcPct val="0"/>
              </a:spcBef>
            </a:pPr>
            <a:r>
              <a:rPr lang="en-GB" altLang="en-US" sz="900" smtClean="0">
                <a:latin typeface="Bembo"/>
              </a:rPr>
              <a:t>users. It is your responsibility from a security point of view. If the users are</a:t>
            </a:r>
          </a:p>
          <a:p>
            <a:pPr eaLnBrk="1" hangingPunct="1">
              <a:lnSpc>
                <a:spcPct val="123000"/>
              </a:lnSpc>
              <a:spcBef>
                <a:spcPct val="0"/>
              </a:spcBef>
            </a:pPr>
            <a:r>
              <a:rPr lang="en-GB" altLang="en-US" sz="900" smtClean="0">
                <a:latin typeface="Bembo"/>
              </a:rPr>
              <a:t>accessing illegal sites, your company could be at risk.This is a security function</a:t>
            </a:r>
          </a:p>
          <a:p>
            <a:pPr eaLnBrk="1" hangingPunct="1">
              <a:lnSpc>
                <a:spcPct val="123000"/>
              </a:lnSpc>
              <a:spcBef>
                <a:spcPct val="0"/>
              </a:spcBef>
            </a:pPr>
            <a:r>
              <a:rPr lang="en-GB" altLang="en-US" sz="900" smtClean="0">
                <a:latin typeface="Bembo"/>
              </a:rPr>
              <a:t>of your job.</a:t>
            </a:r>
          </a:p>
          <a:p>
            <a:pPr eaLnBrk="1" hangingPunct="1">
              <a:lnSpc>
                <a:spcPct val="110000"/>
              </a:lnSpc>
              <a:spcBef>
                <a:spcPct val="0"/>
              </a:spcBef>
            </a:pPr>
            <a:r>
              <a:rPr lang="en-GB" altLang="en-US" sz="1000" b="1" smtClean="0">
                <a:latin typeface="Humanist777BT-BoldB"/>
              </a:rPr>
              <a:t>S</a:t>
            </a:r>
            <a:r>
              <a:rPr lang="en-GB" altLang="en-US" sz="800" b="1" smtClean="0">
                <a:latin typeface="Humanist777BT-BoldB"/>
              </a:rPr>
              <a:t>UMMARY</a:t>
            </a:r>
          </a:p>
          <a:p>
            <a:pPr eaLnBrk="1" hangingPunct="1">
              <a:lnSpc>
                <a:spcPct val="90000"/>
              </a:lnSpc>
              <a:spcBef>
                <a:spcPct val="0"/>
              </a:spcBef>
            </a:pPr>
            <a:r>
              <a:rPr lang="en-GB" altLang="en-US" sz="800" smtClean="0">
                <a:latin typeface="Humanist777BT-RomanB"/>
              </a:rPr>
              <a:t>Reviewing sensitive information about ISP clients is a touchy issue. By</a:t>
            </a:r>
          </a:p>
          <a:p>
            <a:pPr eaLnBrk="1" hangingPunct="1">
              <a:lnSpc>
                <a:spcPct val="90000"/>
              </a:lnSpc>
              <a:spcBef>
                <a:spcPct val="0"/>
              </a:spcBef>
            </a:pPr>
            <a:r>
              <a:rPr lang="en-GB" altLang="en-US" sz="800" smtClean="0">
                <a:latin typeface="Humanist777BT-RomanB"/>
              </a:rPr>
              <a:t>reviewing what sites they visit, you may obtain information that</a:t>
            </a:r>
          </a:p>
          <a:p>
            <a:pPr eaLnBrk="1" hangingPunct="1">
              <a:lnSpc>
                <a:spcPct val="90000"/>
              </a:lnSpc>
              <a:spcBef>
                <a:spcPct val="0"/>
              </a:spcBef>
            </a:pPr>
            <a:r>
              <a:rPr lang="en-GB" altLang="en-US" sz="800" smtClean="0">
                <a:latin typeface="Humanist777BT-RomanB"/>
              </a:rPr>
              <a:t>someone is trying to learn how to build a bomb or other terrorist</a:t>
            </a:r>
          </a:p>
          <a:p>
            <a:pPr eaLnBrk="1" hangingPunct="1">
              <a:lnSpc>
                <a:spcPct val="90000"/>
              </a:lnSpc>
              <a:spcBef>
                <a:spcPct val="0"/>
              </a:spcBef>
            </a:pPr>
            <a:r>
              <a:rPr lang="en-GB" altLang="en-US" sz="800" smtClean="0">
                <a:latin typeface="Humanist777BT-RomanB"/>
              </a:rPr>
              <a:t>activity, which could target your company and hurt other people.</a:t>
            </a:r>
          </a:p>
          <a:p>
            <a:pPr eaLnBrk="1" hangingPunct="1">
              <a:lnSpc>
                <a:spcPct val="90000"/>
              </a:lnSpc>
              <a:spcBef>
                <a:spcPct val="0"/>
              </a:spcBef>
            </a:pPr>
            <a:r>
              <a:rPr lang="en-GB" altLang="en-US" sz="800" smtClean="0">
                <a:latin typeface="Humanist777BT-RomanB"/>
              </a:rPr>
              <a:t>However, customer information must have some level of privacy. Check</a:t>
            </a:r>
          </a:p>
          <a:p>
            <a:pPr eaLnBrk="1" hangingPunct="1">
              <a:lnSpc>
                <a:spcPct val="90000"/>
              </a:lnSpc>
              <a:spcBef>
                <a:spcPct val="0"/>
              </a:spcBef>
            </a:pPr>
            <a:r>
              <a:rPr lang="en-GB" altLang="en-US" sz="800" smtClean="0">
                <a:latin typeface="Humanist777BT-RomanB"/>
              </a:rPr>
              <a:t>the customer agreement the clients have with your company to determine</a:t>
            </a:r>
          </a:p>
          <a:p>
            <a:pPr eaLnBrk="1" hangingPunct="1">
              <a:lnSpc>
                <a:spcPct val="90000"/>
              </a:lnSpc>
              <a:spcBef>
                <a:spcPct val="0"/>
              </a:spcBef>
            </a:pPr>
            <a:r>
              <a:rPr lang="en-GB" altLang="en-US" sz="800" smtClean="0">
                <a:latin typeface="Humanist777BT-RomanB"/>
              </a:rPr>
              <a:t>what you can legally do with client information to balance out</a:t>
            </a:r>
          </a:p>
          <a:p>
            <a:pPr eaLnBrk="1" hangingPunct="1">
              <a:lnSpc>
                <a:spcPct val="90000"/>
              </a:lnSpc>
              <a:spcBef>
                <a:spcPct val="0"/>
              </a:spcBef>
            </a:pPr>
            <a:r>
              <a:rPr lang="en-GB" altLang="en-US" sz="800" smtClean="0">
                <a:latin typeface="Humanist777BT-RomanB"/>
              </a:rPr>
              <a:t>your role of security versus invasion of personal privacy.</a:t>
            </a:r>
          </a:p>
        </p:txBody>
      </p:sp>
    </p:spTree>
    <p:extLst>
      <p:ext uri="{BB962C8B-B14F-4D97-AF65-F5344CB8AC3E}">
        <p14:creationId xmlns:p14="http://schemas.microsoft.com/office/powerpoint/2010/main" val="2777041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z="900" b="1" smtClean="0">
                <a:latin typeface="Guardi-Bold"/>
              </a:rPr>
              <a:t>Conservative </a:t>
            </a:r>
            <a:r>
              <a:rPr lang="en-GB" altLang="en-US" sz="900" smtClean="0">
                <a:latin typeface="Bembo"/>
              </a:rPr>
              <a:t>Disclosing information about salaries is not up to you and</a:t>
            </a:r>
          </a:p>
          <a:p>
            <a:pPr eaLnBrk="1" hangingPunct="1">
              <a:lnSpc>
                <a:spcPct val="123000"/>
              </a:lnSpc>
              <a:spcBef>
                <a:spcPct val="0"/>
              </a:spcBef>
            </a:pPr>
            <a:r>
              <a:rPr lang="en-GB" altLang="en-US" sz="900" smtClean="0">
                <a:latin typeface="Bembo"/>
              </a:rPr>
              <a:t>is in breach of your responsibility of protecting the data as DBA.You are in</a:t>
            </a:r>
          </a:p>
          <a:p>
            <a:pPr eaLnBrk="1" hangingPunct="1">
              <a:lnSpc>
                <a:spcPct val="123000"/>
              </a:lnSpc>
              <a:spcBef>
                <a:spcPct val="0"/>
              </a:spcBef>
            </a:pPr>
            <a:r>
              <a:rPr lang="en-GB" altLang="en-US" sz="900" smtClean="0">
                <a:latin typeface="Bembo"/>
              </a:rPr>
              <a:t>a trusted role as a DBA and should not disclose information to the</a:t>
            </a:r>
          </a:p>
          <a:p>
            <a:pPr eaLnBrk="1" hangingPunct="1">
              <a:lnSpc>
                <a:spcPct val="123000"/>
              </a:lnSpc>
              <a:spcBef>
                <a:spcPct val="0"/>
              </a:spcBef>
            </a:pPr>
            <a:r>
              <a:rPr lang="en-GB" altLang="en-US" sz="900" smtClean="0">
                <a:latin typeface="Bembo"/>
              </a:rPr>
              <a:t>employees within the company for any reason whatsoever.This type of</a:t>
            </a:r>
          </a:p>
          <a:p>
            <a:pPr eaLnBrk="1" hangingPunct="1">
              <a:lnSpc>
                <a:spcPct val="123000"/>
              </a:lnSpc>
              <a:spcBef>
                <a:spcPct val="0"/>
              </a:spcBef>
            </a:pPr>
            <a:r>
              <a:rPr lang="en-GB" altLang="en-US" sz="900" smtClean="0">
                <a:latin typeface="Bembo"/>
              </a:rPr>
              <a:t>behavior is completely unacceptable.</a:t>
            </a:r>
          </a:p>
          <a:p>
            <a:pPr eaLnBrk="1" hangingPunct="1">
              <a:lnSpc>
                <a:spcPct val="110000"/>
              </a:lnSpc>
              <a:spcBef>
                <a:spcPct val="0"/>
              </a:spcBef>
            </a:pPr>
            <a:r>
              <a:rPr lang="en-GB" altLang="en-US" sz="1000" b="1" smtClean="0">
                <a:latin typeface="DomCasual-Bold"/>
              </a:rPr>
              <a:t>Liberal </a:t>
            </a:r>
            <a:r>
              <a:rPr lang="en-GB" altLang="en-US" sz="900" smtClean="0">
                <a:latin typeface="Bembo"/>
              </a:rPr>
              <a:t>Since the company you are employed by is doing something a</a:t>
            </a:r>
          </a:p>
          <a:p>
            <a:pPr eaLnBrk="1" hangingPunct="1">
              <a:lnSpc>
                <a:spcPct val="123000"/>
              </a:lnSpc>
              <a:spcBef>
                <a:spcPct val="0"/>
              </a:spcBef>
            </a:pPr>
            <a:r>
              <a:rPr lang="en-GB" altLang="en-US" sz="900" smtClean="0">
                <a:latin typeface="Bembo"/>
              </a:rPr>
              <a:t>little shady with their employees, you do not owe them anything. Friends</a:t>
            </a:r>
          </a:p>
          <a:p>
            <a:pPr eaLnBrk="1" hangingPunct="1">
              <a:lnSpc>
                <a:spcPct val="123000"/>
              </a:lnSpc>
              <a:spcBef>
                <a:spcPct val="0"/>
              </a:spcBef>
            </a:pPr>
            <a:r>
              <a:rPr lang="en-GB" altLang="en-US" sz="900" smtClean="0">
                <a:latin typeface="Bembo"/>
              </a:rPr>
              <a:t>are friends, and they should know that they are being seriously jilted.Tell</a:t>
            </a:r>
          </a:p>
          <a:p>
            <a:pPr eaLnBrk="1" hangingPunct="1">
              <a:lnSpc>
                <a:spcPct val="123000"/>
              </a:lnSpc>
              <a:spcBef>
                <a:spcPct val="0"/>
              </a:spcBef>
            </a:pPr>
            <a:r>
              <a:rPr lang="en-GB" altLang="en-US" sz="900" smtClean="0">
                <a:latin typeface="Bembo"/>
              </a:rPr>
              <a:t>your friends but ask them not to spill the beans so that you can provide</a:t>
            </a:r>
          </a:p>
          <a:p>
            <a:pPr eaLnBrk="1" hangingPunct="1">
              <a:lnSpc>
                <a:spcPct val="123000"/>
              </a:lnSpc>
              <a:spcBef>
                <a:spcPct val="0"/>
              </a:spcBef>
            </a:pPr>
            <a:r>
              <a:rPr lang="en-GB" altLang="en-US" sz="900" smtClean="0">
                <a:latin typeface="Bembo"/>
              </a:rPr>
              <a:t>them with future information. While you are at it, you should check the</a:t>
            </a:r>
          </a:p>
          <a:p>
            <a:pPr eaLnBrk="1" hangingPunct="1">
              <a:lnSpc>
                <a:spcPct val="123000"/>
              </a:lnSpc>
              <a:spcBef>
                <a:spcPct val="0"/>
              </a:spcBef>
            </a:pPr>
            <a:r>
              <a:rPr lang="en-GB" altLang="en-US" sz="900" smtClean="0">
                <a:latin typeface="Bembo"/>
              </a:rPr>
              <a:t>salaries of other IT personnel to make sure you are being paid what you</a:t>
            </a:r>
          </a:p>
          <a:p>
            <a:pPr eaLnBrk="1" hangingPunct="1">
              <a:lnSpc>
                <a:spcPct val="123000"/>
              </a:lnSpc>
              <a:spcBef>
                <a:spcPct val="0"/>
              </a:spcBef>
            </a:pPr>
            <a:r>
              <a:rPr lang="en-GB" altLang="en-US" sz="900" smtClean="0">
                <a:latin typeface="Bembo"/>
              </a:rPr>
              <a:t>deserve.</a:t>
            </a:r>
          </a:p>
          <a:p>
            <a:pPr eaLnBrk="1" hangingPunct="1">
              <a:lnSpc>
                <a:spcPct val="123000"/>
              </a:lnSpc>
              <a:spcBef>
                <a:spcPct val="0"/>
              </a:spcBef>
            </a:pPr>
            <a:endParaRPr lang="en-GB" altLang="en-US" sz="900" smtClean="0">
              <a:latin typeface="Bembo"/>
            </a:endParaRPr>
          </a:p>
          <a:p>
            <a:pPr eaLnBrk="1" hangingPunct="1">
              <a:lnSpc>
                <a:spcPct val="123000"/>
              </a:lnSpc>
              <a:spcBef>
                <a:spcPct val="0"/>
              </a:spcBef>
            </a:pPr>
            <a:r>
              <a:rPr lang="en-GB" altLang="en-US" sz="900" smtClean="0">
                <a:latin typeface="Bembo"/>
              </a:rPr>
              <a:t>SUMMARY</a:t>
            </a:r>
          </a:p>
          <a:p>
            <a:pPr eaLnBrk="1" hangingPunct="1">
              <a:lnSpc>
                <a:spcPct val="90000"/>
              </a:lnSpc>
              <a:spcBef>
                <a:spcPct val="0"/>
              </a:spcBef>
            </a:pPr>
            <a:r>
              <a:rPr lang="en-GB" altLang="en-US" sz="800" smtClean="0">
                <a:latin typeface="Humanist777BT-RomanB"/>
              </a:rPr>
              <a:t>The role of the DBA provides many challenges. The DBA has access to</a:t>
            </a:r>
          </a:p>
          <a:p>
            <a:pPr eaLnBrk="1" hangingPunct="1">
              <a:lnSpc>
                <a:spcPct val="90000"/>
              </a:lnSpc>
              <a:spcBef>
                <a:spcPct val="0"/>
              </a:spcBef>
            </a:pPr>
            <a:r>
              <a:rPr lang="en-GB" altLang="en-US" sz="800" smtClean="0">
                <a:latin typeface="Humanist777BT-RomanB"/>
              </a:rPr>
              <a:t>detailed client records, credit card information, employee payroll data,</a:t>
            </a:r>
          </a:p>
          <a:p>
            <a:pPr eaLnBrk="1" hangingPunct="1">
              <a:lnSpc>
                <a:spcPct val="90000"/>
              </a:lnSpc>
              <a:spcBef>
                <a:spcPct val="0"/>
              </a:spcBef>
            </a:pPr>
            <a:r>
              <a:rPr lang="en-GB" altLang="en-US" sz="800" smtClean="0">
                <a:latin typeface="Humanist777BT-RomanB"/>
              </a:rPr>
              <a:t>and much more. In some cases, there are legal and government requirements</a:t>
            </a:r>
          </a:p>
          <a:p>
            <a:pPr eaLnBrk="1" hangingPunct="1">
              <a:lnSpc>
                <a:spcPct val="90000"/>
              </a:lnSpc>
              <a:spcBef>
                <a:spcPct val="0"/>
              </a:spcBef>
            </a:pPr>
            <a:r>
              <a:rPr lang="en-GB" altLang="en-US" sz="800" smtClean="0">
                <a:latin typeface="Humanist777BT-RomanB"/>
              </a:rPr>
              <a:t>for how this data should be handled in regard to privacy. In other</a:t>
            </a:r>
          </a:p>
          <a:p>
            <a:pPr eaLnBrk="1" hangingPunct="1">
              <a:lnSpc>
                <a:spcPct val="90000"/>
              </a:lnSpc>
              <a:spcBef>
                <a:spcPct val="0"/>
              </a:spcBef>
            </a:pPr>
            <a:r>
              <a:rPr lang="en-GB" altLang="en-US" sz="800" smtClean="0">
                <a:latin typeface="Humanist777BT-RomanB"/>
              </a:rPr>
              <a:t>cases, there are no legal requirements or company policies and it is up</a:t>
            </a:r>
          </a:p>
          <a:p>
            <a:pPr eaLnBrk="1" hangingPunct="1">
              <a:lnSpc>
                <a:spcPct val="90000"/>
              </a:lnSpc>
              <a:spcBef>
                <a:spcPct val="0"/>
              </a:spcBef>
            </a:pPr>
            <a:r>
              <a:rPr lang="en-GB" altLang="en-US" sz="800" smtClean="0">
                <a:latin typeface="Humanist777BT-RomanB"/>
              </a:rPr>
              <a:t>to the DBA to determine what their own personal ethics are in relation</a:t>
            </a:r>
          </a:p>
          <a:p>
            <a:pPr eaLnBrk="1" hangingPunct="1">
              <a:lnSpc>
                <a:spcPct val="90000"/>
              </a:lnSpc>
              <a:spcBef>
                <a:spcPct val="0"/>
              </a:spcBef>
            </a:pPr>
            <a:r>
              <a:rPr lang="en-GB" altLang="en-US" sz="800" smtClean="0">
                <a:latin typeface="Humanist777BT-RomanB"/>
              </a:rPr>
              <a:t>to the information they have at their fingertips.</a:t>
            </a:r>
          </a:p>
        </p:txBody>
      </p:sp>
    </p:spTree>
    <p:extLst>
      <p:ext uri="{BB962C8B-B14F-4D97-AF65-F5344CB8AC3E}">
        <p14:creationId xmlns:p14="http://schemas.microsoft.com/office/powerpoint/2010/main" val="221683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z="900" b="1" smtClean="0">
                <a:latin typeface="Guardi-Bold"/>
              </a:rPr>
              <a:t>Conservative </a:t>
            </a:r>
            <a:r>
              <a:rPr lang="en-GB" altLang="en-US" sz="900" smtClean="0">
                <a:latin typeface="Bembo"/>
              </a:rPr>
              <a:t>Disclosing information about salaries is not up to you and</a:t>
            </a:r>
          </a:p>
          <a:p>
            <a:pPr eaLnBrk="1" hangingPunct="1">
              <a:lnSpc>
                <a:spcPct val="123000"/>
              </a:lnSpc>
              <a:spcBef>
                <a:spcPct val="0"/>
              </a:spcBef>
            </a:pPr>
            <a:r>
              <a:rPr lang="en-GB" altLang="en-US" sz="900" smtClean="0">
                <a:latin typeface="Bembo"/>
              </a:rPr>
              <a:t>is in breach of your responsibility of protecting the data as DBA.You are in</a:t>
            </a:r>
          </a:p>
          <a:p>
            <a:pPr eaLnBrk="1" hangingPunct="1">
              <a:lnSpc>
                <a:spcPct val="123000"/>
              </a:lnSpc>
              <a:spcBef>
                <a:spcPct val="0"/>
              </a:spcBef>
            </a:pPr>
            <a:r>
              <a:rPr lang="en-GB" altLang="en-US" sz="900" smtClean="0">
                <a:latin typeface="Bembo"/>
              </a:rPr>
              <a:t>a trusted role as a DBA and should not disclose information to the</a:t>
            </a:r>
          </a:p>
          <a:p>
            <a:pPr eaLnBrk="1" hangingPunct="1">
              <a:lnSpc>
                <a:spcPct val="123000"/>
              </a:lnSpc>
              <a:spcBef>
                <a:spcPct val="0"/>
              </a:spcBef>
            </a:pPr>
            <a:r>
              <a:rPr lang="en-GB" altLang="en-US" sz="900" smtClean="0">
                <a:latin typeface="Bembo"/>
              </a:rPr>
              <a:t>employees within the company for any reason whatsoever.This type of</a:t>
            </a:r>
          </a:p>
          <a:p>
            <a:pPr eaLnBrk="1" hangingPunct="1">
              <a:lnSpc>
                <a:spcPct val="123000"/>
              </a:lnSpc>
              <a:spcBef>
                <a:spcPct val="0"/>
              </a:spcBef>
            </a:pPr>
            <a:r>
              <a:rPr lang="en-GB" altLang="en-US" sz="900" smtClean="0">
                <a:latin typeface="Bembo"/>
              </a:rPr>
              <a:t>behavior is completely unacceptable.</a:t>
            </a:r>
          </a:p>
          <a:p>
            <a:pPr eaLnBrk="1" hangingPunct="1">
              <a:lnSpc>
                <a:spcPct val="110000"/>
              </a:lnSpc>
              <a:spcBef>
                <a:spcPct val="0"/>
              </a:spcBef>
            </a:pPr>
            <a:r>
              <a:rPr lang="en-GB" altLang="en-US" sz="1000" b="1" smtClean="0">
                <a:latin typeface="DomCasual-Bold"/>
              </a:rPr>
              <a:t>Liberal </a:t>
            </a:r>
            <a:r>
              <a:rPr lang="en-GB" altLang="en-US" sz="900" smtClean="0">
                <a:latin typeface="Bembo"/>
              </a:rPr>
              <a:t>Since the company you are employed by is doing something a</a:t>
            </a:r>
          </a:p>
          <a:p>
            <a:pPr eaLnBrk="1" hangingPunct="1">
              <a:lnSpc>
                <a:spcPct val="123000"/>
              </a:lnSpc>
              <a:spcBef>
                <a:spcPct val="0"/>
              </a:spcBef>
            </a:pPr>
            <a:r>
              <a:rPr lang="en-GB" altLang="en-US" sz="900" smtClean="0">
                <a:latin typeface="Bembo"/>
              </a:rPr>
              <a:t>little shady with their employees, you do not owe them anything. Friends</a:t>
            </a:r>
          </a:p>
          <a:p>
            <a:pPr eaLnBrk="1" hangingPunct="1">
              <a:lnSpc>
                <a:spcPct val="123000"/>
              </a:lnSpc>
              <a:spcBef>
                <a:spcPct val="0"/>
              </a:spcBef>
            </a:pPr>
            <a:r>
              <a:rPr lang="en-GB" altLang="en-US" sz="900" smtClean="0">
                <a:latin typeface="Bembo"/>
              </a:rPr>
              <a:t>are friends, and they should know that they are being seriously jilted.Tell</a:t>
            </a:r>
          </a:p>
          <a:p>
            <a:pPr eaLnBrk="1" hangingPunct="1">
              <a:lnSpc>
                <a:spcPct val="123000"/>
              </a:lnSpc>
              <a:spcBef>
                <a:spcPct val="0"/>
              </a:spcBef>
            </a:pPr>
            <a:r>
              <a:rPr lang="en-GB" altLang="en-US" sz="900" smtClean="0">
                <a:latin typeface="Bembo"/>
              </a:rPr>
              <a:t>your friends but ask them not to spill the beans so that you can provide</a:t>
            </a:r>
          </a:p>
          <a:p>
            <a:pPr eaLnBrk="1" hangingPunct="1">
              <a:lnSpc>
                <a:spcPct val="123000"/>
              </a:lnSpc>
              <a:spcBef>
                <a:spcPct val="0"/>
              </a:spcBef>
            </a:pPr>
            <a:r>
              <a:rPr lang="en-GB" altLang="en-US" sz="900" smtClean="0">
                <a:latin typeface="Bembo"/>
              </a:rPr>
              <a:t>them with future information. While you are at it, you should check the</a:t>
            </a:r>
          </a:p>
          <a:p>
            <a:pPr eaLnBrk="1" hangingPunct="1">
              <a:lnSpc>
                <a:spcPct val="123000"/>
              </a:lnSpc>
              <a:spcBef>
                <a:spcPct val="0"/>
              </a:spcBef>
            </a:pPr>
            <a:r>
              <a:rPr lang="en-GB" altLang="en-US" sz="900" smtClean="0">
                <a:latin typeface="Bembo"/>
              </a:rPr>
              <a:t>salaries of other IT personnel to make sure you are being paid what you</a:t>
            </a:r>
          </a:p>
          <a:p>
            <a:pPr eaLnBrk="1" hangingPunct="1">
              <a:lnSpc>
                <a:spcPct val="123000"/>
              </a:lnSpc>
              <a:spcBef>
                <a:spcPct val="0"/>
              </a:spcBef>
            </a:pPr>
            <a:r>
              <a:rPr lang="en-GB" altLang="en-US" sz="900" smtClean="0">
                <a:latin typeface="Bembo"/>
              </a:rPr>
              <a:t>deserve.</a:t>
            </a:r>
          </a:p>
          <a:p>
            <a:pPr eaLnBrk="1" hangingPunct="1">
              <a:lnSpc>
                <a:spcPct val="123000"/>
              </a:lnSpc>
              <a:spcBef>
                <a:spcPct val="0"/>
              </a:spcBef>
            </a:pPr>
            <a:endParaRPr lang="en-GB" altLang="en-US" sz="900" smtClean="0">
              <a:latin typeface="Bembo"/>
            </a:endParaRPr>
          </a:p>
          <a:p>
            <a:pPr eaLnBrk="1" hangingPunct="1">
              <a:lnSpc>
                <a:spcPct val="123000"/>
              </a:lnSpc>
              <a:spcBef>
                <a:spcPct val="0"/>
              </a:spcBef>
            </a:pPr>
            <a:r>
              <a:rPr lang="en-GB" altLang="en-US" sz="900" smtClean="0">
                <a:latin typeface="Bembo"/>
              </a:rPr>
              <a:t>SUMMARY</a:t>
            </a:r>
          </a:p>
          <a:p>
            <a:pPr eaLnBrk="1" hangingPunct="1">
              <a:lnSpc>
                <a:spcPct val="90000"/>
              </a:lnSpc>
              <a:spcBef>
                <a:spcPct val="0"/>
              </a:spcBef>
            </a:pPr>
            <a:r>
              <a:rPr lang="en-GB" altLang="en-US" sz="800" smtClean="0">
                <a:latin typeface="Humanist777BT-RomanB"/>
              </a:rPr>
              <a:t>The role of the DBA provides many challenges. The DBA has access to</a:t>
            </a:r>
          </a:p>
          <a:p>
            <a:pPr eaLnBrk="1" hangingPunct="1">
              <a:lnSpc>
                <a:spcPct val="90000"/>
              </a:lnSpc>
              <a:spcBef>
                <a:spcPct val="0"/>
              </a:spcBef>
            </a:pPr>
            <a:r>
              <a:rPr lang="en-GB" altLang="en-US" sz="800" smtClean="0">
                <a:latin typeface="Humanist777BT-RomanB"/>
              </a:rPr>
              <a:t>detailed client records, credit card information, employee payroll data,</a:t>
            </a:r>
          </a:p>
          <a:p>
            <a:pPr eaLnBrk="1" hangingPunct="1">
              <a:lnSpc>
                <a:spcPct val="90000"/>
              </a:lnSpc>
              <a:spcBef>
                <a:spcPct val="0"/>
              </a:spcBef>
            </a:pPr>
            <a:r>
              <a:rPr lang="en-GB" altLang="en-US" sz="800" smtClean="0">
                <a:latin typeface="Humanist777BT-RomanB"/>
              </a:rPr>
              <a:t>and much more. In some cases, there are legal and government requirements</a:t>
            </a:r>
          </a:p>
          <a:p>
            <a:pPr eaLnBrk="1" hangingPunct="1">
              <a:lnSpc>
                <a:spcPct val="90000"/>
              </a:lnSpc>
              <a:spcBef>
                <a:spcPct val="0"/>
              </a:spcBef>
            </a:pPr>
            <a:r>
              <a:rPr lang="en-GB" altLang="en-US" sz="800" smtClean="0">
                <a:latin typeface="Humanist777BT-RomanB"/>
              </a:rPr>
              <a:t>for how this data should be handled in regard to privacy. In other</a:t>
            </a:r>
          </a:p>
          <a:p>
            <a:pPr eaLnBrk="1" hangingPunct="1">
              <a:lnSpc>
                <a:spcPct val="90000"/>
              </a:lnSpc>
              <a:spcBef>
                <a:spcPct val="0"/>
              </a:spcBef>
            </a:pPr>
            <a:r>
              <a:rPr lang="en-GB" altLang="en-US" sz="800" smtClean="0">
                <a:latin typeface="Humanist777BT-RomanB"/>
              </a:rPr>
              <a:t>cases, there are no legal requirements or company policies and it is up</a:t>
            </a:r>
          </a:p>
          <a:p>
            <a:pPr eaLnBrk="1" hangingPunct="1">
              <a:lnSpc>
                <a:spcPct val="90000"/>
              </a:lnSpc>
              <a:spcBef>
                <a:spcPct val="0"/>
              </a:spcBef>
            </a:pPr>
            <a:r>
              <a:rPr lang="en-GB" altLang="en-US" sz="800" smtClean="0">
                <a:latin typeface="Humanist777BT-RomanB"/>
              </a:rPr>
              <a:t>to the DBA to determine what their own personal ethics are in relation</a:t>
            </a:r>
          </a:p>
          <a:p>
            <a:pPr eaLnBrk="1" hangingPunct="1">
              <a:lnSpc>
                <a:spcPct val="90000"/>
              </a:lnSpc>
              <a:spcBef>
                <a:spcPct val="0"/>
              </a:spcBef>
            </a:pPr>
            <a:r>
              <a:rPr lang="en-GB" altLang="en-US" sz="800" smtClean="0">
                <a:latin typeface="Humanist777BT-RomanB"/>
              </a:rPr>
              <a:t>to the information they have at their fingertips.</a:t>
            </a:r>
          </a:p>
        </p:txBody>
      </p:sp>
    </p:spTree>
    <p:extLst>
      <p:ext uri="{BB962C8B-B14F-4D97-AF65-F5344CB8AC3E}">
        <p14:creationId xmlns:p14="http://schemas.microsoft.com/office/powerpoint/2010/main" val="994502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42339"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904774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144387" name="Rectangle 2"/>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622404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3000"/>
              </a:lnSpc>
              <a:spcBef>
                <a:spcPct val="0"/>
              </a:spcBef>
            </a:pPr>
            <a:r>
              <a:rPr lang="en-GB" altLang="en-US" smtClean="0">
                <a:latin typeface="Humanist777BT-RomanB"/>
              </a:rPr>
              <a:t>Cleansing data</a:t>
            </a:r>
          </a:p>
          <a:p>
            <a:pPr eaLnBrk="1" hangingPunct="1">
              <a:spcBef>
                <a:spcPct val="0"/>
              </a:spcBef>
            </a:pPr>
            <a:r>
              <a:rPr lang="en-GB" altLang="en-US" smtClean="0">
                <a:latin typeface="Humanist777BT-RomanB"/>
              </a:rPr>
              <a:t>isn’t quite as hard, but it is as expensive. It requires specialists to write</a:t>
            </a:r>
          </a:p>
          <a:p>
            <a:pPr eaLnBrk="1" hangingPunct="1">
              <a:spcBef>
                <a:spcPct val="0"/>
              </a:spcBef>
            </a:pPr>
            <a:r>
              <a:rPr lang="en-GB" altLang="en-US" smtClean="0">
                <a:latin typeface="Humanist777BT-RomanB"/>
              </a:rPr>
              <a:t>hundreds of scripts to test for this and that condition</a:t>
            </a:r>
          </a:p>
          <a:p>
            <a:pPr eaLnBrk="1" hangingPunct="1">
              <a:spcBef>
                <a:spcPct val="0"/>
              </a:spcBef>
            </a:pPr>
            <a:endParaRPr lang="en-GB" altLang="en-US" smtClean="0">
              <a:latin typeface="Humanist777BT-RomanB"/>
            </a:endParaRPr>
          </a:p>
          <a:p>
            <a:pPr eaLnBrk="1" hangingPunct="1">
              <a:spcBef>
                <a:spcPct val="0"/>
              </a:spcBef>
            </a:pPr>
            <a:r>
              <a:rPr lang="en-GB" altLang="en-US" smtClean="0">
                <a:latin typeface="Humanist777BT-RomanB"/>
              </a:rPr>
              <a:t>The operations folks have responsibility</a:t>
            </a:r>
          </a:p>
          <a:p>
            <a:pPr eaLnBrk="1" hangingPunct="1">
              <a:spcBef>
                <a:spcPct val="0"/>
              </a:spcBef>
            </a:pPr>
            <a:r>
              <a:rPr lang="en-GB" altLang="en-US" smtClean="0">
                <a:latin typeface="Humanist777BT-RomanB"/>
              </a:rPr>
              <a:t>too; suppose you were trying to enter the amount of a payment and</a:t>
            </a:r>
          </a:p>
          <a:p>
            <a:pPr eaLnBrk="1" hangingPunct="1">
              <a:spcBef>
                <a:spcPct val="0"/>
              </a:spcBef>
            </a:pPr>
            <a:r>
              <a:rPr lang="en-GB" altLang="en-US" smtClean="0">
                <a:latin typeface="Humanist777BT-RomanB"/>
              </a:rPr>
              <a:t>you were told to enter round numbers, $99 instead of $99.99 because it</a:t>
            </a:r>
          </a:p>
          <a:p>
            <a:pPr eaLnBrk="1" hangingPunct="1">
              <a:spcBef>
                <a:spcPct val="0"/>
              </a:spcBef>
            </a:pPr>
            <a:r>
              <a:rPr lang="en-GB" altLang="en-US" smtClean="0">
                <a:latin typeface="Humanist777BT-RomanB"/>
              </a:rPr>
              <a:t>is faster. How long would the database remain accurate? A minute? One</a:t>
            </a:r>
          </a:p>
          <a:p>
            <a:pPr eaLnBrk="1" hangingPunct="1">
              <a:spcBef>
                <a:spcPct val="0"/>
              </a:spcBef>
            </a:pPr>
            <a:r>
              <a:rPr lang="en-GB" altLang="en-US" smtClean="0">
                <a:latin typeface="Humanist777BT-RomanB"/>
              </a:rPr>
              <a:t>of the times of greatest danger for a database is during a maintenance</a:t>
            </a:r>
          </a:p>
          <a:p>
            <a:pPr eaLnBrk="1" hangingPunct="1">
              <a:spcBef>
                <a:spcPct val="0"/>
              </a:spcBef>
            </a:pPr>
            <a:r>
              <a:rPr lang="en-GB" altLang="en-US" smtClean="0">
                <a:latin typeface="Humanist777BT-RomanB"/>
              </a:rPr>
              <a:t>update. All too often, the maintenance coder removes critical checks and</a:t>
            </a:r>
          </a:p>
          <a:p>
            <a:pPr eaLnBrk="1" hangingPunct="1">
              <a:spcBef>
                <a:spcPct val="0"/>
              </a:spcBef>
            </a:pPr>
            <a:r>
              <a:rPr lang="en-GB" altLang="en-US" smtClean="0">
                <a:latin typeface="Humanist777BT-RomanB"/>
              </a:rPr>
              <a:t>balances, either to get the job done faster or because they do not understand</a:t>
            </a:r>
          </a:p>
          <a:p>
            <a:pPr eaLnBrk="1" hangingPunct="1">
              <a:spcBef>
                <a:spcPct val="0"/>
              </a:spcBef>
            </a:pPr>
            <a:r>
              <a:rPr lang="en-GB" altLang="en-US" smtClean="0">
                <a:latin typeface="Humanist777BT-RomanB"/>
              </a:rPr>
              <a:t>the total system.</a:t>
            </a:r>
          </a:p>
          <a:p>
            <a:pPr eaLnBrk="1" hangingPunct="1">
              <a:spcBef>
                <a:spcPct val="0"/>
              </a:spcBef>
            </a:pPr>
            <a:endParaRPr lang="en-GB" altLang="en-US" smtClean="0">
              <a:latin typeface="Humanist777BT-RomanB"/>
            </a:endParaRPr>
          </a:p>
          <a:p>
            <a:pPr eaLnBrk="1" hangingPunct="1">
              <a:spcBef>
                <a:spcPct val="0"/>
              </a:spcBef>
            </a:pPr>
            <a:r>
              <a:rPr lang="en-GB" altLang="en-US" smtClean="0">
                <a:latin typeface="Humanist777BT-RomanB"/>
              </a:rPr>
              <a:t>The DBA must be the keeper of the gate; the</a:t>
            </a:r>
          </a:p>
          <a:p>
            <a:pPr eaLnBrk="1" hangingPunct="1">
              <a:spcBef>
                <a:spcPct val="0"/>
              </a:spcBef>
            </a:pPr>
            <a:r>
              <a:rPr lang="en-GB" altLang="en-US" smtClean="0">
                <a:latin typeface="Humanist777BT-RomanB"/>
              </a:rPr>
              <a:t>database is only valuable to the organization if its data has integrity. Your</a:t>
            </a:r>
          </a:p>
          <a:p>
            <a:pPr eaLnBrk="1" hangingPunct="1">
              <a:spcBef>
                <a:spcPct val="0"/>
              </a:spcBef>
            </a:pPr>
            <a:r>
              <a:rPr lang="en-GB" altLang="en-US" smtClean="0">
                <a:latin typeface="Humanist777BT-RomanB"/>
              </a:rPr>
              <a:t>responsibility includes investigating every possible source of database</a:t>
            </a:r>
          </a:p>
          <a:p>
            <a:pPr eaLnBrk="1" hangingPunct="1">
              <a:spcBef>
                <a:spcPct val="0"/>
              </a:spcBef>
            </a:pPr>
            <a:r>
              <a:rPr lang="en-GB" altLang="en-US" smtClean="0">
                <a:latin typeface="Humanist777BT-RomanB"/>
              </a:rPr>
              <a:t>contamination.</a:t>
            </a:r>
          </a:p>
          <a:p>
            <a:pPr eaLnBrk="1" hangingPunct="1">
              <a:spcBef>
                <a:spcPct val="0"/>
              </a:spcBef>
            </a:pPr>
            <a:endParaRPr lang="en-US" altLang="en-US" smtClean="0"/>
          </a:p>
          <a:p>
            <a:pPr eaLnBrk="1" hangingPunct="1">
              <a:spcBef>
                <a:spcPct val="0"/>
              </a:spcBef>
            </a:pPr>
            <a:endParaRPr lang="en-US" altLang="en-US" smtClean="0"/>
          </a:p>
        </p:txBody>
      </p:sp>
    </p:spTree>
    <p:extLst>
      <p:ext uri="{BB962C8B-B14F-4D97-AF65-F5344CB8AC3E}">
        <p14:creationId xmlns:p14="http://schemas.microsoft.com/office/powerpoint/2010/main" val="306935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3000"/>
              </a:lnSpc>
              <a:spcBef>
                <a:spcPct val="0"/>
              </a:spcBef>
            </a:pPr>
            <a:r>
              <a:rPr lang="en-GB" altLang="en-US" sz="1000" smtClean="0">
                <a:latin typeface="Bembo"/>
              </a:rPr>
              <a:t>You are pulling this quarter’s data together for the corporate financial report that</a:t>
            </a:r>
          </a:p>
          <a:p>
            <a:pPr eaLnBrk="1" hangingPunct="1">
              <a:lnSpc>
                <a:spcPct val="123000"/>
              </a:lnSpc>
              <a:spcBef>
                <a:spcPct val="0"/>
              </a:spcBef>
            </a:pPr>
            <a:r>
              <a:rPr lang="en-GB" altLang="en-US" sz="1000" smtClean="0">
                <a:latin typeface="Bembo"/>
              </a:rPr>
              <a:t>will go out to the investors.Your boss asks you to remove some of the low figures</a:t>
            </a:r>
          </a:p>
          <a:p>
            <a:pPr eaLnBrk="1" hangingPunct="1">
              <a:lnSpc>
                <a:spcPct val="123000"/>
              </a:lnSpc>
              <a:spcBef>
                <a:spcPct val="0"/>
              </a:spcBef>
            </a:pPr>
            <a:r>
              <a:rPr lang="en-GB" altLang="en-US" sz="1000" smtClean="0">
                <a:latin typeface="Bembo"/>
              </a:rPr>
              <a:t>because they take down the whole report. Do you do it?</a:t>
            </a:r>
          </a:p>
          <a:p>
            <a:pPr eaLnBrk="1" hangingPunct="1">
              <a:lnSpc>
                <a:spcPct val="110000"/>
              </a:lnSpc>
              <a:spcBef>
                <a:spcPct val="0"/>
              </a:spcBef>
            </a:pPr>
            <a:r>
              <a:rPr lang="en-GB" altLang="en-US" sz="1000" b="1" smtClean="0">
                <a:latin typeface="Guardi-Bold"/>
              </a:rPr>
              <a:t>Conservative </a:t>
            </a:r>
            <a:r>
              <a:rPr lang="en-GB" altLang="en-US" sz="1000" smtClean="0">
                <a:latin typeface="Bembo"/>
              </a:rPr>
              <a:t>Changing financial data can get you into a mess of</a:t>
            </a:r>
          </a:p>
          <a:p>
            <a:pPr eaLnBrk="1" hangingPunct="1">
              <a:lnSpc>
                <a:spcPct val="123000"/>
              </a:lnSpc>
              <a:spcBef>
                <a:spcPct val="0"/>
              </a:spcBef>
            </a:pPr>
            <a:r>
              <a:rPr lang="en-GB" altLang="en-US" sz="1000" smtClean="0">
                <a:latin typeface="Bembo"/>
              </a:rPr>
              <a:t>trouble. Refuse to remove the low figures and explain that you do not want</a:t>
            </a:r>
          </a:p>
          <a:p>
            <a:pPr eaLnBrk="1" hangingPunct="1">
              <a:lnSpc>
                <a:spcPct val="123000"/>
              </a:lnSpc>
              <a:spcBef>
                <a:spcPct val="0"/>
              </a:spcBef>
            </a:pPr>
            <a:r>
              <a:rPr lang="en-GB" altLang="en-US" sz="1000" smtClean="0">
                <a:latin typeface="Bembo"/>
              </a:rPr>
              <a:t>to put yourself at legal risk.</a:t>
            </a:r>
          </a:p>
          <a:p>
            <a:pPr eaLnBrk="1" hangingPunct="1">
              <a:lnSpc>
                <a:spcPct val="110000"/>
              </a:lnSpc>
              <a:spcBef>
                <a:spcPct val="0"/>
              </a:spcBef>
            </a:pPr>
            <a:r>
              <a:rPr lang="en-GB" altLang="en-US" b="1" smtClean="0">
                <a:latin typeface="DomCasual-Bold"/>
              </a:rPr>
              <a:t>Liberal </a:t>
            </a:r>
            <a:r>
              <a:rPr lang="en-GB" altLang="en-US" sz="1000" smtClean="0">
                <a:latin typeface="Bembo"/>
              </a:rPr>
              <a:t>In this issue, if your boss wants to remove a whole section of data</a:t>
            </a:r>
          </a:p>
          <a:p>
            <a:pPr eaLnBrk="1" hangingPunct="1">
              <a:lnSpc>
                <a:spcPct val="123000"/>
              </a:lnSpc>
              <a:spcBef>
                <a:spcPct val="0"/>
              </a:spcBef>
            </a:pPr>
            <a:r>
              <a:rPr lang="en-GB" altLang="en-US" sz="1000" smtClean="0">
                <a:latin typeface="Bembo"/>
              </a:rPr>
              <a:t>from the report that is his prerogative. Just make sure that it does not make</a:t>
            </a:r>
          </a:p>
          <a:p>
            <a:pPr eaLnBrk="1" hangingPunct="1">
              <a:lnSpc>
                <a:spcPct val="123000"/>
              </a:lnSpc>
              <a:spcBef>
                <a:spcPct val="0"/>
              </a:spcBef>
            </a:pPr>
            <a:r>
              <a:rPr lang="en-GB" altLang="en-US" sz="1000" smtClean="0">
                <a:latin typeface="Bembo"/>
              </a:rPr>
              <a:t>the report inaccurate. It is up to him to limit the results on the report. Be</a:t>
            </a:r>
          </a:p>
          <a:p>
            <a:pPr eaLnBrk="1" hangingPunct="1">
              <a:lnSpc>
                <a:spcPct val="123000"/>
              </a:lnSpc>
              <a:spcBef>
                <a:spcPct val="0"/>
              </a:spcBef>
            </a:pPr>
            <a:r>
              <a:rPr lang="en-GB" altLang="en-US" sz="1000" smtClean="0">
                <a:latin typeface="Bembo"/>
              </a:rPr>
              <a:t>careful not to venture into the area of altering or deleting data.</a:t>
            </a:r>
          </a:p>
          <a:p>
            <a:pPr eaLnBrk="1" hangingPunct="1">
              <a:lnSpc>
                <a:spcPct val="110000"/>
              </a:lnSpc>
              <a:spcBef>
                <a:spcPct val="0"/>
              </a:spcBef>
            </a:pPr>
            <a:r>
              <a:rPr lang="en-GB" altLang="en-US" b="1" smtClean="0">
                <a:latin typeface="Humanist777BT-BoldB"/>
              </a:rPr>
              <a:t>S</a:t>
            </a:r>
            <a:r>
              <a:rPr lang="en-GB" altLang="en-US" sz="1000" b="1" smtClean="0">
                <a:latin typeface="Humanist777BT-BoldB"/>
              </a:rPr>
              <a:t>UMMARY</a:t>
            </a:r>
          </a:p>
          <a:p>
            <a:pPr eaLnBrk="1" hangingPunct="1">
              <a:spcBef>
                <a:spcPct val="0"/>
              </a:spcBef>
            </a:pPr>
            <a:r>
              <a:rPr lang="en-GB" altLang="en-US" sz="1000" smtClean="0">
                <a:latin typeface="Humanist777BT-RomanB"/>
              </a:rPr>
              <a:t>Unfortunately, this type of request happens all of the time when issuing</a:t>
            </a:r>
          </a:p>
          <a:p>
            <a:pPr eaLnBrk="1" hangingPunct="1">
              <a:spcBef>
                <a:spcPct val="0"/>
              </a:spcBef>
            </a:pPr>
            <a:r>
              <a:rPr lang="en-GB" altLang="en-US" sz="1000" smtClean="0">
                <a:latin typeface="Humanist777BT-RomanB"/>
              </a:rPr>
              <a:t>financial or marketing data. Not reporting on sections of data when it is</a:t>
            </a:r>
          </a:p>
          <a:p>
            <a:pPr eaLnBrk="1" hangingPunct="1">
              <a:spcBef>
                <a:spcPct val="0"/>
              </a:spcBef>
            </a:pPr>
            <a:r>
              <a:rPr lang="en-GB" altLang="en-US" sz="1000" smtClean="0">
                <a:latin typeface="Humanist777BT-RomanB"/>
              </a:rPr>
              <a:t>not required is less of an issue than actually altering data. This problem</a:t>
            </a:r>
          </a:p>
          <a:p>
            <a:pPr eaLnBrk="1" hangingPunct="1">
              <a:spcBef>
                <a:spcPct val="0"/>
              </a:spcBef>
            </a:pPr>
            <a:r>
              <a:rPr lang="en-GB" altLang="en-US" sz="1000" smtClean="0">
                <a:latin typeface="Humanist777BT-RomanB"/>
              </a:rPr>
              <a:t>ventures into the area of legal issues and should be handled with utmost</a:t>
            </a:r>
          </a:p>
          <a:p>
            <a:pPr eaLnBrk="1" hangingPunct="1">
              <a:spcBef>
                <a:spcPct val="0"/>
              </a:spcBef>
            </a:pPr>
            <a:r>
              <a:rPr lang="en-GB" altLang="en-US" sz="1000" smtClean="0">
                <a:latin typeface="Humanist777BT-RomanB"/>
              </a:rPr>
              <a:t>care and responsibility. Keep in mind the law and your own personal</a:t>
            </a:r>
          </a:p>
          <a:p>
            <a:pPr eaLnBrk="1" hangingPunct="1">
              <a:spcBef>
                <a:spcPct val="0"/>
              </a:spcBef>
            </a:pPr>
            <a:r>
              <a:rPr lang="en-GB" altLang="en-US" sz="1000" smtClean="0">
                <a:latin typeface="Humanist777BT-RomanB"/>
              </a:rPr>
              <a:t>ethics when making the decision to format financial or marketing data.</a:t>
            </a:r>
          </a:p>
          <a:p>
            <a:pPr eaLnBrk="1" hangingPunct="1">
              <a:spcBef>
                <a:spcPct val="0"/>
              </a:spcBef>
            </a:pPr>
            <a:endParaRPr lang="en-GB" altLang="en-US" sz="1500" smtClean="0">
              <a:latin typeface="Humanist777BT-RomanB"/>
            </a:endParaRPr>
          </a:p>
        </p:txBody>
      </p:sp>
    </p:spTree>
    <p:extLst>
      <p:ext uri="{BB962C8B-B14F-4D97-AF65-F5344CB8AC3E}">
        <p14:creationId xmlns:p14="http://schemas.microsoft.com/office/powerpoint/2010/main" val="677076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3000"/>
              </a:lnSpc>
              <a:spcBef>
                <a:spcPct val="0"/>
              </a:spcBef>
            </a:pPr>
            <a:r>
              <a:rPr lang="en-GB" altLang="en-US" sz="1000" smtClean="0">
                <a:latin typeface="Bembo"/>
              </a:rPr>
              <a:t>You are pulling this quarter’s data together for the corporate financial report that</a:t>
            </a:r>
          </a:p>
          <a:p>
            <a:pPr eaLnBrk="1" hangingPunct="1">
              <a:lnSpc>
                <a:spcPct val="123000"/>
              </a:lnSpc>
              <a:spcBef>
                <a:spcPct val="0"/>
              </a:spcBef>
            </a:pPr>
            <a:r>
              <a:rPr lang="en-GB" altLang="en-US" sz="1000" smtClean="0">
                <a:latin typeface="Bembo"/>
              </a:rPr>
              <a:t>will go out to the investors.Your boss asks you to remove some of the low figures</a:t>
            </a:r>
          </a:p>
          <a:p>
            <a:pPr eaLnBrk="1" hangingPunct="1">
              <a:lnSpc>
                <a:spcPct val="123000"/>
              </a:lnSpc>
              <a:spcBef>
                <a:spcPct val="0"/>
              </a:spcBef>
            </a:pPr>
            <a:r>
              <a:rPr lang="en-GB" altLang="en-US" sz="1000" smtClean="0">
                <a:latin typeface="Bembo"/>
              </a:rPr>
              <a:t>because they take down the whole report. Do you do it?</a:t>
            </a:r>
          </a:p>
          <a:p>
            <a:pPr eaLnBrk="1" hangingPunct="1">
              <a:lnSpc>
                <a:spcPct val="110000"/>
              </a:lnSpc>
              <a:spcBef>
                <a:spcPct val="0"/>
              </a:spcBef>
            </a:pPr>
            <a:r>
              <a:rPr lang="en-GB" altLang="en-US" sz="1000" b="1" smtClean="0">
                <a:latin typeface="Guardi-Bold"/>
              </a:rPr>
              <a:t>Conservative </a:t>
            </a:r>
            <a:r>
              <a:rPr lang="en-GB" altLang="en-US" sz="1000" smtClean="0">
                <a:latin typeface="Bembo"/>
              </a:rPr>
              <a:t>Changing financial data can get you into a mess of</a:t>
            </a:r>
          </a:p>
          <a:p>
            <a:pPr eaLnBrk="1" hangingPunct="1">
              <a:lnSpc>
                <a:spcPct val="123000"/>
              </a:lnSpc>
              <a:spcBef>
                <a:spcPct val="0"/>
              </a:spcBef>
            </a:pPr>
            <a:r>
              <a:rPr lang="en-GB" altLang="en-US" sz="1000" smtClean="0">
                <a:latin typeface="Bembo"/>
              </a:rPr>
              <a:t>trouble. Refuse to remove the low figures and explain that you do not want</a:t>
            </a:r>
          </a:p>
          <a:p>
            <a:pPr eaLnBrk="1" hangingPunct="1">
              <a:lnSpc>
                <a:spcPct val="123000"/>
              </a:lnSpc>
              <a:spcBef>
                <a:spcPct val="0"/>
              </a:spcBef>
            </a:pPr>
            <a:r>
              <a:rPr lang="en-GB" altLang="en-US" sz="1000" smtClean="0">
                <a:latin typeface="Bembo"/>
              </a:rPr>
              <a:t>to put yourself at legal risk.</a:t>
            </a:r>
          </a:p>
          <a:p>
            <a:pPr eaLnBrk="1" hangingPunct="1">
              <a:lnSpc>
                <a:spcPct val="110000"/>
              </a:lnSpc>
              <a:spcBef>
                <a:spcPct val="0"/>
              </a:spcBef>
            </a:pPr>
            <a:r>
              <a:rPr lang="en-GB" altLang="en-US" b="1" smtClean="0">
                <a:latin typeface="DomCasual-Bold"/>
              </a:rPr>
              <a:t>Liberal </a:t>
            </a:r>
            <a:r>
              <a:rPr lang="en-GB" altLang="en-US" sz="1000" smtClean="0">
                <a:latin typeface="Bembo"/>
              </a:rPr>
              <a:t>In this issue, if your boss wants to remove a whole section of data</a:t>
            </a:r>
          </a:p>
          <a:p>
            <a:pPr eaLnBrk="1" hangingPunct="1">
              <a:lnSpc>
                <a:spcPct val="123000"/>
              </a:lnSpc>
              <a:spcBef>
                <a:spcPct val="0"/>
              </a:spcBef>
            </a:pPr>
            <a:r>
              <a:rPr lang="en-GB" altLang="en-US" sz="1000" smtClean="0">
                <a:latin typeface="Bembo"/>
              </a:rPr>
              <a:t>from the report that is his prerogative. Just make sure that it does not make</a:t>
            </a:r>
          </a:p>
          <a:p>
            <a:pPr eaLnBrk="1" hangingPunct="1">
              <a:lnSpc>
                <a:spcPct val="123000"/>
              </a:lnSpc>
              <a:spcBef>
                <a:spcPct val="0"/>
              </a:spcBef>
            </a:pPr>
            <a:r>
              <a:rPr lang="en-GB" altLang="en-US" sz="1000" smtClean="0">
                <a:latin typeface="Bembo"/>
              </a:rPr>
              <a:t>the report inaccurate. It is up to him to limit the results on the report. Be</a:t>
            </a:r>
          </a:p>
          <a:p>
            <a:pPr eaLnBrk="1" hangingPunct="1">
              <a:lnSpc>
                <a:spcPct val="123000"/>
              </a:lnSpc>
              <a:spcBef>
                <a:spcPct val="0"/>
              </a:spcBef>
            </a:pPr>
            <a:r>
              <a:rPr lang="en-GB" altLang="en-US" sz="1000" smtClean="0">
                <a:latin typeface="Bembo"/>
              </a:rPr>
              <a:t>careful not to venture into the area of altering or deleting data.</a:t>
            </a:r>
          </a:p>
          <a:p>
            <a:pPr eaLnBrk="1" hangingPunct="1">
              <a:lnSpc>
                <a:spcPct val="110000"/>
              </a:lnSpc>
              <a:spcBef>
                <a:spcPct val="0"/>
              </a:spcBef>
            </a:pPr>
            <a:r>
              <a:rPr lang="en-GB" altLang="en-US" b="1" smtClean="0">
                <a:latin typeface="Humanist777BT-BoldB"/>
              </a:rPr>
              <a:t>S</a:t>
            </a:r>
            <a:r>
              <a:rPr lang="en-GB" altLang="en-US" sz="1000" b="1" smtClean="0">
                <a:latin typeface="Humanist777BT-BoldB"/>
              </a:rPr>
              <a:t>UMMARY</a:t>
            </a:r>
          </a:p>
          <a:p>
            <a:pPr eaLnBrk="1" hangingPunct="1">
              <a:spcBef>
                <a:spcPct val="0"/>
              </a:spcBef>
            </a:pPr>
            <a:r>
              <a:rPr lang="en-GB" altLang="en-US" sz="1000" smtClean="0">
                <a:latin typeface="Humanist777BT-RomanB"/>
              </a:rPr>
              <a:t>Unfortunately, this type of request happens all of the time when issuing</a:t>
            </a:r>
          </a:p>
          <a:p>
            <a:pPr eaLnBrk="1" hangingPunct="1">
              <a:spcBef>
                <a:spcPct val="0"/>
              </a:spcBef>
            </a:pPr>
            <a:r>
              <a:rPr lang="en-GB" altLang="en-US" sz="1000" smtClean="0">
                <a:latin typeface="Humanist777BT-RomanB"/>
              </a:rPr>
              <a:t>financial or marketing data. Not reporting on sections of data when it is</a:t>
            </a:r>
          </a:p>
          <a:p>
            <a:pPr eaLnBrk="1" hangingPunct="1">
              <a:spcBef>
                <a:spcPct val="0"/>
              </a:spcBef>
            </a:pPr>
            <a:r>
              <a:rPr lang="en-GB" altLang="en-US" sz="1000" smtClean="0">
                <a:latin typeface="Humanist777BT-RomanB"/>
              </a:rPr>
              <a:t>not required is less of an issue than actually altering data. This problem</a:t>
            </a:r>
          </a:p>
          <a:p>
            <a:pPr eaLnBrk="1" hangingPunct="1">
              <a:spcBef>
                <a:spcPct val="0"/>
              </a:spcBef>
            </a:pPr>
            <a:r>
              <a:rPr lang="en-GB" altLang="en-US" sz="1000" smtClean="0">
                <a:latin typeface="Humanist777BT-RomanB"/>
              </a:rPr>
              <a:t>ventures into the area of legal issues and should be handled with utmost</a:t>
            </a:r>
          </a:p>
          <a:p>
            <a:pPr eaLnBrk="1" hangingPunct="1">
              <a:spcBef>
                <a:spcPct val="0"/>
              </a:spcBef>
            </a:pPr>
            <a:r>
              <a:rPr lang="en-GB" altLang="en-US" sz="1000" smtClean="0">
                <a:latin typeface="Humanist777BT-RomanB"/>
              </a:rPr>
              <a:t>care and responsibility. Keep in mind the law and your own personal</a:t>
            </a:r>
          </a:p>
          <a:p>
            <a:pPr eaLnBrk="1" hangingPunct="1">
              <a:spcBef>
                <a:spcPct val="0"/>
              </a:spcBef>
            </a:pPr>
            <a:r>
              <a:rPr lang="en-GB" altLang="en-US" sz="1000" smtClean="0">
                <a:latin typeface="Humanist777BT-RomanB"/>
              </a:rPr>
              <a:t>ethics when making the decision to format financial or marketing data.</a:t>
            </a:r>
          </a:p>
          <a:p>
            <a:pPr eaLnBrk="1" hangingPunct="1">
              <a:spcBef>
                <a:spcPct val="0"/>
              </a:spcBef>
            </a:pPr>
            <a:endParaRPr lang="en-GB" altLang="en-US" sz="1500" smtClean="0">
              <a:latin typeface="Humanist777BT-RomanB"/>
            </a:endParaRPr>
          </a:p>
        </p:txBody>
      </p:sp>
    </p:spTree>
    <p:extLst>
      <p:ext uri="{BB962C8B-B14F-4D97-AF65-F5344CB8AC3E}">
        <p14:creationId xmlns:p14="http://schemas.microsoft.com/office/powerpoint/2010/main" val="228481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0243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2579"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87939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
          <p:cNvSpPr>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154627" name="Rectangle 2"/>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309680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
          <p:cNvSpPr>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156675" name="Rectangle 2"/>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185336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158723" name="Rectangle 2"/>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99376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
          <p:cNvSpPr>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160771" name="Rectangle 2"/>
          <p:cNvSpPr>
            <a:spLocks noGrp="1" noChangeArrowheads="1"/>
          </p:cNvSpPr>
          <p:nvPr>
            <p:ph type="body" idx="1"/>
          </p:nvPr>
        </p:nvSpPr>
        <p:spPr bwMode="auto">
          <a:xfrm>
            <a:off x="685800" y="4343400"/>
            <a:ext cx="5486400" cy="4024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3123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8571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58556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02644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43593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71112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42934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3EFDF75-BA92-4809-A3DF-45366C05C3DE}" type="slidenum">
              <a:rPr lang="en-US" altLang="en-US"/>
              <a:pPr>
                <a:defRPr/>
              </a:pPr>
              <a:t>‹#›</a:t>
            </a:fld>
            <a:endParaRPr lang="en-US" altLang="en-US"/>
          </a:p>
        </p:txBody>
      </p:sp>
    </p:spTree>
    <p:extLst>
      <p:ext uri="{BB962C8B-B14F-4D97-AF65-F5344CB8AC3E}">
        <p14:creationId xmlns:p14="http://schemas.microsoft.com/office/powerpoint/2010/main" val="228815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7822B7-580D-44E2-9313-6C730B25A1EE}" type="slidenum">
              <a:rPr lang="en-US" altLang="en-US"/>
              <a:pPr>
                <a:defRPr/>
              </a:pPr>
              <a:t>‹#›</a:t>
            </a:fld>
            <a:endParaRPr lang="en-US" altLang="en-US"/>
          </a:p>
        </p:txBody>
      </p:sp>
    </p:spTree>
    <p:extLst>
      <p:ext uri="{BB962C8B-B14F-4D97-AF65-F5344CB8AC3E}">
        <p14:creationId xmlns:p14="http://schemas.microsoft.com/office/powerpoint/2010/main" val="253498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88D1AAF-98D4-4215-BB67-D82F5E5CE1D1}" type="slidenum">
              <a:rPr lang="en-US" altLang="en-US"/>
              <a:pPr>
                <a:defRPr/>
              </a:pPr>
              <a:t>‹#›</a:t>
            </a:fld>
            <a:endParaRPr lang="en-US" altLang="en-US"/>
          </a:p>
        </p:txBody>
      </p:sp>
    </p:spTree>
    <p:extLst>
      <p:ext uri="{BB962C8B-B14F-4D97-AF65-F5344CB8AC3E}">
        <p14:creationId xmlns:p14="http://schemas.microsoft.com/office/powerpoint/2010/main" val="36765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7825" y="885825"/>
            <a:ext cx="7358063" cy="2320925"/>
          </a:xfr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sldNum" sz="quarter" idx="11"/>
          </p:nvPr>
        </p:nvSpPr>
        <p:spPr/>
        <p:txBody>
          <a:bodyPr/>
          <a:lstStyle>
            <a:lvl1pPr>
              <a:defRPr/>
            </a:lvl1pPr>
          </a:lstStyle>
          <a:p>
            <a:pPr>
              <a:defRPr/>
            </a:pPr>
            <a:fld id="{CD482662-06DE-427E-9FA0-958365A7C59D}" type="slidenum">
              <a:rPr lang="en-US" altLang="en-US"/>
              <a:pPr>
                <a:defRPr/>
              </a:pPr>
              <a:t>‹#›</a:t>
            </a:fld>
            <a:endParaRPr lang="en-US" altLang="en-US"/>
          </a:p>
        </p:txBody>
      </p:sp>
    </p:spTree>
    <p:extLst>
      <p:ext uri="{BB962C8B-B14F-4D97-AF65-F5344CB8AC3E}">
        <p14:creationId xmlns:p14="http://schemas.microsoft.com/office/powerpoint/2010/main" val="22705684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D65144-AAE1-4706-8D6F-89F42307FD73}" type="slidenum">
              <a:rPr lang="en-US" altLang="en-US"/>
              <a:pPr>
                <a:defRPr/>
              </a:pPr>
              <a:t>‹#›</a:t>
            </a:fld>
            <a:endParaRPr lang="en-US" altLang="en-US"/>
          </a:p>
        </p:txBody>
      </p:sp>
    </p:spTree>
    <p:extLst>
      <p:ext uri="{BB962C8B-B14F-4D97-AF65-F5344CB8AC3E}">
        <p14:creationId xmlns:p14="http://schemas.microsoft.com/office/powerpoint/2010/main" val="21967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6309DAE-B281-4FA9-8ED6-DA204BCF1F23}" type="slidenum">
              <a:rPr lang="en-US" altLang="en-US"/>
              <a:pPr>
                <a:defRPr/>
              </a:pPr>
              <a:t>‹#›</a:t>
            </a:fld>
            <a:endParaRPr lang="en-US" altLang="en-US"/>
          </a:p>
        </p:txBody>
      </p:sp>
    </p:spTree>
    <p:extLst>
      <p:ext uri="{BB962C8B-B14F-4D97-AF65-F5344CB8AC3E}">
        <p14:creationId xmlns:p14="http://schemas.microsoft.com/office/powerpoint/2010/main" val="33730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209F37-D271-48DE-B5D4-658D02CF220F}" type="slidenum">
              <a:rPr lang="en-US" altLang="en-US"/>
              <a:pPr>
                <a:defRPr/>
              </a:pPr>
              <a:t>‹#›</a:t>
            </a:fld>
            <a:endParaRPr lang="en-US" altLang="en-US"/>
          </a:p>
        </p:txBody>
      </p:sp>
    </p:spTree>
    <p:extLst>
      <p:ext uri="{BB962C8B-B14F-4D97-AF65-F5344CB8AC3E}">
        <p14:creationId xmlns:p14="http://schemas.microsoft.com/office/powerpoint/2010/main" val="97333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D144D2-25D8-4FC4-B448-51D299804745}" type="slidenum">
              <a:rPr lang="en-US" altLang="en-US"/>
              <a:pPr>
                <a:defRPr/>
              </a:pPr>
              <a:t>‹#›</a:t>
            </a:fld>
            <a:endParaRPr lang="en-US" altLang="en-US"/>
          </a:p>
        </p:txBody>
      </p:sp>
    </p:spTree>
    <p:extLst>
      <p:ext uri="{BB962C8B-B14F-4D97-AF65-F5344CB8AC3E}">
        <p14:creationId xmlns:p14="http://schemas.microsoft.com/office/powerpoint/2010/main" val="136291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F21F6A-B1E3-434E-8082-032FC7D4473F}" type="slidenum">
              <a:rPr lang="en-US" altLang="en-US"/>
              <a:pPr>
                <a:defRPr/>
              </a:pPr>
              <a:t>‹#›</a:t>
            </a:fld>
            <a:endParaRPr lang="en-US" altLang="en-US"/>
          </a:p>
        </p:txBody>
      </p:sp>
    </p:spTree>
    <p:extLst>
      <p:ext uri="{BB962C8B-B14F-4D97-AF65-F5344CB8AC3E}">
        <p14:creationId xmlns:p14="http://schemas.microsoft.com/office/powerpoint/2010/main" val="158768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1A132062-FDCA-44AB-A43B-D133C331A3F6}" type="slidenum">
              <a:rPr lang="en-US" altLang="en-US"/>
              <a:pPr>
                <a:defRPr/>
              </a:pPr>
              <a:t>‹#›</a:t>
            </a:fld>
            <a:endParaRPr lang="en-US" altLang="en-US"/>
          </a:p>
        </p:txBody>
      </p:sp>
    </p:spTree>
    <p:extLst>
      <p:ext uri="{BB962C8B-B14F-4D97-AF65-F5344CB8AC3E}">
        <p14:creationId xmlns:p14="http://schemas.microsoft.com/office/powerpoint/2010/main" val="22637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181CEE69-43F2-4D27-BA5F-A3B33489F6BA}" type="slidenum">
              <a:rPr lang="en-US" altLang="en-US"/>
              <a:pPr>
                <a:defRPr/>
              </a:pPr>
              <a:t>‹#›</a:t>
            </a:fld>
            <a:endParaRPr lang="en-US" altLang="en-US"/>
          </a:p>
        </p:txBody>
      </p:sp>
    </p:spTree>
    <p:extLst>
      <p:ext uri="{BB962C8B-B14F-4D97-AF65-F5344CB8AC3E}">
        <p14:creationId xmlns:p14="http://schemas.microsoft.com/office/powerpoint/2010/main" val="97440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93531C5-4D60-42B9-AF07-4F402E7B6C63}" type="slidenum">
              <a:rPr lang="en-US" altLang="en-US"/>
              <a:pPr>
                <a:defRPr/>
              </a:pPr>
              <a:t>‹#›</a:t>
            </a:fld>
            <a:endParaRPr lang="en-US" altLang="en-US"/>
          </a:p>
        </p:txBody>
      </p:sp>
    </p:spTree>
    <p:extLst>
      <p:ext uri="{BB962C8B-B14F-4D97-AF65-F5344CB8AC3E}">
        <p14:creationId xmlns:p14="http://schemas.microsoft.com/office/powerpoint/2010/main" val="226295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E1BF1E47-E804-473C-999A-0D646DEEA680}"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5" r:id="rId1"/>
    <p:sldLayoutId id="2147483750" r:id="rId2"/>
    <p:sldLayoutId id="2147483756" r:id="rId3"/>
    <p:sldLayoutId id="2147483751" r:id="rId4"/>
    <p:sldLayoutId id="2147483752" r:id="rId5"/>
    <p:sldLayoutId id="2147483753" r:id="rId6"/>
    <p:sldLayoutId id="2147483757" r:id="rId7"/>
    <p:sldLayoutId id="2147483758" r:id="rId8"/>
    <p:sldLayoutId id="2147483759" r:id="rId9"/>
    <p:sldLayoutId id="2147483754" r:id="rId10"/>
    <p:sldLayoutId id="2147483760" r:id="rId11"/>
    <p:sldLayoutId id="2147483761" r:id="rId12"/>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827088" y="1628775"/>
            <a:ext cx="8458200" cy="746125"/>
          </a:xfrm>
        </p:spPr>
        <p:txBody>
          <a:bodyPr lIns="96480" rIns="115560"/>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000" dirty="0" smtClean="0">
                <a:solidFill>
                  <a:schemeClr val="tx1">
                    <a:lumMod val="75000"/>
                    <a:lumOff val="25000"/>
                  </a:schemeClr>
                </a:solidFill>
                <a:latin typeface="+mn-lt"/>
              </a:rPr>
              <a:t>ETIKA PROFESI TEKNOLOGI INFORMASI</a:t>
            </a:r>
          </a:p>
        </p:txBody>
      </p:sp>
      <p:sp>
        <p:nvSpPr>
          <p:cNvPr id="87043" name="Rectangle 2"/>
          <p:cNvSpPr>
            <a:spLocks noGrp="1" noChangeArrowheads="1"/>
          </p:cNvSpPr>
          <p:nvPr>
            <p:ph type="subTitle" idx="4294967295"/>
          </p:nvPr>
        </p:nvSpPr>
        <p:spPr>
          <a:xfrm>
            <a:off x="679450" y="620713"/>
            <a:ext cx="8208963" cy="1754187"/>
          </a:xfrm>
        </p:spPr>
        <p:txBody>
          <a:bodyPr lIns="32040" rIns="32040"/>
          <a:lstStyle/>
          <a:p>
            <a:pPr indent="0" eaLnBrk="1" hangingPunct="1">
              <a:buFontTx/>
              <a:buNone/>
              <a:tabLst>
                <a:tab pos="33338" algn="l"/>
                <a:tab pos="657225" algn="l"/>
                <a:tab pos="1300163" algn="l"/>
                <a:tab pos="1943100" algn="l"/>
                <a:tab pos="2586038" algn="l"/>
                <a:tab pos="3228975" algn="l"/>
                <a:tab pos="3871913" algn="l"/>
                <a:tab pos="4514850" algn="l"/>
                <a:tab pos="5157788" algn="l"/>
                <a:tab pos="5800725" algn="l"/>
                <a:tab pos="6443663" algn="l"/>
                <a:tab pos="7086600" algn="l"/>
                <a:tab pos="7729538" algn="l"/>
                <a:tab pos="8372475" algn="l"/>
                <a:tab pos="9015413" algn="l"/>
                <a:tab pos="9658350" algn="l"/>
                <a:tab pos="10301288" algn="l"/>
                <a:tab pos="10944225" algn="l"/>
              </a:tabLst>
            </a:pPr>
            <a:r>
              <a:rPr lang="en-GB" altLang="en-US" sz="8000" b="1" smtClean="0">
                <a:solidFill>
                  <a:srgbClr val="002060"/>
                </a:solidFill>
                <a:latin typeface="Verdana" panose="020B0604030504040204" pitchFamily="34" charset="0"/>
                <a:ea typeface="Verdana" panose="020B0604030504040204" pitchFamily="34" charset="0"/>
                <a:cs typeface="Verdana" panose="020B0604030504040204" pitchFamily="34" charset="0"/>
              </a:rPr>
              <a:t>BAB VI</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Did you kno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3"/>
          <p:cNvSpPr>
            <a:spLocks noChangeArrowheads="1"/>
          </p:cNvSpPr>
          <p:nvPr/>
        </p:nvSpPr>
        <p:spPr bwMode="auto">
          <a:xfrm>
            <a:off x="250825" y="5157788"/>
            <a:ext cx="8640763" cy="1511300"/>
          </a:xfrm>
          <a:prstGeom prst="rect">
            <a:avLst/>
          </a:prstGeom>
          <a:solidFill>
            <a:schemeClr val="tx1"/>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sp>
        <p:nvSpPr>
          <p:cNvPr id="104452" name="WordArt 4"/>
          <p:cNvSpPr>
            <a:spLocks noChangeArrowheads="1" noChangeShapeType="1" noTextEdit="1"/>
          </p:cNvSpPr>
          <p:nvPr/>
        </p:nvSpPr>
        <p:spPr bwMode="auto">
          <a:xfrm>
            <a:off x="395288" y="5245100"/>
            <a:ext cx="8280400" cy="1352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fi-FI" kern="10">
                <a:solidFill>
                  <a:srgbClr val="FF6600"/>
                </a:solidFill>
                <a:latin typeface="Souvenir Lt BT"/>
              </a:rPr>
              <a:t>47 juta laptop terjual tahun lalu</a:t>
            </a:r>
            <a:endParaRPr lang="en-US" kern="10">
              <a:solidFill>
                <a:srgbClr val="FF6600"/>
              </a:solidFill>
              <a:latin typeface="Souvenir Lt BT"/>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d you kno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Rectangle 3"/>
          <p:cNvSpPr>
            <a:spLocks noChangeArrowheads="1"/>
          </p:cNvSpPr>
          <p:nvPr/>
        </p:nvSpPr>
        <p:spPr bwMode="auto">
          <a:xfrm>
            <a:off x="0" y="476250"/>
            <a:ext cx="9144000" cy="2016125"/>
          </a:xfrm>
          <a:prstGeom prst="rect">
            <a:avLst/>
          </a:prstGeom>
          <a:solidFill>
            <a:schemeClr val="tx1"/>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sp>
        <p:nvSpPr>
          <p:cNvPr id="106500" name="WordArt 4"/>
          <p:cNvSpPr>
            <a:spLocks noChangeArrowheads="1" noChangeShapeType="1" noTextEdit="1"/>
          </p:cNvSpPr>
          <p:nvPr/>
        </p:nvSpPr>
        <p:spPr bwMode="auto">
          <a:xfrm>
            <a:off x="395288" y="547688"/>
            <a:ext cx="8207375" cy="431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808080"/>
                </a:solidFill>
                <a:latin typeface="Arial Unicode MS" panose="020B0604020202020204" pitchFamily="34" charset="-128"/>
                <a:ea typeface="Arial Unicode MS" panose="020B0604020202020204" pitchFamily="34" charset="-128"/>
                <a:cs typeface="Arial Unicode MS" panose="020B0604020202020204" pitchFamily="34" charset="-128"/>
              </a:rPr>
              <a:t>project laptop $100 diperkirakan terkirim</a:t>
            </a:r>
          </a:p>
        </p:txBody>
      </p:sp>
      <p:sp>
        <p:nvSpPr>
          <p:cNvPr id="106501" name="WordArt 5"/>
          <p:cNvSpPr>
            <a:spLocks noChangeArrowheads="1" noChangeShapeType="1" noTextEdit="1"/>
          </p:cNvSpPr>
          <p:nvPr/>
        </p:nvSpPr>
        <p:spPr bwMode="auto">
          <a:xfrm>
            <a:off x="323850" y="1050925"/>
            <a:ext cx="8207375" cy="6492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antara 50 sd 100 juta laptop setahun</a:t>
            </a:r>
          </a:p>
        </p:txBody>
      </p:sp>
      <p:sp>
        <p:nvSpPr>
          <p:cNvPr id="106502" name="WordArt 6"/>
          <p:cNvSpPr>
            <a:spLocks noChangeArrowheads="1" noChangeShapeType="1" noTextEdit="1"/>
          </p:cNvSpPr>
          <p:nvPr/>
        </p:nvSpPr>
        <p:spPr bwMode="auto">
          <a:xfrm>
            <a:off x="395288" y="1771650"/>
            <a:ext cx="8207375" cy="431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808080"/>
                </a:solidFill>
                <a:latin typeface="Arial Unicode MS" panose="020B0604020202020204" pitchFamily="34" charset="-128"/>
                <a:ea typeface="Arial Unicode MS" panose="020B0604020202020204" pitchFamily="34" charset="-128"/>
                <a:cs typeface="Arial Unicode MS" panose="020B0604020202020204" pitchFamily="34" charset="-128"/>
              </a:rPr>
              <a:t>untuk anak-anak negara terbelakang</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27088" y="762000"/>
            <a:ext cx="7358062" cy="1390650"/>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Era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Informasi</a:t>
            </a:r>
            <a:endPar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08547" name="Group 18"/>
          <p:cNvGrpSpPr>
            <a:grpSpLocks/>
          </p:cNvGrpSpPr>
          <p:nvPr/>
        </p:nvGrpSpPr>
        <p:grpSpPr bwMode="auto">
          <a:xfrm>
            <a:off x="28575" y="1924050"/>
            <a:ext cx="2527300" cy="4321175"/>
            <a:chOff x="204" y="1389"/>
            <a:chExt cx="1592" cy="2722"/>
          </a:xfrm>
        </p:grpSpPr>
        <p:pic>
          <p:nvPicPr>
            <p:cNvPr id="108558" name="Picture 6" descr="340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1842"/>
              <a:ext cx="1454" cy="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7" name="Rectangle 13"/>
            <p:cNvSpPr>
              <a:spLocks noChangeArrowheads="1"/>
            </p:cNvSpPr>
            <p:nvPr/>
          </p:nvSpPr>
          <p:spPr bwMode="auto">
            <a:xfrm>
              <a:off x="204" y="1389"/>
              <a:ext cx="1587" cy="2722"/>
            </a:xfrm>
            <a:prstGeom prst="rect">
              <a:avLst/>
            </a:prstGeom>
            <a:gradFill rotWithShape="1">
              <a:gsLst>
                <a:gs pos="0">
                  <a:schemeClr val="bg1">
                    <a:alpha val="70000"/>
                  </a:schemeClr>
                </a:gs>
                <a:gs pos="100000">
                  <a:schemeClr val="bg1">
                    <a:gamma/>
                    <a:tint val="40392"/>
                    <a:invGamma/>
                    <a:alpha val="36000"/>
                  </a:schemeClr>
                </a:gs>
              </a:gsLst>
              <a:path path="shape">
                <a:fillToRect l="50000" t="50000" r="50000" b="50000"/>
              </a:path>
            </a:gradFill>
            <a:ln w="9525">
              <a:noFill/>
              <a:miter lim="800000"/>
              <a:headEnd/>
              <a:tailEnd/>
            </a:ln>
            <a:effectLst/>
          </p:spPr>
          <p:txBody>
            <a:bodyPr wrap="none" anchor="ctr"/>
            <a:lstStyle/>
            <a:p>
              <a:pPr eaLnBrk="1" hangingPunct="1">
                <a:lnSpc>
                  <a:spcPct val="93000"/>
                </a:lnSpc>
                <a:buClr>
                  <a:srgbClr val="FFFFFF"/>
                </a:buClr>
                <a:buSzPct val="100000"/>
                <a:buFont typeface="Arial" charset="0"/>
                <a:buNone/>
                <a:defRPr/>
              </a:pPr>
              <a:endParaRPr lang="en-US">
                <a:latin typeface="Arial" charset="0"/>
                <a:cs typeface="Arial" charset="0"/>
              </a:endParaRPr>
            </a:p>
          </p:txBody>
        </p:sp>
        <p:sp>
          <p:nvSpPr>
            <p:cNvPr id="108560" name="Text Box 7"/>
            <p:cNvSpPr txBox="1">
              <a:spLocks noChangeArrowheads="1"/>
            </p:cNvSpPr>
            <p:nvPr/>
          </p:nvSpPr>
          <p:spPr bwMode="auto">
            <a:xfrm>
              <a:off x="249" y="1434"/>
              <a:ext cx="154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Jutaan komputer</a:t>
              </a:r>
            </a:p>
          </p:txBody>
        </p:sp>
      </p:grpSp>
      <p:grpSp>
        <p:nvGrpSpPr>
          <p:cNvPr id="108548" name="Group 16"/>
          <p:cNvGrpSpPr>
            <a:grpSpLocks/>
          </p:cNvGrpSpPr>
          <p:nvPr/>
        </p:nvGrpSpPr>
        <p:grpSpPr bwMode="auto">
          <a:xfrm>
            <a:off x="3147315" y="3406776"/>
            <a:ext cx="2266950" cy="2043112"/>
            <a:chOff x="3742" y="935"/>
            <a:chExt cx="1769" cy="1668"/>
          </a:xfrm>
        </p:grpSpPr>
        <p:pic>
          <p:nvPicPr>
            <p:cNvPr id="108555" name="Picture 5" descr="binary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 y="1026"/>
              <a:ext cx="1628"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8" name="Rectangle 14"/>
            <p:cNvSpPr>
              <a:spLocks noChangeArrowheads="1"/>
            </p:cNvSpPr>
            <p:nvPr/>
          </p:nvSpPr>
          <p:spPr bwMode="auto">
            <a:xfrm>
              <a:off x="3742" y="935"/>
              <a:ext cx="1769" cy="1588"/>
            </a:xfrm>
            <a:prstGeom prst="rect">
              <a:avLst/>
            </a:prstGeom>
            <a:gradFill rotWithShape="1">
              <a:gsLst>
                <a:gs pos="0">
                  <a:schemeClr val="bg1">
                    <a:alpha val="70000"/>
                  </a:schemeClr>
                </a:gs>
                <a:gs pos="100000">
                  <a:schemeClr val="bg1">
                    <a:gamma/>
                    <a:tint val="40392"/>
                    <a:invGamma/>
                    <a:alpha val="36000"/>
                  </a:schemeClr>
                </a:gs>
              </a:gsLst>
              <a:path path="shape">
                <a:fillToRect l="50000" t="50000" r="50000" b="50000"/>
              </a:path>
            </a:gradFill>
            <a:ln w="9525">
              <a:noFill/>
              <a:miter lim="800000"/>
              <a:headEnd/>
              <a:tailEnd/>
            </a:ln>
            <a:effectLst/>
          </p:spPr>
          <p:txBody>
            <a:bodyPr wrap="none" anchor="ctr"/>
            <a:lstStyle/>
            <a:p>
              <a:pPr eaLnBrk="1" hangingPunct="1">
                <a:lnSpc>
                  <a:spcPct val="93000"/>
                </a:lnSpc>
                <a:buClr>
                  <a:srgbClr val="FFFFFF"/>
                </a:buClr>
                <a:buSzPct val="100000"/>
                <a:buFont typeface="Arial" charset="0"/>
                <a:buNone/>
                <a:defRPr/>
              </a:pPr>
              <a:endParaRPr lang="en-US">
                <a:latin typeface="Arial" charset="0"/>
                <a:cs typeface="Arial" charset="0"/>
              </a:endParaRPr>
            </a:p>
          </p:txBody>
        </p:sp>
        <p:sp>
          <p:nvSpPr>
            <p:cNvPr id="108557" name="Text Box 8"/>
            <p:cNvSpPr txBox="1">
              <a:spLocks noChangeArrowheads="1"/>
            </p:cNvSpPr>
            <p:nvPr/>
          </p:nvSpPr>
          <p:spPr bwMode="auto">
            <a:xfrm>
              <a:off x="4378" y="2251"/>
              <a:ext cx="64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Data</a:t>
              </a:r>
            </a:p>
          </p:txBody>
        </p:sp>
      </p:grpSp>
      <p:grpSp>
        <p:nvGrpSpPr>
          <p:cNvPr id="108549" name="Group 17"/>
          <p:cNvGrpSpPr>
            <a:grpSpLocks/>
          </p:cNvGrpSpPr>
          <p:nvPr/>
        </p:nvGrpSpPr>
        <p:grpSpPr bwMode="auto">
          <a:xfrm>
            <a:off x="6112676" y="2857501"/>
            <a:ext cx="2808288" cy="2592387"/>
            <a:chOff x="2109" y="2160"/>
            <a:chExt cx="2132" cy="1996"/>
          </a:xfrm>
        </p:grpSpPr>
        <p:pic>
          <p:nvPicPr>
            <p:cNvPr id="10855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 y="2523"/>
              <a:ext cx="20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Rectangle 12"/>
            <p:cNvSpPr>
              <a:spLocks noChangeArrowheads="1"/>
            </p:cNvSpPr>
            <p:nvPr/>
          </p:nvSpPr>
          <p:spPr bwMode="auto">
            <a:xfrm>
              <a:off x="2109" y="2160"/>
              <a:ext cx="2132" cy="1996"/>
            </a:xfrm>
            <a:prstGeom prst="rect">
              <a:avLst/>
            </a:prstGeom>
            <a:gradFill rotWithShape="1">
              <a:gsLst>
                <a:gs pos="0">
                  <a:schemeClr val="bg1">
                    <a:alpha val="70000"/>
                  </a:schemeClr>
                </a:gs>
                <a:gs pos="100000">
                  <a:schemeClr val="bg1">
                    <a:gamma/>
                    <a:tint val="40392"/>
                    <a:invGamma/>
                    <a:alpha val="36000"/>
                  </a:schemeClr>
                </a:gs>
              </a:gsLst>
              <a:path path="shape">
                <a:fillToRect l="50000" t="50000" r="50000" b="50000"/>
              </a:path>
            </a:gradFill>
            <a:ln w="9525">
              <a:noFill/>
              <a:miter lim="800000"/>
              <a:headEnd/>
              <a:tailEnd/>
            </a:ln>
            <a:effectLst/>
          </p:spPr>
          <p:txBody>
            <a:bodyPr wrap="none" anchor="ctr"/>
            <a:lstStyle/>
            <a:p>
              <a:pPr eaLnBrk="1" hangingPunct="1">
                <a:lnSpc>
                  <a:spcPct val="93000"/>
                </a:lnSpc>
                <a:buClr>
                  <a:srgbClr val="FFFFFF"/>
                </a:buClr>
                <a:buSzPct val="100000"/>
                <a:buFont typeface="Arial" charset="0"/>
                <a:buNone/>
                <a:defRPr/>
              </a:pPr>
              <a:endParaRPr lang="en-US">
                <a:latin typeface="Arial" charset="0"/>
                <a:cs typeface="Arial" charset="0"/>
              </a:endParaRPr>
            </a:p>
          </p:txBody>
        </p:sp>
        <p:sp>
          <p:nvSpPr>
            <p:cNvPr id="108554" name="Text Box 15"/>
            <p:cNvSpPr txBox="1">
              <a:spLocks noChangeArrowheads="1"/>
            </p:cNvSpPr>
            <p:nvPr/>
          </p:nvSpPr>
          <p:spPr bwMode="auto">
            <a:xfrm>
              <a:off x="2700" y="2205"/>
              <a:ext cx="110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Networks</a:t>
              </a:r>
            </a:p>
          </p:txBody>
        </p:sp>
      </p:grpSp>
      <p:sp>
        <p:nvSpPr>
          <p:cNvPr id="108550" name="Text Box 19"/>
          <p:cNvSpPr txBox="1">
            <a:spLocks noChangeArrowheads="1"/>
          </p:cNvSpPr>
          <p:nvPr/>
        </p:nvSpPr>
        <p:spPr bwMode="auto">
          <a:xfrm>
            <a:off x="2555875" y="4076700"/>
            <a:ext cx="584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5400">
                <a:solidFill>
                  <a:schemeClr val="tx1"/>
                </a:solidFill>
                <a:latin typeface="Arial" panose="020B0604020202020204" pitchFamily="34" charset="0"/>
              </a:rPr>
              <a:t>+</a:t>
            </a:r>
          </a:p>
        </p:txBody>
      </p:sp>
      <p:sp>
        <p:nvSpPr>
          <p:cNvPr id="108551" name="Text Box 20"/>
          <p:cNvSpPr txBox="1">
            <a:spLocks noChangeArrowheads="1"/>
          </p:cNvSpPr>
          <p:nvPr/>
        </p:nvSpPr>
        <p:spPr bwMode="auto">
          <a:xfrm>
            <a:off x="5500688" y="4084638"/>
            <a:ext cx="584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5400">
                <a:solidFill>
                  <a:schemeClr val="tx1"/>
                </a:solidFill>
                <a:latin typeface="Arial" panose="020B0604020202020204" pitchFamily="34" charset="0"/>
              </a:rPr>
              <a: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827088" y="566738"/>
            <a:ext cx="7358062" cy="1709737"/>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 Universal Tools</a:t>
            </a:r>
          </a:p>
        </p:txBody>
      </p:sp>
      <p:sp>
        <p:nvSpPr>
          <p:cNvPr id="110595" name="Rectangle 2"/>
          <p:cNvSpPr>
            <a:spLocks noGrp="1" noChangeArrowheads="1"/>
          </p:cNvSpPr>
          <p:nvPr>
            <p:ph type="subTitle" idx="4294967295"/>
          </p:nvPr>
        </p:nvSpPr>
        <p:spPr>
          <a:xfrm>
            <a:off x="777875" y="1557338"/>
            <a:ext cx="8150225" cy="3678237"/>
          </a:xfrm>
        </p:spPr>
        <p:txBody>
          <a:bodyPr anchor="ctr"/>
          <a:lstStyle/>
          <a:p>
            <a:pPr marL="547688" indent="-457200" eaLnBrk="1" hangingPunct="1">
              <a:buFont typeface="Calibri Light" panose="020F0302020204030204" pitchFamily="34" charset="0"/>
              <a:buAutoNum type="arabicPeriod"/>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Komputer</a:t>
            </a:r>
            <a:r>
              <a:rPr lang="en-GB" altLang="en-US" sz="2400" dirty="0" smtClean="0"/>
              <a:t> </a:t>
            </a:r>
            <a:r>
              <a:rPr lang="en-GB" altLang="en-US" sz="2400" dirty="0" err="1" smtClean="0"/>
              <a:t>mengerjakan</a:t>
            </a:r>
            <a:r>
              <a:rPr lang="en-GB" altLang="en-US" sz="2400" dirty="0" smtClean="0"/>
              <a:t> </a:t>
            </a:r>
            <a:r>
              <a:rPr lang="en-GB" altLang="en-US" sz="2400" dirty="0" err="1" smtClean="0"/>
              <a:t>hampir</a:t>
            </a:r>
            <a:r>
              <a:rPr lang="en-GB" altLang="en-US" sz="2400" dirty="0" smtClean="0"/>
              <a:t> </a:t>
            </a:r>
            <a:r>
              <a:rPr lang="en-GB" altLang="en-US" sz="2400" dirty="0" err="1" smtClean="0"/>
              <a:t>apa</a:t>
            </a:r>
            <a:r>
              <a:rPr lang="en-GB" altLang="en-US" sz="2400" dirty="0" smtClean="0"/>
              <a:t> </a:t>
            </a:r>
            <a:r>
              <a:rPr lang="en-GB" altLang="en-US" sz="2400" dirty="0" err="1" smtClean="0"/>
              <a:t>saja</a:t>
            </a:r>
            <a:endParaRPr lang="en-GB" altLang="en-US" sz="2400" dirty="0" smtClean="0"/>
          </a:p>
          <a:p>
            <a:pPr marL="547688" indent="-457200" eaLnBrk="1" hangingPunct="1">
              <a:buFont typeface="Calibri Light" panose="020F0302020204030204" pitchFamily="34" charset="0"/>
              <a:buAutoNum type="arabicPeriod"/>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Komputer</a:t>
            </a:r>
            <a:r>
              <a:rPr lang="en-GB" altLang="en-US" sz="2400" dirty="0" smtClean="0"/>
              <a:t> </a:t>
            </a:r>
            <a:r>
              <a:rPr lang="en-GB" altLang="en-US" sz="2400" dirty="0" err="1" smtClean="0"/>
              <a:t>tidak</a:t>
            </a:r>
            <a:r>
              <a:rPr lang="en-GB" altLang="en-US" sz="2400" dirty="0" smtClean="0"/>
              <a:t> </a:t>
            </a:r>
            <a:r>
              <a:rPr lang="en-GB" altLang="en-US" sz="2400" dirty="0" err="1" smtClean="0"/>
              <a:t>perlu</a:t>
            </a:r>
            <a:r>
              <a:rPr lang="en-GB" altLang="en-US" sz="2400" dirty="0" smtClean="0"/>
              <a:t> </a:t>
            </a:r>
            <a:r>
              <a:rPr lang="en-GB" altLang="en-US" sz="2400" dirty="0" err="1" smtClean="0"/>
              <a:t>tidur</a:t>
            </a:r>
            <a:endParaRPr lang="en-GB" altLang="en-US" sz="2400" dirty="0" smtClean="0"/>
          </a:p>
          <a:p>
            <a:pPr marL="547688" indent="-457200" eaLnBrk="1" hangingPunct="1">
              <a:buFont typeface="Calibri Light" panose="020F0302020204030204" pitchFamily="34" charset="0"/>
              <a:buAutoNum type="arabicPeriod"/>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Komputer</a:t>
            </a:r>
            <a:r>
              <a:rPr lang="en-GB" altLang="en-US" sz="2400" dirty="0" smtClean="0"/>
              <a:t> </a:t>
            </a:r>
            <a:r>
              <a:rPr lang="en-GB" altLang="en-US" sz="2400" dirty="0" err="1" smtClean="0"/>
              <a:t>tidak</a:t>
            </a:r>
            <a:r>
              <a:rPr lang="en-GB" altLang="en-US" sz="2400" dirty="0" smtClean="0"/>
              <a:t> </a:t>
            </a:r>
            <a:r>
              <a:rPr lang="en-GB" altLang="en-US" sz="2400" dirty="0" err="1" smtClean="0"/>
              <a:t>lelah</a:t>
            </a:r>
            <a:endParaRPr lang="en-GB" altLang="en-US" sz="2400" dirty="0" smtClean="0"/>
          </a:p>
          <a:p>
            <a:pPr marL="547688" indent="-457200" eaLnBrk="1" hangingPunct="1">
              <a:buFont typeface="Calibri Light" panose="020F0302020204030204" pitchFamily="34" charset="0"/>
              <a:buAutoNum type="arabicPeriod"/>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Komputer</a:t>
            </a:r>
            <a:r>
              <a:rPr lang="en-GB" altLang="en-US" sz="2400" dirty="0" smtClean="0"/>
              <a:t> </a:t>
            </a:r>
            <a:r>
              <a:rPr lang="en-GB" altLang="en-US" sz="2400" dirty="0" err="1" smtClean="0"/>
              <a:t>tidak</a:t>
            </a:r>
            <a:r>
              <a:rPr lang="en-GB" altLang="en-US" sz="2400" dirty="0" smtClean="0"/>
              <a:t> </a:t>
            </a:r>
            <a:r>
              <a:rPr lang="en-GB" altLang="en-US" sz="2400" dirty="0" err="1" smtClean="0"/>
              <a:t>pulang</a:t>
            </a:r>
            <a:r>
              <a:rPr lang="en-GB" altLang="en-US" sz="2400" dirty="0" smtClean="0"/>
              <a:t> </a:t>
            </a:r>
            <a:r>
              <a:rPr lang="en-GB" altLang="en-US" sz="2400" dirty="0" err="1" smtClean="0"/>
              <a:t>rumah</a:t>
            </a:r>
            <a:r>
              <a:rPr lang="en-GB" altLang="en-US" sz="2400" dirty="0" smtClean="0"/>
              <a:t> </a:t>
            </a:r>
            <a:r>
              <a:rPr lang="en-GB" altLang="en-US" sz="2400" dirty="0" err="1" smtClean="0"/>
              <a:t>karena</a:t>
            </a:r>
            <a:r>
              <a:rPr lang="en-GB" altLang="en-US" sz="2400" dirty="0" smtClean="0"/>
              <a:t> </a:t>
            </a:r>
            <a:r>
              <a:rPr lang="en-GB" altLang="en-US" sz="2400" dirty="0" err="1" smtClean="0"/>
              <a:t>sakit</a:t>
            </a:r>
            <a:r>
              <a:rPr lang="en-GB" altLang="en-US" sz="2400" dirty="0" smtClean="0"/>
              <a:t>, </a:t>
            </a:r>
            <a:r>
              <a:rPr lang="en-GB" altLang="en-US" sz="2400" dirty="0" err="1" smtClean="0"/>
              <a:t>atau</a:t>
            </a:r>
            <a:r>
              <a:rPr lang="en-GB" altLang="en-US" sz="2400" dirty="0" smtClean="0"/>
              <a:t> </a:t>
            </a:r>
            <a:r>
              <a:rPr lang="en-GB" altLang="en-US" sz="2400" dirty="0" err="1" smtClean="0"/>
              <a:t>cuti</a:t>
            </a:r>
            <a:r>
              <a:rPr lang="en-GB" altLang="en-US" sz="2400" dirty="0" smtClean="0"/>
              <a:t> </a:t>
            </a:r>
            <a:r>
              <a:rPr lang="en-GB" altLang="en-US" sz="2400" dirty="0" err="1" smtClean="0"/>
              <a:t>untuk</a:t>
            </a:r>
            <a:r>
              <a:rPr lang="en-GB" altLang="en-US" sz="2400" dirty="0" smtClean="0"/>
              <a:t> refreshing / </a:t>
            </a:r>
            <a:r>
              <a:rPr lang="en-GB" altLang="en-US" sz="2400" dirty="0" err="1" smtClean="0"/>
              <a:t>rekreasi</a:t>
            </a:r>
            <a:endParaRPr lang="en-GB" altLang="en-US" sz="2400" dirty="0" smtClean="0"/>
          </a:p>
          <a:p>
            <a:pPr marL="547688" indent="-457200" eaLnBrk="1" hangingPunct="1">
              <a:buFont typeface="Calibri Light" panose="020F0302020204030204" pitchFamily="34" charset="0"/>
              <a:buAutoNum type="arabicPeriod"/>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Seringkali</a:t>
            </a:r>
            <a:r>
              <a:rPr lang="en-GB" altLang="en-US" sz="2400" dirty="0" smtClean="0"/>
              <a:t> </a:t>
            </a:r>
            <a:r>
              <a:rPr lang="en-GB" altLang="en-US" sz="2400" dirty="0" err="1" smtClean="0"/>
              <a:t>lebih</a:t>
            </a:r>
            <a:r>
              <a:rPr lang="en-GB" altLang="en-US" sz="2400" dirty="0" smtClean="0"/>
              <a:t> </a:t>
            </a:r>
            <a:r>
              <a:rPr lang="en-GB" altLang="en-US" sz="2400" dirty="0" err="1" smtClean="0"/>
              <a:t>efisien</a:t>
            </a:r>
            <a:r>
              <a:rPr lang="en-GB" altLang="en-US" sz="2400" dirty="0" smtClean="0"/>
              <a:t> </a:t>
            </a:r>
            <a:r>
              <a:rPr lang="en-GB" altLang="en-US" sz="2400" dirty="0" err="1" smtClean="0"/>
              <a:t>daripada</a:t>
            </a:r>
            <a:r>
              <a:rPr lang="en-GB" altLang="en-US" sz="2400" dirty="0" smtClean="0"/>
              <a:t> </a:t>
            </a:r>
            <a:r>
              <a:rPr lang="en-GB" altLang="en-US" sz="2400" dirty="0" err="1" smtClean="0"/>
              <a:t>manusia</a:t>
            </a:r>
            <a:endParaRPr lang="en-GB" altLang="en-US" sz="2400" dirty="0" smtClean="0"/>
          </a:p>
        </p:txBody>
      </p:sp>
      <p:pic>
        <p:nvPicPr>
          <p:cNvPr id="110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4868863"/>
            <a:ext cx="16494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827088" y="495300"/>
            <a:ext cx="7358062" cy="1709738"/>
          </a:xfrm>
        </p:spPr>
        <p:txBody>
          <a:bodyPr lIns="0" rIns="0" anchor="ctr"/>
          <a:lstStyle/>
          <a:p>
            <a:pPr marL="15875"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vs</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Manusia</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p:sp>
        <p:nvSpPr>
          <p:cNvPr id="149507" name="Rectangle 3"/>
          <p:cNvSpPr>
            <a:spLocks noGrp="1" noChangeArrowheads="1"/>
          </p:cNvSpPr>
          <p:nvPr>
            <p:ph type="subTitle" idx="4294967295"/>
          </p:nvPr>
        </p:nvSpPr>
        <p:spPr>
          <a:xfrm>
            <a:off x="887413" y="1773238"/>
            <a:ext cx="8148637" cy="2232025"/>
          </a:xfrm>
        </p:spPr>
        <p:txBody>
          <a:bodyPr anchor="ctr"/>
          <a:lstStyle/>
          <a:p>
            <a:pPr marL="358775" indent="-342900" eaLnBrk="1" hangingPunct="1">
              <a:buFont typeface="Wingdings" panose="05000000000000000000" pitchFamily="2" charset="2"/>
              <a:buChar char="ü"/>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t>Karenanya</a:t>
            </a:r>
            <a:r>
              <a:rPr lang="en-GB" altLang="en-US" sz="2400" dirty="0" smtClean="0"/>
              <a:t>, </a:t>
            </a:r>
            <a:r>
              <a:rPr lang="en-GB" altLang="en-US" sz="2400" dirty="0" err="1" smtClean="0"/>
              <a:t>dengan</a:t>
            </a:r>
            <a:r>
              <a:rPr lang="en-GB" altLang="en-US" sz="2400" dirty="0" smtClean="0"/>
              <a:t> </a:t>
            </a:r>
            <a:r>
              <a:rPr lang="en-GB" altLang="en-US" sz="2400" dirty="0" err="1" smtClean="0"/>
              <a:t>alasan</a:t>
            </a:r>
            <a:r>
              <a:rPr lang="en-GB" altLang="en-US" sz="2400" dirty="0" smtClean="0"/>
              <a:t> </a:t>
            </a:r>
            <a:r>
              <a:rPr lang="en-GB" altLang="en-US" sz="2400" dirty="0" err="1" smtClean="0"/>
              <a:t>ekonomis</a:t>
            </a:r>
            <a:r>
              <a:rPr lang="en-GB" altLang="en-US" sz="2400" dirty="0" smtClean="0"/>
              <a:t>, </a:t>
            </a:r>
            <a:r>
              <a:rPr lang="en-GB" altLang="en-US" sz="2400" dirty="0" err="1" smtClean="0"/>
              <a:t>kecenderungan</a:t>
            </a:r>
            <a:r>
              <a:rPr lang="en-GB" altLang="en-US" sz="2400" dirty="0" smtClean="0"/>
              <a:t> </a:t>
            </a:r>
            <a:r>
              <a:rPr lang="en-GB" altLang="en-US" sz="2400" dirty="0" err="1" smtClean="0"/>
              <a:t>untuk</a:t>
            </a:r>
            <a:r>
              <a:rPr lang="en-GB" altLang="en-US" sz="2400" dirty="0" smtClean="0"/>
              <a:t> </a:t>
            </a:r>
            <a:r>
              <a:rPr lang="en-GB" altLang="en-US" sz="2400" dirty="0" err="1" smtClean="0"/>
              <a:t>mengganti</a:t>
            </a:r>
            <a:r>
              <a:rPr lang="en-GB" altLang="en-US" sz="2400" dirty="0" smtClean="0"/>
              <a:t> </a:t>
            </a:r>
            <a:r>
              <a:rPr lang="en-GB" altLang="en-US" sz="2400" dirty="0" err="1" smtClean="0"/>
              <a:t>manusia</a:t>
            </a:r>
            <a:r>
              <a:rPr lang="en-GB" altLang="en-US" sz="2400" dirty="0" smtClean="0"/>
              <a:t> </a:t>
            </a:r>
            <a:r>
              <a:rPr lang="en-GB" altLang="en-US" sz="2400" dirty="0" err="1" smtClean="0"/>
              <a:t>dengan</a:t>
            </a:r>
            <a:r>
              <a:rPr lang="en-GB" altLang="en-US" sz="2400" dirty="0" smtClean="0"/>
              <a:t> </a:t>
            </a:r>
            <a:r>
              <a:rPr lang="en-GB" altLang="en-US" sz="2400" dirty="0" err="1" smtClean="0"/>
              <a:t>komputer</a:t>
            </a:r>
            <a:r>
              <a:rPr lang="en-GB" altLang="en-US" sz="2400" dirty="0" smtClean="0"/>
              <a:t> </a:t>
            </a:r>
            <a:r>
              <a:rPr lang="en-GB" altLang="en-US" sz="2400" dirty="0" err="1" smtClean="0"/>
              <a:t>sangat</a:t>
            </a:r>
            <a:r>
              <a:rPr lang="en-GB" altLang="en-US" sz="2400" dirty="0" smtClean="0"/>
              <a:t> </a:t>
            </a:r>
            <a:r>
              <a:rPr lang="en-GB" altLang="en-US" sz="2400" dirty="0" err="1" smtClean="0"/>
              <a:t>tinggi</a:t>
            </a:r>
            <a:endParaRPr lang="en-GB" altLang="en-US" sz="2400" dirty="0" smtClean="0"/>
          </a:p>
          <a:p>
            <a:pPr marL="358775" indent="-342900" eaLnBrk="1" hangingPunct="1">
              <a:buFont typeface="Wingdings" panose="05000000000000000000" pitchFamily="2" charset="2"/>
              <a:buChar char="ü"/>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t>Teller bank, operator </a:t>
            </a:r>
            <a:r>
              <a:rPr lang="en-GB" altLang="en-US" sz="2400" dirty="0" err="1" smtClean="0"/>
              <a:t>telepon</a:t>
            </a:r>
            <a:r>
              <a:rPr lang="en-GB" altLang="en-US" sz="2400" dirty="0" smtClean="0"/>
              <a:t>, </a:t>
            </a:r>
            <a:r>
              <a:rPr lang="en-GB" altLang="en-US" sz="2400" dirty="0" err="1" smtClean="0"/>
              <a:t>jasa</a:t>
            </a:r>
            <a:r>
              <a:rPr lang="en-GB" altLang="en-US" sz="2400" dirty="0" smtClean="0"/>
              <a:t> </a:t>
            </a:r>
            <a:r>
              <a:rPr lang="en-GB" altLang="en-US" sz="2400" dirty="0" err="1" smtClean="0"/>
              <a:t>pengetikan</a:t>
            </a:r>
            <a:r>
              <a:rPr lang="en-GB" altLang="en-US" sz="2400" dirty="0" smtClean="0"/>
              <a:t>, graphic artist, </a:t>
            </a:r>
            <a:r>
              <a:rPr lang="en-GB" altLang="en-US" sz="2400" dirty="0" err="1" smtClean="0"/>
              <a:t>satpam</a:t>
            </a:r>
            <a:r>
              <a:rPr lang="en-GB" altLang="en-US" sz="2400" dirty="0" smtClean="0"/>
              <a:t>, </a:t>
            </a:r>
            <a:r>
              <a:rPr lang="en-GB" altLang="en-US" sz="2400" dirty="0" err="1" smtClean="0"/>
              <a:t>buruh</a:t>
            </a:r>
            <a:r>
              <a:rPr lang="en-GB" altLang="en-US" sz="2400" dirty="0" smtClean="0"/>
              <a:t> </a:t>
            </a:r>
            <a:r>
              <a:rPr lang="en-GB" altLang="en-US" sz="2400" dirty="0" err="1" smtClean="0"/>
              <a:t>perakitan</a:t>
            </a:r>
            <a:endParaRPr lang="en-GB" altLang="en-US" sz="2400" dirty="0" smtClean="0"/>
          </a:p>
          <a:p>
            <a:pPr marL="15875" indent="0" eaLnBrk="1" hangingPunct="1">
              <a:buFontTx/>
              <a:buNone/>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endParaRPr lang="en-GB" altLang="en-US" sz="2400" dirty="0" smtClean="0"/>
          </a:p>
        </p:txBody>
      </p:sp>
      <p:pic>
        <p:nvPicPr>
          <p:cNvPr id="112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4868863"/>
            <a:ext cx="16494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900113" y="549275"/>
            <a:ext cx="7358062" cy="1709738"/>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vs</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Manusia</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p:sp>
        <p:nvSpPr>
          <p:cNvPr id="8194" name="Rectangle 2"/>
          <p:cNvSpPr>
            <a:spLocks noGrp="1" noChangeArrowheads="1"/>
          </p:cNvSpPr>
          <p:nvPr>
            <p:ph type="subTitle" idx="4294967295"/>
          </p:nvPr>
        </p:nvSpPr>
        <p:spPr>
          <a:xfrm>
            <a:off x="868363" y="1574800"/>
            <a:ext cx="7358062" cy="1368425"/>
          </a:xfrm>
        </p:spPr>
        <p:txBody>
          <a:bodyPr anchor="ctr"/>
          <a:lstStyle/>
          <a:p>
            <a:pPr indent="0" eaLnBrk="1" hangingPunct="1">
              <a:buFontTx/>
              <a:buNone/>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Bahkan</a:t>
            </a:r>
            <a:r>
              <a:rPr lang="en-GB" altLang="en-US" sz="2400" dirty="0" smtClean="0"/>
              <a:t> </a:t>
            </a:r>
            <a:r>
              <a:rPr lang="en-GB" altLang="en-US" sz="2400" dirty="0" err="1" smtClean="0"/>
              <a:t>profesional</a:t>
            </a:r>
            <a:r>
              <a:rPr lang="en-GB" altLang="en-US" sz="2400" dirty="0" smtClean="0"/>
              <a:t> </a:t>
            </a:r>
            <a:r>
              <a:rPr lang="en-GB" altLang="en-US" sz="2400" dirty="0" err="1" smtClean="0"/>
              <a:t>seperti</a:t>
            </a:r>
            <a:r>
              <a:rPr lang="en-GB" altLang="en-US" sz="2400" dirty="0" smtClean="0"/>
              <a:t> </a:t>
            </a:r>
            <a:r>
              <a:rPr lang="en-GB" altLang="en-US" sz="2400" dirty="0" err="1" smtClean="0"/>
              <a:t>dokter</a:t>
            </a:r>
            <a:r>
              <a:rPr lang="en-GB" altLang="en-US" sz="2400" dirty="0" smtClean="0"/>
              <a:t>, </a:t>
            </a:r>
            <a:r>
              <a:rPr lang="en-GB" altLang="en-US" sz="2400" dirty="0" err="1" smtClean="0"/>
              <a:t>pengacara</a:t>
            </a:r>
            <a:r>
              <a:rPr lang="en-GB" altLang="en-US" sz="2400" dirty="0" smtClean="0"/>
              <a:t>, guru, </a:t>
            </a:r>
            <a:r>
              <a:rPr lang="en-GB" altLang="en-US" sz="2400" dirty="0" err="1" smtClean="0"/>
              <a:t>akuntan</a:t>
            </a:r>
            <a:r>
              <a:rPr lang="en-GB" altLang="en-US" sz="2400" dirty="0" smtClean="0"/>
              <a:t>, </a:t>
            </a:r>
            <a:r>
              <a:rPr lang="en-GB" altLang="en-US" sz="2400" dirty="0" err="1" smtClean="0"/>
              <a:t>psikolog</a:t>
            </a:r>
            <a:r>
              <a:rPr lang="en-GB" altLang="en-US" sz="2400" dirty="0" smtClean="0"/>
              <a:t> </a:t>
            </a:r>
            <a:r>
              <a:rPr lang="en-GB" altLang="en-US" sz="2400" dirty="0" err="1" smtClean="0"/>
              <a:t>menemukan</a:t>
            </a:r>
            <a:r>
              <a:rPr lang="en-GB" altLang="en-US" sz="2400" dirty="0" smtClean="0"/>
              <a:t> </a:t>
            </a:r>
            <a:r>
              <a:rPr lang="en-GB" altLang="en-US" sz="2400" dirty="0" err="1" smtClean="0"/>
              <a:t>bahwa</a:t>
            </a:r>
            <a:r>
              <a:rPr lang="en-GB" altLang="en-US" sz="2400" dirty="0" smtClean="0"/>
              <a:t> </a:t>
            </a:r>
            <a:r>
              <a:rPr lang="en-GB" altLang="en-US" sz="2400" dirty="0" err="1" smtClean="0"/>
              <a:t>komputer</a:t>
            </a:r>
            <a:r>
              <a:rPr lang="en-GB" altLang="en-US" sz="2400" dirty="0" smtClean="0"/>
              <a:t> </a:t>
            </a:r>
            <a:r>
              <a:rPr lang="en-GB" altLang="en-US" sz="2400" dirty="0" err="1" smtClean="0"/>
              <a:t>dapat</a:t>
            </a:r>
            <a:r>
              <a:rPr lang="en-GB" altLang="en-US" sz="2400" dirty="0" smtClean="0"/>
              <a:t> </a:t>
            </a:r>
            <a:r>
              <a:rPr lang="en-GB" altLang="en-US" sz="2400" dirty="0" err="1" smtClean="0"/>
              <a:t>melakukan</a:t>
            </a:r>
            <a:r>
              <a:rPr lang="en-GB" altLang="en-US" sz="2400" dirty="0" smtClean="0"/>
              <a:t> </a:t>
            </a:r>
            <a:r>
              <a:rPr lang="en-GB" altLang="en-US" sz="2400" dirty="0" err="1" smtClean="0"/>
              <a:t>beberapa</a:t>
            </a:r>
            <a:r>
              <a:rPr lang="en-GB" altLang="en-US" sz="2400" dirty="0" smtClean="0"/>
              <a:t> </a:t>
            </a:r>
            <a:r>
              <a:rPr lang="en-GB" altLang="en-US" sz="2400" dirty="0" err="1" smtClean="0"/>
              <a:t>tugas</a:t>
            </a:r>
            <a:r>
              <a:rPr lang="en-GB" altLang="en-US" sz="2400" dirty="0" smtClean="0"/>
              <a:t> </a:t>
            </a:r>
            <a:r>
              <a:rPr lang="en-GB" altLang="en-US" sz="2400" dirty="0" err="1" smtClean="0"/>
              <a:t>mereka</a:t>
            </a:r>
            <a:r>
              <a:rPr lang="en-GB" altLang="en-US" sz="2400" dirty="0" smtClean="0"/>
              <a:t> </a:t>
            </a:r>
            <a:r>
              <a:rPr lang="en-GB" altLang="en-US" sz="2400" dirty="0" err="1" smtClean="0"/>
              <a:t>lebih</a:t>
            </a:r>
            <a:r>
              <a:rPr lang="en-GB" altLang="en-US" sz="2400" dirty="0" smtClean="0"/>
              <a:t> </a:t>
            </a:r>
            <a:r>
              <a:rPr lang="en-GB" altLang="en-US" sz="2400" dirty="0" err="1" smtClean="0"/>
              <a:t>efektif</a:t>
            </a:r>
            <a:r>
              <a:rPr lang="en-GB" altLang="en-US" sz="2400" dirty="0" smtClean="0"/>
              <a:t>.</a:t>
            </a:r>
          </a:p>
        </p:txBody>
      </p:sp>
      <p:pic>
        <p:nvPicPr>
          <p:cNvPr id="1146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2798763"/>
            <a:ext cx="324167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917575" y="639763"/>
            <a:ext cx="8213725" cy="1450975"/>
          </a:xfrm>
        </p:spPr>
        <p:txBody>
          <a:bodyPr lIns="0" rIns="0" anchor="ctr"/>
          <a:lstStyle/>
          <a:p>
            <a:pPr marL="15875"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alt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membantu</a:t>
            </a: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alt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Manusia</a:t>
            </a: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p:sp>
        <p:nvSpPr>
          <p:cNvPr id="116739" name="Rectangle 4"/>
          <p:cNvSpPr>
            <a:spLocks noGrp="1" noChangeArrowheads="1"/>
          </p:cNvSpPr>
          <p:nvPr>
            <p:ph type="body" idx="1"/>
          </p:nvPr>
        </p:nvSpPr>
        <p:spPr>
          <a:xfrm>
            <a:off x="917575" y="1979613"/>
            <a:ext cx="8213725" cy="2376487"/>
          </a:xfrm>
        </p:spPr>
        <p:txBody>
          <a:bodyPr/>
          <a:lstStyle/>
          <a:p>
            <a:pPr marL="433388" indent="-342900" eaLnBrk="1" hangingPunct="1">
              <a:buFont typeface="Wingdings" panose="05000000000000000000" pitchFamily="2" charset="2"/>
              <a:buChar char="ü"/>
            </a:pPr>
            <a:r>
              <a:rPr lang="en-US" altLang="en-US" sz="2400" smtClean="0"/>
              <a:t>Pilot </a:t>
            </a:r>
            <a:r>
              <a:rPr lang="en-US" altLang="en-US" sz="2400" smtClean="0">
                <a:solidFill>
                  <a:schemeClr val="accent1"/>
                </a:solidFill>
              </a:rPr>
              <a:t>“dilengkapi dengan”</a:t>
            </a:r>
            <a:r>
              <a:rPr lang="en-US" altLang="en-US" sz="2400" smtClean="0"/>
              <a:t> auto-pilot</a:t>
            </a:r>
          </a:p>
          <a:p>
            <a:pPr marL="433388" indent="-342900" eaLnBrk="1" hangingPunct="1">
              <a:buFont typeface="Wingdings" panose="05000000000000000000" pitchFamily="2" charset="2"/>
              <a:buChar char="ü"/>
            </a:pPr>
            <a:r>
              <a:rPr lang="en-US" altLang="en-US" sz="2400" smtClean="0"/>
              <a:t>Warung </a:t>
            </a:r>
            <a:r>
              <a:rPr lang="en-US" altLang="en-US" sz="2400" smtClean="0">
                <a:solidFill>
                  <a:schemeClr val="accent1"/>
                </a:solidFill>
              </a:rPr>
              <a:t>“dilengkapi dengan”</a:t>
            </a:r>
            <a:r>
              <a:rPr lang="en-US" altLang="en-US" sz="2400" smtClean="0"/>
              <a:t> mesin pembuat minuman</a:t>
            </a:r>
          </a:p>
          <a:p>
            <a:pPr marL="433388" indent="-342900" eaLnBrk="1" hangingPunct="1">
              <a:buFont typeface="Wingdings" panose="05000000000000000000" pitchFamily="2" charset="2"/>
              <a:buChar char="ü"/>
            </a:pPr>
            <a:r>
              <a:rPr lang="en-US" altLang="en-US" sz="2400" smtClean="0"/>
              <a:t>Mereka menjadi sekedar pengamat pasif &amp; penekan tombol</a:t>
            </a:r>
          </a:p>
        </p:txBody>
      </p:sp>
      <p:grpSp>
        <p:nvGrpSpPr>
          <p:cNvPr id="116740" name="Group 7"/>
          <p:cNvGrpSpPr>
            <a:grpSpLocks/>
          </p:cNvGrpSpPr>
          <p:nvPr/>
        </p:nvGrpSpPr>
        <p:grpSpPr bwMode="auto">
          <a:xfrm>
            <a:off x="6659563" y="3933825"/>
            <a:ext cx="2111375" cy="2046288"/>
            <a:chOff x="2245" y="3430"/>
            <a:chExt cx="907" cy="890"/>
          </a:xfrm>
        </p:grpSpPr>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 y="3521"/>
              <a:ext cx="73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Rectangle 6"/>
            <p:cNvSpPr>
              <a:spLocks noChangeArrowheads="1"/>
            </p:cNvSpPr>
            <p:nvPr/>
          </p:nvSpPr>
          <p:spPr bwMode="auto">
            <a:xfrm>
              <a:off x="2245" y="3430"/>
              <a:ext cx="907" cy="890"/>
            </a:xfrm>
            <a:prstGeom prst="rect">
              <a:avLst/>
            </a:prstGeom>
            <a:gradFill rotWithShape="1">
              <a:gsLst>
                <a:gs pos="0">
                  <a:srgbClr val="C0C0C0">
                    <a:alpha val="32001"/>
                  </a:srgbClr>
                </a:gs>
                <a:gs pos="100000">
                  <a:srgbClr val="DEDEDE">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Profesi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TIK</a:t>
            </a:r>
          </a:p>
        </p:txBody>
      </p:sp>
      <p:sp>
        <p:nvSpPr>
          <p:cNvPr id="118787" name="Text Box 5"/>
          <p:cNvSpPr txBox="1">
            <a:spLocks noChangeArrowheads="1"/>
          </p:cNvSpPr>
          <p:nvPr/>
        </p:nvSpPr>
        <p:spPr bwMode="auto">
          <a:xfrm>
            <a:off x="318293" y="4866877"/>
            <a:ext cx="2886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Software Engineer</a:t>
            </a:r>
          </a:p>
        </p:txBody>
      </p:sp>
      <p:sp>
        <p:nvSpPr>
          <p:cNvPr id="118788" name="Text Box 6"/>
          <p:cNvSpPr txBox="1">
            <a:spLocks noChangeArrowheads="1"/>
          </p:cNvSpPr>
          <p:nvPr/>
        </p:nvSpPr>
        <p:spPr bwMode="auto">
          <a:xfrm>
            <a:off x="2757090" y="5303440"/>
            <a:ext cx="29908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Hardware Engineer</a:t>
            </a:r>
          </a:p>
        </p:txBody>
      </p:sp>
      <p:sp>
        <p:nvSpPr>
          <p:cNvPr id="118789" name="Text Box 7"/>
          <p:cNvSpPr txBox="1">
            <a:spLocks noChangeArrowheads="1"/>
          </p:cNvSpPr>
          <p:nvPr/>
        </p:nvSpPr>
        <p:spPr bwMode="auto">
          <a:xfrm>
            <a:off x="3402013" y="2636838"/>
            <a:ext cx="2468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System Analyst</a:t>
            </a:r>
          </a:p>
        </p:txBody>
      </p:sp>
      <p:sp>
        <p:nvSpPr>
          <p:cNvPr id="118790" name="Text Box 8"/>
          <p:cNvSpPr txBox="1">
            <a:spLocks noChangeArrowheads="1"/>
          </p:cNvSpPr>
          <p:nvPr/>
        </p:nvSpPr>
        <p:spPr bwMode="auto">
          <a:xfrm>
            <a:off x="69850" y="2343150"/>
            <a:ext cx="28860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Software Engineer</a:t>
            </a:r>
          </a:p>
        </p:txBody>
      </p:sp>
      <p:sp>
        <p:nvSpPr>
          <p:cNvPr id="118791" name="Text Box 9"/>
          <p:cNvSpPr txBox="1">
            <a:spLocks noChangeArrowheads="1"/>
          </p:cNvSpPr>
          <p:nvPr/>
        </p:nvSpPr>
        <p:spPr bwMode="auto">
          <a:xfrm>
            <a:off x="6513513" y="4173538"/>
            <a:ext cx="18399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Webmaster</a:t>
            </a:r>
          </a:p>
        </p:txBody>
      </p:sp>
      <p:sp>
        <p:nvSpPr>
          <p:cNvPr id="118792" name="Text Box 10"/>
          <p:cNvSpPr txBox="1">
            <a:spLocks noChangeArrowheads="1"/>
          </p:cNvSpPr>
          <p:nvPr/>
        </p:nvSpPr>
        <p:spPr bwMode="auto">
          <a:xfrm>
            <a:off x="333375" y="3100388"/>
            <a:ext cx="32369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Server Administrator</a:t>
            </a:r>
          </a:p>
        </p:txBody>
      </p:sp>
      <p:sp>
        <p:nvSpPr>
          <p:cNvPr id="118793" name="Text Box 11"/>
          <p:cNvSpPr txBox="1">
            <a:spLocks noChangeArrowheads="1"/>
          </p:cNvSpPr>
          <p:nvPr/>
        </p:nvSpPr>
        <p:spPr bwMode="auto">
          <a:xfrm>
            <a:off x="0" y="4109639"/>
            <a:ext cx="34274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Web Content Manager</a:t>
            </a:r>
          </a:p>
        </p:txBody>
      </p:sp>
      <p:sp>
        <p:nvSpPr>
          <p:cNvPr id="118794" name="Text Box 12"/>
          <p:cNvSpPr txBox="1">
            <a:spLocks noChangeArrowheads="1"/>
          </p:cNvSpPr>
          <p:nvPr/>
        </p:nvSpPr>
        <p:spPr bwMode="auto">
          <a:xfrm>
            <a:off x="6513513" y="2741612"/>
            <a:ext cx="12763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Guru TI</a:t>
            </a:r>
          </a:p>
        </p:txBody>
      </p:sp>
      <p:sp>
        <p:nvSpPr>
          <p:cNvPr id="118795" name="Text Box 13"/>
          <p:cNvSpPr txBox="1">
            <a:spLocks noChangeArrowheads="1"/>
          </p:cNvSpPr>
          <p:nvPr/>
        </p:nvSpPr>
        <p:spPr bwMode="auto">
          <a:xfrm>
            <a:off x="3908028" y="4409281"/>
            <a:ext cx="1978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Instruktur TI</a:t>
            </a:r>
          </a:p>
        </p:txBody>
      </p:sp>
      <p:sp>
        <p:nvSpPr>
          <p:cNvPr id="118797" name="Text Box 15"/>
          <p:cNvSpPr txBox="1">
            <a:spLocks noChangeArrowheads="1"/>
          </p:cNvSpPr>
          <p:nvPr/>
        </p:nvSpPr>
        <p:spPr bwMode="auto">
          <a:xfrm>
            <a:off x="2484438" y="1985963"/>
            <a:ext cx="2016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Programmer</a:t>
            </a:r>
          </a:p>
        </p:txBody>
      </p:sp>
      <p:sp>
        <p:nvSpPr>
          <p:cNvPr id="118798" name="Text Box 16"/>
          <p:cNvSpPr txBox="1">
            <a:spLocks noChangeArrowheads="1"/>
          </p:cNvSpPr>
          <p:nvPr/>
        </p:nvSpPr>
        <p:spPr bwMode="auto">
          <a:xfrm>
            <a:off x="5238750" y="3505993"/>
            <a:ext cx="3646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Database Administrator</a:t>
            </a:r>
          </a:p>
        </p:txBody>
      </p:sp>
      <p:sp>
        <p:nvSpPr>
          <p:cNvPr id="118799" name="Text Box 17"/>
          <p:cNvSpPr txBox="1">
            <a:spLocks noChangeArrowheads="1"/>
          </p:cNvSpPr>
          <p:nvPr/>
        </p:nvSpPr>
        <p:spPr bwMode="auto">
          <a:xfrm>
            <a:off x="5003800" y="1916113"/>
            <a:ext cx="30241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a:solidFill>
                  <a:schemeClr val="tx1"/>
                </a:solidFill>
                <a:latin typeface="Arial" panose="020B0604020202020204" pitchFamily="34" charset="0"/>
              </a:rPr>
              <a:t>Operator Entri Data</a:t>
            </a:r>
          </a:p>
        </p:txBody>
      </p:sp>
      <p:sp>
        <p:nvSpPr>
          <p:cNvPr id="118800" name="Text Box 19"/>
          <p:cNvSpPr txBox="1">
            <a:spLocks noChangeArrowheads="1"/>
          </p:cNvSpPr>
          <p:nvPr/>
        </p:nvSpPr>
        <p:spPr bwMode="auto">
          <a:xfrm>
            <a:off x="2699743" y="3613945"/>
            <a:ext cx="21177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GUI </a:t>
            </a:r>
            <a:r>
              <a:rPr lang="en-US" altLang="en-US" sz="2400" dirty="0" err="1">
                <a:solidFill>
                  <a:schemeClr val="tx1"/>
                </a:solidFill>
                <a:latin typeface="Arial" panose="020B0604020202020204" pitchFamily="34" charset="0"/>
              </a:rPr>
              <a:t>Desainer</a:t>
            </a:r>
            <a:endParaRPr lang="en-US" altLang="en-US" sz="2400" dirty="0">
              <a:solidFill>
                <a:schemeClr val="tx1"/>
              </a:solidFill>
              <a:latin typeface="Arial" panose="020B0604020202020204" pitchFamily="34" charset="0"/>
            </a:endParaRPr>
          </a:p>
        </p:txBody>
      </p:sp>
      <p:sp>
        <p:nvSpPr>
          <p:cNvPr id="118801" name="Text Box 20"/>
          <p:cNvSpPr txBox="1">
            <a:spLocks noChangeArrowheads="1"/>
          </p:cNvSpPr>
          <p:nvPr/>
        </p:nvSpPr>
        <p:spPr bwMode="auto">
          <a:xfrm>
            <a:off x="5708650" y="5533232"/>
            <a:ext cx="31765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r>
              <a:rPr lang="en-US" altLang="en-US" sz="2400" dirty="0">
                <a:solidFill>
                  <a:schemeClr val="tx1"/>
                </a:solidFill>
                <a:latin typeface="Arial" panose="020B0604020202020204" pitchFamily="34" charset="0"/>
              </a:rPr>
              <a:t>Multimedia </a:t>
            </a:r>
            <a:r>
              <a:rPr lang="en-US" altLang="en-US" sz="2400" dirty="0" err="1">
                <a:solidFill>
                  <a:schemeClr val="tx1"/>
                </a:solidFill>
                <a:latin typeface="Arial" panose="020B0604020202020204" pitchFamily="34" charset="0"/>
              </a:rPr>
              <a:t>Desainer</a:t>
            </a:r>
            <a:endParaRPr lang="en-US" altLang="en-US" sz="2400" dirty="0">
              <a:solidFill>
                <a:schemeClr val="tx1"/>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822325" y="395288"/>
            <a:ext cx="7543800" cy="1450975"/>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TIK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Tingkatkan</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b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Kapasitas</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Intelektual</a:t>
            </a:r>
            <a:endPar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20835" name="Rectangle 4"/>
          <p:cNvSpPr>
            <a:spLocks noGrp="1" noChangeArrowheads="1"/>
          </p:cNvSpPr>
          <p:nvPr>
            <p:ph type="body" idx="1"/>
          </p:nvPr>
        </p:nvSpPr>
        <p:spPr>
          <a:xfrm>
            <a:off x="822325" y="2276872"/>
            <a:ext cx="7543800" cy="2088232"/>
          </a:xfrm>
        </p:spPr>
        <p:txBody>
          <a:bodyPr/>
          <a:lstStyle/>
          <a:p>
            <a:pPr indent="0" algn="ctr" eaLnBrk="1" hangingPunct="1">
              <a:buFontTx/>
              <a:buNone/>
            </a:pPr>
            <a:r>
              <a:rPr lang="en-US" altLang="en-US" sz="3200" dirty="0" err="1" smtClean="0"/>
              <a:t>Dengan</a:t>
            </a:r>
            <a:r>
              <a:rPr lang="en-US" altLang="en-US" sz="3200" dirty="0" smtClean="0"/>
              <a:t> </a:t>
            </a:r>
            <a:r>
              <a:rPr lang="en-US" altLang="en-US" sz="3200" dirty="0" err="1" smtClean="0"/>
              <a:t>bantuan</a:t>
            </a:r>
            <a:r>
              <a:rPr lang="en-US" altLang="en-US" sz="3200" dirty="0" smtClean="0"/>
              <a:t> </a:t>
            </a:r>
            <a:r>
              <a:rPr lang="en-US" altLang="en-US" sz="3200" dirty="0" err="1" smtClean="0"/>
              <a:t>teknologi</a:t>
            </a:r>
            <a:r>
              <a:rPr lang="en-US" altLang="en-US" sz="3200" dirty="0" smtClean="0"/>
              <a:t> </a:t>
            </a:r>
            <a:r>
              <a:rPr lang="en-US" altLang="en-US" sz="3200" dirty="0" err="1" smtClean="0"/>
              <a:t>informasi</a:t>
            </a:r>
            <a:r>
              <a:rPr lang="en-US" altLang="en-US" sz="3200" dirty="0" smtClean="0"/>
              <a:t> &amp; </a:t>
            </a:r>
            <a:r>
              <a:rPr lang="en-US" altLang="en-US" sz="3200" dirty="0" err="1" smtClean="0"/>
              <a:t>komunikasi</a:t>
            </a:r>
            <a:r>
              <a:rPr lang="en-US" altLang="en-US" sz="3200" dirty="0" smtClean="0"/>
              <a:t> </a:t>
            </a:r>
            <a:r>
              <a:rPr lang="en-US" altLang="en-US" sz="3200" dirty="0" err="1" smtClean="0"/>
              <a:t>kecerdasan</a:t>
            </a:r>
            <a:r>
              <a:rPr lang="en-US" altLang="en-US" sz="3200" dirty="0" smtClean="0"/>
              <a:t> </a:t>
            </a:r>
            <a:r>
              <a:rPr lang="en-US" altLang="en-US" sz="3200" dirty="0" err="1" smtClean="0"/>
              <a:t>dan</a:t>
            </a:r>
            <a:r>
              <a:rPr lang="en-US" altLang="en-US" sz="3200" dirty="0" smtClean="0"/>
              <a:t> </a:t>
            </a:r>
            <a:r>
              <a:rPr lang="en-US" altLang="en-US" sz="3200" dirty="0" err="1" smtClean="0"/>
              <a:t>kapasitas</a:t>
            </a:r>
            <a:r>
              <a:rPr lang="en-US" altLang="en-US" sz="3200" dirty="0" smtClean="0"/>
              <a:t> </a:t>
            </a:r>
            <a:r>
              <a:rPr lang="en-US" altLang="en-US" sz="3200" dirty="0" err="1" smtClean="0"/>
              <a:t>manusia</a:t>
            </a:r>
            <a:r>
              <a:rPr lang="en-US" altLang="en-US" sz="3200" dirty="0" smtClean="0"/>
              <a:t> </a:t>
            </a:r>
            <a:r>
              <a:rPr lang="en-US" altLang="en-US" sz="3200" dirty="0" err="1" smtClean="0"/>
              <a:t>meningkat</a:t>
            </a:r>
            <a:endParaRPr lang="en-US" altLang="en-US" sz="3200" dirty="0" smtClean="0"/>
          </a:p>
        </p:txBody>
      </p:sp>
      <p:sp>
        <p:nvSpPr>
          <p:cNvPr id="120836" name="Freeform 8"/>
          <p:cNvSpPr>
            <a:spLocks/>
          </p:cNvSpPr>
          <p:nvPr/>
        </p:nvSpPr>
        <p:spPr bwMode="auto">
          <a:xfrm>
            <a:off x="-36513" y="115888"/>
            <a:ext cx="9145588" cy="6769100"/>
          </a:xfrm>
          <a:custGeom>
            <a:avLst/>
            <a:gdLst>
              <a:gd name="T0" fmla="*/ 2147483646 w 5761"/>
              <a:gd name="T1" fmla="*/ 2147483646 h 4264"/>
              <a:gd name="T2" fmla="*/ 0 w 5761"/>
              <a:gd name="T3" fmla="*/ 2147483646 h 4264"/>
              <a:gd name="T4" fmla="*/ 2147483646 w 5761"/>
              <a:gd name="T5" fmla="*/ 2147483646 h 4264"/>
              <a:gd name="T6" fmla="*/ 2147483646 w 5761"/>
              <a:gd name="T7" fmla="*/ 2147483646 h 4264"/>
              <a:gd name="T8" fmla="*/ 2147483646 w 5761"/>
              <a:gd name="T9" fmla="*/ 2147483646 h 4264"/>
              <a:gd name="T10" fmla="*/ 2147483646 w 5761"/>
              <a:gd name="T11" fmla="*/ 2147483646 h 4264"/>
              <a:gd name="T12" fmla="*/ 2147483646 w 5761"/>
              <a:gd name="T13" fmla="*/ 2147483646 h 4264"/>
              <a:gd name="T14" fmla="*/ 2147483646 w 5761"/>
              <a:gd name="T15" fmla="*/ 2147483646 h 4264"/>
              <a:gd name="T16" fmla="*/ 2147483646 w 5761"/>
              <a:gd name="T17" fmla="*/ 0 h 42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1"/>
              <a:gd name="T28" fmla="*/ 0 h 4264"/>
              <a:gd name="T29" fmla="*/ 5761 w 5761"/>
              <a:gd name="T30" fmla="*/ 4264 h 42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1" h="4264">
                <a:moveTo>
                  <a:pt x="5761" y="4264"/>
                </a:moveTo>
                <a:lnTo>
                  <a:pt x="0" y="4264"/>
                </a:lnTo>
                <a:lnTo>
                  <a:pt x="1089" y="4174"/>
                </a:lnTo>
                <a:lnTo>
                  <a:pt x="2858" y="3856"/>
                </a:lnTo>
                <a:lnTo>
                  <a:pt x="4536" y="3266"/>
                </a:lnTo>
                <a:lnTo>
                  <a:pt x="5126" y="2722"/>
                </a:lnTo>
                <a:lnTo>
                  <a:pt x="5488" y="2042"/>
                </a:lnTo>
                <a:lnTo>
                  <a:pt x="5715" y="953"/>
                </a:lnTo>
                <a:lnTo>
                  <a:pt x="5761" y="0"/>
                </a:lnTo>
              </a:path>
            </a:pathLst>
          </a:custGeom>
          <a:gradFill rotWithShape="1">
            <a:gsLst>
              <a:gs pos="0">
                <a:srgbClr val="6F4359">
                  <a:alpha val="12000"/>
                </a:srgbClr>
              </a:gs>
              <a:gs pos="100000">
                <a:srgbClr val="FF99CC">
                  <a:alpha val="60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0112" y="0"/>
            <a:ext cx="7704335" cy="2324100"/>
          </a:xfrm>
        </p:spPr>
        <p:txBody>
          <a:bodyPr lIns="0" rIns="0" anchor="ctr">
            <a:normAutofit/>
          </a:bodyP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2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PAPA = 4 </a:t>
            </a:r>
            <a:r>
              <a:rPr lang="en-GB" sz="32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Isu</a:t>
            </a:r>
            <a:r>
              <a:rPr lang="en-GB" sz="32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2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GB" sz="32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Era </a:t>
            </a:r>
            <a:r>
              <a:rPr lang="en-GB" sz="32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Informasi</a:t>
            </a:r>
            <a:endParaRPr lang="en-GB" sz="3200" b="1"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40963" name="Rectangle 2"/>
          <p:cNvSpPr>
            <a:spLocks noGrp="1" noChangeArrowheads="1"/>
          </p:cNvSpPr>
          <p:nvPr>
            <p:ph type="body" idx="1"/>
          </p:nvPr>
        </p:nvSpPr>
        <p:spPr>
          <a:xfrm>
            <a:off x="900113" y="1916113"/>
            <a:ext cx="7359650" cy="2052637"/>
          </a:xfrm>
        </p:spPr>
        <p:txBody>
          <a:bodyPr rtlCol="0">
            <a:normAutofit/>
          </a:bodyPr>
          <a:lstStyle/>
          <a:p>
            <a:pPr marL="605790" indent="-514350" eaLnBrk="1" fontAlgn="auto" hangingPunct="1">
              <a:buFont typeface="+mj-lt"/>
              <a:buAutoNum type="arabicPeriod"/>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solidFill>
                  <a:schemeClr val="tx1">
                    <a:lumMod val="75000"/>
                    <a:lumOff val="25000"/>
                  </a:schemeClr>
                </a:solidFill>
              </a:rPr>
              <a:t>Privacy (</a:t>
            </a:r>
            <a:r>
              <a:rPr lang="en-GB" altLang="en-US" sz="2400" dirty="0" err="1" smtClean="0">
                <a:solidFill>
                  <a:schemeClr val="tx1">
                    <a:lumMod val="75000"/>
                    <a:lumOff val="25000"/>
                  </a:schemeClr>
                </a:solidFill>
              </a:rPr>
              <a:t>kerahasiaan</a:t>
            </a:r>
            <a:r>
              <a:rPr lang="en-GB" altLang="en-US" sz="2400" dirty="0" smtClean="0">
                <a:solidFill>
                  <a:schemeClr val="tx1">
                    <a:lumMod val="75000"/>
                    <a:lumOff val="25000"/>
                  </a:schemeClr>
                </a:solidFill>
              </a:rPr>
              <a:t>)</a:t>
            </a:r>
          </a:p>
          <a:p>
            <a:pPr marL="605790" indent="-514350" eaLnBrk="1" fontAlgn="auto" hangingPunct="1">
              <a:buFont typeface="+mj-lt"/>
              <a:buAutoNum type="arabicPeriod"/>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solidFill>
                  <a:schemeClr val="tx1">
                    <a:lumMod val="75000"/>
                    <a:lumOff val="25000"/>
                  </a:schemeClr>
                </a:solidFill>
              </a:rPr>
              <a:t>Accuracy (</a:t>
            </a:r>
            <a:r>
              <a:rPr lang="en-GB" altLang="en-US" sz="2400" dirty="0" err="1" smtClean="0">
                <a:solidFill>
                  <a:schemeClr val="tx1">
                    <a:lumMod val="75000"/>
                    <a:lumOff val="25000"/>
                  </a:schemeClr>
                </a:solidFill>
              </a:rPr>
              <a:t>kebenaran</a:t>
            </a:r>
            <a:r>
              <a:rPr lang="en-GB" altLang="en-US" sz="2400" dirty="0" smtClean="0">
                <a:solidFill>
                  <a:schemeClr val="tx1">
                    <a:lumMod val="75000"/>
                    <a:lumOff val="25000"/>
                  </a:schemeClr>
                </a:solidFill>
              </a:rPr>
              <a:t>)</a:t>
            </a:r>
          </a:p>
          <a:p>
            <a:pPr marL="605790" indent="-514350" eaLnBrk="1" fontAlgn="auto" hangingPunct="1">
              <a:buFont typeface="+mj-lt"/>
              <a:buAutoNum type="arabicPeriod"/>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solidFill>
                  <a:schemeClr val="tx1">
                    <a:lumMod val="75000"/>
                    <a:lumOff val="25000"/>
                  </a:schemeClr>
                </a:solidFill>
              </a:rPr>
              <a:t>Property (</a:t>
            </a:r>
            <a:r>
              <a:rPr lang="en-GB" altLang="en-US" sz="2400" dirty="0" err="1" smtClean="0">
                <a:solidFill>
                  <a:schemeClr val="tx1">
                    <a:lumMod val="75000"/>
                    <a:lumOff val="25000"/>
                  </a:schemeClr>
                </a:solidFill>
              </a:rPr>
              <a:t>kepemilikan</a:t>
            </a:r>
            <a:r>
              <a:rPr lang="en-GB" altLang="en-US" sz="2400" dirty="0" smtClean="0">
                <a:solidFill>
                  <a:schemeClr val="tx1">
                    <a:lumMod val="75000"/>
                    <a:lumOff val="25000"/>
                  </a:schemeClr>
                </a:solidFill>
              </a:rPr>
              <a:t>)</a:t>
            </a:r>
          </a:p>
          <a:p>
            <a:pPr marL="605790" indent="-514350" eaLnBrk="1" fontAlgn="auto" hangingPunct="1">
              <a:buFont typeface="+mj-lt"/>
              <a:buAutoNum type="arabicPeriod"/>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solidFill>
                  <a:schemeClr val="tx1">
                    <a:lumMod val="75000"/>
                    <a:lumOff val="25000"/>
                  </a:schemeClr>
                </a:solidFill>
              </a:rPr>
              <a:t>Accessibility (</a:t>
            </a:r>
            <a:r>
              <a:rPr lang="en-GB" altLang="en-US" sz="2400" dirty="0" err="1" smtClean="0">
                <a:solidFill>
                  <a:schemeClr val="tx1">
                    <a:lumMod val="75000"/>
                    <a:lumOff val="25000"/>
                  </a:schemeClr>
                </a:solidFill>
              </a:rPr>
              <a:t>hak</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akses</a:t>
            </a:r>
            <a:r>
              <a:rPr lang="en-GB" altLang="en-US" sz="2400" dirty="0" smtClean="0">
                <a:solidFill>
                  <a:schemeClr val="tx1">
                    <a:lumMod val="75000"/>
                    <a:lumOff val="25000"/>
                  </a:schemeClr>
                </a:solidFill>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50"/>
            <a:ext cx="9144000" cy="725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Rectangle 8"/>
          <p:cNvSpPr>
            <a:spLocks noChangeArrowheads="1"/>
          </p:cNvSpPr>
          <p:nvPr/>
        </p:nvSpPr>
        <p:spPr bwMode="auto">
          <a:xfrm>
            <a:off x="0" y="4005263"/>
            <a:ext cx="9144000" cy="2663825"/>
          </a:xfrm>
          <a:prstGeom prst="rect">
            <a:avLst/>
          </a:prstGeom>
          <a:gradFill rotWithShape="1">
            <a:gsLst>
              <a:gs pos="0">
                <a:srgbClr val="C0C0C0">
                  <a:alpha val="70000"/>
                </a:srgbClr>
              </a:gs>
              <a:gs pos="100000">
                <a:srgbClr val="D0D0D0">
                  <a:alpha val="21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sp>
        <p:nvSpPr>
          <p:cNvPr id="107526" name="Rectangle 6"/>
          <p:cNvSpPr>
            <a:spLocks noGrp="1" noChangeArrowheads="1"/>
          </p:cNvSpPr>
          <p:nvPr>
            <p:ph type="title"/>
          </p:nvPr>
        </p:nvSpPr>
        <p:spPr>
          <a:xfrm>
            <a:off x="323850" y="4365625"/>
            <a:ext cx="8496300" cy="1751013"/>
          </a:xfrm>
        </p:spPr>
        <p:txBody>
          <a:bodyPr/>
          <a:lstStyle/>
          <a:p>
            <a:pPr algn="r" eaLnBrk="1" fontAlgn="auto" hangingPunct="1">
              <a:spcAft>
                <a:spcPts val="0"/>
              </a:spcAft>
              <a:defRPr/>
            </a:pPr>
            <a:r>
              <a:rPr lang="en-US" sz="5200" b="1" dirty="0" err="1" smtClean="0">
                <a:solidFill>
                  <a:schemeClr val="tx1"/>
                </a:solidFill>
                <a:effectLst>
                  <a:outerShdw blurRad="38100" dist="38100" dir="2700000" algn="tl">
                    <a:srgbClr val="FFFFFF"/>
                  </a:outerShdw>
                </a:effectLst>
              </a:rPr>
              <a:t>Selamat</a:t>
            </a:r>
            <a:r>
              <a:rPr lang="en-US" sz="5200" b="1" dirty="0" smtClean="0">
                <a:solidFill>
                  <a:schemeClr val="tx1"/>
                </a:solidFill>
                <a:effectLst>
                  <a:outerShdw blurRad="38100" dist="38100" dir="2700000" algn="tl">
                    <a:srgbClr val="FFFFFF"/>
                  </a:outerShdw>
                </a:effectLst>
              </a:rPr>
              <a:t> </a:t>
            </a:r>
            <a:r>
              <a:rPr lang="en-US" sz="5200" b="1" dirty="0" err="1" smtClean="0">
                <a:solidFill>
                  <a:schemeClr val="tx1"/>
                </a:solidFill>
                <a:effectLst>
                  <a:outerShdw blurRad="38100" dist="38100" dir="2700000" algn="tl">
                    <a:srgbClr val="FFFFFF"/>
                  </a:outerShdw>
                </a:effectLst>
              </a:rPr>
              <a:t>Datang</a:t>
            </a:r>
            <a:r>
              <a:rPr lang="en-US" sz="5200" b="1" dirty="0" smtClean="0">
                <a:solidFill>
                  <a:schemeClr val="tx1"/>
                </a:solidFill>
                <a:effectLst>
                  <a:outerShdw blurRad="38100" dist="38100" dir="2700000" algn="tl">
                    <a:srgbClr val="FFFFFF"/>
                  </a:outerShdw>
                </a:effectLst>
              </a:rPr>
              <a:t> </a:t>
            </a:r>
            <a:br>
              <a:rPr lang="en-US" sz="5200" b="1" dirty="0" smtClean="0">
                <a:solidFill>
                  <a:schemeClr val="tx1"/>
                </a:solidFill>
                <a:effectLst>
                  <a:outerShdw blurRad="38100" dist="38100" dir="2700000" algn="tl">
                    <a:srgbClr val="FFFFFF"/>
                  </a:outerShdw>
                </a:effectLst>
              </a:rPr>
            </a:br>
            <a:r>
              <a:rPr lang="en-US" sz="5200" b="1" dirty="0" smtClean="0">
                <a:solidFill>
                  <a:schemeClr val="tx1"/>
                </a:solidFill>
                <a:effectLst>
                  <a:outerShdw blurRad="38100" dist="38100" dir="2700000" algn="tl">
                    <a:srgbClr val="FFFFFF"/>
                  </a:outerShdw>
                </a:effectLst>
              </a:rPr>
              <a:t>di Era </a:t>
            </a:r>
            <a:r>
              <a:rPr lang="en-US" sz="5200" b="1" dirty="0" err="1" smtClean="0">
                <a:solidFill>
                  <a:schemeClr val="tx1"/>
                </a:solidFill>
                <a:effectLst>
                  <a:outerShdw blurRad="38100" dist="38100" dir="2700000" algn="tl">
                    <a:srgbClr val="FFFFFF"/>
                  </a:outerShdw>
                </a:effectLst>
              </a:rPr>
              <a:t>Informasi</a:t>
            </a:r>
            <a:endParaRPr lang="en-US" sz="5200" b="1" dirty="0" smtClean="0">
              <a:solidFill>
                <a:schemeClr val="tx1"/>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812800" y="44450"/>
            <a:ext cx="7359650" cy="2324100"/>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Isu</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1:</a:t>
            </a:r>
            <a:b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Privacy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kerahasiaan</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43011" name="Rectangle 2"/>
          <p:cNvSpPr>
            <a:spLocks noGrp="1" noChangeArrowheads="1"/>
          </p:cNvSpPr>
          <p:nvPr>
            <p:ph type="body" idx="1"/>
          </p:nvPr>
        </p:nvSpPr>
        <p:spPr>
          <a:xfrm>
            <a:off x="763588" y="1844675"/>
            <a:ext cx="4787900" cy="2052638"/>
          </a:xfrm>
        </p:spPr>
        <p:txBody>
          <a:bodyPr rtlCol="0">
            <a:noAutofit/>
          </a:bodyPr>
          <a:lstStyle/>
          <a:p>
            <a:pPr marL="91440" indent="0" eaLnBrk="1" fontAlgn="auto" hangingPunct="1">
              <a:buFontTx/>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Informasi</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seseorang</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atau</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terkait</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seseorang</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mana</a:t>
            </a:r>
            <a:r>
              <a:rPr lang="en-GB" altLang="en-US" sz="2400" dirty="0" smtClean="0">
                <a:solidFill>
                  <a:schemeClr val="tx1">
                    <a:lumMod val="75000"/>
                    <a:lumOff val="25000"/>
                  </a:schemeClr>
                </a:solidFill>
              </a:rPr>
              <a:t> yang:</a:t>
            </a:r>
          </a:p>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Boleh</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dibuka</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kepada</a:t>
            </a:r>
            <a:r>
              <a:rPr lang="en-GB" altLang="en-US" sz="2400" dirty="0" smtClean="0">
                <a:solidFill>
                  <a:schemeClr val="tx1">
                    <a:lumMod val="75000"/>
                    <a:lumOff val="25000"/>
                  </a:schemeClr>
                </a:solidFill>
              </a:rPr>
              <a:t> orang lain?</a:t>
            </a:r>
          </a:p>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Dalam</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kondisi</a:t>
            </a:r>
            <a:r>
              <a:rPr lang="en-GB" altLang="en-US" sz="2400" dirty="0" smtClean="0">
                <a:solidFill>
                  <a:schemeClr val="tx1">
                    <a:lumMod val="75000"/>
                    <a:lumOff val="25000"/>
                  </a:schemeClr>
                </a:solidFill>
              </a:rPr>
              <a:t>/</a:t>
            </a:r>
            <a:r>
              <a:rPr lang="en-GB" altLang="en-US" sz="2400" dirty="0" err="1" smtClean="0">
                <a:solidFill>
                  <a:schemeClr val="tx1">
                    <a:lumMod val="75000"/>
                    <a:lumOff val="25000"/>
                  </a:schemeClr>
                </a:solidFill>
              </a:rPr>
              <a:t>syarat</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apa</a:t>
            </a:r>
            <a:r>
              <a:rPr lang="en-GB" altLang="en-US" sz="2400" dirty="0" smtClean="0">
                <a:solidFill>
                  <a:schemeClr val="tx1">
                    <a:lumMod val="75000"/>
                    <a:lumOff val="25000"/>
                  </a:schemeClr>
                </a:solidFill>
              </a:rPr>
              <a:t>?</a:t>
            </a:r>
          </a:p>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Apa</a:t>
            </a:r>
            <a:r>
              <a:rPr lang="en-GB" altLang="en-US" sz="2400" dirty="0" smtClean="0">
                <a:solidFill>
                  <a:schemeClr val="tx1">
                    <a:lumMod val="75000"/>
                    <a:lumOff val="25000"/>
                  </a:schemeClr>
                </a:solidFill>
              </a:rPr>
              <a:t> yang </a:t>
            </a:r>
            <a:r>
              <a:rPr lang="en-GB" altLang="en-US" sz="2400" dirty="0" err="1" smtClean="0">
                <a:solidFill>
                  <a:schemeClr val="tx1">
                    <a:lumMod val="75000"/>
                    <a:lumOff val="25000"/>
                  </a:schemeClr>
                </a:solidFill>
              </a:rPr>
              <a:t>dapat</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seseorang</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sembunyikan</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dari</a:t>
            </a:r>
            <a:r>
              <a:rPr lang="en-GB" altLang="en-US" sz="2400" dirty="0" smtClean="0">
                <a:solidFill>
                  <a:schemeClr val="tx1">
                    <a:lumMod val="75000"/>
                    <a:lumOff val="25000"/>
                  </a:schemeClr>
                </a:solidFill>
              </a:rPr>
              <a:t> orang lain?</a:t>
            </a:r>
          </a:p>
        </p:txBody>
      </p:sp>
      <p:pic>
        <p:nvPicPr>
          <p:cNvPr id="124932" name="Picture 4" descr="priva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450" y="1844675"/>
            <a:ext cx="32543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788988" y="476250"/>
            <a:ext cx="8081962" cy="1847850"/>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Pengganggu</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Privacy</a:t>
            </a:r>
          </a:p>
        </p:txBody>
      </p:sp>
      <p:sp>
        <p:nvSpPr>
          <p:cNvPr id="126979" name="Rectangle 2"/>
          <p:cNvSpPr>
            <a:spLocks noGrp="1" noChangeArrowheads="1"/>
          </p:cNvSpPr>
          <p:nvPr>
            <p:ph type="body" idx="1"/>
          </p:nvPr>
        </p:nvSpPr>
        <p:spPr>
          <a:xfrm>
            <a:off x="755650" y="1844675"/>
            <a:ext cx="6299200" cy="2916238"/>
          </a:xfrm>
        </p:spPr>
        <p:txBody>
          <a:bodyPr/>
          <a:lstStyle/>
          <a:p>
            <a:pPr marL="604838" indent="-514350" eaLnBrk="1" hangingPunct="1">
              <a:buFont typeface="Calibri Light" panose="020F0302020204030204" pitchFamily="34" charset="0"/>
              <a:buAutoNum type="arabicPeriod"/>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smtClean="0"/>
              <a:t>Perkembangan TI</a:t>
            </a:r>
          </a:p>
          <a:p>
            <a:pPr marL="628650" lvl="4" indent="0" eaLnBrk="1" hangingPunct="1">
              <a:buSzPct val="45000"/>
              <a:buFont typeface="Calibri" panose="020F0502020204030204" pitchFamily="34" charset="0"/>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smtClean="0"/>
              <a:t>Meningkatkan komunikasi,komputasi dan pengawasan </a:t>
            </a:r>
          </a:p>
          <a:p>
            <a:pPr marL="604838" indent="-514350" eaLnBrk="1" hangingPunct="1">
              <a:buFont typeface="Calibri Light" panose="020F0302020204030204" pitchFamily="34" charset="0"/>
              <a:buAutoNum type="arabicPeriod"/>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smtClean="0"/>
              <a:t>Pertumbuhan nilai informasi untuk pengambilan keputusan</a:t>
            </a:r>
          </a:p>
        </p:txBody>
      </p:sp>
      <p:pic>
        <p:nvPicPr>
          <p:cNvPr id="126980" name="Picture 4" descr="priva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2690813"/>
            <a:ext cx="3059113"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Kasus</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1:</a:t>
            </a:r>
            <a:b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Apakah</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perlu</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melihat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47107" name="Rectangle 3"/>
          <p:cNvSpPr>
            <a:spLocks noGrp="1" noChangeArrowheads="1"/>
          </p:cNvSpPr>
          <p:nvPr>
            <p:ph type="body" idx="1"/>
          </p:nvPr>
        </p:nvSpPr>
        <p:spPr>
          <a:xfrm>
            <a:off x="822325" y="1916113"/>
            <a:ext cx="8315325" cy="2052637"/>
          </a:xfrm>
        </p:spPr>
        <p:txBody>
          <a:bodyPr rtlCol="0">
            <a:normAutofit/>
          </a:bodyPr>
          <a:lstStyle/>
          <a:p>
            <a:pPr marL="434340" indent="-342900" eaLnBrk="1" fontAlgn="auto" hangingPunct="1">
              <a:buFont typeface="Wingdings" panose="05000000000000000000" pitchFamily="2" charset="2"/>
              <a:buChar char="ü"/>
              <a:defRPr/>
            </a:pPr>
            <a:r>
              <a:rPr lang="en-US" altLang="en-US" sz="2400" dirty="0" err="1" smtClean="0">
                <a:solidFill>
                  <a:schemeClr val="tx1">
                    <a:lumMod val="75000"/>
                    <a:lumOff val="25000"/>
                  </a:schemeClr>
                </a:solidFill>
              </a:rPr>
              <a:t>Pekerjaan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Anda</a:t>
            </a:r>
            <a:r>
              <a:rPr lang="en-US" altLang="en-US" sz="2400" dirty="0" smtClean="0">
                <a:solidFill>
                  <a:schemeClr val="tx1">
                    <a:lumMod val="75000"/>
                    <a:lumOff val="25000"/>
                  </a:schemeClr>
                </a:solidFill>
              </a:rPr>
              <a:t>: database administrator di data backup center. </a:t>
            </a:r>
          </a:p>
          <a:p>
            <a:pPr marL="434340" indent="-342900" eaLnBrk="1" fontAlgn="auto" hangingPunct="1">
              <a:buFont typeface="Wingdings" panose="05000000000000000000" pitchFamily="2" charset="2"/>
              <a:buChar char="ü"/>
              <a:defRPr/>
            </a:pPr>
            <a:r>
              <a:rPr lang="en-US" altLang="en-US" sz="2400" dirty="0" err="1" smtClean="0">
                <a:solidFill>
                  <a:schemeClr val="tx1">
                    <a:lumMod val="75000"/>
                    <a:lumOff val="25000"/>
                  </a:schemeClr>
                </a:solidFill>
              </a:rPr>
              <a:t>Anda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boleh</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mencek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semua</a:t>
            </a:r>
            <a:r>
              <a:rPr lang="en-US" altLang="en-US" sz="2400" dirty="0" smtClean="0">
                <a:solidFill>
                  <a:schemeClr val="tx1">
                    <a:lumMod val="75000"/>
                    <a:lumOff val="25000"/>
                  </a:schemeClr>
                </a:solidFill>
              </a:rPr>
              <a:t> data??</a:t>
            </a:r>
          </a:p>
          <a:p>
            <a:pPr marL="434340" indent="-342900" eaLnBrk="1" fontAlgn="auto" hangingPunct="1">
              <a:buFont typeface="Wingdings" panose="05000000000000000000" pitchFamily="2" charset="2"/>
              <a:buChar char="ü"/>
              <a:defRPr/>
            </a:pPr>
            <a:r>
              <a:rPr lang="en-US" altLang="en-US" sz="2400" dirty="0" smtClean="0">
                <a:solidFill>
                  <a:schemeClr val="tx1">
                    <a:lumMod val="75000"/>
                    <a:lumOff val="25000"/>
                  </a:schemeClr>
                </a:solidFill>
              </a:rPr>
              <a:t>Data: </a:t>
            </a:r>
            <a:r>
              <a:rPr lang="en-US" altLang="en-US" sz="2400" dirty="0" err="1" smtClean="0">
                <a:solidFill>
                  <a:schemeClr val="tx1">
                    <a:lumMod val="75000"/>
                    <a:lumOff val="25000"/>
                  </a:schemeClr>
                </a:solidFill>
              </a:rPr>
              <a:t>pengetahuan</a:t>
            </a:r>
            <a:r>
              <a:rPr lang="en-US" altLang="en-US" sz="2400" dirty="0" smtClean="0">
                <a:solidFill>
                  <a:schemeClr val="tx1">
                    <a:lumMod val="75000"/>
                    <a:lumOff val="25000"/>
                  </a:schemeClr>
                </a:solidFill>
              </a:rPr>
              <a:t>/</a:t>
            </a:r>
            <a:r>
              <a:rPr lang="en-US" altLang="en-US" sz="2400" dirty="0" err="1" smtClean="0">
                <a:solidFill>
                  <a:schemeClr val="tx1">
                    <a:lumMod val="75000"/>
                    <a:lumOff val="25000"/>
                  </a:schemeClr>
                </a:solidFill>
              </a:rPr>
              <a:t>informasi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ttg</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perusahaan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swasta</a:t>
            </a:r>
            <a:r>
              <a:rPr lang="en-US" altLang="en-US" sz="2400" dirty="0" smtClean="0">
                <a:solidFill>
                  <a:schemeClr val="tx1">
                    <a:lumMod val="75000"/>
                    <a:lumOff val="25000"/>
                  </a:schemeClr>
                </a:solidFill>
              </a:rPr>
              <a:t> </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
          <p:cNvSpPr>
            <a:spLocks noGrp="1" noChangeArrowheads="1"/>
          </p:cNvSpPr>
          <p:nvPr>
            <p:ph type="body" sz="half" idx="1"/>
          </p:nvPr>
        </p:nvSpPr>
        <p:spPr>
          <a:xfrm>
            <a:off x="733425" y="1268413"/>
            <a:ext cx="3924300" cy="2879725"/>
          </a:xfrm>
          <a:ln w="12700">
            <a:solidFill>
              <a:srgbClr val="C0C0C0"/>
            </a:solidFill>
            <a:miter lim="800000"/>
            <a:headEnd/>
            <a:tailEnd/>
          </a:ln>
        </p:spPr>
        <p:txBody>
          <a:bodyPr/>
          <a:lstStyle/>
          <a:p>
            <a:pPr indent="0" eaLnBrk="1" hangingPunct="1">
              <a:buFontTx/>
              <a:buNone/>
            </a:pPr>
            <a:r>
              <a:rPr lang="en-US" altLang="en-US" sz="2400" b="1" smtClean="0"/>
              <a:t>Konservatif:</a:t>
            </a:r>
          </a:p>
          <a:p>
            <a:pPr indent="0" eaLnBrk="1" hangingPunct="1">
              <a:buFontTx/>
              <a:buNone/>
            </a:pPr>
            <a:r>
              <a:rPr lang="en-US" altLang="en-US" sz="2400" b="1" smtClean="0"/>
              <a:t>Privasi hal penting bagi klien Anda. Mereka percayakan data sensitif mereka, dan berharap Anda tidak mengintipnya.</a:t>
            </a:r>
          </a:p>
          <a:p>
            <a:pPr indent="0" eaLnBrk="1" hangingPunct="1">
              <a:buFontTx/>
              <a:buNone/>
            </a:pPr>
            <a:endParaRPr lang="en-US" altLang="en-US" sz="2400" b="1" smtClean="0"/>
          </a:p>
        </p:txBody>
      </p:sp>
      <p:sp>
        <p:nvSpPr>
          <p:cNvPr id="131075" name="Rectangle 6"/>
          <p:cNvSpPr>
            <a:spLocks noGrp="1" noChangeArrowheads="1"/>
          </p:cNvSpPr>
          <p:nvPr>
            <p:ph type="body" sz="half" idx="2"/>
          </p:nvPr>
        </p:nvSpPr>
        <p:spPr>
          <a:xfrm>
            <a:off x="4787900" y="1268413"/>
            <a:ext cx="3816350" cy="2879725"/>
          </a:xfrm>
          <a:ln w="12700">
            <a:solidFill>
              <a:srgbClr val="C0C0C0"/>
            </a:solidFill>
            <a:miter lim="800000"/>
            <a:headEnd/>
            <a:tailEnd/>
          </a:ln>
        </p:spPr>
        <p:txBody>
          <a:bodyPr/>
          <a:lstStyle/>
          <a:p>
            <a:pPr indent="0" eaLnBrk="1" hangingPunct="1">
              <a:buFontTx/>
              <a:buNone/>
            </a:pPr>
            <a:r>
              <a:rPr lang="en-US" altLang="en-US" sz="2400" b="1" smtClean="0"/>
              <a:t>Liberal:</a:t>
            </a:r>
          </a:p>
          <a:p>
            <a:pPr indent="0" eaLnBrk="1" hangingPunct="1">
              <a:buFontTx/>
              <a:buNone/>
            </a:pPr>
            <a:r>
              <a:rPr lang="en-US" altLang="en-US" sz="2400" b="1" smtClean="0"/>
              <a:t>Bagian dari tugas administrator adalah memverifikasi integritas data. Tidak masalah untuk melihat data. Kecuali kalau Anda membocorkannya</a:t>
            </a:r>
          </a:p>
        </p:txBody>
      </p:sp>
      <p:sp>
        <p:nvSpPr>
          <p:cNvPr id="131076" name="Rectangle 8"/>
          <p:cNvSpPr>
            <a:spLocks noChangeArrowheads="1"/>
          </p:cNvSpPr>
          <p:nvPr/>
        </p:nvSpPr>
        <p:spPr bwMode="auto">
          <a:xfrm>
            <a:off x="733425" y="4292600"/>
            <a:ext cx="7870825" cy="1970088"/>
          </a:xfrm>
          <a:prstGeom prst="rect">
            <a:avLst/>
          </a:prstGeom>
          <a:noFill/>
          <a:ln w="12700">
            <a:solidFill>
              <a:srgbClr val="C0C0C0"/>
            </a:solidFill>
            <a:miter lim="800000"/>
            <a:headEnd/>
            <a:tailEnd/>
          </a:ln>
          <a:effectLst>
            <a:outerShdw dist="51782" dir="6150641"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32146" tIns="0" rIns="32146" bIns="0"/>
          <a:lstStyle>
            <a:lvl1pPr marL="17463" defTabSz="642938">
              <a:defRPr sz="4400" b="1">
                <a:solidFill>
                  <a:schemeClr val="tx2"/>
                </a:solidFill>
                <a:latin typeface="Verdana" panose="020B0604030504040204" pitchFamily="34" charset="0"/>
              </a:defRPr>
            </a:lvl1pPr>
            <a:lvl2pPr marL="742950" indent="-285750" defTabSz="642938">
              <a:defRPr sz="4400" b="1">
                <a:solidFill>
                  <a:schemeClr val="tx2"/>
                </a:solidFill>
                <a:latin typeface="Verdana" panose="020B0604030504040204" pitchFamily="34" charset="0"/>
              </a:defRPr>
            </a:lvl2pPr>
            <a:lvl3pPr marL="1143000" indent="-228600" defTabSz="642938">
              <a:defRPr sz="4400" b="1">
                <a:solidFill>
                  <a:schemeClr val="tx2"/>
                </a:solidFill>
                <a:latin typeface="Verdana" panose="020B0604030504040204" pitchFamily="34" charset="0"/>
              </a:defRPr>
            </a:lvl3pPr>
            <a:lvl4pPr marL="1600200" indent="-228600" defTabSz="642938">
              <a:defRPr sz="4400" b="1">
                <a:solidFill>
                  <a:schemeClr val="tx2"/>
                </a:solidFill>
                <a:latin typeface="Verdana" panose="020B0604030504040204" pitchFamily="34" charset="0"/>
              </a:defRPr>
            </a:lvl4pPr>
            <a:lvl5pPr marL="2057400" indent="-228600" defTabSz="642938">
              <a:defRPr sz="4400" b="1">
                <a:solidFill>
                  <a:schemeClr val="tx2"/>
                </a:solidFill>
                <a:latin typeface="Verdana" panose="020B0604030504040204" pitchFamily="34" charset="0"/>
              </a:defRPr>
            </a:lvl5pPr>
            <a:lvl6pPr marL="2514600" indent="-228600" defTabSz="642938" eaLnBrk="0" fontAlgn="base" hangingPunct="0">
              <a:spcBef>
                <a:spcPct val="0"/>
              </a:spcBef>
              <a:spcAft>
                <a:spcPct val="0"/>
              </a:spcAft>
              <a:defRPr sz="4400" b="1">
                <a:solidFill>
                  <a:schemeClr val="tx2"/>
                </a:solidFill>
                <a:latin typeface="Verdana" panose="020B0604030504040204" pitchFamily="34" charset="0"/>
              </a:defRPr>
            </a:lvl6pPr>
            <a:lvl7pPr marL="2971800" indent="-228600" defTabSz="642938" eaLnBrk="0" fontAlgn="base" hangingPunct="0">
              <a:spcBef>
                <a:spcPct val="0"/>
              </a:spcBef>
              <a:spcAft>
                <a:spcPct val="0"/>
              </a:spcAft>
              <a:defRPr sz="4400" b="1">
                <a:solidFill>
                  <a:schemeClr val="tx2"/>
                </a:solidFill>
                <a:latin typeface="Verdana" panose="020B0604030504040204" pitchFamily="34" charset="0"/>
              </a:defRPr>
            </a:lvl7pPr>
            <a:lvl8pPr marL="3429000" indent="-228600" defTabSz="642938" eaLnBrk="0" fontAlgn="base" hangingPunct="0">
              <a:spcBef>
                <a:spcPct val="0"/>
              </a:spcBef>
              <a:spcAft>
                <a:spcPct val="0"/>
              </a:spcAft>
              <a:defRPr sz="4400" b="1">
                <a:solidFill>
                  <a:schemeClr val="tx2"/>
                </a:solidFill>
                <a:latin typeface="Verdana" panose="020B0604030504040204" pitchFamily="34" charset="0"/>
              </a:defRPr>
            </a:lvl8pPr>
            <a:lvl9pPr marL="3886200" indent="-228600" defTabSz="642938"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110000"/>
              </a:lnSpc>
            </a:pPr>
            <a:r>
              <a:rPr lang="en-US" altLang="en-US" sz="2400">
                <a:solidFill>
                  <a:schemeClr val="tx1"/>
                </a:solidFill>
                <a:latin typeface="Arial Rounded MT"/>
                <a:cs typeface="Arial" panose="020B0604020202020204" pitchFamily="34" charset="0"/>
              </a:rPr>
              <a:t>Kesimpulan:</a:t>
            </a:r>
          </a:p>
          <a:p>
            <a:pPr eaLnBrk="1" hangingPunct="1">
              <a:lnSpc>
                <a:spcPct val="110000"/>
              </a:lnSpc>
            </a:pPr>
            <a:r>
              <a:rPr lang="en-US" altLang="en-US" sz="2400">
                <a:solidFill>
                  <a:schemeClr val="tx1"/>
                </a:solidFill>
                <a:latin typeface="Arial Rounded MT"/>
                <a:cs typeface="Arial" panose="020B0604020202020204" pitchFamily="34" charset="0"/>
              </a:rPr>
              <a:t>Sebagai administrator untuk backup dan replikasi data, mereview data yang dipercayakan kepada Anda dilakukan seperlunya bila terkait dengan pekerjaan. </a:t>
            </a:r>
          </a:p>
          <a:p>
            <a:pPr eaLnBrk="1" hangingPunct="1">
              <a:lnSpc>
                <a:spcPct val="110000"/>
              </a:lnSpc>
            </a:pPr>
            <a:endParaRPr lang="en-US" altLang="en-US" sz="2400">
              <a:solidFill>
                <a:schemeClr val="tx1"/>
              </a:solidFill>
              <a:latin typeface="Arial Rounded MT"/>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Kasus</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b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Sekuriti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vs</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Invasi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Privacy?</a:t>
            </a:r>
          </a:p>
        </p:txBody>
      </p:sp>
      <p:sp>
        <p:nvSpPr>
          <p:cNvPr id="133123" name="Rectangle 3"/>
          <p:cNvSpPr>
            <a:spLocks noGrp="1" noChangeArrowheads="1"/>
          </p:cNvSpPr>
          <p:nvPr>
            <p:ph type="body" idx="1"/>
          </p:nvPr>
        </p:nvSpPr>
        <p:spPr>
          <a:xfrm>
            <a:off x="817563" y="1916113"/>
            <a:ext cx="8315325" cy="3321050"/>
          </a:xfrm>
        </p:spPr>
        <p:txBody>
          <a:bodyPr/>
          <a:lstStyle/>
          <a:p>
            <a:pPr marL="433388" indent="-342900" eaLnBrk="1" hangingPunct="1">
              <a:buFont typeface="Wingdings" panose="05000000000000000000" pitchFamily="2" charset="2"/>
              <a:buChar char="ü"/>
            </a:pPr>
            <a:r>
              <a:rPr lang="en-US" altLang="en-US" sz="2400" dirty="0" err="1" smtClean="0"/>
              <a:t>Pekerjaan</a:t>
            </a:r>
            <a:r>
              <a:rPr lang="en-US" altLang="en-US" sz="2400" dirty="0" smtClean="0"/>
              <a:t> </a:t>
            </a:r>
            <a:r>
              <a:rPr lang="en-US" altLang="en-US" sz="2400" dirty="0" err="1" smtClean="0"/>
              <a:t>Anda</a:t>
            </a:r>
            <a:r>
              <a:rPr lang="en-US" altLang="en-US" sz="2400" dirty="0" smtClean="0"/>
              <a:t>: database administrator di ISP. </a:t>
            </a:r>
          </a:p>
          <a:p>
            <a:pPr marL="433388" indent="-342900" eaLnBrk="1" hangingPunct="1">
              <a:buFont typeface="Wingdings" panose="05000000000000000000" pitchFamily="2" charset="2"/>
              <a:buChar char="ü"/>
            </a:pPr>
            <a:r>
              <a:rPr lang="en-US" altLang="en-US" sz="2400" dirty="0" err="1" smtClean="0"/>
              <a:t>Anda</a:t>
            </a:r>
            <a:r>
              <a:rPr lang="en-US" altLang="en-US" sz="2400" dirty="0" smtClean="0"/>
              <a:t> </a:t>
            </a:r>
            <a:r>
              <a:rPr lang="en-US" altLang="en-US" sz="2400" dirty="0" err="1" smtClean="0"/>
              <a:t>bertugas</a:t>
            </a:r>
            <a:r>
              <a:rPr lang="en-US" altLang="en-US" sz="2400" dirty="0" smtClean="0"/>
              <a:t> </a:t>
            </a:r>
            <a:r>
              <a:rPr lang="en-US" altLang="en-US" sz="2400" dirty="0" err="1" smtClean="0"/>
              <a:t>mengamati</a:t>
            </a:r>
            <a:r>
              <a:rPr lang="en-US" altLang="en-US" sz="2400" dirty="0" smtClean="0"/>
              <a:t> </a:t>
            </a:r>
            <a:r>
              <a:rPr lang="en-US" altLang="en-US" sz="2400" dirty="0" err="1" smtClean="0"/>
              <a:t>trafik</a:t>
            </a:r>
            <a:r>
              <a:rPr lang="en-US" altLang="en-US" sz="2400" dirty="0" smtClean="0"/>
              <a:t> </a:t>
            </a:r>
            <a:r>
              <a:rPr lang="en-US" altLang="en-US" sz="2400" dirty="0" err="1" smtClean="0"/>
              <a:t>pengguna</a:t>
            </a:r>
            <a:endParaRPr lang="en-US" altLang="en-US" sz="2400" dirty="0" smtClean="0"/>
          </a:p>
          <a:p>
            <a:pPr marL="433388" indent="-342900" eaLnBrk="1" hangingPunct="1">
              <a:buFont typeface="Wingdings" panose="05000000000000000000" pitchFamily="2" charset="2"/>
              <a:buChar char="ü"/>
            </a:pPr>
            <a:r>
              <a:rPr lang="en-US" altLang="en-US" sz="2400" dirty="0" smtClean="0"/>
              <a:t>Data: log web </a:t>
            </a:r>
            <a:r>
              <a:rPr lang="en-US" altLang="en-US" sz="2400" dirty="0" err="1" smtClean="0"/>
              <a:t>akses</a:t>
            </a:r>
            <a:endParaRPr lang="en-US" altLang="en-US" sz="2400" dirty="0" smtClean="0"/>
          </a:p>
          <a:p>
            <a:pPr marL="433388" indent="-342900" eaLnBrk="1" hangingPunct="1">
              <a:buFont typeface="Wingdings" panose="05000000000000000000" pitchFamily="2" charset="2"/>
              <a:buChar char="ü"/>
            </a:pPr>
            <a:r>
              <a:rPr lang="en-US" altLang="en-US" sz="2400" dirty="0" smtClean="0"/>
              <a:t>Problem: </a:t>
            </a:r>
            <a:r>
              <a:rPr lang="en-US" altLang="en-US" sz="2400" dirty="0" err="1" smtClean="0"/>
              <a:t>Apakah</a:t>
            </a:r>
            <a:r>
              <a:rPr lang="en-US" altLang="en-US" sz="2400" dirty="0" smtClean="0"/>
              <a:t> </a:t>
            </a:r>
            <a:r>
              <a:rPr lang="en-US" altLang="en-US" sz="2400" dirty="0" err="1" smtClean="0"/>
              <a:t>Anda</a:t>
            </a:r>
            <a:r>
              <a:rPr lang="en-US" altLang="en-US" sz="2400" dirty="0" smtClean="0"/>
              <a:t> </a:t>
            </a:r>
            <a:r>
              <a:rPr lang="en-US" altLang="en-US" sz="2400" dirty="0" err="1" smtClean="0"/>
              <a:t>dibenarkan</a:t>
            </a:r>
            <a:r>
              <a:rPr lang="en-US" altLang="en-US" sz="2400" dirty="0" smtClean="0"/>
              <a:t> </a:t>
            </a:r>
            <a:r>
              <a:rPr lang="en-US" altLang="en-US" sz="2400" dirty="0" err="1" smtClean="0"/>
              <a:t>mereview</a:t>
            </a:r>
            <a:r>
              <a:rPr lang="en-US" altLang="en-US" sz="2400" dirty="0" smtClean="0"/>
              <a:t> </a:t>
            </a:r>
            <a:r>
              <a:rPr lang="en-US" altLang="en-US" sz="2400" dirty="0" err="1" smtClean="0"/>
              <a:t>akses</a:t>
            </a:r>
            <a:r>
              <a:rPr lang="en-US" altLang="en-US" sz="2400" dirty="0" smtClean="0"/>
              <a:t> data </a:t>
            </a:r>
            <a:r>
              <a:rPr lang="en-US" altLang="en-US" sz="2400" dirty="0" err="1" smtClean="0"/>
              <a:t>sehingga</a:t>
            </a:r>
            <a:r>
              <a:rPr lang="en-US" altLang="en-US" sz="2400" dirty="0" smtClean="0"/>
              <a:t> </a:t>
            </a:r>
            <a:r>
              <a:rPr lang="en-US" altLang="en-US" sz="2400" dirty="0" err="1" smtClean="0"/>
              <a:t>Anda</a:t>
            </a:r>
            <a:r>
              <a:rPr lang="en-US" altLang="en-US" sz="2400" dirty="0" smtClean="0"/>
              <a:t> </a:t>
            </a:r>
            <a:r>
              <a:rPr lang="en-US" altLang="en-US" sz="2400" dirty="0" err="1" smtClean="0"/>
              <a:t>mengetahui</a:t>
            </a:r>
            <a:r>
              <a:rPr lang="en-US" altLang="en-US" sz="2400" dirty="0" smtClean="0"/>
              <a:t> </a:t>
            </a:r>
            <a:r>
              <a:rPr lang="en-US" altLang="en-US" sz="2400" dirty="0" err="1" smtClean="0"/>
              <a:t>hal-hal</a:t>
            </a:r>
            <a:r>
              <a:rPr lang="en-US" altLang="en-US" sz="2400" dirty="0" smtClean="0"/>
              <a:t> yang </a:t>
            </a:r>
            <a:r>
              <a:rPr lang="en-US" altLang="en-US" sz="2400" dirty="0" err="1" smtClean="0"/>
              <a:t>dilakukan</a:t>
            </a:r>
            <a:r>
              <a:rPr lang="en-US" altLang="en-US" sz="2400" dirty="0" smtClean="0"/>
              <a:t> </a:t>
            </a:r>
            <a:r>
              <a:rPr lang="en-US" altLang="en-US" sz="2400" dirty="0" err="1" smtClean="0"/>
              <a:t>pengguna</a:t>
            </a:r>
            <a:r>
              <a:rPr lang="en-US" altLang="en-US" sz="2400" dirty="0" smtClean="0"/>
              <a: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sz="half" idx="1"/>
          </p:nvPr>
        </p:nvSpPr>
        <p:spPr>
          <a:xfrm>
            <a:off x="827088" y="1196975"/>
            <a:ext cx="3924300" cy="2879725"/>
          </a:xfrm>
          <a:ln w="12700">
            <a:solidFill>
              <a:srgbClr val="C0C0C0"/>
            </a:solidFill>
            <a:miter lim="800000"/>
            <a:headEnd/>
            <a:tailEnd/>
          </a:ln>
        </p:spPr>
        <p:txBody>
          <a:bodyPr/>
          <a:lstStyle/>
          <a:p>
            <a:pPr indent="0" eaLnBrk="1" hangingPunct="1">
              <a:buFontTx/>
              <a:buNone/>
            </a:pPr>
            <a:r>
              <a:rPr lang="en-US" altLang="en-US" sz="2400" smtClean="0">
                <a:solidFill>
                  <a:schemeClr val="tx1"/>
                </a:solidFill>
              </a:rPr>
              <a:t>Konservatif:</a:t>
            </a:r>
          </a:p>
          <a:p>
            <a:pPr indent="0" eaLnBrk="1" hangingPunct="1">
              <a:buFontTx/>
              <a:buNone/>
            </a:pPr>
            <a:r>
              <a:rPr lang="en-US" altLang="en-US" sz="2400" smtClean="0">
                <a:solidFill>
                  <a:schemeClr val="tx1"/>
                </a:solidFill>
              </a:rPr>
              <a:t>Anda dipercayai menjaga informasi sensitif para pengguna ISP. Jangan lukai kepercayaan itu.</a:t>
            </a:r>
          </a:p>
          <a:p>
            <a:pPr indent="0" eaLnBrk="1" hangingPunct="1">
              <a:buFontTx/>
              <a:buNone/>
            </a:pPr>
            <a:endParaRPr lang="en-US" altLang="en-US" sz="2400" smtClean="0">
              <a:solidFill>
                <a:schemeClr val="tx1"/>
              </a:solidFill>
            </a:endParaRPr>
          </a:p>
        </p:txBody>
      </p:sp>
      <p:sp>
        <p:nvSpPr>
          <p:cNvPr id="135171" name="Rectangle 3"/>
          <p:cNvSpPr>
            <a:spLocks noGrp="1" noChangeArrowheads="1"/>
          </p:cNvSpPr>
          <p:nvPr>
            <p:ph type="body" sz="half" idx="2"/>
          </p:nvPr>
        </p:nvSpPr>
        <p:spPr>
          <a:xfrm>
            <a:off x="4859338" y="1217613"/>
            <a:ext cx="3816350" cy="2879725"/>
          </a:xfrm>
          <a:ln w="12700">
            <a:solidFill>
              <a:srgbClr val="C0C0C0"/>
            </a:solidFill>
            <a:miter lim="800000"/>
            <a:headEnd/>
            <a:tailEnd/>
          </a:ln>
        </p:spPr>
        <p:txBody>
          <a:bodyPr/>
          <a:lstStyle/>
          <a:p>
            <a:pPr indent="0" eaLnBrk="1" hangingPunct="1">
              <a:buFontTx/>
              <a:buNone/>
            </a:pPr>
            <a:r>
              <a:rPr lang="en-US" altLang="en-US" sz="2400" smtClean="0">
                <a:solidFill>
                  <a:schemeClr val="tx1"/>
                </a:solidFill>
              </a:rPr>
              <a:t>Liberal:</a:t>
            </a:r>
          </a:p>
          <a:p>
            <a:pPr indent="0" eaLnBrk="1" hangingPunct="1">
              <a:buFontTx/>
              <a:buNone/>
            </a:pPr>
            <a:r>
              <a:rPr lang="en-US" altLang="en-US" sz="2400" smtClean="0">
                <a:solidFill>
                  <a:schemeClr val="tx1"/>
                </a:solidFill>
              </a:rPr>
              <a:t>Tugas Anda untuk menjaga keamanan. Jika pengguna mengakses situs ilegal, perusahaan Anda akan beresiko.</a:t>
            </a:r>
          </a:p>
        </p:txBody>
      </p:sp>
      <p:sp>
        <p:nvSpPr>
          <p:cNvPr id="135172" name="Rectangle 4"/>
          <p:cNvSpPr>
            <a:spLocks noChangeArrowheads="1"/>
          </p:cNvSpPr>
          <p:nvPr/>
        </p:nvSpPr>
        <p:spPr bwMode="auto">
          <a:xfrm>
            <a:off x="792163" y="4114800"/>
            <a:ext cx="7883525" cy="2114550"/>
          </a:xfrm>
          <a:prstGeom prst="rect">
            <a:avLst/>
          </a:prstGeom>
          <a:noFill/>
          <a:ln w="12700">
            <a:solidFill>
              <a:srgbClr val="C0C0C0"/>
            </a:solidFill>
            <a:miter lim="800000"/>
            <a:headEnd/>
            <a:tailEnd/>
          </a:ln>
          <a:effectLst>
            <a:outerShdw dist="51782" dir="6150641"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32146" tIns="0" rIns="32146" bIns="0"/>
          <a:lstStyle>
            <a:lvl1pPr marL="17463" defTabSz="642938">
              <a:defRPr sz="4400" b="1">
                <a:solidFill>
                  <a:schemeClr val="tx2"/>
                </a:solidFill>
                <a:latin typeface="Verdana" panose="020B0604030504040204" pitchFamily="34" charset="0"/>
              </a:defRPr>
            </a:lvl1pPr>
            <a:lvl2pPr marL="742950" indent="-285750" defTabSz="642938">
              <a:defRPr sz="4400" b="1">
                <a:solidFill>
                  <a:schemeClr val="tx2"/>
                </a:solidFill>
                <a:latin typeface="Verdana" panose="020B0604030504040204" pitchFamily="34" charset="0"/>
              </a:defRPr>
            </a:lvl2pPr>
            <a:lvl3pPr marL="1143000" indent="-228600" defTabSz="642938">
              <a:defRPr sz="4400" b="1">
                <a:solidFill>
                  <a:schemeClr val="tx2"/>
                </a:solidFill>
                <a:latin typeface="Verdana" panose="020B0604030504040204" pitchFamily="34" charset="0"/>
              </a:defRPr>
            </a:lvl3pPr>
            <a:lvl4pPr marL="1600200" indent="-228600" defTabSz="642938">
              <a:defRPr sz="4400" b="1">
                <a:solidFill>
                  <a:schemeClr val="tx2"/>
                </a:solidFill>
                <a:latin typeface="Verdana" panose="020B0604030504040204" pitchFamily="34" charset="0"/>
              </a:defRPr>
            </a:lvl4pPr>
            <a:lvl5pPr marL="2057400" indent="-228600" defTabSz="642938">
              <a:defRPr sz="4400" b="1">
                <a:solidFill>
                  <a:schemeClr val="tx2"/>
                </a:solidFill>
                <a:latin typeface="Verdana" panose="020B0604030504040204" pitchFamily="34" charset="0"/>
              </a:defRPr>
            </a:lvl5pPr>
            <a:lvl6pPr marL="2514600" indent="-228600" defTabSz="642938" eaLnBrk="0" fontAlgn="base" hangingPunct="0">
              <a:spcBef>
                <a:spcPct val="0"/>
              </a:spcBef>
              <a:spcAft>
                <a:spcPct val="0"/>
              </a:spcAft>
              <a:defRPr sz="4400" b="1">
                <a:solidFill>
                  <a:schemeClr val="tx2"/>
                </a:solidFill>
                <a:latin typeface="Verdana" panose="020B0604030504040204" pitchFamily="34" charset="0"/>
              </a:defRPr>
            </a:lvl6pPr>
            <a:lvl7pPr marL="2971800" indent="-228600" defTabSz="642938" eaLnBrk="0" fontAlgn="base" hangingPunct="0">
              <a:spcBef>
                <a:spcPct val="0"/>
              </a:spcBef>
              <a:spcAft>
                <a:spcPct val="0"/>
              </a:spcAft>
              <a:defRPr sz="4400" b="1">
                <a:solidFill>
                  <a:schemeClr val="tx2"/>
                </a:solidFill>
                <a:latin typeface="Verdana" panose="020B0604030504040204" pitchFamily="34" charset="0"/>
              </a:defRPr>
            </a:lvl7pPr>
            <a:lvl8pPr marL="3429000" indent="-228600" defTabSz="642938" eaLnBrk="0" fontAlgn="base" hangingPunct="0">
              <a:spcBef>
                <a:spcPct val="0"/>
              </a:spcBef>
              <a:spcAft>
                <a:spcPct val="0"/>
              </a:spcAft>
              <a:defRPr sz="4400" b="1">
                <a:solidFill>
                  <a:schemeClr val="tx2"/>
                </a:solidFill>
                <a:latin typeface="Verdana" panose="020B0604030504040204" pitchFamily="34" charset="0"/>
              </a:defRPr>
            </a:lvl8pPr>
            <a:lvl9pPr marL="3886200" indent="-228600" defTabSz="642938"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110000"/>
              </a:lnSpc>
            </a:pPr>
            <a:r>
              <a:rPr lang="en-US" altLang="en-US" sz="2400">
                <a:solidFill>
                  <a:schemeClr val="tx1"/>
                </a:solidFill>
                <a:latin typeface="Arial Rounded MT"/>
                <a:cs typeface="Arial" panose="020B0604020202020204" pitchFamily="34" charset="0"/>
              </a:rPr>
              <a:t>Kesimpulan:</a:t>
            </a:r>
          </a:p>
          <a:p>
            <a:pPr eaLnBrk="1" hangingPunct="1">
              <a:lnSpc>
                <a:spcPct val="110000"/>
              </a:lnSpc>
            </a:pPr>
            <a:r>
              <a:rPr lang="en-US" altLang="en-US" sz="2400">
                <a:solidFill>
                  <a:schemeClr val="tx1"/>
                </a:solidFill>
                <a:latin typeface="Arial Rounded MT"/>
                <a:cs typeface="Arial" panose="020B0604020202020204" pitchFamily="34" charset="0"/>
              </a:rPr>
              <a:t>Tipis! Cek perjanjian dengan customer, apakah Anda legal melakukannya. Demi keseimbangan antara sekuriti dan privacy.</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Kasus</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b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Informasi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Gaji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Rekan</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Anda</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137219" name="Rectangle 3"/>
          <p:cNvSpPr>
            <a:spLocks noGrp="1" noChangeArrowheads="1"/>
          </p:cNvSpPr>
          <p:nvPr>
            <p:ph type="body" idx="1"/>
          </p:nvPr>
        </p:nvSpPr>
        <p:spPr>
          <a:xfrm>
            <a:off x="863600" y="1844675"/>
            <a:ext cx="8315325" cy="3321050"/>
          </a:xfrm>
        </p:spPr>
        <p:txBody>
          <a:bodyPr/>
          <a:lstStyle/>
          <a:p>
            <a:pPr marL="433388" indent="-342900" eaLnBrk="1" hangingPunct="1">
              <a:lnSpc>
                <a:spcPct val="100000"/>
              </a:lnSpc>
              <a:buFont typeface="Wingdings" panose="05000000000000000000" pitchFamily="2" charset="2"/>
              <a:buChar char="ü"/>
            </a:pPr>
            <a:r>
              <a:rPr lang="en-US" altLang="en-US" sz="2400" dirty="0" err="1" smtClean="0"/>
              <a:t>Pekerjaan</a:t>
            </a:r>
            <a:r>
              <a:rPr lang="en-US" altLang="en-US" sz="2400" dirty="0" smtClean="0"/>
              <a:t> </a:t>
            </a:r>
            <a:r>
              <a:rPr lang="en-US" altLang="en-US" sz="2400" dirty="0" err="1" smtClean="0"/>
              <a:t>Anda</a:t>
            </a:r>
            <a:r>
              <a:rPr lang="en-US" altLang="en-US" sz="2400" dirty="0" smtClean="0"/>
              <a:t>: database administrator. </a:t>
            </a:r>
          </a:p>
          <a:p>
            <a:pPr marL="433388" indent="-342900" eaLnBrk="1" hangingPunct="1">
              <a:lnSpc>
                <a:spcPct val="100000"/>
              </a:lnSpc>
              <a:buFont typeface="Wingdings" panose="05000000000000000000" pitchFamily="2" charset="2"/>
              <a:buChar char="ü"/>
            </a:pPr>
            <a:r>
              <a:rPr lang="en-US" altLang="en-US" sz="2400" dirty="0" err="1" smtClean="0"/>
              <a:t>Anda</a:t>
            </a:r>
            <a:r>
              <a:rPr lang="en-US" altLang="en-US" sz="2400" dirty="0" smtClean="0"/>
              <a:t> </a:t>
            </a:r>
            <a:r>
              <a:rPr lang="en-US" altLang="en-US" sz="2400" dirty="0" err="1" smtClean="0"/>
              <a:t>menjaga</a:t>
            </a:r>
            <a:r>
              <a:rPr lang="en-US" altLang="en-US" sz="2400" dirty="0" smtClean="0"/>
              <a:t> </a:t>
            </a:r>
            <a:r>
              <a:rPr lang="en-US" altLang="en-US" sz="2400" dirty="0" err="1" smtClean="0"/>
              <a:t>integritas</a:t>
            </a:r>
            <a:r>
              <a:rPr lang="en-US" altLang="en-US" sz="2400" dirty="0" smtClean="0"/>
              <a:t> &amp; </a:t>
            </a:r>
            <a:r>
              <a:rPr lang="en-US" altLang="en-US" sz="2400" dirty="0" err="1" smtClean="0"/>
              <a:t>konsistensi</a:t>
            </a:r>
            <a:r>
              <a:rPr lang="en-US" altLang="en-US" sz="2400" dirty="0" smtClean="0"/>
              <a:t> data.</a:t>
            </a:r>
          </a:p>
          <a:p>
            <a:pPr marL="433388" indent="-342900" eaLnBrk="1" hangingPunct="1">
              <a:lnSpc>
                <a:spcPct val="100000"/>
              </a:lnSpc>
              <a:buFont typeface="Wingdings" panose="05000000000000000000" pitchFamily="2" charset="2"/>
              <a:buChar char="ü"/>
            </a:pPr>
            <a:r>
              <a:rPr lang="en-US" altLang="en-US" sz="2400" dirty="0" smtClean="0"/>
              <a:t>Data: data </a:t>
            </a:r>
            <a:r>
              <a:rPr lang="en-US" altLang="en-US" sz="2400" dirty="0" err="1" smtClean="0"/>
              <a:t>pegawai</a:t>
            </a:r>
            <a:r>
              <a:rPr lang="en-US" altLang="en-US" sz="2400" dirty="0" smtClean="0"/>
              <a:t> </a:t>
            </a:r>
            <a:r>
              <a:rPr lang="en-US" altLang="en-US" sz="2400" dirty="0" err="1" smtClean="0"/>
              <a:t>bersama</a:t>
            </a:r>
            <a:r>
              <a:rPr lang="en-US" altLang="en-US" sz="2400" dirty="0" smtClean="0"/>
              <a:t> </a:t>
            </a:r>
            <a:r>
              <a:rPr lang="en-US" altLang="en-US" sz="2400" dirty="0" err="1" smtClean="0"/>
              <a:t>gajinya</a:t>
            </a:r>
            <a:endParaRPr lang="en-US" altLang="en-US" sz="2400" dirty="0" smtClean="0"/>
          </a:p>
          <a:p>
            <a:pPr marL="433388" indent="-342900" eaLnBrk="1" hangingPunct="1">
              <a:lnSpc>
                <a:spcPct val="100000"/>
              </a:lnSpc>
              <a:buFont typeface="Wingdings" panose="05000000000000000000" pitchFamily="2" charset="2"/>
              <a:buChar char="ü"/>
            </a:pPr>
            <a:r>
              <a:rPr lang="en-US" altLang="en-US" sz="2400" dirty="0" smtClean="0"/>
              <a:t>Problem: </a:t>
            </a:r>
            <a:r>
              <a:rPr lang="en-US" altLang="en-US" sz="2400" dirty="0" err="1" smtClean="0"/>
              <a:t>Anda</a:t>
            </a:r>
            <a:r>
              <a:rPr lang="en-US" altLang="en-US" sz="2400" dirty="0" smtClean="0"/>
              <a:t> </a:t>
            </a:r>
            <a:r>
              <a:rPr lang="en-US" altLang="en-US" sz="2400" dirty="0" err="1" smtClean="0"/>
              <a:t>menemukan</a:t>
            </a:r>
            <a:r>
              <a:rPr lang="en-US" altLang="en-US" sz="2400" dirty="0" smtClean="0"/>
              <a:t> </a:t>
            </a:r>
            <a:r>
              <a:rPr lang="en-US" altLang="en-US" sz="2400" dirty="0" err="1" smtClean="0"/>
              <a:t>variasi</a:t>
            </a:r>
            <a:r>
              <a:rPr lang="en-US" altLang="en-US" sz="2400" dirty="0" smtClean="0"/>
              <a:t> </a:t>
            </a:r>
            <a:r>
              <a:rPr lang="en-US" altLang="en-US" sz="2400" dirty="0" err="1" smtClean="0"/>
              <a:t>gaji</a:t>
            </a:r>
            <a:r>
              <a:rPr lang="en-US" altLang="en-US" sz="2400" dirty="0" smtClean="0"/>
              <a:t> yang </a:t>
            </a:r>
            <a:r>
              <a:rPr lang="en-US" altLang="en-US" sz="2400" dirty="0" err="1" smtClean="0"/>
              <a:t>berbeda</a:t>
            </a:r>
            <a:r>
              <a:rPr lang="en-US" altLang="en-US" sz="2400" dirty="0" smtClean="0"/>
              <a:t>, </a:t>
            </a:r>
            <a:r>
              <a:rPr lang="en-US" altLang="en-US" sz="2400" dirty="0" err="1" smtClean="0"/>
              <a:t>tetapi</a:t>
            </a:r>
            <a:r>
              <a:rPr lang="en-US" altLang="en-US" sz="2400" dirty="0" smtClean="0"/>
              <a:t> </a:t>
            </a:r>
            <a:r>
              <a:rPr lang="en-US" altLang="en-US" sz="2400" dirty="0" err="1" smtClean="0"/>
              <a:t>menurut</a:t>
            </a:r>
            <a:r>
              <a:rPr lang="en-US" altLang="en-US" sz="2400" dirty="0" smtClean="0"/>
              <a:t> </a:t>
            </a:r>
            <a:r>
              <a:rPr lang="en-US" altLang="en-US" sz="2400" dirty="0" err="1" smtClean="0"/>
              <a:t>Anda</a:t>
            </a:r>
            <a:r>
              <a:rPr lang="en-US" altLang="en-US" sz="2400" dirty="0" smtClean="0"/>
              <a:t> </a:t>
            </a:r>
            <a:r>
              <a:rPr lang="en-US" altLang="en-US" sz="2400" dirty="0" err="1" smtClean="0"/>
              <a:t>tidak</a:t>
            </a:r>
            <a:r>
              <a:rPr lang="en-US" altLang="en-US" sz="2400" dirty="0" smtClean="0"/>
              <a:t> </a:t>
            </a:r>
            <a:r>
              <a:rPr lang="en-US" altLang="en-US" sz="2400" dirty="0" err="1" smtClean="0"/>
              <a:t>sesuai</a:t>
            </a:r>
            <a:r>
              <a:rPr lang="en-US" altLang="en-US" sz="2400" dirty="0" smtClean="0"/>
              <a:t> </a:t>
            </a:r>
            <a:r>
              <a:rPr lang="en-US" altLang="en-US" sz="2400" dirty="0" err="1" smtClean="0"/>
              <a:t>dengan</a:t>
            </a:r>
            <a:r>
              <a:rPr lang="en-US" altLang="en-US" sz="2400" dirty="0" smtClean="0"/>
              <a:t> </a:t>
            </a:r>
            <a:r>
              <a:rPr lang="en-US" altLang="en-US" sz="2400" dirty="0" err="1" smtClean="0"/>
              <a:t>pekerjaan</a:t>
            </a:r>
            <a:r>
              <a:rPr lang="en-US" altLang="en-US" sz="2400" dirty="0" smtClean="0"/>
              <a:t> </a:t>
            </a:r>
            <a:r>
              <a:rPr lang="en-US" altLang="en-US" sz="2400" dirty="0" err="1" smtClean="0"/>
              <a:t>dan</a:t>
            </a:r>
            <a:r>
              <a:rPr lang="en-US" altLang="en-US" sz="2400" dirty="0" smtClean="0"/>
              <a:t> </a:t>
            </a:r>
            <a:r>
              <a:rPr lang="en-US" altLang="en-US" sz="2400" dirty="0" err="1" smtClean="0"/>
              <a:t>prestasi</a:t>
            </a:r>
            <a:r>
              <a:rPr lang="en-US" altLang="en-US" sz="2400" dirty="0" smtClean="0"/>
              <a:t>. </a:t>
            </a:r>
            <a:r>
              <a:rPr lang="en-US" altLang="en-US" sz="2400" dirty="0" err="1" smtClean="0"/>
              <a:t>Teman</a:t>
            </a:r>
            <a:r>
              <a:rPr lang="en-US" altLang="en-US" sz="2400" dirty="0" smtClean="0"/>
              <a:t> </a:t>
            </a:r>
            <a:r>
              <a:rPr lang="en-US" altLang="en-US" sz="2400" dirty="0" err="1" smtClean="0"/>
              <a:t>Anda</a:t>
            </a:r>
            <a:r>
              <a:rPr lang="en-US" altLang="en-US" sz="2400" dirty="0" smtClean="0"/>
              <a:t> </a:t>
            </a:r>
            <a:r>
              <a:rPr lang="en-US" altLang="en-US" sz="2400" dirty="0" err="1" smtClean="0"/>
              <a:t>salah</a:t>
            </a:r>
            <a:r>
              <a:rPr lang="en-US" altLang="en-US" sz="2400" dirty="0" smtClean="0"/>
              <a:t> </a:t>
            </a:r>
            <a:r>
              <a:rPr lang="en-US" altLang="en-US" sz="2400" dirty="0" err="1" smtClean="0"/>
              <a:t>satu</a:t>
            </a:r>
            <a:r>
              <a:rPr lang="en-US" altLang="en-US" sz="2400" dirty="0" smtClean="0"/>
              <a:t> yang </a:t>
            </a:r>
            <a:r>
              <a:rPr lang="en-US" altLang="en-US" sz="2400" dirty="0" err="1" smtClean="0"/>
              <a:t>mungkin</a:t>
            </a:r>
            <a:r>
              <a:rPr lang="en-US" altLang="en-US" sz="2400" dirty="0" smtClean="0"/>
              <a:t> </a:t>
            </a:r>
            <a:r>
              <a:rPr lang="en-US" altLang="en-US" sz="2400" dirty="0" err="1" smtClean="0"/>
              <a:t>dirugikan</a:t>
            </a:r>
            <a:r>
              <a:rPr lang="en-US" altLang="en-US" sz="2400" dirty="0" smtClean="0"/>
              <a:t>. </a:t>
            </a:r>
          </a:p>
          <a:p>
            <a:pPr marL="433388" indent="-342900" eaLnBrk="1" hangingPunct="1">
              <a:lnSpc>
                <a:spcPct val="100000"/>
              </a:lnSpc>
              <a:buFont typeface="Wingdings" panose="05000000000000000000" pitchFamily="2" charset="2"/>
              <a:buChar char="ü"/>
            </a:pPr>
            <a:r>
              <a:rPr lang="en-US" altLang="en-US" sz="2400" dirty="0" err="1" smtClean="0"/>
              <a:t>Bolehkah</a:t>
            </a:r>
            <a:r>
              <a:rPr lang="en-US" altLang="en-US" sz="2400" dirty="0" smtClean="0"/>
              <a:t> </a:t>
            </a:r>
            <a:r>
              <a:rPr lang="en-US" altLang="en-US" sz="2400" dirty="0" err="1" smtClean="0"/>
              <a:t>Anda</a:t>
            </a:r>
            <a:r>
              <a:rPr lang="en-US" altLang="en-US" sz="2400" dirty="0" smtClean="0"/>
              <a:t> </a:t>
            </a:r>
            <a:r>
              <a:rPr lang="en-US" altLang="en-US" sz="2400" dirty="0" err="1" smtClean="0"/>
              <a:t>memberitahu</a:t>
            </a:r>
            <a:r>
              <a:rPr lang="en-US" altLang="en-US" sz="2400" dirty="0" smtClean="0"/>
              <a:t> </a:t>
            </a:r>
            <a:r>
              <a:rPr lang="en-US" altLang="en-US" sz="2400" dirty="0" err="1" smtClean="0"/>
              <a:t>teman</a:t>
            </a:r>
            <a:r>
              <a:rPr lang="en-US" altLang="en-US" sz="2400" dirty="0" smtClean="0"/>
              <a:t> </a:t>
            </a:r>
            <a:r>
              <a:rPr lang="en-US" altLang="en-US" sz="2400" dirty="0" err="1" smtClean="0"/>
              <a:t>Anda</a:t>
            </a:r>
            <a:r>
              <a:rPr lang="en-US" altLang="en-US" sz="2400" dirty="0" smtClean="0"/>
              <a:t>?</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sz="half" idx="1"/>
          </p:nvPr>
        </p:nvSpPr>
        <p:spPr>
          <a:xfrm>
            <a:off x="900980" y="1196753"/>
            <a:ext cx="3924300" cy="3167409"/>
          </a:xfrm>
          <a:ln w="12700">
            <a:solidFill>
              <a:srgbClr val="C0C0C0"/>
            </a:solidFill>
            <a:miter lim="800000"/>
            <a:headEnd/>
            <a:tailEnd/>
          </a:ln>
        </p:spPr>
        <p:txBody>
          <a:bodyPr/>
          <a:lstStyle/>
          <a:p>
            <a:pPr indent="0" eaLnBrk="1" hangingPunct="1">
              <a:buFontTx/>
              <a:buNone/>
            </a:pPr>
            <a:r>
              <a:rPr lang="en-US" altLang="en-US" sz="2400" dirty="0" err="1" smtClean="0">
                <a:solidFill>
                  <a:schemeClr val="tx1"/>
                </a:solidFill>
              </a:rPr>
              <a:t>Konservatif</a:t>
            </a:r>
            <a:r>
              <a:rPr lang="en-US" altLang="en-US" sz="2400" dirty="0" smtClean="0">
                <a:solidFill>
                  <a:schemeClr val="tx1"/>
                </a:solidFill>
              </a:rPr>
              <a:t>:</a:t>
            </a:r>
          </a:p>
          <a:p>
            <a:pPr indent="0" eaLnBrk="1" hangingPunct="1">
              <a:buFontTx/>
              <a:buNone/>
            </a:pPr>
            <a:r>
              <a:rPr lang="en-US" altLang="en-US" sz="2400" dirty="0" err="1" smtClean="0">
                <a:solidFill>
                  <a:schemeClr val="tx1"/>
                </a:solidFill>
              </a:rPr>
              <a:t>Keputusan</a:t>
            </a:r>
            <a:r>
              <a:rPr lang="en-US" altLang="en-US" sz="2400" dirty="0" smtClean="0">
                <a:solidFill>
                  <a:schemeClr val="tx1"/>
                </a:solidFill>
              </a:rPr>
              <a:t> </a:t>
            </a:r>
            <a:r>
              <a:rPr lang="en-US" altLang="en-US" sz="2400" dirty="0" err="1" smtClean="0">
                <a:solidFill>
                  <a:schemeClr val="tx1"/>
                </a:solidFill>
              </a:rPr>
              <a:t>ttg</a:t>
            </a:r>
            <a:r>
              <a:rPr lang="en-US" altLang="en-US" sz="2400" dirty="0" smtClean="0">
                <a:solidFill>
                  <a:schemeClr val="tx1"/>
                </a:solidFill>
              </a:rPr>
              <a:t> </a:t>
            </a:r>
            <a:r>
              <a:rPr lang="en-US" altLang="en-US" sz="2400" dirty="0" err="1" smtClean="0">
                <a:solidFill>
                  <a:schemeClr val="tx1"/>
                </a:solidFill>
              </a:rPr>
              <a:t>gaji</a:t>
            </a:r>
            <a:r>
              <a:rPr lang="en-US" altLang="en-US" sz="2400" dirty="0" smtClean="0">
                <a:solidFill>
                  <a:schemeClr val="tx1"/>
                </a:solidFill>
              </a:rPr>
              <a:t> </a:t>
            </a:r>
            <a:r>
              <a:rPr lang="en-US" altLang="en-US" sz="2400" dirty="0" err="1" smtClean="0">
                <a:solidFill>
                  <a:schemeClr val="tx1"/>
                </a:solidFill>
              </a:rPr>
              <a:t>bukan</a:t>
            </a:r>
            <a:r>
              <a:rPr lang="en-US" altLang="en-US" sz="2400" dirty="0" smtClean="0">
                <a:solidFill>
                  <a:schemeClr val="tx1"/>
                </a:solidFill>
              </a:rPr>
              <a:t> </a:t>
            </a:r>
            <a:r>
              <a:rPr lang="en-US" altLang="en-US" sz="2400" dirty="0" err="1" smtClean="0">
                <a:solidFill>
                  <a:schemeClr val="tx1"/>
                </a:solidFill>
              </a:rPr>
              <a:t>tanggung-jawab</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tercaya</a:t>
            </a:r>
            <a:r>
              <a:rPr lang="en-US" altLang="en-US" sz="2400" dirty="0" smtClean="0">
                <a:solidFill>
                  <a:schemeClr val="tx1"/>
                </a:solidFill>
              </a:rPr>
              <a:t> </a:t>
            </a:r>
            <a:r>
              <a:rPr lang="en-US" altLang="en-US" sz="2400" dirty="0" err="1" smtClean="0">
                <a:solidFill>
                  <a:schemeClr val="tx1"/>
                </a:solidFill>
              </a:rPr>
              <a:t>sebagai</a:t>
            </a:r>
            <a:r>
              <a:rPr lang="en-US" altLang="en-US" sz="2400" dirty="0" smtClean="0">
                <a:solidFill>
                  <a:schemeClr val="tx1"/>
                </a:solidFill>
              </a:rPr>
              <a:t> DBA, </a:t>
            </a:r>
            <a:r>
              <a:rPr lang="en-US" altLang="en-US" sz="2400" dirty="0" err="1" smtClean="0">
                <a:solidFill>
                  <a:schemeClr val="tx1"/>
                </a:solidFill>
              </a:rPr>
              <a:t>jangan</a:t>
            </a:r>
            <a:r>
              <a:rPr lang="en-US" altLang="en-US" sz="2400" dirty="0" smtClean="0">
                <a:solidFill>
                  <a:schemeClr val="tx1"/>
                </a:solidFill>
              </a:rPr>
              <a:t> </a:t>
            </a:r>
            <a:r>
              <a:rPr lang="en-US" altLang="en-US" sz="2400" dirty="0" err="1" smtClean="0">
                <a:solidFill>
                  <a:schemeClr val="tx1"/>
                </a:solidFill>
              </a:rPr>
              <a:t>lukai</a:t>
            </a:r>
            <a:r>
              <a:rPr lang="en-US" altLang="en-US" sz="2400" dirty="0" smtClean="0">
                <a:solidFill>
                  <a:schemeClr val="tx1"/>
                </a:solidFill>
              </a:rPr>
              <a:t> </a:t>
            </a:r>
            <a:r>
              <a:rPr lang="en-US" altLang="en-US" sz="2400" dirty="0" err="1" smtClean="0">
                <a:solidFill>
                  <a:schemeClr val="tx1"/>
                </a:solidFill>
              </a:rPr>
              <a:t>kepercayaan</a:t>
            </a:r>
            <a:r>
              <a:rPr lang="en-US" altLang="en-US" sz="2400" dirty="0" smtClean="0">
                <a:solidFill>
                  <a:schemeClr val="tx1"/>
                </a:solidFill>
              </a:rPr>
              <a:t> </a:t>
            </a:r>
            <a:r>
              <a:rPr lang="en-US" altLang="en-US" sz="2400" dirty="0" err="1" smtClean="0">
                <a:solidFill>
                  <a:schemeClr val="tx1"/>
                </a:solidFill>
              </a:rPr>
              <a:t>bos</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a:t>
            </a:r>
          </a:p>
          <a:p>
            <a:pPr indent="0" eaLnBrk="1" hangingPunct="1">
              <a:buFontTx/>
              <a:buNone/>
            </a:pPr>
            <a:endParaRPr lang="en-US" altLang="en-US" sz="2400" dirty="0" smtClean="0">
              <a:solidFill>
                <a:schemeClr val="tx1"/>
              </a:solidFill>
            </a:endParaRPr>
          </a:p>
        </p:txBody>
      </p:sp>
      <p:sp>
        <p:nvSpPr>
          <p:cNvPr id="139267" name="Rectangle 3"/>
          <p:cNvSpPr>
            <a:spLocks noGrp="1" noChangeArrowheads="1"/>
          </p:cNvSpPr>
          <p:nvPr>
            <p:ph type="body" sz="half" idx="2"/>
          </p:nvPr>
        </p:nvSpPr>
        <p:spPr>
          <a:xfrm>
            <a:off x="4860131" y="1196752"/>
            <a:ext cx="3816350" cy="3167410"/>
          </a:xfrm>
          <a:ln w="12700">
            <a:solidFill>
              <a:srgbClr val="C0C0C0"/>
            </a:solidFill>
            <a:miter lim="800000"/>
            <a:headEnd/>
            <a:tailEnd/>
          </a:ln>
        </p:spPr>
        <p:txBody>
          <a:bodyPr/>
          <a:lstStyle/>
          <a:p>
            <a:pPr indent="0" eaLnBrk="1" hangingPunct="1">
              <a:buFontTx/>
              <a:buNone/>
            </a:pPr>
            <a:r>
              <a:rPr lang="en-US" altLang="en-US" sz="2400" dirty="0" smtClean="0">
                <a:solidFill>
                  <a:schemeClr val="tx1"/>
                </a:solidFill>
              </a:rPr>
              <a:t>Liberal:</a:t>
            </a:r>
          </a:p>
          <a:p>
            <a:pPr indent="0" eaLnBrk="1" hangingPunct="1">
              <a:buFontTx/>
              <a:buNone/>
            </a:pPr>
            <a:r>
              <a:rPr lang="en-US" altLang="en-US" sz="2400" dirty="0" err="1" smtClean="0">
                <a:solidFill>
                  <a:schemeClr val="tx1"/>
                </a:solidFill>
              </a:rPr>
              <a:t>Teman</a:t>
            </a:r>
            <a:r>
              <a:rPr lang="en-US" altLang="en-US" sz="2400" dirty="0" smtClean="0">
                <a:solidFill>
                  <a:schemeClr val="tx1"/>
                </a:solidFill>
              </a:rPr>
              <a:t> </a:t>
            </a:r>
            <a:r>
              <a:rPr lang="en-US" altLang="en-US" sz="2400" dirty="0" err="1" smtClean="0">
                <a:solidFill>
                  <a:schemeClr val="tx1"/>
                </a:solidFill>
              </a:rPr>
              <a:t>adalah</a:t>
            </a:r>
            <a:r>
              <a:rPr lang="en-US" altLang="en-US" sz="2400" dirty="0" smtClean="0">
                <a:solidFill>
                  <a:schemeClr val="tx1"/>
                </a:solidFill>
              </a:rPr>
              <a:t> </a:t>
            </a:r>
            <a:r>
              <a:rPr lang="en-US" altLang="en-US" sz="2400" dirty="0" err="1" smtClean="0">
                <a:solidFill>
                  <a:schemeClr val="tx1"/>
                </a:solidFill>
              </a:rPr>
              <a:t>teman</a:t>
            </a:r>
            <a:r>
              <a:rPr lang="en-US" altLang="en-US" sz="2400" dirty="0" smtClean="0">
                <a:solidFill>
                  <a:schemeClr val="tx1"/>
                </a:solidFill>
              </a:rPr>
              <a:t>. </a:t>
            </a:r>
            <a:r>
              <a:rPr lang="en-US" altLang="en-US" sz="2400" dirty="0" err="1" smtClean="0">
                <a:solidFill>
                  <a:schemeClr val="tx1"/>
                </a:solidFill>
              </a:rPr>
              <a:t>Mereka</a:t>
            </a:r>
            <a:r>
              <a:rPr lang="en-US" altLang="en-US" sz="2400" dirty="0" smtClean="0">
                <a:solidFill>
                  <a:schemeClr val="tx1"/>
                </a:solidFill>
              </a:rPr>
              <a:t> </a:t>
            </a:r>
            <a:r>
              <a:rPr lang="en-US" altLang="en-US" sz="2400" dirty="0" err="1" smtClean="0">
                <a:solidFill>
                  <a:schemeClr val="tx1"/>
                </a:solidFill>
              </a:rPr>
              <a:t>berhak</a:t>
            </a:r>
            <a:r>
              <a:rPr lang="en-US" altLang="en-US" sz="2400" dirty="0" smtClean="0">
                <a:solidFill>
                  <a:schemeClr val="tx1"/>
                </a:solidFill>
              </a:rPr>
              <a:t> </a:t>
            </a:r>
            <a:r>
              <a:rPr lang="en-US" altLang="en-US" sz="2400" dirty="0" err="1" smtClean="0">
                <a:solidFill>
                  <a:schemeClr val="tx1"/>
                </a:solidFill>
              </a:rPr>
              <a:t>tahu</a:t>
            </a:r>
            <a:r>
              <a:rPr lang="en-US" altLang="en-US" sz="2400" dirty="0" smtClean="0">
                <a:solidFill>
                  <a:schemeClr val="tx1"/>
                </a:solidFill>
              </a:rPr>
              <a:t> </a:t>
            </a:r>
            <a:r>
              <a:rPr lang="en-US" altLang="en-US" sz="2400" dirty="0" err="1" smtClean="0">
                <a:solidFill>
                  <a:schemeClr val="tx1"/>
                </a:solidFill>
              </a:rPr>
              <a:t>bahwa</a:t>
            </a:r>
            <a:r>
              <a:rPr lang="en-US" altLang="en-US" sz="2400" dirty="0" smtClean="0">
                <a:solidFill>
                  <a:schemeClr val="tx1"/>
                </a:solidFill>
              </a:rPr>
              <a:t> </a:t>
            </a:r>
            <a:r>
              <a:rPr lang="en-US" altLang="en-US" sz="2400" dirty="0" err="1" smtClean="0">
                <a:solidFill>
                  <a:schemeClr val="tx1"/>
                </a:solidFill>
              </a:rPr>
              <a:t>mereka</a:t>
            </a:r>
            <a:r>
              <a:rPr lang="en-US" altLang="en-US" sz="2400" dirty="0" smtClean="0">
                <a:solidFill>
                  <a:schemeClr val="tx1"/>
                </a:solidFill>
              </a:rPr>
              <a:t> </a:t>
            </a:r>
            <a:r>
              <a:rPr lang="en-US" altLang="en-US" sz="2400" dirty="0" err="1" smtClean="0">
                <a:solidFill>
                  <a:schemeClr val="tx1"/>
                </a:solidFill>
              </a:rPr>
              <a:t>dirugikan</a:t>
            </a:r>
            <a:r>
              <a:rPr lang="en-US" altLang="en-US" sz="2400" dirty="0" smtClean="0">
                <a:solidFill>
                  <a:schemeClr val="tx1"/>
                </a:solidFill>
              </a:rPr>
              <a:t>. </a:t>
            </a:r>
            <a:r>
              <a:rPr lang="en-US" altLang="en-US" sz="2400" dirty="0" err="1" smtClean="0">
                <a:solidFill>
                  <a:schemeClr val="tx1"/>
                </a:solidFill>
              </a:rPr>
              <a:t>Tetapi</a:t>
            </a:r>
            <a:r>
              <a:rPr lang="en-US" altLang="en-US" sz="2400" dirty="0" smtClean="0">
                <a:solidFill>
                  <a:schemeClr val="tx1"/>
                </a:solidFill>
              </a:rPr>
              <a:t> </a:t>
            </a:r>
            <a:r>
              <a:rPr lang="en-US" altLang="en-US" sz="2400" dirty="0" err="1" smtClean="0">
                <a:solidFill>
                  <a:schemeClr val="tx1"/>
                </a:solidFill>
              </a:rPr>
              <a:t>beritahu</a:t>
            </a:r>
            <a:r>
              <a:rPr lang="en-US" altLang="en-US" sz="2400" dirty="0" smtClean="0">
                <a:solidFill>
                  <a:schemeClr val="tx1"/>
                </a:solidFill>
              </a:rPr>
              <a:t> </a:t>
            </a:r>
            <a:r>
              <a:rPr lang="en-US" altLang="en-US" sz="2400" dirty="0" err="1" smtClean="0">
                <a:solidFill>
                  <a:schemeClr val="tx1"/>
                </a:solidFill>
              </a:rPr>
              <a:t>teman</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bahwa</a:t>
            </a:r>
            <a:r>
              <a:rPr lang="en-US" altLang="en-US" sz="2400" dirty="0" smtClean="0">
                <a:solidFill>
                  <a:schemeClr val="tx1"/>
                </a:solidFill>
              </a:rPr>
              <a:t> </a:t>
            </a:r>
            <a:r>
              <a:rPr lang="en-US" altLang="en-US" sz="2400" dirty="0" err="1" smtClean="0">
                <a:solidFill>
                  <a:schemeClr val="tx1"/>
                </a:solidFill>
              </a:rPr>
              <a:t>jangan</a:t>
            </a:r>
            <a:r>
              <a:rPr lang="en-US" altLang="en-US" sz="2400" dirty="0" smtClean="0">
                <a:solidFill>
                  <a:schemeClr val="tx1"/>
                </a:solidFill>
              </a:rPr>
              <a:t> </a:t>
            </a:r>
            <a:r>
              <a:rPr lang="en-US" altLang="en-US" sz="2400" dirty="0" err="1" smtClean="0">
                <a:solidFill>
                  <a:schemeClr val="tx1"/>
                </a:solidFill>
              </a:rPr>
              <a:t>telan</a:t>
            </a:r>
            <a:r>
              <a:rPr lang="en-US" altLang="en-US" sz="2400" dirty="0" smtClean="0">
                <a:solidFill>
                  <a:schemeClr val="tx1"/>
                </a:solidFill>
              </a:rPr>
              <a:t> </a:t>
            </a:r>
            <a:r>
              <a:rPr lang="en-US" altLang="en-US" sz="2400" dirty="0" err="1" smtClean="0">
                <a:solidFill>
                  <a:schemeClr val="tx1"/>
                </a:solidFill>
              </a:rPr>
              <a:t>pil</a:t>
            </a:r>
            <a:r>
              <a:rPr lang="en-US" altLang="en-US" sz="2400" dirty="0" smtClean="0">
                <a:solidFill>
                  <a:schemeClr val="tx1"/>
                </a:solidFill>
              </a:rPr>
              <a:t> </a:t>
            </a:r>
            <a:r>
              <a:rPr lang="en-US" altLang="en-US" sz="2400" dirty="0" err="1" smtClean="0">
                <a:solidFill>
                  <a:schemeClr val="tx1"/>
                </a:solidFill>
              </a:rPr>
              <a:t>itu</a:t>
            </a:r>
            <a:r>
              <a:rPr lang="en-US" altLang="en-US" sz="2400" dirty="0" smtClean="0">
                <a:solidFill>
                  <a:schemeClr val="tx1"/>
                </a:solidFill>
              </a:rPr>
              <a:t>, </a:t>
            </a:r>
            <a:r>
              <a:rPr lang="en-US" altLang="en-US" sz="2400" dirty="0" err="1" smtClean="0">
                <a:solidFill>
                  <a:schemeClr val="tx1"/>
                </a:solidFill>
              </a:rPr>
              <a:t>sehingga</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dapat</a:t>
            </a:r>
            <a:r>
              <a:rPr lang="en-US" altLang="en-US" sz="2400" dirty="0" smtClean="0">
                <a:solidFill>
                  <a:schemeClr val="tx1"/>
                </a:solidFill>
              </a:rPr>
              <a:t> </a:t>
            </a:r>
            <a:r>
              <a:rPr lang="en-US" altLang="en-US" sz="2400" dirty="0" err="1" smtClean="0">
                <a:solidFill>
                  <a:schemeClr val="tx1"/>
                </a:solidFill>
              </a:rPr>
              <a:t>memberitahu</a:t>
            </a:r>
            <a:r>
              <a:rPr lang="en-US" altLang="en-US" sz="2400" dirty="0" smtClean="0">
                <a:solidFill>
                  <a:schemeClr val="tx1"/>
                </a:solidFill>
              </a:rPr>
              <a:t> </a:t>
            </a:r>
            <a:r>
              <a:rPr lang="en-US" altLang="en-US" sz="2400" dirty="0" err="1" smtClean="0">
                <a:solidFill>
                  <a:schemeClr val="tx1"/>
                </a:solidFill>
              </a:rPr>
              <a:t>mereka</a:t>
            </a:r>
            <a:r>
              <a:rPr lang="en-US" altLang="en-US" sz="2400" dirty="0" smtClean="0">
                <a:solidFill>
                  <a:schemeClr val="tx1"/>
                </a:solidFill>
              </a:rPr>
              <a:t> </a:t>
            </a:r>
            <a:r>
              <a:rPr lang="en-US" altLang="en-US" sz="2400" dirty="0" err="1" smtClean="0">
                <a:solidFill>
                  <a:schemeClr val="tx1"/>
                </a:solidFill>
              </a:rPr>
              <a:t>untuk</a:t>
            </a:r>
            <a:r>
              <a:rPr lang="en-US" altLang="en-US" sz="2400" dirty="0" smtClean="0">
                <a:solidFill>
                  <a:schemeClr val="tx1"/>
                </a:solidFill>
              </a:rPr>
              <a:t> </a:t>
            </a:r>
            <a:r>
              <a:rPr lang="en-US" altLang="en-US" sz="2400" dirty="0" err="1" smtClean="0">
                <a:solidFill>
                  <a:schemeClr val="tx1"/>
                </a:solidFill>
              </a:rPr>
              <a:t>informasi</a:t>
            </a:r>
            <a:r>
              <a:rPr lang="en-US" altLang="en-US" sz="2400" dirty="0" smtClean="0">
                <a:solidFill>
                  <a:schemeClr val="tx1"/>
                </a:solidFill>
              </a:rPr>
              <a:t> di </a:t>
            </a:r>
            <a:r>
              <a:rPr lang="en-US" altLang="en-US" sz="2400" dirty="0" err="1" smtClean="0">
                <a:solidFill>
                  <a:schemeClr val="tx1"/>
                </a:solidFill>
              </a:rPr>
              <a:t>masa</a:t>
            </a:r>
            <a:r>
              <a:rPr lang="en-US" altLang="en-US" sz="2400" dirty="0" smtClean="0">
                <a:solidFill>
                  <a:schemeClr val="tx1"/>
                </a:solidFill>
              </a:rPr>
              <a:t> </a:t>
            </a:r>
            <a:r>
              <a:rPr lang="en-US" altLang="en-US" sz="2400" dirty="0" err="1" smtClean="0">
                <a:solidFill>
                  <a:schemeClr val="tx1"/>
                </a:solidFill>
              </a:rPr>
              <a:t>depan</a:t>
            </a:r>
            <a:r>
              <a:rPr lang="en-US" altLang="en-US" sz="2400" dirty="0" smtClean="0">
                <a:solidFill>
                  <a:schemeClr val="tx1"/>
                </a:solidFill>
              </a:rPr>
              <a:t>.</a:t>
            </a:r>
          </a:p>
        </p:txBody>
      </p:sp>
      <p:sp>
        <p:nvSpPr>
          <p:cNvPr id="139268" name="Rectangle 4"/>
          <p:cNvSpPr>
            <a:spLocks noChangeArrowheads="1"/>
          </p:cNvSpPr>
          <p:nvPr/>
        </p:nvSpPr>
        <p:spPr bwMode="auto">
          <a:xfrm>
            <a:off x="792163" y="4293096"/>
            <a:ext cx="8135937" cy="2258517"/>
          </a:xfrm>
          <a:prstGeom prst="rect">
            <a:avLst/>
          </a:prstGeom>
          <a:noFill/>
          <a:ln>
            <a:noFill/>
          </a:ln>
          <a:effectLst>
            <a:outerShdw dist="51782" dir="6150641"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2146" tIns="0" rIns="32146" bIns="0"/>
          <a:lstStyle>
            <a:lvl1pPr marL="17463" defTabSz="642938">
              <a:defRPr sz="4400" b="1">
                <a:solidFill>
                  <a:schemeClr val="tx2"/>
                </a:solidFill>
                <a:latin typeface="Verdana" panose="020B0604030504040204" pitchFamily="34" charset="0"/>
              </a:defRPr>
            </a:lvl1pPr>
            <a:lvl2pPr marL="742950" indent="-285750" defTabSz="642938">
              <a:defRPr sz="4400" b="1">
                <a:solidFill>
                  <a:schemeClr val="tx2"/>
                </a:solidFill>
                <a:latin typeface="Verdana" panose="020B0604030504040204" pitchFamily="34" charset="0"/>
              </a:defRPr>
            </a:lvl2pPr>
            <a:lvl3pPr marL="1143000" indent="-228600" defTabSz="642938">
              <a:defRPr sz="4400" b="1">
                <a:solidFill>
                  <a:schemeClr val="tx2"/>
                </a:solidFill>
                <a:latin typeface="Verdana" panose="020B0604030504040204" pitchFamily="34" charset="0"/>
              </a:defRPr>
            </a:lvl3pPr>
            <a:lvl4pPr marL="1600200" indent="-228600" defTabSz="642938">
              <a:defRPr sz="4400" b="1">
                <a:solidFill>
                  <a:schemeClr val="tx2"/>
                </a:solidFill>
                <a:latin typeface="Verdana" panose="020B0604030504040204" pitchFamily="34" charset="0"/>
              </a:defRPr>
            </a:lvl4pPr>
            <a:lvl5pPr marL="2057400" indent="-228600" defTabSz="642938">
              <a:defRPr sz="4400" b="1">
                <a:solidFill>
                  <a:schemeClr val="tx2"/>
                </a:solidFill>
                <a:latin typeface="Verdana" panose="020B0604030504040204" pitchFamily="34" charset="0"/>
              </a:defRPr>
            </a:lvl5pPr>
            <a:lvl6pPr marL="2514600" indent="-228600" defTabSz="642938" eaLnBrk="0" fontAlgn="base" hangingPunct="0">
              <a:spcBef>
                <a:spcPct val="0"/>
              </a:spcBef>
              <a:spcAft>
                <a:spcPct val="0"/>
              </a:spcAft>
              <a:defRPr sz="4400" b="1">
                <a:solidFill>
                  <a:schemeClr val="tx2"/>
                </a:solidFill>
                <a:latin typeface="Verdana" panose="020B0604030504040204" pitchFamily="34" charset="0"/>
              </a:defRPr>
            </a:lvl6pPr>
            <a:lvl7pPr marL="2971800" indent="-228600" defTabSz="642938" eaLnBrk="0" fontAlgn="base" hangingPunct="0">
              <a:spcBef>
                <a:spcPct val="0"/>
              </a:spcBef>
              <a:spcAft>
                <a:spcPct val="0"/>
              </a:spcAft>
              <a:defRPr sz="4400" b="1">
                <a:solidFill>
                  <a:schemeClr val="tx2"/>
                </a:solidFill>
                <a:latin typeface="Verdana" panose="020B0604030504040204" pitchFamily="34" charset="0"/>
              </a:defRPr>
            </a:lvl7pPr>
            <a:lvl8pPr marL="3429000" indent="-228600" defTabSz="642938" eaLnBrk="0" fontAlgn="base" hangingPunct="0">
              <a:spcBef>
                <a:spcPct val="0"/>
              </a:spcBef>
              <a:spcAft>
                <a:spcPct val="0"/>
              </a:spcAft>
              <a:defRPr sz="4400" b="1">
                <a:solidFill>
                  <a:schemeClr val="tx2"/>
                </a:solidFill>
                <a:latin typeface="Verdana" panose="020B0604030504040204" pitchFamily="34" charset="0"/>
              </a:defRPr>
            </a:lvl8pPr>
            <a:lvl9pPr marL="3886200" indent="-228600" defTabSz="642938"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110000"/>
              </a:lnSpc>
            </a:pPr>
            <a:r>
              <a:rPr lang="en-US" altLang="en-US" sz="2400" dirty="0" err="1">
                <a:solidFill>
                  <a:schemeClr val="tx1"/>
                </a:solidFill>
                <a:latin typeface="Arial Rounded MT"/>
                <a:cs typeface="Arial" panose="020B0604020202020204" pitchFamily="34" charset="0"/>
              </a:rPr>
              <a:t>Kesimpulan</a:t>
            </a:r>
            <a:r>
              <a:rPr lang="en-US" altLang="en-US" sz="2400" dirty="0">
                <a:solidFill>
                  <a:schemeClr val="tx1"/>
                </a:solidFill>
                <a:latin typeface="Arial Rounded MT"/>
                <a:cs typeface="Arial" panose="020B0604020202020204" pitchFamily="34" charset="0"/>
              </a:rPr>
              <a:t>:</a:t>
            </a:r>
          </a:p>
          <a:p>
            <a:pPr eaLnBrk="1" hangingPunct="1">
              <a:lnSpc>
                <a:spcPct val="110000"/>
              </a:lnSpc>
            </a:pPr>
            <a:r>
              <a:rPr lang="en-US" altLang="en-US" sz="2400" dirty="0">
                <a:solidFill>
                  <a:schemeClr val="tx1"/>
                </a:solidFill>
                <a:latin typeface="Arial Rounded MT"/>
                <a:cs typeface="Arial" panose="020B0604020202020204" pitchFamily="34" charset="0"/>
              </a:rPr>
              <a:t>DBA </a:t>
            </a:r>
            <a:r>
              <a:rPr lang="en-US" altLang="en-US" sz="2400" dirty="0" err="1">
                <a:solidFill>
                  <a:schemeClr val="tx1"/>
                </a:solidFill>
                <a:latin typeface="Arial Rounded MT"/>
                <a:cs typeface="Arial" panose="020B0604020202020204" pitchFamily="34" charset="0"/>
              </a:rPr>
              <a:t>memiliki</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akses</a:t>
            </a:r>
            <a:r>
              <a:rPr lang="en-US" altLang="en-US" sz="2400" dirty="0">
                <a:solidFill>
                  <a:schemeClr val="tx1"/>
                </a:solidFill>
                <a:latin typeface="Arial Rounded MT"/>
                <a:cs typeface="Arial" panose="020B0604020202020204" pitchFamily="34" charset="0"/>
              </a:rPr>
              <a:t> yang detail </a:t>
            </a:r>
            <a:r>
              <a:rPr lang="en-US" altLang="en-US" sz="2400" dirty="0" err="1">
                <a:solidFill>
                  <a:schemeClr val="tx1"/>
                </a:solidFill>
                <a:latin typeface="Arial Rounded MT"/>
                <a:cs typeface="Arial" panose="020B0604020202020204" pitchFamily="34" charset="0"/>
              </a:rPr>
              <a:t>terhadap</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kredit</a:t>
            </a:r>
            <a:r>
              <a:rPr lang="en-US" altLang="en-US" sz="2400" dirty="0">
                <a:solidFill>
                  <a:schemeClr val="tx1"/>
                </a:solidFill>
                <a:latin typeface="Arial Rounded MT"/>
                <a:cs typeface="Arial" panose="020B0604020202020204" pitchFamily="34" charset="0"/>
              </a:rPr>
              <a:t> card, </a:t>
            </a:r>
            <a:r>
              <a:rPr lang="en-US" altLang="en-US" sz="2400" dirty="0" err="1">
                <a:solidFill>
                  <a:schemeClr val="tx1"/>
                </a:solidFill>
                <a:latin typeface="Arial Rounded MT"/>
                <a:cs typeface="Arial" panose="020B0604020202020204" pitchFamily="34" charset="0"/>
              </a:rPr>
              <a:t>gaji</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dll</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Dalam</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beberapa</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kasus</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tidak</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ada</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peraturan</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khusus</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dari</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perusahaan</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ini</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semua</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tergantung</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kepada</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etika</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profesional</a:t>
            </a:r>
            <a:r>
              <a:rPr lang="en-US" altLang="en-US" sz="2400" dirty="0">
                <a:solidFill>
                  <a:schemeClr val="tx1"/>
                </a:solidFill>
                <a:latin typeface="Arial Rounded MT"/>
                <a:cs typeface="Arial" panose="020B0604020202020204" pitchFamily="34" charset="0"/>
              </a:rPr>
              <a:t> </a:t>
            </a:r>
            <a:r>
              <a:rPr lang="en-US" altLang="en-US" sz="2400" dirty="0" err="1">
                <a:solidFill>
                  <a:schemeClr val="tx1"/>
                </a:solidFill>
                <a:latin typeface="Arial Rounded MT"/>
                <a:cs typeface="Arial" panose="020B0604020202020204" pitchFamily="34" charset="0"/>
              </a:rPr>
              <a:t>Anda</a:t>
            </a:r>
            <a:r>
              <a:rPr lang="en-US" altLang="en-US" sz="2400" dirty="0">
                <a:solidFill>
                  <a:schemeClr val="tx1"/>
                </a:solidFill>
                <a:latin typeface="Arial Rounded MT"/>
                <a:cs typeface="Arial" panose="020B0604020202020204" pitchFamily="34" charset="0"/>
              </a:rPr>
              <a:t>.</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827088" y="333375"/>
            <a:ext cx="7359650" cy="1871489"/>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Isu</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b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Accuracy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kebenaran</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141315" name="Rectangle 2"/>
          <p:cNvSpPr>
            <a:spLocks noGrp="1" noChangeArrowheads="1"/>
          </p:cNvSpPr>
          <p:nvPr>
            <p:ph type="body" idx="1"/>
          </p:nvPr>
        </p:nvSpPr>
        <p:spPr>
          <a:xfrm>
            <a:off x="827088" y="1989138"/>
            <a:ext cx="7451725" cy="2052637"/>
          </a:xfrm>
        </p:spPr>
        <p:txBody>
          <a:bodyPr/>
          <a:lstStyle/>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Siapa</a:t>
            </a:r>
            <a:r>
              <a:rPr lang="en-GB" altLang="en-US" sz="2400" dirty="0" smtClean="0"/>
              <a:t> yang </a:t>
            </a:r>
            <a:r>
              <a:rPr lang="en-GB" altLang="en-US" sz="2400" dirty="0" err="1" smtClean="0"/>
              <a:t>bertanggung-jawab</a:t>
            </a:r>
            <a:r>
              <a:rPr lang="en-GB" altLang="en-US" sz="2400" dirty="0" smtClean="0"/>
              <a:t> </a:t>
            </a:r>
            <a:r>
              <a:rPr lang="en-GB" altLang="en-US" sz="2400" dirty="0" err="1" smtClean="0"/>
              <a:t>kepada</a:t>
            </a:r>
            <a:r>
              <a:rPr lang="en-GB" altLang="en-US" sz="2400" dirty="0" smtClean="0"/>
              <a:t>:</a:t>
            </a:r>
          </a:p>
          <a:p>
            <a:pPr indent="0" eaLnBrk="1" hangingPunct="1">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smtClean="0"/>
              <a:t>     </a:t>
            </a:r>
            <a:r>
              <a:rPr lang="en-GB" altLang="en-US" sz="2400" dirty="0" err="1" smtClean="0"/>
              <a:t>Autentikasi</a:t>
            </a:r>
            <a:r>
              <a:rPr lang="en-GB" altLang="en-US" sz="2400" dirty="0" smtClean="0"/>
              <a:t>, </a:t>
            </a:r>
            <a:r>
              <a:rPr lang="en-GB" altLang="en-US" sz="2400" dirty="0" err="1" smtClean="0"/>
              <a:t>ketepatan</a:t>
            </a:r>
            <a:r>
              <a:rPr lang="en-GB" altLang="en-US" sz="2400" dirty="0" smtClean="0"/>
              <a:t>, </a:t>
            </a:r>
            <a:r>
              <a:rPr lang="en-GB" altLang="en-US" sz="2400" dirty="0" err="1" smtClean="0"/>
              <a:t>dan</a:t>
            </a:r>
            <a:r>
              <a:rPr lang="en-GB" altLang="en-US" sz="2400" dirty="0" smtClean="0"/>
              <a:t> </a:t>
            </a:r>
            <a:r>
              <a:rPr lang="en-GB" altLang="en-US" sz="2400" dirty="0" err="1" smtClean="0"/>
              <a:t>keakuratan</a:t>
            </a:r>
            <a:r>
              <a:rPr lang="en-GB" altLang="en-US" sz="2400" dirty="0" smtClean="0"/>
              <a:t> </a:t>
            </a:r>
            <a:r>
              <a:rPr lang="en-GB" altLang="en-US" sz="2400" dirty="0" err="1" smtClean="0"/>
              <a:t>informasi</a:t>
            </a:r>
            <a:r>
              <a:rPr lang="en-GB" altLang="en-US" sz="2400" dirty="0" smtClean="0"/>
              <a:t>?</a:t>
            </a:r>
          </a:p>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Siapa</a:t>
            </a:r>
            <a:r>
              <a:rPr lang="en-GB" altLang="en-US" sz="2400" dirty="0" smtClean="0"/>
              <a:t> yang </a:t>
            </a:r>
            <a:r>
              <a:rPr lang="en-GB" altLang="en-US" sz="2400" dirty="0" err="1" smtClean="0"/>
              <a:t>harus</a:t>
            </a:r>
            <a:r>
              <a:rPr lang="en-GB" altLang="en-US" sz="2400" dirty="0" smtClean="0"/>
              <a:t> </a:t>
            </a:r>
            <a:r>
              <a:rPr lang="en-GB" altLang="en-US" sz="2400" dirty="0" err="1" smtClean="0"/>
              <a:t>menanggung</a:t>
            </a:r>
            <a:r>
              <a:rPr lang="en-GB" altLang="en-US" sz="2400" dirty="0" smtClean="0"/>
              <a:t> </a:t>
            </a:r>
            <a:r>
              <a:rPr lang="en-GB" altLang="en-US" sz="2400" dirty="0" err="1" smtClean="0"/>
              <a:t>bila</a:t>
            </a:r>
            <a:r>
              <a:rPr lang="en-GB" altLang="en-US" sz="2400" dirty="0" smtClean="0"/>
              <a:t> </a:t>
            </a:r>
            <a:r>
              <a:rPr lang="en-GB" altLang="en-US" sz="2400" dirty="0" err="1" smtClean="0"/>
              <a:t>ada</a:t>
            </a:r>
            <a:r>
              <a:rPr lang="en-GB" altLang="en-US" sz="2400" dirty="0" smtClean="0"/>
              <a:t> error di </a:t>
            </a:r>
            <a:r>
              <a:rPr lang="en-GB" altLang="en-US" sz="2400" dirty="0" err="1" smtClean="0"/>
              <a:t>informasi</a:t>
            </a:r>
            <a:r>
              <a:rPr lang="en-GB" altLang="en-US" sz="2400" dirty="0" smtClean="0"/>
              <a:t> </a:t>
            </a:r>
            <a:r>
              <a:rPr lang="en-GB" altLang="en-US" sz="2400" dirty="0" err="1" smtClean="0"/>
              <a:t>dan</a:t>
            </a:r>
            <a:r>
              <a:rPr lang="en-GB" altLang="en-US" sz="2400" dirty="0" smtClean="0"/>
              <a:t> </a:t>
            </a:r>
            <a:r>
              <a:rPr lang="en-GB" altLang="en-US" sz="2400" dirty="0" err="1" smtClean="0"/>
              <a:t>bagaimana</a:t>
            </a:r>
            <a:r>
              <a:rPr lang="en-GB" altLang="en-US" sz="2400" dirty="0" smtClean="0"/>
              <a:t> </a:t>
            </a:r>
            <a:r>
              <a:rPr lang="en-GB" altLang="en-US" sz="2400" dirty="0" err="1" smtClean="0"/>
              <a:t>kesalahan</a:t>
            </a:r>
            <a:r>
              <a:rPr lang="en-GB" altLang="en-US" sz="2400" dirty="0" smtClean="0"/>
              <a:t> </a:t>
            </a:r>
            <a:r>
              <a:rPr lang="en-GB" altLang="en-US" sz="2400" dirty="0" err="1" smtClean="0"/>
              <a:t>itu</a:t>
            </a:r>
            <a:r>
              <a:rPr lang="en-GB" altLang="en-US" sz="2400" dirty="0" smtClean="0"/>
              <a:t> </a:t>
            </a:r>
            <a:r>
              <a:rPr lang="en-GB" altLang="en-US" sz="2400" dirty="0" err="1" smtClean="0"/>
              <a:t>berakibat</a:t>
            </a:r>
            <a:r>
              <a:rPr lang="en-GB" altLang="en-US" sz="2400" dirty="0" smtClean="0"/>
              <a:t> </a:t>
            </a:r>
            <a:r>
              <a:rPr lang="en-GB" altLang="en-US" sz="2400" dirty="0" err="1" smtClean="0"/>
              <a:t>kepada</a:t>
            </a:r>
            <a:r>
              <a:rPr lang="en-GB" altLang="en-US" sz="2400" dirty="0" smtClean="0"/>
              <a:t> </a:t>
            </a:r>
            <a:r>
              <a:rPr lang="en-GB" altLang="en-US" sz="2400" dirty="0" err="1" smtClean="0"/>
              <a:t>sistem</a:t>
            </a:r>
            <a:r>
              <a:rPr lang="en-GB" altLang="en-US" sz="2400" dirty="0" smtClean="0"/>
              <a:t> </a:t>
            </a:r>
            <a:r>
              <a:rPr lang="en-GB" altLang="en-US" sz="2400" dirty="0" err="1" smtClean="0"/>
              <a:t>secara</a:t>
            </a:r>
            <a:r>
              <a:rPr lang="en-GB" altLang="en-US" sz="2400" dirty="0" smtClean="0"/>
              <a:t> </a:t>
            </a:r>
            <a:r>
              <a:rPr lang="en-GB" altLang="en-US" sz="2400" dirty="0" err="1" smtClean="0"/>
              <a:t>keseluruhan</a:t>
            </a:r>
            <a:r>
              <a:rPr lang="en-GB" altLang="en-US" sz="2400" dirty="0" smtClean="0"/>
              <a:t>?</a:t>
            </a:r>
          </a:p>
        </p:txBody>
      </p:sp>
      <p:pic>
        <p:nvPicPr>
          <p:cNvPr id="141316" name="Picture 4" descr="subpixel_accuracy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819150"/>
            <a:ext cx="3622675"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900113" y="260350"/>
            <a:ext cx="7359650" cy="2030413"/>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Isu</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b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Accuracy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kebenaran</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143363" name="Rectangle 2"/>
          <p:cNvSpPr>
            <a:spLocks noGrp="1" noChangeArrowheads="1"/>
          </p:cNvSpPr>
          <p:nvPr>
            <p:ph type="body" idx="1"/>
          </p:nvPr>
        </p:nvSpPr>
        <p:spPr>
          <a:xfrm>
            <a:off x="900113" y="1989138"/>
            <a:ext cx="7359650" cy="2005012"/>
          </a:xfrm>
        </p:spPr>
        <p:txBody>
          <a:bodyPr/>
          <a:lstStyle/>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smtClean="0"/>
              <a:t>Mis-informasi dapat berakibat fatal terhadap kehidupan seseorang.</a:t>
            </a:r>
          </a:p>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smtClean="0"/>
              <a:t>Khususnya saat bila  pihak yang memiliki informasi tak akurat tersebut diuntungkan dengan adanya power dan otoritas.</a:t>
            </a:r>
          </a:p>
        </p:txBody>
      </p:sp>
      <p:pic>
        <p:nvPicPr>
          <p:cNvPr id="143364" name="Picture 4" descr="subpixel_accuracy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1268413"/>
            <a:ext cx="3622675" cy="355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36912"/>
            <a:ext cx="7543800" cy="1449387"/>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BERIKUT ADA DATA-DATA YANG PERLU KITA CERMATI BERSAMA</a:t>
            </a:r>
            <a:endParaRPr lang="en-US" sz="5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151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79512" y="287339"/>
            <a:ext cx="8964487" cy="1269454"/>
          </a:xfrm>
        </p:spPr>
        <p:txBody>
          <a:bodyPr>
            <a:normAutofit/>
          </a:bodyPr>
          <a:lstStyle/>
          <a:p>
            <a:pPr algn="ctr" eaLnBrk="1" fontAlgn="auto" hangingPunct="1">
              <a:spcAft>
                <a:spcPts val="0"/>
              </a:spcAft>
              <a:defRPr/>
            </a:pPr>
            <a:r>
              <a:rPr lang="en-GB"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Data </a:t>
            </a:r>
            <a:r>
              <a:rPr lang="en-GB"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Tanpa</a:t>
            </a:r>
            <a:r>
              <a:rPr lang="en-GB"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Integritas</a:t>
            </a:r>
            <a:r>
              <a:rPr lang="en-GB"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 Data </a:t>
            </a:r>
            <a:r>
              <a:rPr lang="en-GB"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Terkontaminasi</a:t>
            </a:r>
            <a:endPar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63491" name="Rectangle 3"/>
          <p:cNvSpPr>
            <a:spLocks noGrp="1" noChangeArrowheads="1"/>
          </p:cNvSpPr>
          <p:nvPr>
            <p:ph type="body" idx="1"/>
          </p:nvPr>
        </p:nvSpPr>
        <p:spPr>
          <a:xfrm>
            <a:off x="539552" y="1916832"/>
            <a:ext cx="7543800" cy="4022725"/>
          </a:xfrm>
        </p:spPr>
        <p:txBody>
          <a:bodyPr rtlCol="0">
            <a:normAutofit/>
          </a:bodyPr>
          <a:lstStyle/>
          <a:p>
            <a:pPr marL="91440" indent="0" eaLnBrk="1" fontAlgn="auto" hangingPunct="1">
              <a:buFontTx/>
              <a:buNone/>
              <a:defRPr/>
            </a:pPr>
            <a:r>
              <a:rPr lang="en-US" altLang="en-US" sz="2400" dirty="0" err="1" smtClean="0">
                <a:solidFill>
                  <a:schemeClr val="tx1">
                    <a:lumMod val="75000"/>
                    <a:lumOff val="25000"/>
                  </a:schemeClr>
                </a:solidFill>
              </a:rPr>
              <a:t>Memberbaiki</a:t>
            </a:r>
            <a:r>
              <a:rPr lang="en-US" altLang="en-US" sz="2400" dirty="0" smtClean="0">
                <a:solidFill>
                  <a:schemeClr val="tx1">
                    <a:lumMod val="75000"/>
                    <a:lumOff val="25000"/>
                  </a:schemeClr>
                </a:solidFill>
              </a:rPr>
              <a:t> data </a:t>
            </a:r>
            <a:r>
              <a:rPr lang="en-US" altLang="en-US" sz="2400" dirty="0" err="1" smtClean="0">
                <a:solidFill>
                  <a:schemeClr val="tx1">
                    <a:lumMod val="75000"/>
                    <a:lumOff val="25000"/>
                  </a:schemeClr>
                </a:solidFill>
              </a:rPr>
              <a:t>dengan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pembersihan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tidak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sulit</a:t>
            </a:r>
            <a:r>
              <a:rPr lang="en-US" altLang="en-US" sz="2400" dirty="0" smtClean="0">
                <a:solidFill>
                  <a:schemeClr val="tx1">
                    <a:lumMod val="75000"/>
                    <a:lumOff val="25000"/>
                  </a:schemeClr>
                </a:solidFill>
              </a:rPr>
              <a:t>.</a:t>
            </a:r>
          </a:p>
          <a:p>
            <a:pPr marL="548640" indent="-457200" eaLnBrk="1" fontAlgn="auto" hangingPunct="1">
              <a:buFont typeface="Wingdings" panose="05000000000000000000" pitchFamily="2" charset="2"/>
              <a:buChar char="ü"/>
              <a:defRPr/>
            </a:pPr>
            <a:r>
              <a:rPr lang="en-US" altLang="en-US" sz="2400" dirty="0" err="1" smtClean="0">
                <a:solidFill>
                  <a:schemeClr val="tx1">
                    <a:lumMod val="75000"/>
                    <a:lumOff val="25000"/>
                  </a:schemeClr>
                </a:solidFill>
              </a:rPr>
              <a:t>Tapi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mahal</a:t>
            </a:r>
            <a:r>
              <a:rPr lang="en-US" altLang="en-US" sz="2400" dirty="0" smtClean="0">
                <a:solidFill>
                  <a:schemeClr val="tx1">
                    <a:lumMod val="75000"/>
                    <a:lumOff val="25000"/>
                  </a:schemeClr>
                </a:solidFill>
              </a:rPr>
              <a:t>.</a:t>
            </a:r>
          </a:p>
          <a:p>
            <a:pPr marL="548640" indent="-457200" eaLnBrk="1" fontAlgn="auto" hangingPunct="1">
              <a:buFont typeface="Wingdings" panose="05000000000000000000" pitchFamily="2" charset="2"/>
              <a:buChar char="ü"/>
              <a:defRPr/>
            </a:pPr>
            <a:r>
              <a:rPr lang="en-US" altLang="en-US" sz="2400" dirty="0" err="1" smtClean="0">
                <a:solidFill>
                  <a:schemeClr val="tx1">
                    <a:lumMod val="75000"/>
                    <a:lumOff val="25000"/>
                  </a:schemeClr>
                </a:solidFill>
              </a:rPr>
              <a:t>Perlu</a:t>
            </a:r>
            <a:r>
              <a:rPr lang="en-US" altLang="en-US" sz="2400" dirty="0" smtClean="0">
                <a:solidFill>
                  <a:schemeClr val="tx1">
                    <a:lumMod val="75000"/>
                    <a:lumOff val="25000"/>
                  </a:schemeClr>
                </a:solidFill>
              </a:rPr>
              <a:t> specialist.</a:t>
            </a:r>
          </a:p>
          <a:p>
            <a:pPr marL="91440" indent="0" eaLnBrk="1" fontAlgn="auto" hangingPunct="1">
              <a:buFontTx/>
              <a:buNone/>
              <a:defRPr/>
            </a:pPr>
            <a:endParaRPr lang="en-US" altLang="en-US" sz="2400" dirty="0" smtClean="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22324" y="287338"/>
            <a:ext cx="8321675" cy="1449387"/>
          </a:xfrm>
        </p:spPr>
        <p:txBody>
          <a:bodyPr>
            <a:normAutofit fontScale="90000"/>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Kasus</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1:</a:t>
            </a:r>
            <a:b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Rubah</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data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untuk</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tujuan</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marketing</a:t>
            </a:r>
          </a:p>
        </p:txBody>
      </p:sp>
      <p:sp>
        <p:nvSpPr>
          <p:cNvPr id="147459" name="Rectangle 3"/>
          <p:cNvSpPr>
            <a:spLocks noGrp="1" noChangeArrowheads="1"/>
          </p:cNvSpPr>
          <p:nvPr>
            <p:ph type="body" idx="1"/>
          </p:nvPr>
        </p:nvSpPr>
        <p:spPr>
          <a:xfrm>
            <a:off x="836613" y="1844675"/>
            <a:ext cx="8315325" cy="3321050"/>
          </a:xfrm>
        </p:spPr>
        <p:txBody>
          <a:bodyPr/>
          <a:lstStyle/>
          <a:p>
            <a:pPr indent="0" eaLnBrk="1" hangingPunct="1">
              <a:buFontTx/>
              <a:buNone/>
            </a:pPr>
            <a:r>
              <a:rPr lang="en-US" altLang="en-US" sz="2400" smtClean="0"/>
              <a:t>Problem: Anda mendapat tugas memasukkan  data dan menggambar grafik untuk laporan keuangan. Bos Anda meminta untuk menghapus tampilan yang rendah, karena akan menyebabkan laporan akan jelek secara keseluruhan.</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sz="half" idx="1"/>
          </p:nvPr>
        </p:nvSpPr>
        <p:spPr>
          <a:xfrm>
            <a:off x="827088" y="836713"/>
            <a:ext cx="3924300" cy="3311426"/>
          </a:xfrm>
          <a:ln w="12700">
            <a:solidFill>
              <a:srgbClr val="C0C0C0"/>
            </a:solidFill>
            <a:miter lim="800000"/>
            <a:headEnd/>
            <a:tailEnd/>
          </a:ln>
        </p:spPr>
        <p:txBody>
          <a:bodyPr/>
          <a:lstStyle/>
          <a:p>
            <a:pPr indent="0" eaLnBrk="1" hangingPunct="1">
              <a:buFontTx/>
              <a:buNone/>
            </a:pPr>
            <a:r>
              <a:rPr lang="en-US" altLang="en-US" sz="2400" dirty="0" err="1" smtClean="0">
                <a:solidFill>
                  <a:schemeClr val="tx1"/>
                </a:solidFill>
              </a:rPr>
              <a:t>Konservatif</a:t>
            </a:r>
            <a:r>
              <a:rPr lang="en-US" altLang="en-US" sz="2400" dirty="0" smtClean="0">
                <a:solidFill>
                  <a:schemeClr val="tx1"/>
                </a:solidFill>
              </a:rPr>
              <a:t>:</a:t>
            </a:r>
          </a:p>
          <a:p>
            <a:pPr indent="0" eaLnBrk="1" hangingPunct="1">
              <a:buFontTx/>
              <a:buNone/>
            </a:pPr>
            <a:r>
              <a:rPr lang="en-US" altLang="en-US" sz="2400" dirty="0" err="1" smtClean="0">
                <a:solidFill>
                  <a:schemeClr val="tx1"/>
                </a:solidFill>
              </a:rPr>
              <a:t>Merubah</a:t>
            </a:r>
            <a:r>
              <a:rPr lang="en-US" altLang="en-US" sz="2400" dirty="0" smtClean="0">
                <a:solidFill>
                  <a:schemeClr val="tx1"/>
                </a:solidFill>
              </a:rPr>
              <a:t> data </a:t>
            </a:r>
            <a:r>
              <a:rPr lang="en-US" altLang="en-US" sz="2400" dirty="0" err="1" smtClean="0">
                <a:solidFill>
                  <a:schemeClr val="tx1"/>
                </a:solidFill>
              </a:rPr>
              <a:t>akan</a:t>
            </a:r>
            <a:r>
              <a:rPr lang="en-US" altLang="en-US" sz="2400" dirty="0" smtClean="0">
                <a:solidFill>
                  <a:schemeClr val="tx1"/>
                </a:solidFill>
              </a:rPr>
              <a:t> </a:t>
            </a:r>
            <a:r>
              <a:rPr lang="en-US" altLang="en-US" sz="2400" dirty="0" err="1" smtClean="0">
                <a:solidFill>
                  <a:schemeClr val="tx1"/>
                </a:solidFill>
              </a:rPr>
              <a:t>menyebabkan</a:t>
            </a:r>
            <a:r>
              <a:rPr lang="en-US" altLang="en-US" sz="2400" dirty="0" smtClean="0">
                <a:solidFill>
                  <a:schemeClr val="tx1"/>
                </a:solidFill>
              </a:rPr>
              <a:t> </a:t>
            </a:r>
            <a:r>
              <a:rPr lang="en-US" altLang="en-US" sz="2400" dirty="0" err="1" smtClean="0">
                <a:solidFill>
                  <a:schemeClr val="tx1"/>
                </a:solidFill>
              </a:rPr>
              <a:t>masalah-masalah</a:t>
            </a:r>
            <a:r>
              <a:rPr lang="en-US" altLang="en-US" sz="2400" dirty="0" smtClean="0">
                <a:solidFill>
                  <a:schemeClr val="tx1"/>
                </a:solidFill>
              </a:rPr>
              <a:t> lain yang </a:t>
            </a:r>
            <a:r>
              <a:rPr lang="en-US" altLang="en-US" sz="2400" dirty="0" err="1" smtClean="0">
                <a:solidFill>
                  <a:schemeClr val="tx1"/>
                </a:solidFill>
              </a:rPr>
              <a:t>berkelanjutan</a:t>
            </a:r>
            <a:r>
              <a:rPr lang="en-US" altLang="en-US" sz="2400" dirty="0" smtClean="0">
                <a:solidFill>
                  <a:schemeClr val="tx1"/>
                </a:solidFill>
              </a:rPr>
              <a:t>. </a:t>
            </a:r>
            <a:r>
              <a:rPr lang="en-US" altLang="en-US" sz="2400" dirty="0" err="1" smtClean="0">
                <a:solidFill>
                  <a:schemeClr val="tx1"/>
                </a:solidFill>
              </a:rPr>
              <a:t>Tolak</a:t>
            </a:r>
            <a:r>
              <a:rPr lang="en-US" altLang="en-US" sz="2400" dirty="0" smtClean="0">
                <a:solidFill>
                  <a:schemeClr val="tx1"/>
                </a:solidFill>
              </a:rPr>
              <a:t> </a:t>
            </a:r>
            <a:r>
              <a:rPr lang="en-US" altLang="en-US" sz="2400" dirty="0" err="1" smtClean="0">
                <a:solidFill>
                  <a:schemeClr val="tx1"/>
                </a:solidFill>
              </a:rPr>
              <a:t>permintaan</a:t>
            </a:r>
            <a:r>
              <a:rPr lang="en-US" altLang="en-US" sz="2400" dirty="0" smtClean="0">
                <a:solidFill>
                  <a:schemeClr val="tx1"/>
                </a:solidFill>
              </a:rPr>
              <a:t> </a:t>
            </a:r>
            <a:r>
              <a:rPr lang="en-US" altLang="en-US" sz="2400" dirty="0" err="1" smtClean="0">
                <a:solidFill>
                  <a:schemeClr val="tx1"/>
                </a:solidFill>
              </a:rPr>
              <a:t>bos</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dan</a:t>
            </a:r>
            <a:r>
              <a:rPr lang="en-US" altLang="en-US" sz="2400" dirty="0" smtClean="0">
                <a:solidFill>
                  <a:schemeClr val="tx1"/>
                </a:solidFill>
              </a:rPr>
              <a:t> </a:t>
            </a:r>
            <a:r>
              <a:rPr lang="en-US" altLang="en-US" sz="2400" dirty="0" err="1" smtClean="0">
                <a:solidFill>
                  <a:schemeClr val="tx1"/>
                </a:solidFill>
              </a:rPr>
              <a:t>jelaskan</a:t>
            </a:r>
            <a:r>
              <a:rPr lang="en-US" altLang="en-US" sz="2400" dirty="0" smtClean="0">
                <a:solidFill>
                  <a:schemeClr val="tx1"/>
                </a:solidFill>
              </a:rPr>
              <a:t> </a:t>
            </a:r>
            <a:r>
              <a:rPr lang="en-US" altLang="en-US" sz="2400" dirty="0" err="1" smtClean="0">
                <a:solidFill>
                  <a:schemeClr val="tx1"/>
                </a:solidFill>
              </a:rPr>
              <a:t>bahwa</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tidak</a:t>
            </a:r>
            <a:r>
              <a:rPr lang="en-US" altLang="en-US" sz="2400" dirty="0" smtClean="0">
                <a:solidFill>
                  <a:schemeClr val="tx1"/>
                </a:solidFill>
              </a:rPr>
              <a:t> </a:t>
            </a:r>
            <a:r>
              <a:rPr lang="en-US" altLang="en-US" sz="2400" dirty="0" err="1" smtClean="0">
                <a:solidFill>
                  <a:schemeClr val="tx1"/>
                </a:solidFill>
              </a:rPr>
              <a:t>ingin</a:t>
            </a:r>
            <a:r>
              <a:rPr lang="en-US" altLang="en-US" sz="2400" dirty="0" smtClean="0">
                <a:solidFill>
                  <a:schemeClr val="tx1"/>
                </a:solidFill>
              </a:rPr>
              <a:t> </a:t>
            </a:r>
            <a:r>
              <a:rPr lang="en-US" altLang="en-US" sz="2400" dirty="0" err="1" smtClean="0">
                <a:solidFill>
                  <a:schemeClr val="tx1"/>
                </a:solidFill>
              </a:rPr>
              <a:t>terlibat</a:t>
            </a:r>
            <a:r>
              <a:rPr lang="en-US" altLang="en-US" sz="2400" dirty="0" smtClean="0">
                <a:solidFill>
                  <a:schemeClr val="tx1"/>
                </a:solidFill>
              </a:rPr>
              <a:t> </a:t>
            </a:r>
            <a:r>
              <a:rPr lang="en-US" altLang="en-US" sz="2400" dirty="0" err="1" smtClean="0">
                <a:solidFill>
                  <a:schemeClr val="tx1"/>
                </a:solidFill>
              </a:rPr>
              <a:t>dalam</a:t>
            </a:r>
            <a:r>
              <a:rPr lang="en-US" altLang="en-US" sz="2400" dirty="0" smtClean="0">
                <a:solidFill>
                  <a:schemeClr val="tx1"/>
                </a:solidFill>
              </a:rPr>
              <a:t> </a:t>
            </a:r>
            <a:r>
              <a:rPr lang="en-US" altLang="en-US" sz="2400" dirty="0" err="1" smtClean="0">
                <a:solidFill>
                  <a:schemeClr val="tx1"/>
                </a:solidFill>
              </a:rPr>
              <a:t>masalah</a:t>
            </a:r>
            <a:r>
              <a:rPr lang="en-US" altLang="en-US" sz="2400" dirty="0" smtClean="0">
                <a:solidFill>
                  <a:schemeClr val="tx1"/>
                </a:solidFill>
              </a:rPr>
              <a:t> </a:t>
            </a:r>
            <a:r>
              <a:rPr lang="en-US" altLang="en-US" sz="2400" dirty="0" err="1" smtClean="0">
                <a:solidFill>
                  <a:schemeClr val="tx1"/>
                </a:solidFill>
              </a:rPr>
              <a:t>hukum</a:t>
            </a:r>
            <a:r>
              <a:rPr lang="en-US" altLang="en-US" sz="2400" dirty="0" smtClean="0">
                <a:solidFill>
                  <a:schemeClr val="tx1"/>
                </a:solidFill>
              </a:rPr>
              <a:t>.</a:t>
            </a:r>
          </a:p>
          <a:p>
            <a:pPr indent="0" eaLnBrk="1" hangingPunct="1">
              <a:buFontTx/>
              <a:buNone/>
            </a:pPr>
            <a:endParaRPr lang="en-US" altLang="en-US" sz="2400" dirty="0" smtClean="0">
              <a:solidFill>
                <a:schemeClr val="tx1"/>
              </a:solidFill>
            </a:endParaRPr>
          </a:p>
        </p:txBody>
      </p:sp>
      <p:sp>
        <p:nvSpPr>
          <p:cNvPr id="149507" name="Rectangle 3"/>
          <p:cNvSpPr>
            <a:spLocks noGrp="1" noChangeArrowheads="1"/>
          </p:cNvSpPr>
          <p:nvPr>
            <p:ph type="body" sz="half" idx="2"/>
          </p:nvPr>
        </p:nvSpPr>
        <p:spPr>
          <a:xfrm>
            <a:off x="4751388" y="836713"/>
            <a:ext cx="3816350" cy="3311425"/>
          </a:xfrm>
          <a:ln w="12700">
            <a:solidFill>
              <a:srgbClr val="C0C0C0"/>
            </a:solidFill>
            <a:miter lim="800000"/>
            <a:headEnd/>
            <a:tailEnd/>
          </a:ln>
        </p:spPr>
        <p:txBody>
          <a:bodyPr/>
          <a:lstStyle/>
          <a:p>
            <a:pPr indent="0" eaLnBrk="1" hangingPunct="1">
              <a:buFontTx/>
              <a:buNone/>
            </a:pPr>
            <a:r>
              <a:rPr lang="en-US" altLang="en-US" sz="2400" dirty="0" smtClean="0">
                <a:solidFill>
                  <a:schemeClr val="tx1"/>
                </a:solidFill>
              </a:rPr>
              <a:t>Liberal:</a:t>
            </a:r>
          </a:p>
          <a:p>
            <a:pPr indent="0" eaLnBrk="1" hangingPunct="1">
              <a:buFontTx/>
              <a:buNone/>
            </a:pPr>
            <a:r>
              <a:rPr lang="en-US" altLang="en-US" sz="2400" dirty="0" err="1" smtClean="0">
                <a:solidFill>
                  <a:schemeClr val="tx1"/>
                </a:solidFill>
              </a:rPr>
              <a:t>Itu</a:t>
            </a:r>
            <a:r>
              <a:rPr lang="en-US" altLang="en-US" sz="2400" dirty="0" smtClean="0">
                <a:solidFill>
                  <a:schemeClr val="tx1"/>
                </a:solidFill>
              </a:rPr>
              <a:t> </a:t>
            </a:r>
            <a:r>
              <a:rPr lang="en-US" altLang="en-US" sz="2400" dirty="0" err="1" smtClean="0">
                <a:solidFill>
                  <a:schemeClr val="tx1"/>
                </a:solidFill>
              </a:rPr>
              <a:t>adalah</a:t>
            </a:r>
            <a:r>
              <a:rPr lang="en-US" altLang="en-US" sz="2400" dirty="0" smtClean="0">
                <a:solidFill>
                  <a:schemeClr val="tx1"/>
                </a:solidFill>
              </a:rPr>
              <a:t> </a:t>
            </a:r>
            <a:r>
              <a:rPr lang="en-US" altLang="en-US" sz="2400" dirty="0" err="1" smtClean="0">
                <a:solidFill>
                  <a:schemeClr val="tx1"/>
                </a:solidFill>
              </a:rPr>
              <a:t>hak</a:t>
            </a:r>
            <a:r>
              <a:rPr lang="en-US" altLang="en-US" sz="2400" dirty="0" smtClean="0">
                <a:solidFill>
                  <a:schemeClr val="tx1"/>
                </a:solidFill>
              </a:rPr>
              <a:t> </a:t>
            </a:r>
            <a:r>
              <a:rPr lang="en-US" altLang="en-US" sz="2400" dirty="0" err="1" smtClean="0">
                <a:solidFill>
                  <a:schemeClr val="tx1"/>
                </a:solidFill>
              </a:rPr>
              <a:t>prerogatif</a:t>
            </a:r>
            <a:r>
              <a:rPr lang="en-US" altLang="en-US" sz="2400" dirty="0" smtClean="0">
                <a:solidFill>
                  <a:schemeClr val="tx1"/>
                </a:solidFill>
              </a:rPr>
              <a:t> </a:t>
            </a:r>
            <a:r>
              <a:rPr lang="en-US" altLang="en-US" sz="2400" dirty="0" err="1" smtClean="0">
                <a:solidFill>
                  <a:schemeClr val="tx1"/>
                </a:solidFill>
              </a:rPr>
              <a:t>bos</a:t>
            </a:r>
            <a:r>
              <a:rPr lang="en-US" altLang="en-US" sz="2400" dirty="0" smtClean="0">
                <a:solidFill>
                  <a:schemeClr val="tx1"/>
                </a:solidFill>
              </a:rPr>
              <a:t> </a:t>
            </a:r>
            <a:r>
              <a:rPr lang="en-US" altLang="en-US" sz="2400" dirty="0" err="1" smtClean="0">
                <a:solidFill>
                  <a:schemeClr val="tx1"/>
                </a:solidFill>
              </a:rPr>
              <a:t>Anda</a:t>
            </a:r>
            <a:r>
              <a:rPr lang="en-US" altLang="en-US" sz="2400" dirty="0" smtClean="0">
                <a:solidFill>
                  <a:schemeClr val="tx1"/>
                </a:solidFill>
              </a:rPr>
              <a:t>. </a:t>
            </a:r>
            <a:r>
              <a:rPr lang="en-US" altLang="en-US" sz="2400" dirty="0" err="1" smtClean="0">
                <a:solidFill>
                  <a:schemeClr val="tx1"/>
                </a:solidFill>
              </a:rPr>
              <a:t>Pastikan</a:t>
            </a:r>
            <a:r>
              <a:rPr lang="en-US" altLang="en-US" sz="2400" dirty="0" smtClean="0">
                <a:solidFill>
                  <a:schemeClr val="tx1"/>
                </a:solidFill>
              </a:rPr>
              <a:t> </a:t>
            </a:r>
            <a:r>
              <a:rPr lang="en-US" altLang="en-US" sz="2400" dirty="0" err="1" smtClean="0">
                <a:solidFill>
                  <a:schemeClr val="tx1"/>
                </a:solidFill>
              </a:rPr>
              <a:t>saja</a:t>
            </a:r>
            <a:r>
              <a:rPr lang="en-US" altLang="en-US" sz="2400" dirty="0" smtClean="0">
                <a:solidFill>
                  <a:schemeClr val="tx1"/>
                </a:solidFill>
              </a:rPr>
              <a:t> </a:t>
            </a:r>
            <a:r>
              <a:rPr lang="en-US" altLang="en-US" sz="2400" dirty="0" err="1" smtClean="0">
                <a:solidFill>
                  <a:schemeClr val="tx1"/>
                </a:solidFill>
              </a:rPr>
              <a:t>bahwa</a:t>
            </a:r>
            <a:r>
              <a:rPr lang="en-US" altLang="en-US" sz="2400" dirty="0" smtClean="0">
                <a:solidFill>
                  <a:schemeClr val="tx1"/>
                </a:solidFill>
              </a:rPr>
              <a:t> </a:t>
            </a:r>
            <a:r>
              <a:rPr lang="en-US" altLang="en-US" sz="2400" dirty="0" err="1" smtClean="0">
                <a:solidFill>
                  <a:schemeClr val="tx1"/>
                </a:solidFill>
              </a:rPr>
              <a:t>itu</a:t>
            </a:r>
            <a:r>
              <a:rPr lang="en-US" altLang="en-US" sz="2400" dirty="0" smtClean="0">
                <a:solidFill>
                  <a:schemeClr val="tx1"/>
                </a:solidFill>
              </a:rPr>
              <a:t> </a:t>
            </a:r>
            <a:r>
              <a:rPr lang="en-US" altLang="en-US" sz="2400" dirty="0" err="1" smtClean="0">
                <a:solidFill>
                  <a:schemeClr val="tx1"/>
                </a:solidFill>
              </a:rPr>
              <a:t>tidak</a:t>
            </a:r>
            <a:r>
              <a:rPr lang="en-US" altLang="en-US" sz="2400" dirty="0" smtClean="0">
                <a:solidFill>
                  <a:schemeClr val="tx1"/>
                </a:solidFill>
              </a:rPr>
              <a:t> </a:t>
            </a:r>
            <a:r>
              <a:rPr lang="en-US" altLang="en-US" sz="2400" dirty="0" err="1" smtClean="0">
                <a:solidFill>
                  <a:schemeClr val="tx1"/>
                </a:solidFill>
              </a:rPr>
              <a:t>membuat</a:t>
            </a:r>
            <a:r>
              <a:rPr lang="en-US" altLang="en-US" sz="2400" dirty="0" smtClean="0">
                <a:solidFill>
                  <a:schemeClr val="tx1"/>
                </a:solidFill>
              </a:rPr>
              <a:t> data </a:t>
            </a:r>
            <a:r>
              <a:rPr lang="en-US" altLang="en-US" sz="2400" dirty="0" err="1" smtClean="0">
                <a:solidFill>
                  <a:schemeClr val="tx1"/>
                </a:solidFill>
              </a:rPr>
              <a:t>menjadi</a:t>
            </a:r>
            <a:r>
              <a:rPr lang="en-US" altLang="en-US" sz="2400" dirty="0" smtClean="0">
                <a:solidFill>
                  <a:schemeClr val="tx1"/>
                </a:solidFill>
              </a:rPr>
              <a:t> </a:t>
            </a:r>
            <a:r>
              <a:rPr lang="en-US" altLang="en-US" sz="2400" dirty="0" err="1" smtClean="0">
                <a:solidFill>
                  <a:schemeClr val="tx1"/>
                </a:solidFill>
              </a:rPr>
              <a:t>tidak</a:t>
            </a:r>
            <a:r>
              <a:rPr lang="en-US" altLang="en-US" sz="2400" dirty="0" smtClean="0">
                <a:solidFill>
                  <a:schemeClr val="tx1"/>
                </a:solidFill>
              </a:rPr>
              <a:t> </a:t>
            </a:r>
            <a:r>
              <a:rPr lang="en-US" altLang="en-US" sz="2400" dirty="0" err="1" smtClean="0">
                <a:solidFill>
                  <a:schemeClr val="tx1"/>
                </a:solidFill>
              </a:rPr>
              <a:t>akurat</a:t>
            </a:r>
            <a:r>
              <a:rPr lang="en-US" altLang="en-US" sz="2400" dirty="0" smtClean="0">
                <a:solidFill>
                  <a:schemeClr val="tx1"/>
                </a:solidFill>
              </a:rPr>
              <a:t>, </a:t>
            </a:r>
            <a:r>
              <a:rPr lang="en-US" altLang="en-US" sz="2400" dirty="0" err="1" smtClean="0">
                <a:solidFill>
                  <a:schemeClr val="tx1"/>
                </a:solidFill>
              </a:rPr>
              <a:t>dengan</a:t>
            </a:r>
            <a:r>
              <a:rPr lang="en-US" altLang="en-US" sz="2400" dirty="0" smtClean="0">
                <a:solidFill>
                  <a:schemeClr val="tx1"/>
                </a:solidFill>
              </a:rPr>
              <a:t> </a:t>
            </a:r>
            <a:r>
              <a:rPr lang="en-US" altLang="en-US" sz="2400" dirty="0" err="1" smtClean="0">
                <a:solidFill>
                  <a:schemeClr val="tx1"/>
                </a:solidFill>
              </a:rPr>
              <a:t>hanya</a:t>
            </a:r>
            <a:r>
              <a:rPr lang="en-US" altLang="en-US" sz="2400" dirty="0" smtClean="0">
                <a:solidFill>
                  <a:schemeClr val="tx1"/>
                </a:solidFill>
              </a:rPr>
              <a:t> </a:t>
            </a:r>
            <a:r>
              <a:rPr lang="en-US" altLang="en-US" sz="2400" dirty="0" err="1" smtClean="0">
                <a:solidFill>
                  <a:schemeClr val="tx1"/>
                </a:solidFill>
              </a:rPr>
              <a:t>membatasi</a:t>
            </a:r>
            <a:r>
              <a:rPr lang="en-US" altLang="en-US" sz="2400" dirty="0" smtClean="0">
                <a:solidFill>
                  <a:schemeClr val="tx1"/>
                </a:solidFill>
              </a:rPr>
              <a:t> </a:t>
            </a:r>
            <a:r>
              <a:rPr lang="en-US" altLang="en-US" sz="2400" dirty="0" err="1" smtClean="0">
                <a:solidFill>
                  <a:schemeClr val="tx1"/>
                </a:solidFill>
              </a:rPr>
              <a:t>laporan</a:t>
            </a:r>
            <a:r>
              <a:rPr lang="en-US" altLang="en-US" sz="2400" dirty="0" smtClean="0">
                <a:solidFill>
                  <a:schemeClr val="tx1"/>
                </a:solidFill>
              </a:rPr>
              <a:t>. </a:t>
            </a:r>
            <a:r>
              <a:rPr lang="en-US" altLang="en-US" sz="2400" dirty="0" err="1" smtClean="0">
                <a:solidFill>
                  <a:schemeClr val="tx1"/>
                </a:solidFill>
              </a:rPr>
              <a:t>Jangan</a:t>
            </a:r>
            <a:r>
              <a:rPr lang="en-US" altLang="en-US" sz="2400" dirty="0" smtClean="0">
                <a:solidFill>
                  <a:schemeClr val="tx1"/>
                </a:solidFill>
              </a:rPr>
              <a:t> </a:t>
            </a:r>
            <a:r>
              <a:rPr lang="en-US" altLang="en-US" sz="2400" dirty="0" err="1" smtClean="0">
                <a:solidFill>
                  <a:schemeClr val="tx1"/>
                </a:solidFill>
              </a:rPr>
              <a:t>terjebak</a:t>
            </a:r>
            <a:r>
              <a:rPr lang="en-US" altLang="en-US" sz="2400" dirty="0" smtClean="0">
                <a:solidFill>
                  <a:schemeClr val="tx1"/>
                </a:solidFill>
              </a:rPr>
              <a:t> </a:t>
            </a:r>
            <a:r>
              <a:rPr lang="en-US" altLang="en-US" sz="2400" dirty="0" err="1" smtClean="0">
                <a:solidFill>
                  <a:schemeClr val="tx1"/>
                </a:solidFill>
              </a:rPr>
              <a:t>dalam</a:t>
            </a:r>
            <a:r>
              <a:rPr lang="en-US" altLang="en-US" sz="2400" dirty="0" smtClean="0">
                <a:solidFill>
                  <a:schemeClr val="tx1"/>
                </a:solidFill>
              </a:rPr>
              <a:t> </a:t>
            </a:r>
            <a:r>
              <a:rPr lang="en-US" altLang="en-US" sz="2400" dirty="0" err="1" smtClean="0">
                <a:solidFill>
                  <a:schemeClr val="tx1"/>
                </a:solidFill>
              </a:rPr>
              <a:t>merubah</a:t>
            </a:r>
            <a:r>
              <a:rPr lang="en-US" altLang="en-US" sz="2400" dirty="0" smtClean="0">
                <a:solidFill>
                  <a:schemeClr val="tx1"/>
                </a:solidFill>
              </a:rPr>
              <a:t> </a:t>
            </a:r>
            <a:r>
              <a:rPr lang="en-US" altLang="en-US" sz="2400" dirty="0" err="1" smtClean="0">
                <a:solidFill>
                  <a:schemeClr val="tx1"/>
                </a:solidFill>
              </a:rPr>
              <a:t>atau</a:t>
            </a:r>
            <a:r>
              <a:rPr lang="en-US" altLang="en-US" sz="2400" dirty="0" smtClean="0">
                <a:solidFill>
                  <a:schemeClr val="tx1"/>
                </a:solidFill>
              </a:rPr>
              <a:t> </a:t>
            </a:r>
            <a:r>
              <a:rPr lang="en-US" altLang="en-US" sz="2400" dirty="0" err="1" smtClean="0">
                <a:solidFill>
                  <a:schemeClr val="tx1"/>
                </a:solidFill>
              </a:rPr>
              <a:t>menghapus</a:t>
            </a:r>
            <a:r>
              <a:rPr lang="en-US" altLang="en-US" sz="2400" dirty="0" smtClean="0">
                <a:solidFill>
                  <a:schemeClr val="tx1"/>
                </a:solidFill>
              </a:rPr>
              <a:t> data.</a:t>
            </a:r>
          </a:p>
        </p:txBody>
      </p:sp>
      <p:sp>
        <p:nvSpPr>
          <p:cNvPr id="149508" name="Rectangle 4"/>
          <p:cNvSpPr>
            <a:spLocks noChangeArrowheads="1"/>
          </p:cNvSpPr>
          <p:nvPr/>
        </p:nvSpPr>
        <p:spPr bwMode="auto">
          <a:xfrm>
            <a:off x="179388" y="4352925"/>
            <a:ext cx="8820150" cy="2403475"/>
          </a:xfrm>
          <a:prstGeom prst="rect">
            <a:avLst/>
          </a:prstGeom>
          <a:noFill/>
          <a:ln>
            <a:noFill/>
          </a:ln>
          <a:effectLst>
            <a:outerShdw dist="51782" dir="6150641"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2146" tIns="0" rIns="32146" bIns="0"/>
          <a:lstStyle>
            <a:lvl1pPr marL="17463" defTabSz="642938">
              <a:defRPr sz="4400" b="1">
                <a:solidFill>
                  <a:schemeClr val="tx2"/>
                </a:solidFill>
                <a:latin typeface="Verdana" panose="020B0604030504040204" pitchFamily="34" charset="0"/>
              </a:defRPr>
            </a:lvl1pPr>
            <a:lvl2pPr marL="742950" indent="-285750" defTabSz="642938">
              <a:defRPr sz="4400" b="1">
                <a:solidFill>
                  <a:schemeClr val="tx2"/>
                </a:solidFill>
                <a:latin typeface="Verdana" panose="020B0604030504040204" pitchFamily="34" charset="0"/>
              </a:defRPr>
            </a:lvl2pPr>
            <a:lvl3pPr marL="1143000" indent="-228600" defTabSz="642938">
              <a:defRPr sz="4400" b="1">
                <a:solidFill>
                  <a:schemeClr val="tx2"/>
                </a:solidFill>
                <a:latin typeface="Verdana" panose="020B0604030504040204" pitchFamily="34" charset="0"/>
              </a:defRPr>
            </a:lvl3pPr>
            <a:lvl4pPr marL="1600200" indent="-228600" defTabSz="642938">
              <a:defRPr sz="4400" b="1">
                <a:solidFill>
                  <a:schemeClr val="tx2"/>
                </a:solidFill>
                <a:latin typeface="Verdana" panose="020B0604030504040204" pitchFamily="34" charset="0"/>
              </a:defRPr>
            </a:lvl4pPr>
            <a:lvl5pPr marL="2057400" indent="-228600" defTabSz="642938">
              <a:defRPr sz="4400" b="1">
                <a:solidFill>
                  <a:schemeClr val="tx2"/>
                </a:solidFill>
                <a:latin typeface="Verdana" panose="020B0604030504040204" pitchFamily="34" charset="0"/>
              </a:defRPr>
            </a:lvl5pPr>
            <a:lvl6pPr marL="2514600" indent="-228600" defTabSz="642938" eaLnBrk="0" fontAlgn="base" hangingPunct="0">
              <a:spcBef>
                <a:spcPct val="0"/>
              </a:spcBef>
              <a:spcAft>
                <a:spcPct val="0"/>
              </a:spcAft>
              <a:defRPr sz="4400" b="1">
                <a:solidFill>
                  <a:schemeClr val="tx2"/>
                </a:solidFill>
                <a:latin typeface="Verdana" panose="020B0604030504040204" pitchFamily="34" charset="0"/>
              </a:defRPr>
            </a:lvl6pPr>
            <a:lvl7pPr marL="2971800" indent="-228600" defTabSz="642938" eaLnBrk="0" fontAlgn="base" hangingPunct="0">
              <a:spcBef>
                <a:spcPct val="0"/>
              </a:spcBef>
              <a:spcAft>
                <a:spcPct val="0"/>
              </a:spcAft>
              <a:defRPr sz="4400" b="1">
                <a:solidFill>
                  <a:schemeClr val="tx2"/>
                </a:solidFill>
                <a:latin typeface="Verdana" panose="020B0604030504040204" pitchFamily="34" charset="0"/>
              </a:defRPr>
            </a:lvl7pPr>
            <a:lvl8pPr marL="3429000" indent="-228600" defTabSz="642938" eaLnBrk="0" fontAlgn="base" hangingPunct="0">
              <a:spcBef>
                <a:spcPct val="0"/>
              </a:spcBef>
              <a:spcAft>
                <a:spcPct val="0"/>
              </a:spcAft>
              <a:defRPr sz="4400" b="1">
                <a:solidFill>
                  <a:schemeClr val="tx2"/>
                </a:solidFill>
                <a:latin typeface="Verdana" panose="020B0604030504040204" pitchFamily="34" charset="0"/>
              </a:defRPr>
            </a:lvl8pPr>
            <a:lvl9pPr marL="3886200" indent="-228600" defTabSz="642938"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110000"/>
              </a:lnSpc>
            </a:pPr>
            <a:r>
              <a:rPr lang="en-US" altLang="en-US" sz="2400">
                <a:solidFill>
                  <a:schemeClr val="tx1"/>
                </a:solidFill>
                <a:latin typeface="Arial Rounded MT"/>
                <a:cs typeface="Arial" panose="020B0604020202020204" pitchFamily="34" charset="0"/>
              </a:rPr>
              <a:t>Kesimpulan:</a:t>
            </a:r>
          </a:p>
          <a:p>
            <a:pPr eaLnBrk="1" hangingPunct="1">
              <a:lnSpc>
                <a:spcPct val="110000"/>
              </a:lnSpc>
            </a:pPr>
            <a:r>
              <a:rPr lang="en-US" altLang="en-US" sz="2400">
                <a:solidFill>
                  <a:schemeClr val="tx1"/>
                </a:solidFill>
                <a:latin typeface="Arial Rounded MT"/>
                <a:cs typeface="Arial" panose="020B0604020202020204" pitchFamily="34" charset="0"/>
              </a:rPr>
              <a:t>Sayangnya hal ini sering terjadi. Tidak melaporkan sesi data tertentu lebih baik daripada merubah data. Selalu ingat hukum dan etika profesional Anda. Karena apa yang Anda lakukan akan menjadi bahan pijakan suatu keputusan.</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900113" y="188913"/>
            <a:ext cx="7359650" cy="2087959"/>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Isu</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4:</a:t>
            </a:r>
            <a:b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Property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kepemilikan</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69635" name="Rectangle 2"/>
          <p:cNvSpPr>
            <a:spLocks noGrp="1" noChangeArrowheads="1"/>
          </p:cNvSpPr>
          <p:nvPr>
            <p:ph type="body" idx="1"/>
          </p:nvPr>
        </p:nvSpPr>
        <p:spPr>
          <a:xfrm>
            <a:off x="900113" y="2019300"/>
            <a:ext cx="7359650" cy="2052638"/>
          </a:xfrm>
        </p:spPr>
        <p:txBody>
          <a:bodyPr rtlCol="0">
            <a:normAutofit/>
          </a:bodyPr>
          <a:lstStyle/>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Siapa</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pemilik</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informasi</a:t>
            </a:r>
            <a:r>
              <a:rPr lang="en-GB" altLang="en-US" sz="2400" dirty="0" smtClean="0">
                <a:solidFill>
                  <a:schemeClr val="tx1">
                    <a:lumMod val="75000"/>
                    <a:lumOff val="25000"/>
                  </a:schemeClr>
                </a:solidFill>
              </a:rPr>
              <a:t>? </a:t>
            </a:r>
          </a:p>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Bagaimana</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harganya</a:t>
            </a:r>
            <a:r>
              <a:rPr lang="en-GB" altLang="en-US" sz="2400" dirty="0" smtClean="0">
                <a:solidFill>
                  <a:schemeClr val="tx1">
                    <a:lumMod val="75000"/>
                    <a:lumOff val="25000"/>
                  </a:schemeClr>
                </a:solidFill>
              </a:rPr>
              <a:t>? </a:t>
            </a:r>
          </a:p>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Bagaimana</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informasi</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itu</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mengalir</a:t>
            </a:r>
            <a:r>
              <a:rPr lang="en-GB" altLang="en-US" sz="2400" dirty="0" smtClean="0">
                <a:solidFill>
                  <a:schemeClr val="tx1">
                    <a:lumMod val="75000"/>
                    <a:lumOff val="25000"/>
                  </a:schemeClr>
                </a:solidFill>
              </a:rPr>
              <a:t>? </a:t>
            </a:r>
          </a:p>
          <a:p>
            <a:pPr marL="548640" indent="-457200" eaLnBrk="1" fontAlgn="auto"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err="1" smtClean="0">
                <a:solidFill>
                  <a:schemeClr val="tx1">
                    <a:lumMod val="75000"/>
                    <a:lumOff val="25000"/>
                  </a:schemeClr>
                </a:solidFill>
              </a:rPr>
              <a:t>Siapa</a:t>
            </a:r>
            <a:r>
              <a:rPr lang="en-GB" altLang="en-US" sz="2400" dirty="0" smtClean="0">
                <a:solidFill>
                  <a:schemeClr val="tx1">
                    <a:lumMod val="75000"/>
                    <a:lumOff val="25000"/>
                  </a:schemeClr>
                </a:solidFill>
              </a:rPr>
              <a:t> yang </a:t>
            </a:r>
            <a:r>
              <a:rPr lang="en-GB" altLang="en-US" sz="2400" dirty="0" err="1" smtClean="0">
                <a:solidFill>
                  <a:schemeClr val="tx1">
                    <a:lumMod val="75000"/>
                    <a:lumOff val="25000"/>
                  </a:schemeClr>
                </a:solidFill>
              </a:rPr>
              <a:t>boleh</a:t>
            </a:r>
            <a:r>
              <a:rPr lang="en-GB" altLang="en-US" sz="2400" dirty="0" smtClean="0">
                <a:solidFill>
                  <a:schemeClr val="tx1">
                    <a:lumMod val="75000"/>
                    <a:lumOff val="25000"/>
                  </a:schemeClr>
                </a:solidFill>
              </a:rPr>
              <a:t> </a:t>
            </a:r>
            <a:r>
              <a:rPr lang="en-GB" altLang="en-US" sz="2400" dirty="0" err="1" smtClean="0">
                <a:solidFill>
                  <a:schemeClr val="tx1">
                    <a:lumMod val="75000"/>
                    <a:lumOff val="25000"/>
                  </a:schemeClr>
                </a:solidFill>
              </a:rPr>
              <a:t>mengakses</a:t>
            </a:r>
            <a:r>
              <a:rPr lang="en-GB" altLang="en-US" sz="2400" dirty="0" smtClean="0">
                <a:solidFill>
                  <a:schemeClr val="tx1">
                    <a:lumMod val="75000"/>
                    <a:lumOff val="25000"/>
                  </a:schemeClr>
                </a:solidFill>
              </a:rPr>
              <a:t>?</a:t>
            </a:r>
          </a:p>
        </p:txBody>
      </p:sp>
      <p:pic>
        <p:nvPicPr>
          <p:cNvPr id="151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404813"/>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827088" y="188913"/>
            <a:ext cx="7359650" cy="2203450"/>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Intellectual Property</a:t>
            </a:r>
          </a:p>
        </p:txBody>
      </p:sp>
      <p:pic>
        <p:nvPicPr>
          <p:cNvPr id="153603" name="Picture 4" descr="BrainIdeaSmal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916113"/>
            <a:ext cx="3600450"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900113" y="260350"/>
            <a:ext cx="7359650" cy="2203450"/>
          </a:xfrm>
        </p:spPr>
        <p:txBody>
          <a:bodyPr lIns="0" rIns="0" anchor="ctr"/>
          <a:lstStyle/>
          <a:p>
            <a:pPr eaLnBrk="1" fontAlgn="auto" hangingPunct="1">
              <a:spcAft>
                <a:spcPts val="0"/>
              </a:spcAft>
              <a:defRPr/>
            </a:pP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Property</a:t>
            </a:r>
            <a:endPar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55651" name="Rectangle 2"/>
          <p:cNvSpPr>
            <a:spLocks noGrp="1" noChangeArrowheads="1"/>
          </p:cNvSpPr>
          <p:nvPr>
            <p:ph type="body" idx="1"/>
          </p:nvPr>
        </p:nvSpPr>
        <p:spPr>
          <a:xfrm>
            <a:off x="900113" y="2019300"/>
            <a:ext cx="7359650" cy="2005013"/>
          </a:xfrm>
        </p:spPr>
        <p:txBody>
          <a:bodyPr/>
          <a:lstStyle/>
          <a:p>
            <a:pPr marL="433388" indent="-342900" eaLnBrk="1" hangingPunct="1">
              <a:buFont typeface="Wingdings" panose="05000000000000000000" pitchFamily="2" charset="2"/>
              <a:buChar char="ü"/>
            </a:pPr>
            <a:r>
              <a:rPr lang="en-GB" altLang="en-US" sz="2400" smtClean="0"/>
              <a:t>Sebuah informasi mungkin memerlukan harga yang tinggi untuk memproduksinya.</a:t>
            </a:r>
          </a:p>
          <a:p>
            <a:pPr marL="433388" indent="-342900" eaLnBrk="1" hangingPunct="1">
              <a:buFont typeface="Wingdings" panose="05000000000000000000" pitchFamily="2" charset="2"/>
              <a:buChar char="ü"/>
            </a:pPr>
            <a:r>
              <a:rPr lang="en-GB" altLang="en-US" sz="2400" smtClean="0"/>
              <a:t>Sekali diproduksi secara digital, maka ia mudah direproduksi dan didistribusikan, tanpa merusak produk aslinya.</a:t>
            </a:r>
          </a:p>
        </p:txBody>
      </p:sp>
      <p:pic>
        <p:nvPicPr>
          <p:cNvPr id="155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404813"/>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900113" y="157163"/>
            <a:ext cx="7359650" cy="2047701"/>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Isu</a:t>
            </a: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4:</a:t>
            </a:r>
            <a:b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Accessibility (</a:t>
            </a:r>
            <a:r>
              <a:rPr lang="en-GB" alt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alt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akses</a:t>
            </a:r>
            <a:r>
              <a:rPr lang="en-GB" alt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157699" name="Rectangle 2"/>
          <p:cNvSpPr>
            <a:spLocks noGrp="1" noChangeArrowheads="1"/>
          </p:cNvSpPr>
          <p:nvPr>
            <p:ph type="body" idx="1"/>
          </p:nvPr>
        </p:nvSpPr>
        <p:spPr>
          <a:xfrm>
            <a:off x="900113" y="1971675"/>
            <a:ext cx="5903912" cy="2052638"/>
          </a:xfrm>
        </p:spPr>
        <p:txBody>
          <a:bodyPr/>
          <a:lstStyle/>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Informasi</a:t>
            </a:r>
            <a:r>
              <a:rPr lang="en-GB" altLang="en-US" sz="2400" dirty="0" smtClean="0"/>
              <a:t> </a:t>
            </a:r>
            <a:r>
              <a:rPr lang="en-GB" altLang="en-US" sz="2400" dirty="0" err="1" smtClean="0"/>
              <a:t>apa</a:t>
            </a:r>
            <a:r>
              <a:rPr lang="en-GB" altLang="en-US" sz="2400" dirty="0" smtClean="0"/>
              <a:t> yang </a:t>
            </a:r>
            <a:r>
              <a:rPr lang="en-GB" altLang="en-US" sz="2400" dirty="0" err="1" smtClean="0"/>
              <a:t>dapat</a:t>
            </a:r>
            <a:r>
              <a:rPr lang="en-GB" altLang="en-US" sz="2400" dirty="0" smtClean="0"/>
              <a:t> </a:t>
            </a:r>
            <a:r>
              <a:rPr lang="en-GB" altLang="en-US" sz="2400" dirty="0" err="1" smtClean="0"/>
              <a:t>diperoleh</a:t>
            </a:r>
            <a:r>
              <a:rPr lang="en-GB" altLang="en-US" sz="2400" dirty="0" smtClean="0"/>
              <a:t> </a:t>
            </a:r>
            <a:r>
              <a:rPr lang="en-GB" altLang="en-US" sz="2400" dirty="0" err="1" smtClean="0"/>
              <a:t>oleh</a:t>
            </a:r>
            <a:r>
              <a:rPr lang="en-GB" altLang="en-US" sz="2400" dirty="0" smtClean="0"/>
              <a:t> </a:t>
            </a:r>
            <a:r>
              <a:rPr lang="en-GB" altLang="en-US" sz="2400" dirty="0" err="1" smtClean="0"/>
              <a:t>seseorang</a:t>
            </a:r>
            <a:r>
              <a:rPr lang="en-GB" altLang="en-US" sz="2400" dirty="0" smtClean="0"/>
              <a:t> </a:t>
            </a:r>
            <a:r>
              <a:rPr lang="en-GB" altLang="en-US" sz="2400" dirty="0" err="1" smtClean="0"/>
              <a:t>atau</a:t>
            </a:r>
            <a:r>
              <a:rPr lang="en-GB" altLang="en-US" sz="2400" dirty="0" smtClean="0"/>
              <a:t> </a:t>
            </a:r>
            <a:r>
              <a:rPr lang="en-GB" altLang="en-US" sz="2400" dirty="0" err="1" smtClean="0"/>
              <a:t>organisasi</a:t>
            </a:r>
            <a:r>
              <a:rPr lang="en-GB" altLang="en-US" sz="2400" dirty="0" smtClean="0"/>
              <a:t>? </a:t>
            </a:r>
          </a:p>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r>
              <a:rPr lang="en-GB" altLang="en-US" sz="2400" dirty="0" err="1" smtClean="0"/>
              <a:t>Dalam</a:t>
            </a:r>
            <a:r>
              <a:rPr lang="en-GB" altLang="en-US" sz="2400" dirty="0" smtClean="0"/>
              <a:t> </a:t>
            </a:r>
            <a:r>
              <a:rPr lang="en-GB" altLang="en-US" sz="2400" dirty="0" err="1" smtClean="0"/>
              <a:t>kondisi</a:t>
            </a:r>
            <a:r>
              <a:rPr lang="en-GB" altLang="en-US" sz="2400" dirty="0" smtClean="0"/>
              <a:t> </a:t>
            </a:r>
            <a:r>
              <a:rPr lang="en-GB" altLang="en-US" sz="2400" dirty="0" err="1" smtClean="0"/>
              <a:t>seperti</a:t>
            </a:r>
            <a:r>
              <a:rPr lang="en-GB" altLang="en-US" sz="2400" dirty="0" smtClean="0"/>
              <a:t> </a:t>
            </a:r>
            <a:r>
              <a:rPr lang="en-GB" altLang="en-US" sz="2400" dirty="0" err="1" smtClean="0"/>
              <a:t>apa</a:t>
            </a:r>
            <a:r>
              <a:rPr lang="en-GB" altLang="en-US" sz="2400" dirty="0" smtClean="0"/>
              <a:t>?</a:t>
            </a:r>
          </a:p>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pPr>
            <a:endParaRPr lang="en-GB" altLang="en-US" sz="2400" dirty="0" smtClean="0"/>
          </a:p>
        </p:txBody>
      </p:sp>
      <p:pic>
        <p:nvPicPr>
          <p:cNvPr id="157700" name="Picture 4" descr="accessibilit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188" y="1700213"/>
            <a:ext cx="2155825"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827088" y="404813"/>
            <a:ext cx="8078787" cy="1709737"/>
          </a:xfrm>
        </p:spPr>
        <p:txBody>
          <a:bodyPr lIns="0" rIns="0" anchor="ctr"/>
          <a:lstStyle/>
          <a:p>
            <a:pPr eaLnBrk="1" fontAlgn="auto" hangingPunct="1">
              <a:spcAft>
                <a:spcPts val="0"/>
              </a:spcAft>
              <a:tabLst>
                <a:tab pos="15875" algn="l"/>
                <a:tab pos="639763"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Standar</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GB"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Profesi</a:t>
            </a:r>
            <a:r>
              <a:rPr lang="en-GB"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IT</a:t>
            </a:r>
          </a:p>
        </p:txBody>
      </p:sp>
      <p:sp>
        <p:nvSpPr>
          <p:cNvPr id="159747" name="Rectangle 2"/>
          <p:cNvSpPr>
            <a:spLocks noGrp="1" noChangeArrowheads="1"/>
          </p:cNvSpPr>
          <p:nvPr>
            <p:ph type="body" idx="1"/>
          </p:nvPr>
        </p:nvSpPr>
        <p:spPr>
          <a:xfrm>
            <a:off x="827088" y="1844675"/>
            <a:ext cx="8078787" cy="3678238"/>
          </a:xfrm>
        </p:spPr>
        <p:txBody>
          <a:bodyPr/>
          <a:lstStyle/>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t>ACM</a:t>
            </a:r>
          </a:p>
          <a:p>
            <a:pPr indent="0" eaLnBrk="1" hangingPunct="1">
              <a:buFontTx/>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t>       “Code of Ethics and Professional Conduct”</a:t>
            </a:r>
          </a:p>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t>Computer Ethics Institute</a:t>
            </a:r>
          </a:p>
          <a:p>
            <a:pPr lvl="1" indent="0" eaLnBrk="1" hangingPunct="1">
              <a:buFontTx/>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t>       “The Ten </a:t>
            </a:r>
            <a:r>
              <a:rPr lang="en-GB" altLang="en-US" sz="2400" dirty="0" err="1" smtClean="0"/>
              <a:t>Commandements</a:t>
            </a:r>
            <a:r>
              <a:rPr lang="en-GB" altLang="en-US" sz="2400" dirty="0" smtClean="0"/>
              <a:t> of Ethic's”</a:t>
            </a:r>
          </a:p>
          <a:p>
            <a:pPr marL="433388" indent="-342900" eaLnBrk="1" hangingPunct="1">
              <a:buFont typeface="Wingdings" panose="05000000000000000000" pitchFamily="2" charset="2"/>
              <a:buChar char="ü"/>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cs typeface="Arial" panose="020B0604020202020204" pitchFamily="34" charset="0"/>
              </a:rPr>
              <a:t>Data Processing Management Association</a:t>
            </a:r>
          </a:p>
          <a:p>
            <a:pPr lvl="1" indent="0" eaLnBrk="1" hangingPunct="1">
              <a:buFontTx/>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r>
              <a:rPr lang="en-GB" altLang="en-US" sz="2400" dirty="0" smtClean="0">
                <a:cs typeface="Arial" panose="020B0604020202020204" pitchFamily="34" charset="0"/>
              </a:rPr>
              <a:t>       “Code of Ethics and Standards of Conduct”</a:t>
            </a:r>
          </a:p>
          <a:p>
            <a:pPr lvl="1" indent="0" eaLnBrk="1" hangingPunct="1">
              <a:buFontTx/>
              <a:buNone/>
              <a:tabLst>
                <a:tab pos="15875" algn="l"/>
                <a:tab pos="641350" algn="l"/>
                <a:tab pos="1282700" algn="l"/>
                <a:tab pos="1925638" algn="l"/>
                <a:tab pos="2568575" algn="l"/>
                <a:tab pos="3211513" algn="l"/>
                <a:tab pos="3854450" algn="l"/>
                <a:tab pos="4497388" algn="l"/>
                <a:tab pos="5140325" algn="l"/>
                <a:tab pos="5783263" algn="l"/>
                <a:tab pos="6426200" algn="l"/>
                <a:tab pos="7069138" algn="l"/>
                <a:tab pos="7712075" algn="l"/>
                <a:tab pos="8355013" algn="l"/>
                <a:tab pos="8997950" algn="l"/>
                <a:tab pos="9640888" algn="l"/>
                <a:tab pos="10283825" algn="l"/>
                <a:tab pos="10926763" algn="l"/>
              </a:tabLst>
              <a:defRPr/>
            </a:pPr>
            <a:endParaRPr lang="en-GB" altLang="en-US" sz="2400" dirty="0" smtClean="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813" y="549275"/>
            <a:ext cx="8250683" cy="1143000"/>
          </a:xfrm>
        </p:spPr>
        <p:txBody>
          <a:bodyPr>
            <a:noAutofit/>
          </a:bodyPr>
          <a:lstStyle/>
          <a:p>
            <a:pPr eaLnBrk="1" fontAlgn="auto" hangingPunct="1">
              <a:spcAft>
                <a:spcPts val="0"/>
              </a:spcAft>
              <a:defRPr/>
            </a:pPr>
            <a:r>
              <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10 </a:t>
            </a:r>
            <a:r>
              <a:rPr lang="en-US"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Institut</a:t>
            </a:r>
            <a:r>
              <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2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US" sz="2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6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endParaRPr lang="en-US" sz="26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61795" name="Content Placeholder 4"/>
          <p:cNvSpPr>
            <a:spLocks noGrp="1"/>
          </p:cNvSpPr>
          <p:nvPr>
            <p:ph idx="1"/>
          </p:nvPr>
        </p:nvSpPr>
        <p:spPr>
          <a:xfrm>
            <a:off x="900113" y="1844675"/>
            <a:ext cx="8358187" cy="4572000"/>
          </a:xfrm>
        </p:spPr>
        <p:txBody>
          <a:bodyPr/>
          <a:lstStyle/>
          <a:p>
            <a:pPr marL="457200" indent="-457200" eaLnBrk="1" hangingPunct="1">
              <a:lnSpc>
                <a:spcPct val="80000"/>
              </a:lnSpc>
              <a:buFont typeface="Arial Rounded MT"/>
              <a:buAutoNum type="arabicPeriod"/>
            </a:pPr>
            <a:r>
              <a:rPr lang="en-US" altLang="en-US" sz="2400" smtClean="0">
                <a:sym typeface="Wingdings" panose="05000000000000000000" pitchFamily="2" charset="2"/>
              </a:rPr>
              <a:t>Jangan menggunakan komputer untuk membahayakan orang lain. </a:t>
            </a:r>
          </a:p>
          <a:p>
            <a:pPr marL="457200" indent="-457200" eaLnBrk="1" hangingPunct="1">
              <a:lnSpc>
                <a:spcPct val="80000"/>
              </a:lnSpc>
              <a:buFont typeface="Arial Rounded MT"/>
              <a:buAutoNum type="arabicPeriod"/>
            </a:pPr>
            <a:r>
              <a:rPr lang="en-US" altLang="en-US" sz="2400" smtClean="0">
                <a:sym typeface="Wingdings" panose="05000000000000000000" pitchFamily="2" charset="2"/>
              </a:rPr>
              <a:t>Jangan mencampuri pekerjaan komputer orang lain. </a:t>
            </a:r>
          </a:p>
          <a:p>
            <a:pPr marL="457200" indent="-457200" eaLnBrk="1" hangingPunct="1">
              <a:lnSpc>
                <a:spcPct val="80000"/>
              </a:lnSpc>
              <a:buFont typeface="Arial Rounded MT"/>
              <a:buAutoNum type="arabicPeriod"/>
            </a:pPr>
            <a:r>
              <a:rPr lang="en-US" altLang="en-US" sz="2400" smtClean="0">
                <a:sym typeface="Wingdings" panose="05000000000000000000" pitchFamily="2" charset="2"/>
              </a:rPr>
              <a:t>Jangan mengintip file orang lain. </a:t>
            </a:r>
          </a:p>
          <a:p>
            <a:pPr marL="457200" indent="-457200" eaLnBrk="1" hangingPunct="1">
              <a:lnSpc>
                <a:spcPct val="80000"/>
              </a:lnSpc>
              <a:buFont typeface="Arial Rounded MT"/>
              <a:buAutoNum type="arabicPeriod"/>
            </a:pPr>
            <a:r>
              <a:rPr lang="en-US" altLang="en-US" sz="2400" smtClean="0">
                <a:sym typeface="Wingdings" panose="05000000000000000000" pitchFamily="2" charset="2"/>
              </a:rPr>
              <a:t>Jangan menggunakan komputer untuk mencuri. </a:t>
            </a:r>
          </a:p>
          <a:p>
            <a:pPr marL="457200" indent="-457200" eaLnBrk="1" hangingPunct="1">
              <a:lnSpc>
                <a:spcPct val="80000"/>
              </a:lnSpc>
              <a:buFont typeface="Arial Rounded MT"/>
              <a:buAutoNum type="arabicPeriod"/>
            </a:pPr>
            <a:r>
              <a:rPr lang="en-US" altLang="en-US" sz="2400" smtClean="0">
                <a:sym typeface="Wingdings" panose="05000000000000000000" pitchFamily="2" charset="2"/>
              </a:rPr>
              <a:t>Jangan menggunakan komputer untuk bersaksi dusta. </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Content Placeholder 4"/>
          <p:cNvSpPr>
            <a:spLocks noGrp="1"/>
          </p:cNvSpPr>
          <p:nvPr>
            <p:ph idx="1"/>
          </p:nvPr>
        </p:nvSpPr>
        <p:spPr>
          <a:xfrm>
            <a:off x="893763" y="1916113"/>
            <a:ext cx="7638677" cy="4572000"/>
          </a:xfrm>
        </p:spPr>
        <p:txBody>
          <a:bodyPr/>
          <a:lstStyle/>
          <a:p>
            <a:pPr marL="457200" indent="-457200" eaLnBrk="1" hangingPunct="1">
              <a:lnSpc>
                <a:spcPct val="80000"/>
              </a:lnSpc>
              <a:buFont typeface="Calibri Light" panose="020F0302020204030204" pitchFamily="34" charset="0"/>
              <a:buAutoNum type="arabicPeriod" startAt="6"/>
            </a:pPr>
            <a:r>
              <a:rPr lang="en-US" altLang="en-US" sz="2400" dirty="0" err="1" smtClean="0">
                <a:sym typeface="Wingdings" panose="05000000000000000000" pitchFamily="2" charset="2"/>
              </a:rPr>
              <a:t>Jangan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menggunakan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atau</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menyalin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perangkat</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lunak</a:t>
            </a:r>
            <a:r>
              <a:rPr lang="en-US" altLang="en-US" sz="2400" dirty="0" smtClean="0">
                <a:sym typeface="Wingdings" panose="05000000000000000000" pitchFamily="2" charset="2"/>
              </a:rPr>
              <a:t> yang </a:t>
            </a:r>
            <a:r>
              <a:rPr lang="en-US" altLang="en-US" sz="2400" dirty="0" err="1" smtClean="0">
                <a:sym typeface="Wingdings" panose="05000000000000000000" pitchFamily="2" charset="2"/>
              </a:rPr>
              <a:t>belum</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kamu</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bayar</a:t>
            </a:r>
            <a:r>
              <a:rPr lang="en-US" altLang="en-US" sz="2400" dirty="0" smtClean="0">
                <a:sym typeface="Wingdings" panose="05000000000000000000" pitchFamily="2" charset="2"/>
              </a:rPr>
              <a:t>. </a:t>
            </a:r>
          </a:p>
          <a:p>
            <a:pPr marL="457200" indent="-457200" eaLnBrk="1" hangingPunct="1">
              <a:lnSpc>
                <a:spcPct val="80000"/>
              </a:lnSpc>
              <a:buFont typeface="Arial Rounded MT"/>
              <a:buAutoNum type="arabicPeriod" startAt="6"/>
            </a:pPr>
            <a:r>
              <a:rPr lang="en-US" altLang="en-US" sz="2400" dirty="0" err="1" smtClean="0">
                <a:sym typeface="Wingdings" panose="05000000000000000000" pitchFamily="2" charset="2"/>
              </a:rPr>
              <a:t>Jangan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menggunakan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sumber</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daya</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komputer</a:t>
            </a:r>
            <a:r>
              <a:rPr lang="en-US" altLang="en-US" sz="2400" dirty="0" smtClean="0">
                <a:sym typeface="Wingdings" panose="05000000000000000000" pitchFamily="2" charset="2"/>
              </a:rPr>
              <a:t> orang lain </a:t>
            </a:r>
            <a:r>
              <a:rPr lang="en-US" altLang="en-US" sz="2400" dirty="0" err="1" smtClean="0">
                <a:sym typeface="Wingdings" panose="05000000000000000000" pitchFamily="2" charset="2"/>
              </a:rPr>
              <a:t>tanpa</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otorisasi</a:t>
            </a:r>
            <a:r>
              <a:rPr lang="en-US" altLang="en-US" sz="2400" dirty="0" smtClean="0">
                <a:sym typeface="Wingdings" panose="05000000000000000000" pitchFamily="2" charset="2"/>
              </a:rPr>
              <a:t>. </a:t>
            </a:r>
          </a:p>
          <a:p>
            <a:pPr marL="457200" indent="-457200" eaLnBrk="1" hangingPunct="1">
              <a:lnSpc>
                <a:spcPct val="80000"/>
              </a:lnSpc>
              <a:buFont typeface="Arial Rounded MT"/>
              <a:buAutoNum type="arabicPeriod" startAt="6"/>
            </a:pPr>
            <a:r>
              <a:rPr lang="en-US" altLang="en-US" sz="2400" dirty="0" err="1" smtClean="0">
                <a:sym typeface="Wingdings" panose="05000000000000000000" pitchFamily="2" charset="2"/>
              </a:rPr>
              <a:t>Jangan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mengambil</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hasil</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intelektual</a:t>
            </a:r>
            <a:r>
              <a:rPr lang="en-US" altLang="en-US" sz="2400" dirty="0" smtClean="0">
                <a:sym typeface="Wingdings" panose="05000000000000000000" pitchFamily="2" charset="2"/>
              </a:rPr>
              <a:t> orang lain </a:t>
            </a:r>
            <a:r>
              <a:rPr lang="en-US" altLang="en-US" sz="2400" dirty="0" err="1" smtClean="0">
                <a:sym typeface="Wingdings" panose="05000000000000000000" pitchFamily="2" charset="2"/>
              </a:rPr>
              <a:t>untuk</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diri</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kamu</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sendiri</a:t>
            </a:r>
            <a:r>
              <a:rPr lang="en-US" altLang="en-US" sz="2400" dirty="0" smtClean="0">
                <a:sym typeface="Wingdings" panose="05000000000000000000" pitchFamily="2" charset="2"/>
              </a:rPr>
              <a:t>. </a:t>
            </a:r>
          </a:p>
          <a:p>
            <a:pPr marL="457200" indent="-457200" eaLnBrk="1" hangingPunct="1">
              <a:lnSpc>
                <a:spcPct val="80000"/>
              </a:lnSpc>
              <a:buFont typeface="Arial Rounded MT"/>
              <a:buAutoNum type="arabicPeriod" startAt="6"/>
            </a:pPr>
            <a:r>
              <a:rPr lang="en-US" altLang="en-US" sz="2400" dirty="0" err="1" smtClean="0">
                <a:sym typeface="Wingdings" panose="05000000000000000000" pitchFamily="2" charset="2"/>
              </a:rPr>
              <a:t>Pikirkanlah</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mengenai</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akibat</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sosial</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dari</a:t>
            </a:r>
            <a:r>
              <a:rPr lang="en-US" altLang="en-US" sz="2400" dirty="0" smtClean="0">
                <a:sym typeface="Wingdings" panose="05000000000000000000" pitchFamily="2" charset="2"/>
              </a:rPr>
              <a:t> program yang </a:t>
            </a:r>
            <a:r>
              <a:rPr lang="en-US" altLang="en-US" sz="2400" dirty="0" err="1" smtClean="0">
                <a:sym typeface="Wingdings" panose="05000000000000000000" pitchFamily="2" charset="2"/>
              </a:rPr>
              <a:t>kamu</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tulis</a:t>
            </a:r>
            <a:r>
              <a:rPr lang="en-US" altLang="en-US" sz="2400" dirty="0" smtClean="0">
                <a:sym typeface="Wingdings" panose="05000000000000000000" pitchFamily="2" charset="2"/>
              </a:rPr>
              <a:t>. </a:t>
            </a:r>
          </a:p>
          <a:p>
            <a:pPr marL="457200" indent="-457200" eaLnBrk="1" hangingPunct="1">
              <a:lnSpc>
                <a:spcPct val="80000"/>
              </a:lnSpc>
              <a:buFont typeface="Arial Rounded MT"/>
              <a:buAutoNum type="arabicPeriod" startAt="6"/>
            </a:pPr>
            <a:r>
              <a:rPr lang="en-US" altLang="en-US" sz="2400" dirty="0" err="1" smtClean="0">
                <a:sym typeface="Wingdings" panose="05000000000000000000" pitchFamily="2" charset="2"/>
              </a:rPr>
              <a:t>Gunakanlah</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komputer</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dengan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cara</a:t>
            </a:r>
            <a:r>
              <a:rPr lang="en-US" altLang="en-US" sz="2400" dirty="0" smtClean="0">
                <a:sym typeface="Wingdings" panose="05000000000000000000" pitchFamily="2" charset="2"/>
              </a:rPr>
              <a:t> yang </a:t>
            </a:r>
            <a:r>
              <a:rPr lang="en-US" altLang="en-US" sz="2400" dirty="0" err="1" smtClean="0">
                <a:sym typeface="Wingdings" panose="05000000000000000000" pitchFamily="2" charset="2"/>
              </a:rPr>
              <a:t>menunjukkan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tenggang</a:t>
            </a:r>
            <a:r>
              <a:rPr lang="en-US" altLang="en-US" sz="2400" dirty="0" smtClean="0">
                <a:sym typeface="Wingdings" panose="05000000000000000000" pitchFamily="2" charset="2"/>
              </a:rPr>
              <a:t> rasa </a:t>
            </a:r>
            <a:r>
              <a:rPr lang="en-US" altLang="en-US" sz="2400" dirty="0" err="1" smtClean="0">
                <a:sym typeface="Wingdings" panose="05000000000000000000" pitchFamily="2" charset="2"/>
              </a:rPr>
              <a:t>dan</a:t>
            </a:r>
            <a:r>
              <a:rPr lang="en-US" altLang="en-US" sz="2400" dirty="0" smtClean="0">
                <a:sym typeface="Wingdings" panose="05000000000000000000" pitchFamily="2" charset="2"/>
              </a:rPr>
              <a:t> rasa </a:t>
            </a:r>
            <a:r>
              <a:rPr lang="en-US" altLang="en-US" sz="2400" dirty="0" err="1" smtClean="0">
                <a:sym typeface="Wingdings" panose="05000000000000000000" pitchFamily="2" charset="2"/>
              </a:rPr>
              <a:t>penghargaan</a:t>
            </a:r>
            <a:r>
              <a:rPr lang="en-US" altLang="en-US" sz="2400" dirty="0" smtClean="0">
                <a:sym typeface="Wingdings" panose="05000000000000000000" pitchFamily="2" charset="2"/>
              </a:rPr>
              <a:t>.</a:t>
            </a:r>
            <a:endParaRPr lang="en-US" altLang="en-US" sz="2400" dirty="0" smtClean="0"/>
          </a:p>
        </p:txBody>
      </p:sp>
      <p:sp>
        <p:nvSpPr>
          <p:cNvPr id="5" name="Title 3"/>
          <p:cNvSpPr txBox="1">
            <a:spLocks/>
          </p:cNvSpPr>
          <p:nvPr/>
        </p:nvSpPr>
        <p:spPr>
          <a:xfrm>
            <a:off x="785813" y="549275"/>
            <a:ext cx="8250683" cy="1143000"/>
          </a:xfrm>
          <a:prstGeom prst="rect">
            <a:avLst/>
          </a:prstGeom>
        </p:spPr>
        <p:txBody>
          <a:bodyPr vert="horz" lIns="91440" tIns="45720" rIns="91440" bIns="45720" rtlCol="0" anchor="b">
            <a:no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eaLnBrk="1" fontAlgn="auto" hangingPunct="1">
              <a:spcAft>
                <a:spcPts val="0"/>
              </a:spcAft>
              <a:defRPr/>
            </a:pPr>
            <a:r>
              <a:rPr lang="en-US" sz="2600" b="1" smtClean="0">
                <a:solidFill>
                  <a:srgbClr val="002060"/>
                </a:solidFill>
                <a:latin typeface="Verdana" panose="020B0604030504040204" pitchFamily="34" charset="0"/>
                <a:ea typeface="Verdana" panose="020B0604030504040204" pitchFamily="34" charset="0"/>
                <a:cs typeface="Verdana" panose="020B0604030504040204" pitchFamily="34" charset="0"/>
              </a:rPr>
              <a:t>10 Etika Komputer (Institut Etika Komputer)</a:t>
            </a:r>
            <a:r>
              <a:rPr lang="en-US" sz="2600" b="0" smtClean="0">
                <a:solidFill>
                  <a:srgbClr val="002060"/>
                </a:solidFill>
                <a:latin typeface="Verdana" panose="020B0604030504040204" pitchFamily="34" charset="0"/>
                <a:ea typeface="Verdana" panose="020B0604030504040204" pitchFamily="34" charset="0"/>
                <a:cs typeface="Verdana" panose="020B0604030504040204" pitchFamily="34" charset="0"/>
              </a:rPr>
              <a:t> </a:t>
            </a:r>
            <a:endParaRPr lang="en-US" sz="2600" b="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829050"/>
            <a:ext cx="67722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4"/>
          <p:cNvSpPr>
            <a:spLocks noGrp="1" noChangeArrowheads="1"/>
          </p:cNvSpPr>
          <p:nvPr>
            <p:ph type="title"/>
          </p:nvPr>
        </p:nvSpPr>
        <p:spPr>
          <a:xfrm>
            <a:off x="684213" y="1341438"/>
            <a:ext cx="7772400" cy="1143000"/>
          </a:xfrm>
        </p:spPr>
        <p:txBody>
          <a:bodyPr>
            <a:normAutofit fontScale="90000"/>
          </a:bodyPr>
          <a:lstStyle/>
          <a:p>
            <a:pPr eaLnBrk="1" fontAlgn="auto" hangingPunct="1">
              <a:spcAft>
                <a:spcPts val="0"/>
              </a:spcAft>
              <a:defRPr/>
            </a:pPr>
            <a:r>
              <a:rPr lang="en-US" sz="5200" smtClean="0">
                <a:solidFill>
                  <a:schemeClr val="bg1"/>
                </a:solidFill>
                <a:effectLst>
                  <a:outerShdw blurRad="38100" dist="38100" dir="2700000" algn="tl">
                    <a:srgbClr val="FFFFFF"/>
                  </a:outerShdw>
                </a:effectLst>
                <a:latin typeface="Trebuchet MS" pitchFamily="34" charset="0"/>
              </a:rPr>
              <a:t>Setiap bulannya ada 2,7 miliar search di Google</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0"/>
            <a:ext cx="91440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pic>
        <p:nvPicPr>
          <p:cNvPr id="9216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2971800"/>
            <a:ext cx="3686175" cy="3886200"/>
          </a:xfrm>
        </p:spPr>
      </p:pic>
      <p:grpSp>
        <p:nvGrpSpPr>
          <p:cNvPr id="92164" name="Group 4"/>
          <p:cNvGrpSpPr>
            <a:grpSpLocks/>
          </p:cNvGrpSpPr>
          <p:nvPr/>
        </p:nvGrpSpPr>
        <p:grpSpPr bwMode="auto">
          <a:xfrm>
            <a:off x="3276600" y="333375"/>
            <a:ext cx="5483225" cy="2447925"/>
            <a:chOff x="2285" y="2115"/>
            <a:chExt cx="3137" cy="1542"/>
          </a:xfrm>
        </p:grpSpPr>
        <p:sp>
          <p:nvSpPr>
            <p:cNvPr id="92165" name="WordArt 5"/>
            <p:cNvSpPr>
              <a:spLocks noChangeArrowheads="1" noChangeShapeType="1" noTextEdit="1"/>
            </p:cNvSpPr>
            <p:nvPr/>
          </p:nvSpPr>
          <p:spPr bwMode="auto">
            <a:xfrm>
              <a:off x="2290" y="2115"/>
              <a:ext cx="3090" cy="360"/>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Dotum" panose="020B0600000101010101" pitchFamily="34" charset="-127"/>
                  <a:ea typeface="Dotum" panose="020B0600000101010101" pitchFamily="34" charset="-127"/>
                </a:rPr>
                <a:t>Jumlah pesan tertulis yang</a:t>
              </a:r>
            </a:p>
          </p:txBody>
        </p:sp>
        <p:sp>
          <p:nvSpPr>
            <p:cNvPr id="92166" name="WordArt 6"/>
            <p:cNvSpPr>
              <a:spLocks noChangeArrowheads="1" noChangeShapeType="1" noTextEdit="1"/>
            </p:cNvSpPr>
            <p:nvPr/>
          </p:nvSpPr>
          <p:spPr bwMode="auto">
            <a:xfrm>
              <a:off x="2285" y="2526"/>
              <a:ext cx="3090" cy="360"/>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chemeClr val="tx1"/>
                  </a:solidFill>
                  <a:latin typeface="Dotum" panose="020B0600000101010101" pitchFamily="34" charset="-127"/>
                  <a:ea typeface="Dotum" panose="020B0600000101010101" pitchFamily="34" charset="-127"/>
                </a:rPr>
                <a:t>diterima &amp; dikirim setiap hari</a:t>
              </a:r>
            </a:p>
          </p:txBody>
        </p:sp>
        <p:sp>
          <p:nvSpPr>
            <p:cNvPr id="92167" name="WordArt 7"/>
            <p:cNvSpPr>
              <a:spLocks noChangeArrowheads="1" noChangeShapeType="1" noTextEdit="1"/>
            </p:cNvSpPr>
            <p:nvPr/>
          </p:nvSpPr>
          <p:spPr bwMode="auto">
            <a:xfrm>
              <a:off x="2290" y="2976"/>
              <a:ext cx="3132" cy="318"/>
            </a:xfrm>
            <a:prstGeom prst="rect">
              <a:avLst/>
            </a:prstGeom>
          </p:spPr>
          <p:txBody>
            <a:bodyPr wrap="none" fromWordArt="1">
              <a:prstTxWarp prst="textPlain">
                <a:avLst>
                  <a:gd name="adj" fmla="val 50000"/>
                </a:avLst>
              </a:prstTxWarp>
            </a:bodyPr>
            <a:lstStyle/>
            <a:p>
              <a:pPr algn="ctr"/>
              <a:r>
                <a:rPr lang="en-US" sz="4000" kern="10">
                  <a:ln w="9525">
                    <a:solidFill>
                      <a:schemeClr val="hlink"/>
                    </a:solidFill>
                    <a:round/>
                    <a:headEnd/>
                    <a:tailEnd/>
                  </a:ln>
                  <a:solidFill>
                    <a:schemeClr val="hlink"/>
                  </a:solidFill>
                  <a:latin typeface="Dotum" panose="020B0600000101010101" pitchFamily="34" charset="-127"/>
                  <a:ea typeface="Dotum" panose="020B0600000101010101" pitchFamily="34" charset="-127"/>
                </a:rPr>
                <a:t>melebihi jumlah</a:t>
              </a:r>
            </a:p>
          </p:txBody>
        </p:sp>
        <p:sp>
          <p:nvSpPr>
            <p:cNvPr id="92168" name="WordArt 8"/>
            <p:cNvSpPr>
              <a:spLocks noChangeArrowheads="1" noChangeShapeType="1" noTextEdit="1"/>
            </p:cNvSpPr>
            <p:nvPr/>
          </p:nvSpPr>
          <p:spPr bwMode="auto">
            <a:xfrm>
              <a:off x="2290" y="3339"/>
              <a:ext cx="3130" cy="318"/>
            </a:xfrm>
            <a:prstGeom prst="rect">
              <a:avLst/>
            </a:prstGeom>
          </p:spPr>
          <p:txBody>
            <a:bodyPr wrap="none" fromWordArt="1">
              <a:prstTxWarp prst="textPlain">
                <a:avLst>
                  <a:gd name="adj" fmla="val 50000"/>
                </a:avLst>
              </a:prstTxWarp>
            </a:bodyPr>
            <a:lstStyle/>
            <a:p>
              <a:pPr algn="ctr"/>
              <a:r>
                <a:rPr lang="en-US" sz="3600" kern="10">
                  <a:ln w="9525">
                    <a:solidFill>
                      <a:schemeClr val="hlink"/>
                    </a:solidFill>
                    <a:round/>
                    <a:headEnd/>
                    <a:tailEnd/>
                  </a:ln>
                  <a:solidFill>
                    <a:schemeClr val="hlink"/>
                  </a:solidFill>
                  <a:latin typeface="Dotum" panose="020B0600000101010101" pitchFamily="34" charset="-127"/>
                  <a:ea typeface="Dotum" panose="020B0600000101010101" pitchFamily="34" charset="-127"/>
                </a:rPr>
                <a:t>total populasi di planet ini</a:t>
              </a:r>
            </a:p>
          </p:txBody>
        </p:sp>
      </p:gr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52625"/>
            <a:ext cx="48768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4"/>
          <p:cNvSpPr txBox="1">
            <a:spLocks noChangeArrowheads="1"/>
          </p:cNvSpPr>
          <p:nvPr/>
        </p:nvSpPr>
        <p:spPr bwMode="auto">
          <a:xfrm>
            <a:off x="827088" y="333375"/>
            <a:ext cx="75787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r>
              <a:rPr lang="en-US" altLang="en-US">
                <a:solidFill>
                  <a:schemeClr val="bg2"/>
                </a:solidFill>
                <a:latin typeface="Tahoma" panose="020B0604030504040204" pitchFamily="34" charset="0"/>
                <a:cs typeface="Tahoma" panose="020B0604030504040204" pitchFamily="34" charset="0"/>
              </a:rPr>
              <a:t>Lebih dari </a:t>
            </a:r>
            <a:r>
              <a:rPr lang="en-US" altLang="en-US">
                <a:solidFill>
                  <a:schemeClr val="accent2"/>
                </a:solidFill>
                <a:latin typeface="Tahoma" panose="020B0604030504040204" pitchFamily="34" charset="0"/>
                <a:cs typeface="Tahoma" panose="020B0604030504040204" pitchFamily="34" charset="0"/>
              </a:rPr>
              <a:t>3000</a:t>
            </a:r>
            <a:r>
              <a:rPr lang="en-US" altLang="en-US">
                <a:solidFill>
                  <a:schemeClr val="hlink"/>
                </a:solidFill>
                <a:latin typeface="Tahoma" panose="020B0604030504040204" pitchFamily="34" charset="0"/>
                <a:cs typeface="Tahoma" panose="020B0604030504040204" pitchFamily="34" charset="0"/>
              </a:rPr>
              <a:t> </a:t>
            </a:r>
            <a:r>
              <a:rPr lang="en-US" altLang="en-US">
                <a:solidFill>
                  <a:schemeClr val="bg2"/>
                </a:solidFill>
                <a:latin typeface="Tahoma" panose="020B0604030504040204" pitchFamily="34" charset="0"/>
                <a:cs typeface="Tahoma" panose="020B0604030504040204" pitchFamily="34" charset="0"/>
              </a:rPr>
              <a:t>buku baru</a:t>
            </a:r>
          </a:p>
          <a:p>
            <a:pPr eaLnBrk="1" hangingPunct="1"/>
            <a:r>
              <a:rPr lang="en-US" altLang="en-US">
                <a:solidFill>
                  <a:schemeClr val="bg2"/>
                </a:solidFill>
                <a:latin typeface="Tahoma" panose="020B0604030504040204" pitchFamily="34" charset="0"/>
                <a:cs typeface="Tahoma" panose="020B0604030504040204" pitchFamily="34" charset="0"/>
              </a:rPr>
              <a:t>dipublikasi setiap harinya</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Did you kno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Rectangle 3"/>
          <p:cNvSpPr>
            <a:spLocks noChangeArrowheads="1"/>
          </p:cNvSpPr>
          <p:nvPr/>
        </p:nvSpPr>
        <p:spPr bwMode="auto">
          <a:xfrm>
            <a:off x="0" y="2708275"/>
            <a:ext cx="6011863" cy="2233613"/>
          </a:xfrm>
          <a:prstGeom prst="rect">
            <a:avLst/>
          </a:prstGeom>
          <a:solidFill>
            <a:schemeClr val="tx1"/>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sp>
        <p:nvSpPr>
          <p:cNvPr id="96260" name="WordArt 4"/>
          <p:cNvSpPr>
            <a:spLocks noChangeArrowheads="1" noChangeShapeType="1" noTextEdit="1"/>
          </p:cNvSpPr>
          <p:nvPr/>
        </p:nvSpPr>
        <p:spPr bwMode="auto">
          <a:xfrm>
            <a:off x="468313" y="2852738"/>
            <a:ext cx="5040312" cy="649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808080"/>
                </a:solidFill>
                <a:latin typeface="Arial Unicode MS" panose="020B0604020202020204" pitchFamily="34" charset="-128"/>
                <a:ea typeface="Arial Unicode MS" panose="020B0604020202020204" pitchFamily="34" charset="-128"/>
                <a:cs typeface="Arial Unicode MS" panose="020B0604020202020204" pitchFamily="34" charset="-128"/>
              </a:rPr>
              <a:t>diproduksi 1.900 CD</a:t>
            </a:r>
          </a:p>
        </p:txBody>
      </p:sp>
      <p:sp>
        <p:nvSpPr>
          <p:cNvPr id="96261" name="WordArt 5"/>
          <p:cNvSpPr>
            <a:spLocks noChangeArrowheads="1" noChangeShapeType="1" noTextEdit="1"/>
          </p:cNvSpPr>
          <p:nvPr/>
        </p:nvSpPr>
        <p:spPr bwMode="auto">
          <a:xfrm>
            <a:off x="468313" y="3644900"/>
            <a:ext cx="5040312" cy="6492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808080"/>
                </a:solidFill>
                <a:latin typeface="Arial Unicode MS" panose="020B0604020202020204" pitchFamily="34" charset="-128"/>
                <a:ea typeface="Arial Unicode MS" panose="020B0604020202020204" pitchFamily="34" charset="-128"/>
                <a:cs typeface="Arial Unicode MS" panose="020B0604020202020204" pitchFamily="34" charset="-128"/>
              </a:rPr>
              <a:t>150 juta panggilan telepon</a:t>
            </a:r>
          </a:p>
        </p:txBody>
      </p:sp>
      <p:sp>
        <p:nvSpPr>
          <p:cNvPr id="96262" name="WordArt 6"/>
          <p:cNvSpPr>
            <a:spLocks noChangeArrowheads="1" noChangeShapeType="1" noTextEdit="1"/>
          </p:cNvSpPr>
          <p:nvPr/>
        </p:nvSpPr>
        <p:spPr bwMode="auto">
          <a:xfrm>
            <a:off x="539750" y="4364038"/>
            <a:ext cx="5040313" cy="649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FF6600"/>
                </a:solidFill>
                <a:latin typeface="Arial Unicode MS" panose="020B0604020202020204" pitchFamily="34" charset="-128"/>
                <a:ea typeface="Arial Unicode MS" panose="020B0604020202020204" pitchFamily="34" charset="-128"/>
                <a:cs typeface="Arial Unicode MS" panose="020B0604020202020204" pitchFamily="34" charset="-128"/>
              </a:rPr>
              <a:t>setiap detik</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pic>
        <p:nvPicPr>
          <p:cNvPr id="98307"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4059238"/>
            <a:ext cx="9144000" cy="2798762"/>
          </a:xfrm>
        </p:spPr>
      </p:pic>
      <p:sp>
        <p:nvSpPr>
          <p:cNvPr id="98308" name="Text Box 4"/>
          <p:cNvSpPr txBox="1">
            <a:spLocks noChangeArrowheads="1"/>
          </p:cNvSpPr>
          <p:nvPr/>
        </p:nvSpPr>
        <p:spPr bwMode="auto">
          <a:xfrm>
            <a:off x="0" y="333375"/>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algn="ctr" eaLnBrk="1" hangingPunct="1"/>
            <a:r>
              <a:rPr lang="en-US"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rPr>
              <a:t>diperkirakan 40 exabytes (4.0 x 10</a:t>
            </a:r>
            <a:r>
              <a:rPr lang="en-US" altLang="en-US" sz="3600" baseline="30000">
                <a:solidFill>
                  <a:schemeClr val="bg2"/>
                </a:solidFill>
                <a:latin typeface="Tahoma" panose="020B0604030504040204" pitchFamily="34" charset="0"/>
                <a:ea typeface="Arial Unicode MS" panose="020B0604020202020204" pitchFamily="34" charset="-128"/>
                <a:cs typeface="Tahoma" panose="020B0604030504040204" pitchFamily="34" charset="0"/>
              </a:rPr>
              <a:t>10</a:t>
            </a:r>
            <a:r>
              <a:rPr lang="en-US"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rPr>
              <a:t>)</a:t>
            </a:r>
          </a:p>
          <a:p>
            <a:pPr algn="ctr" eaLnBrk="1" hangingPunct="1"/>
            <a:endParaRPr lang="en-US"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endParaRPr>
          </a:p>
        </p:txBody>
      </p:sp>
      <p:sp>
        <p:nvSpPr>
          <p:cNvPr id="98309" name="Text Box 5"/>
          <p:cNvSpPr txBox="1">
            <a:spLocks noChangeArrowheads="1"/>
          </p:cNvSpPr>
          <p:nvPr/>
        </p:nvSpPr>
        <p:spPr bwMode="auto">
          <a:xfrm>
            <a:off x="0" y="1844675"/>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algn="ctr" eaLnBrk="1" hangingPunct="1"/>
            <a:r>
              <a:rPr lang="en-US"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rPr>
              <a:t> diproduksi worldwide tahun </a:t>
            </a:r>
            <a:r>
              <a:rPr lang="id-ID"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rPr>
              <a:t>lalu</a:t>
            </a:r>
            <a:endParaRPr lang="en-US"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endParaRPr>
          </a:p>
          <a:p>
            <a:pPr eaLnBrk="1" hangingPunct="1"/>
            <a:endParaRPr lang="en-US" altLang="en-US" sz="3600">
              <a:solidFill>
                <a:schemeClr val="bg2"/>
              </a:solidFill>
              <a:latin typeface="Tahoma" panose="020B0604030504040204" pitchFamily="34" charset="0"/>
              <a:ea typeface="Arial Unicode MS" panose="020B0604020202020204" pitchFamily="34" charset="-128"/>
              <a:cs typeface="Tahoma" panose="020B0604030504040204" pitchFamily="34" charset="0"/>
            </a:endParaRPr>
          </a:p>
        </p:txBody>
      </p:sp>
      <p:sp>
        <p:nvSpPr>
          <p:cNvPr id="98310" name="WordArt 6"/>
          <p:cNvSpPr>
            <a:spLocks noChangeArrowheads="1" noChangeShapeType="1" noTextEdit="1"/>
          </p:cNvSpPr>
          <p:nvPr/>
        </p:nvSpPr>
        <p:spPr bwMode="auto">
          <a:xfrm>
            <a:off x="900113" y="1125538"/>
            <a:ext cx="7345362" cy="647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chemeClr val="accent2"/>
                </a:solidFill>
                <a:latin typeface="Tahoma" panose="020B0604030504040204" pitchFamily="34" charset="0"/>
                <a:ea typeface="Tahoma" panose="020B0604030504040204" pitchFamily="34" charset="0"/>
                <a:cs typeface="Tahoma" panose="020B0604030504040204" pitchFamily="34" charset="0"/>
              </a:rPr>
              <a:t>informasi baru (unik)</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0"/>
            <a:ext cx="9144000" cy="6858000"/>
          </a:xfrm>
          <a:prstGeom prst="rect">
            <a:avLst/>
          </a:prstGeom>
          <a:solidFill>
            <a:srgbClr val="C0C0C0"/>
          </a:solidFill>
          <a:ln w="9525">
            <a:solidFill>
              <a:schemeClr val="tx1"/>
            </a:solidFill>
            <a:miter lim="800000"/>
            <a:headEnd/>
            <a:tailEnd/>
          </a:ln>
        </p:spPr>
        <p:txBody>
          <a:bodyPr wrap="none" anchor="ctr"/>
          <a:lstStyle>
            <a:lvl1pPr>
              <a:defRPr sz="4400" b="1">
                <a:solidFill>
                  <a:schemeClr val="tx2"/>
                </a:solidFill>
                <a:latin typeface="Verdana" panose="020B0604030504040204" pitchFamily="34" charset="0"/>
              </a:defRPr>
            </a:lvl1pPr>
            <a:lvl2pPr marL="742950" indent="-285750">
              <a:defRPr sz="4400" b="1">
                <a:solidFill>
                  <a:schemeClr val="tx2"/>
                </a:solidFill>
                <a:latin typeface="Verdana" panose="020B0604030504040204" pitchFamily="34" charset="0"/>
              </a:defRPr>
            </a:lvl2pPr>
            <a:lvl3pPr marL="1143000" indent="-228600">
              <a:defRPr sz="4400" b="1">
                <a:solidFill>
                  <a:schemeClr val="tx2"/>
                </a:solidFill>
                <a:latin typeface="Verdana" panose="020B0604030504040204" pitchFamily="34" charset="0"/>
              </a:defRPr>
            </a:lvl3pPr>
            <a:lvl4pPr marL="1600200" indent="-228600">
              <a:defRPr sz="4400" b="1">
                <a:solidFill>
                  <a:schemeClr val="tx2"/>
                </a:solidFill>
                <a:latin typeface="Verdana" panose="020B0604030504040204" pitchFamily="34" charset="0"/>
              </a:defRPr>
            </a:lvl4pPr>
            <a:lvl5pPr marL="2057400" indent="-228600">
              <a:defRPr sz="4400" b="1">
                <a:solidFill>
                  <a:schemeClr val="tx2"/>
                </a:solidFill>
                <a:latin typeface="Verdana" panose="020B0604030504040204" pitchFamily="34" charset="0"/>
              </a:defRPr>
            </a:lvl5pPr>
            <a:lvl6pPr marL="2514600" indent="-228600" eaLnBrk="0" fontAlgn="base" hangingPunct="0">
              <a:spcBef>
                <a:spcPct val="0"/>
              </a:spcBef>
              <a:spcAft>
                <a:spcPct val="0"/>
              </a:spcAft>
              <a:defRPr sz="4400" b="1">
                <a:solidFill>
                  <a:schemeClr val="tx2"/>
                </a:solidFill>
                <a:latin typeface="Verdana" panose="020B0604030504040204" pitchFamily="34" charset="0"/>
              </a:defRPr>
            </a:lvl6pPr>
            <a:lvl7pPr marL="2971800" indent="-228600" eaLnBrk="0" fontAlgn="base" hangingPunct="0">
              <a:spcBef>
                <a:spcPct val="0"/>
              </a:spcBef>
              <a:spcAft>
                <a:spcPct val="0"/>
              </a:spcAft>
              <a:defRPr sz="4400" b="1">
                <a:solidFill>
                  <a:schemeClr val="tx2"/>
                </a:solidFill>
                <a:latin typeface="Verdana" panose="020B0604030504040204" pitchFamily="34" charset="0"/>
              </a:defRPr>
            </a:lvl7pPr>
            <a:lvl8pPr marL="3429000" indent="-228600" eaLnBrk="0" fontAlgn="base" hangingPunct="0">
              <a:spcBef>
                <a:spcPct val="0"/>
              </a:spcBef>
              <a:spcAft>
                <a:spcPct val="0"/>
              </a:spcAft>
              <a:defRPr sz="4400" b="1">
                <a:solidFill>
                  <a:schemeClr val="tx2"/>
                </a:solidFill>
                <a:latin typeface="Verdana" panose="020B0604030504040204" pitchFamily="34" charset="0"/>
              </a:defRPr>
            </a:lvl8pPr>
            <a:lvl9pPr marL="3886200" indent="-228600" eaLnBrk="0" fontAlgn="base" hangingPunct="0">
              <a:spcBef>
                <a:spcPct val="0"/>
              </a:spcBef>
              <a:spcAft>
                <a:spcPct val="0"/>
              </a:spcAft>
              <a:defRPr sz="4400" b="1">
                <a:solidFill>
                  <a:schemeClr val="tx2"/>
                </a:solidFill>
                <a:latin typeface="Verdana" panose="020B0604030504040204" pitchFamily="34" charset="0"/>
              </a:defRPr>
            </a:lvl9pPr>
          </a:lstStyle>
          <a:p>
            <a:pPr eaLnBrk="1" hangingPunct="1">
              <a:lnSpc>
                <a:spcPct val="93000"/>
              </a:lnSpc>
              <a:buClr>
                <a:srgbClr val="FFFFFF"/>
              </a:buClr>
            </a:pPr>
            <a:endParaRPr lang="en-US" altLang="en-US" sz="1800">
              <a:solidFill>
                <a:schemeClr val="bg1"/>
              </a:solidFill>
              <a:latin typeface="Arial" panose="020B0604020202020204" pitchFamily="34" charset="0"/>
            </a:endParaRPr>
          </a:p>
        </p:txBody>
      </p:sp>
      <p:sp>
        <p:nvSpPr>
          <p:cNvPr id="102403" name="WordArt 3"/>
          <p:cNvSpPr>
            <a:spLocks noChangeArrowheads="1" noChangeShapeType="1" noTextEdit="1"/>
          </p:cNvSpPr>
          <p:nvPr/>
        </p:nvSpPr>
        <p:spPr bwMode="auto">
          <a:xfrm>
            <a:off x="0" y="1601788"/>
            <a:ext cx="9144000" cy="52562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chemeClr val="accent2">
                    <a:alpha val="76862"/>
                  </a:schemeClr>
                </a:solidFill>
                <a:latin typeface="Souvenir Lt BT"/>
              </a:rPr>
              <a:t>2x</a:t>
            </a:r>
          </a:p>
        </p:txBody>
      </p:sp>
      <p:sp>
        <p:nvSpPr>
          <p:cNvPr id="102404" name="WordArt 4"/>
          <p:cNvSpPr>
            <a:spLocks noChangeArrowheads="1" noChangeShapeType="1" noTextEdit="1"/>
          </p:cNvSpPr>
          <p:nvPr/>
        </p:nvSpPr>
        <p:spPr bwMode="auto">
          <a:xfrm>
            <a:off x="827088" y="620713"/>
            <a:ext cx="7480300" cy="504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chemeClr val="tx1"/>
                </a:solidFill>
                <a:latin typeface="Souvenir Lt BT"/>
              </a:rPr>
              <a:t>apa yang mahasiswa pelajari pada semester 1</a:t>
            </a:r>
          </a:p>
        </p:txBody>
      </p:sp>
      <p:sp>
        <p:nvSpPr>
          <p:cNvPr id="102405" name="WordArt 5"/>
          <p:cNvSpPr>
            <a:spLocks noChangeArrowheads="1" noChangeShapeType="1" noTextEdit="1"/>
          </p:cNvSpPr>
          <p:nvPr/>
        </p:nvSpPr>
        <p:spPr bwMode="auto">
          <a:xfrm>
            <a:off x="827088" y="2060575"/>
            <a:ext cx="7480300" cy="647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FF6600"/>
                </a:solidFill>
                <a:latin typeface="Souvenir Lt BT"/>
              </a:rPr>
              <a:t>berada di semester 5</a:t>
            </a:r>
          </a:p>
        </p:txBody>
      </p:sp>
      <p:sp>
        <p:nvSpPr>
          <p:cNvPr id="102406" name="WordArt 6"/>
          <p:cNvSpPr>
            <a:spLocks noChangeArrowheads="1" noChangeShapeType="1" noTextEdit="1"/>
          </p:cNvSpPr>
          <p:nvPr/>
        </p:nvSpPr>
        <p:spPr bwMode="auto">
          <a:xfrm>
            <a:off x="827088" y="1268413"/>
            <a:ext cx="7480300" cy="504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chemeClr val="tx1"/>
                </a:solidFill>
                <a:latin typeface="Souvenir Lt BT"/>
              </a:rPr>
              <a:t>akan kadaluarsa saat mereka</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898</TotalTime>
  <Words>3068</Words>
  <Application>Microsoft Office PowerPoint</Application>
  <PresentationFormat>On-screen Show (4:3)</PresentationFormat>
  <Paragraphs>336</Paragraphs>
  <Slides>39</Slides>
  <Notes>34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39</vt:i4>
      </vt:variant>
    </vt:vector>
  </HeadingPairs>
  <TitlesOfParts>
    <vt:vector size="56" baseType="lpstr">
      <vt:lpstr>Arial Unicode MS</vt:lpstr>
      <vt:lpstr>Dotum</vt:lpstr>
      <vt:lpstr>Arial</vt:lpstr>
      <vt:lpstr>Arial Rounded MT</vt:lpstr>
      <vt:lpstr>Bembo</vt:lpstr>
      <vt:lpstr>Calibri</vt:lpstr>
      <vt:lpstr>Calibri Light</vt:lpstr>
      <vt:lpstr>DomCasual-Bold</vt:lpstr>
      <vt:lpstr>Guardi-Bold</vt:lpstr>
      <vt:lpstr>Humanist777BT-BoldB</vt:lpstr>
      <vt:lpstr>Humanist777BT-RomanB</vt:lpstr>
      <vt:lpstr>Souvenir Lt BT</vt:lpstr>
      <vt:lpstr>Tahoma</vt:lpstr>
      <vt:lpstr>Trebuchet MS</vt:lpstr>
      <vt:lpstr>Verdana</vt:lpstr>
      <vt:lpstr>Wingdings</vt:lpstr>
      <vt:lpstr>Retrospect</vt:lpstr>
      <vt:lpstr>ETIKA PROFESI TEKNOLOGI INFORMASI</vt:lpstr>
      <vt:lpstr>Selamat Datang  di Era Informasi</vt:lpstr>
      <vt:lpstr>BERIKUT ADA DATA-DATA YANG PERLU KITA CERMATI BERSAMA</vt:lpstr>
      <vt:lpstr>Setiap bulannya ada 2,7 miliar search di Google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Era Informasi</vt:lpstr>
      <vt:lpstr>Komputer = Universal Tools</vt:lpstr>
      <vt:lpstr>Komputer vs Manusia </vt:lpstr>
      <vt:lpstr>Komputer vs Manusia </vt:lpstr>
      <vt:lpstr>Komputer “membantu” Manusia </vt:lpstr>
      <vt:lpstr>Profesi TIK</vt:lpstr>
      <vt:lpstr>TIK Tingkatkan  Kapasitas Intelektual</vt:lpstr>
      <vt:lpstr>PAPA = 4 Isu  Etika Era Informasi</vt:lpstr>
      <vt:lpstr>Isu 1: Privacy (kerahasiaan)</vt:lpstr>
      <vt:lpstr>Pengganggu Privacy</vt:lpstr>
      <vt:lpstr>Kasus 1: Apakah perlu melihat?</vt:lpstr>
      <vt:lpstr>PowerPoint Presentation</vt:lpstr>
      <vt:lpstr>Kasus 2: Sekuriti vs Invasi Privacy?</vt:lpstr>
      <vt:lpstr>PowerPoint Presentation</vt:lpstr>
      <vt:lpstr>Kasus 3: Informasi Gaji Rekan Anda.</vt:lpstr>
      <vt:lpstr>PowerPoint Presentation</vt:lpstr>
      <vt:lpstr>Isu 2: Accuracy (kebenaran)</vt:lpstr>
      <vt:lpstr>Isu 3: Accuracy (kebenaran)</vt:lpstr>
      <vt:lpstr>Data Tanpa Integritas = Data Terkontaminasi</vt:lpstr>
      <vt:lpstr>Kasus 1: Rubah data untuk tujuan marketing</vt:lpstr>
      <vt:lpstr>PowerPoint Presentation</vt:lpstr>
      <vt:lpstr>Isu 4: Property (kepemilikan)</vt:lpstr>
      <vt:lpstr>Intellectual Property</vt:lpstr>
      <vt:lpstr>Property</vt:lpstr>
      <vt:lpstr>Isu 4: Accessibility (hak akses)</vt:lpstr>
      <vt:lpstr>Standar Etika Profesi IT</vt:lpstr>
      <vt:lpstr>10 Etika Komputer (Institut Etika Komputer)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Profesi &amp; Budi Pekerti</dc:title>
  <dc:creator>user</dc:creator>
  <cp:lastModifiedBy>waketIII</cp:lastModifiedBy>
  <cp:revision>96</cp:revision>
  <cp:lastPrinted>2018-10-08T05:01:02Z</cp:lastPrinted>
  <dcterms:created xsi:type="dcterms:W3CDTF">2006-07-24T11:43:34Z</dcterms:created>
  <dcterms:modified xsi:type="dcterms:W3CDTF">2020-03-09T06:23:39Z</dcterms:modified>
</cp:coreProperties>
</file>