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24"/>
  </p:notesMasterIdLst>
  <p:sldIdLst>
    <p:sldId id="345" r:id="rId2"/>
    <p:sldId id="346" r:id="rId3"/>
    <p:sldId id="347" r:id="rId4"/>
    <p:sldId id="348" r:id="rId5"/>
    <p:sldId id="349" r:id="rId6"/>
    <p:sldId id="350" r:id="rId7"/>
    <p:sldId id="351" r:id="rId8"/>
    <p:sldId id="352" r:id="rId9"/>
    <p:sldId id="353" r:id="rId10"/>
    <p:sldId id="354" r:id="rId11"/>
    <p:sldId id="471" r:id="rId12"/>
    <p:sldId id="355" r:id="rId13"/>
    <p:sldId id="472" r:id="rId14"/>
    <p:sldId id="356" r:id="rId15"/>
    <p:sldId id="473" r:id="rId16"/>
    <p:sldId id="474" r:id="rId17"/>
    <p:sldId id="357" r:id="rId18"/>
    <p:sldId id="475" r:id="rId19"/>
    <p:sldId id="476" r:id="rId20"/>
    <p:sldId id="358" r:id="rId21"/>
    <p:sldId id="359" r:id="rId22"/>
    <p:sldId id="360" r:id="rId23"/>
  </p:sldIdLst>
  <p:sldSz cx="9144000" cy="6858000" type="screen4x3"/>
  <p:notesSz cx="6858000" cy="9144000"/>
  <p:defaultTextStyle>
    <a:defPPr>
      <a:defRPr lang="en-US"/>
    </a:defPPr>
    <a:lvl1pPr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1pPr>
    <a:lvl2pPr marL="457200"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2pPr>
    <a:lvl3pPr marL="914400"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3pPr>
    <a:lvl4pPr marL="1371600"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4pPr>
    <a:lvl5pPr marL="1828800" algn="l" rtl="0" eaLnBrk="0" fontAlgn="base" hangingPunct="0">
      <a:spcBef>
        <a:spcPct val="0"/>
      </a:spcBef>
      <a:spcAft>
        <a:spcPct val="0"/>
      </a:spcAft>
      <a:defRPr sz="4400" b="1" kern="1200">
        <a:solidFill>
          <a:schemeClr val="tx2"/>
        </a:solidFill>
        <a:latin typeface="Verdana" panose="020B0604030504040204" pitchFamily="34" charset="0"/>
        <a:ea typeface="+mn-ea"/>
        <a:cs typeface="+mn-cs"/>
      </a:defRPr>
    </a:lvl5pPr>
    <a:lvl6pPr marL="2286000" algn="l" defTabSz="914400" rtl="0" eaLnBrk="1" latinLnBrk="0" hangingPunct="1">
      <a:defRPr sz="4400" b="1" kern="1200">
        <a:solidFill>
          <a:schemeClr val="tx2"/>
        </a:solidFill>
        <a:latin typeface="Verdana" panose="020B0604030504040204" pitchFamily="34" charset="0"/>
        <a:ea typeface="+mn-ea"/>
        <a:cs typeface="+mn-cs"/>
      </a:defRPr>
    </a:lvl6pPr>
    <a:lvl7pPr marL="2743200" algn="l" defTabSz="914400" rtl="0" eaLnBrk="1" latinLnBrk="0" hangingPunct="1">
      <a:defRPr sz="4400" b="1" kern="1200">
        <a:solidFill>
          <a:schemeClr val="tx2"/>
        </a:solidFill>
        <a:latin typeface="Verdana" panose="020B0604030504040204" pitchFamily="34" charset="0"/>
        <a:ea typeface="+mn-ea"/>
        <a:cs typeface="+mn-cs"/>
      </a:defRPr>
    </a:lvl7pPr>
    <a:lvl8pPr marL="3200400" algn="l" defTabSz="914400" rtl="0" eaLnBrk="1" latinLnBrk="0" hangingPunct="1">
      <a:defRPr sz="4400" b="1" kern="1200">
        <a:solidFill>
          <a:schemeClr val="tx2"/>
        </a:solidFill>
        <a:latin typeface="Verdana" panose="020B0604030504040204" pitchFamily="34" charset="0"/>
        <a:ea typeface="+mn-ea"/>
        <a:cs typeface="+mn-cs"/>
      </a:defRPr>
    </a:lvl8pPr>
    <a:lvl9pPr marL="3657600" algn="l" defTabSz="914400" rtl="0" eaLnBrk="1" latinLnBrk="0" hangingPunct="1">
      <a:defRPr sz="4400" b="1" kern="1200">
        <a:solidFill>
          <a:schemeClr val="tx2"/>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4AEC5C5-7E67-42E5-8F3B-033898E78F4C}" type="datetimeFigureOut">
              <a:rPr lang="en-US"/>
              <a:pPr>
                <a:defRPr/>
              </a:pPr>
              <a:t>3/9/2020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394A360B-5CA7-4E21-B5E4-3CB2000A1007}" type="slidenum">
              <a:rPr lang="en-US"/>
              <a:pPr>
                <a:defRPr/>
              </a:pPr>
              <a:t>‹#›</a:t>
            </a:fld>
            <a:endParaRPr lang="en-US"/>
          </a:p>
        </p:txBody>
      </p:sp>
    </p:spTree>
    <p:extLst>
      <p:ext uri="{BB962C8B-B14F-4D97-AF65-F5344CB8AC3E}">
        <p14:creationId xmlns:p14="http://schemas.microsoft.com/office/powerpoint/2010/main" val="37199846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3EFDF75-BA92-4809-A3DF-45366C05C3DE}" type="slidenum">
              <a:rPr lang="en-US" altLang="en-US"/>
              <a:pPr>
                <a:defRPr/>
              </a:pPr>
              <a:t>‹#›</a:t>
            </a:fld>
            <a:endParaRPr lang="en-US" altLang="en-US"/>
          </a:p>
        </p:txBody>
      </p:sp>
    </p:spTree>
    <p:extLst>
      <p:ext uri="{BB962C8B-B14F-4D97-AF65-F5344CB8AC3E}">
        <p14:creationId xmlns:p14="http://schemas.microsoft.com/office/powerpoint/2010/main" val="228815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B7822B7-580D-44E2-9313-6C730B25A1EE}" type="slidenum">
              <a:rPr lang="en-US" altLang="en-US"/>
              <a:pPr>
                <a:defRPr/>
              </a:pPr>
              <a:t>‹#›</a:t>
            </a:fld>
            <a:endParaRPr lang="en-US" altLang="en-US"/>
          </a:p>
        </p:txBody>
      </p:sp>
    </p:spTree>
    <p:extLst>
      <p:ext uri="{BB962C8B-B14F-4D97-AF65-F5344CB8AC3E}">
        <p14:creationId xmlns:p14="http://schemas.microsoft.com/office/powerpoint/2010/main" val="253498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788D1AAF-98D4-4215-BB67-D82F5E5CE1D1}" type="slidenum">
              <a:rPr lang="en-US" altLang="en-US"/>
              <a:pPr>
                <a:defRPr/>
              </a:pPr>
              <a:t>‹#›</a:t>
            </a:fld>
            <a:endParaRPr lang="en-US" altLang="en-US"/>
          </a:p>
        </p:txBody>
      </p:sp>
    </p:spTree>
    <p:extLst>
      <p:ext uri="{BB962C8B-B14F-4D97-AF65-F5344CB8AC3E}">
        <p14:creationId xmlns:p14="http://schemas.microsoft.com/office/powerpoint/2010/main" val="367651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D65144-AAE1-4706-8D6F-89F42307FD73}" type="slidenum">
              <a:rPr lang="en-US" altLang="en-US"/>
              <a:pPr>
                <a:defRPr/>
              </a:pPr>
              <a:t>‹#›</a:t>
            </a:fld>
            <a:endParaRPr lang="en-US" altLang="en-US"/>
          </a:p>
        </p:txBody>
      </p:sp>
    </p:spTree>
    <p:extLst>
      <p:ext uri="{BB962C8B-B14F-4D97-AF65-F5344CB8AC3E}">
        <p14:creationId xmlns:p14="http://schemas.microsoft.com/office/powerpoint/2010/main" val="219670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6309DAE-B281-4FA9-8ED6-DA204BCF1F23}" type="slidenum">
              <a:rPr lang="en-US" altLang="en-US"/>
              <a:pPr>
                <a:defRPr/>
              </a:pPr>
              <a:t>‹#›</a:t>
            </a:fld>
            <a:endParaRPr lang="en-US" altLang="en-US"/>
          </a:p>
        </p:txBody>
      </p:sp>
    </p:spTree>
    <p:extLst>
      <p:ext uri="{BB962C8B-B14F-4D97-AF65-F5344CB8AC3E}">
        <p14:creationId xmlns:p14="http://schemas.microsoft.com/office/powerpoint/2010/main" val="337305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8209F37-D271-48DE-B5D4-658D02CF220F}" type="slidenum">
              <a:rPr lang="en-US" altLang="en-US"/>
              <a:pPr>
                <a:defRPr/>
              </a:pPr>
              <a:t>‹#›</a:t>
            </a:fld>
            <a:endParaRPr lang="en-US" altLang="en-US"/>
          </a:p>
        </p:txBody>
      </p:sp>
    </p:spTree>
    <p:extLst>
      <p:ext uri="{BB962C8B-B14F-4D97-AF65-F5344CB8AC3E}">
        <p14:creationId xmlns:p14="http://schemas.microsoft.com/office/powerpoint/2010/main" val="97333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D144D2-25D8-4FC4-B448-51D299804745}" type="slidenum">
              <a:rPr lang="en-US" altLang="en-US"/>
              <a:pPr>
                <a:defRPr/>
              </a:pPr>
              <a:t>‹#›</a:t>
            </a:fld>
            <a:endParaRPr lang="en-US" altLang="en-US"/>
          </a:p>
        </p:txBody>
      </p:sp>
    </p:spTree>
    <p:extLst>
      <p:ext uri="{BB962C8B-B14F-4D97-AF65-F5344CB8AC3E}">
        <p14:creationId xmlns:p14="http://schemas.microsoft.com/office/powerpoint/2010/main" val="136291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0F21F6A-B1E3-434E-8082-032FC7D4473F}" type="slidenum">
              <a:rPr lang="en-US" altLang="en-US"/>
              <a:pPr>
                <a:defRPr/>
              </a:pPr>
              <a:t>‹#›</a:t>
            </a:fld>
            <a:endParaRPr lang="en-US" altLang="en-US"/>
          </a:p>
        </p:txBody>
      </p:sp>
    </p:spTree>
    <p:extLst>
      <p:ext uri="{BB962C8B-B14F-4D97-AF65-F5344CB8AC3E}">
        <p14:creationId xmlns:p14="http://schemas.microsoft.com/office/powerpoint/2010/main" val="158768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endParaRPr 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8"/>
          <p:cNvSpPr>
            <a:spLocks noGrp="1"/>
          </p:cNvSpPr>
          <p:nvPr>
            <p:ph type="sldNum" sz="quarter" idx="12"/>
          </p:nvPr>
        </p:nvSpPr>
        <p:spPr/>
        <p:txBody>
          <a:bodyPr/>
          <a:lstStyle>
            <a:lvl1pPr>
              <a:defRPr/>
            </a:lvl1pPr>
          </a:lstStyle>
          <a:p>
            <a:pPr>
              <a:defRPr/>
            </a:pPr>
            <a:fld id="{1A132062-FDCA-44AB-A43B-D133C331A3F6}" type="slidenum">
              <a:rPr lang="en-US" altLang="en-US"/>
              <a:pPr>
                <a:defRPr/>
              </a:pPr>
              <a:t>‹#›</a:t>
            </a:fld>
            <a:endParaRPr lang="en-US" altLang="en-US"/>
          </a:p>
        </p:txBody>
      </p:sp>
    </p:spTree>
    <p:extLst>
      <p:ext uri="{BB962C8B-B14F-4D97-AF65-F5344CB8AC3E}">
        <p14:creationId xmlns:p14="http://schemas.microsoft.com/office/powerpoint/2010/main" val="226379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a:xfrm>
            <a:off x="349250" y="6459538"/>
            <a:ext cx="1963738" cy="365125"/>
          </a:xfrm>
        </p:spPr>
        <p:txBody>
          <a:bodyPr/>
          <a:lstStyle>
            <a:lvl1pPr algn="l">
              <a:defRPr/>
            </a:lvl1pPr>
          </a:lstStyle>
          <a:p>
            <a:pPr>
              <a:defRPr/>
            </a:pPr>
            <a:endParaRPr lang="en-US"/>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US"/>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181CEE69-43F2-4D27-BA5F-A3B33489F6BA}" type="slidenum">
              <a:rPr lang="en-US" altLang="en-US"/>
              <a:pPr>
                <a:defRPr/>
              </a:pPr>
              <a:t>‹#›</a:t>
            </a:fld>
            <a:endParaRPr lang="en-US" altLang="en-US"/>
          </a:p>
        </p:txBody>
      </p:sp>
    </p:spTree>
    <p:extLst>
      <p:ext uri="{BB962C8B-B14F-4D97-AF65-F5344CB8AC3E}">
        <p14:creationId xmlns:p14="http://schemas.microsoft.com/office/powerpoint/2010/main" val="974406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A93531C5-4D60-42B9-AF07-4F402E7B6C63}" type="slidenum">
              <a:rPr lang="en-US" altLang="en-US"/>
              <a:pPr>
                <a:defRPr/>
              </a:pPr>
              <a:t>‹#›</a:t>
            </a:fld>
            <a:endParaRPr lang="en-US" altLang="en-US"/>
          </a:p>
        </p:txBody>
      </p:sp>
    </p:spTree>
    <p:extLst>
      <p:ext uri="{BB962C8B-B14F-4D97-AF65-F5344CB8AC3E}">
        <p14:creationId xmlns:p14="http://schemas.microsoft.com/office/powerpoint/2010/main" val="2262955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a:defRPr sz="1050">
                <a:solidFill>
                  <a:srgbClr val="FFFFFF"/>
                </a:solidFill>
              </a:defRPr>
            </a:lvl1pPr>
          </a:lstStyle>
          <a:p>
            <a:pPr>
              <a:defRPr/>
            </a:pPr>
            <a:fld id="{E1BF1E47-E804-473C-999A-0D646DEEA680}" type="slidenum">
              <a:rPr lang="en-US" altLang="en-US"/>
              <a:pPr>
                <a:defRPr/>
              </a:pPr>
              <a:t>‹#›</a:t>
            </a:fld>
            <a:endParaRPr lang="en-US"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55" r:id="rId1"/>
    <p:sldLayoutId id="2147483750" r:id="rId2"/>
    <p:sldLayoutId id="2147483756" r:id="rId3"/>
    <p:sldLayoutId id="2147483751" r:id="rId4"/>
    <p:sldLayoutId id="2147483752" r:id="rId5"/>
    <p:sldLayoutId id="2147483753" r:id="rId6"/>
    <p:sldLayoutId id="2147483757" r:id="rId7"/>
    <p:sldLayoutId id="2147483758" r:id="rId8"/>
    <p:sldLayoutId id="2147483759" r:id="rId9"/>
    <p:sldLayoutId id="2147483754" r:id="rId10"/>
    <p:sldLayoutId id="2147483760" r:id="rId11"/>
  </p:sldLayoutIdLst>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3279775"/>
            <a:ext cx="9144000" cy="1162050"/>
          </a:xfrm>
        </p:spPr>
        <p:txBody>
          <a:bodyPr/>
          <a:lstStyle/>
          <a:p>
            <a:pPr eaLnBrk="1" fontAlgn="auto" hangingPunct="1">
              <a:spcAft>
                <a:spcPts val="0"/>
              </a:spcAft>
              <a:defRPr/>
            </a:pPr>
            <a:r>
              <a:rPr lang="en-US"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BAB VII</a:t>
            </a:r>
            <a:endParaRPr lang="en-US"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txBox="1">
            <a:spLocks noChangeArrowheads="1"/>
          </p:cNvSpPr>
          <p:nvPr/>
        </p:nvSpPr>
        <p:spPr>
          <a:xfrm>
            <a:off x="827088" y="3860800"/>
            <a:ext cx="9144000" cy="1162050"/>
          </a:xfrm>
          <a:prstGeom prst="rect">
            <a:avLst/>
          </a:prstGeom>
        </p:spPr>
        <p:txBody>
          <a:bodyPr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fontAlgn="auto">
              <a:spcAft>
                <a:spcPts val="0"/>
              </a:spcAft>
              <a:defRPr/>
            </a:pPr>
            <a:r>
              <a:rPr lang="en-US" sz="3600" dirty="0" smtClean="0"/>
              <a:t/>
            </a:r>
            <a:br>
              <a:rPr lang="en-US" sz="3600" dirty="0" smtClean="0"/>
            </a:br>
            <a:r>
              <a:rPr lang="en-US" sz="3600" dirty="0" smtClean="0"/>
              <a:t>ETIKA MENGGUNAKAN INTERNET</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
          <p:cNvSpPr>
            <a:spLocks noGrp="1" noChangeArrowheads="1"/>
          </p:cNvSpPr>
          <p:nvPr>
            <p:ph idx="1"/>
          </p:nvPr>
        </p:nvSpPr>
        <p:spPr>
          <a:xfrm>
            <a:off x="806450" y="1738313"/>
            <a:ext cx="8229600" cy="5867400"/>
          </a:xfrm>
        </p:spPr>
        <p:txBody>
          <a:bodyPr/>
          <a:lstStyle/>
          <a:p>
            <a:pPr eaLnBrk="1" hangingPunct="1"/>
            <a:r>
              <a:rPr lang="en-US" altLang="en-US" sz="2400" smtClean="0"/>
              <a:t>Beberapa point yang diatur dalam netiket adalah :</a:t>
            </a:r>
          </a:p>
          <a:p>
            <a:pPr lvl="1" indent="-325438" eaLnBrk="1" hangingPunct="1">
              <a:buFont typeface="Wingdings" panose="05000000000000000000" pitchFamily="2" charset="2"/>
              <a:buChar char="§"/>
            </a:pPr>
            <a:r>
              <a:rPr lang="en-US" altLang="en-US" sz="2400" smtClean="0"/>
              <a:t>Netiket dalam one to one communications.</a:t>
            </a:r>
          </a:p>
          <a:p>
            <a:pPr marL="384175" lvl="2" indent="0" eaLnBrk="1" hangingPunct="1">
              <a:buFont typeface="Calibri" panose="020F0502020204030204" pitchFamily="34" charset="0"/>
              <a:buNone/>
            </a:pPr>
            <a:r>
              <a:rPr lang="en-US" altLang="en-US" sz="2400" smtClean="0"/>
              <a:t>Yang dimaksudkan adalah kondisi dimana komunikasi terjadi antar individu “face to face” dalam sebuah dialog. Sebagai contoh adalah komunikasi via eletronic mail.</a:t>
            </a:r>
          </a:p>
          <a:p>
            <a:pPr marL="384175" lvl="2" indent="0" eaLnBrk="1" hangingPunct="1">
              <a:buFont typeface="Calibri" panose="020F0502020204030204" pitchFamily="34" charset="0"/>
              <a:buNone/>
            </a:pPr>
            <a:r>
              <a:rPr lang="en-US" altLang="en-US" sz="2400" smtClean="0"/>
              <a:t>Beberapa hal tentang netiket pada komunikasi dengan email :</a:t>
            </a:r>
          </a:p>
          <a:p>
            <a:pPr marL="566738" lvl="3" indent="0" eaLnBrk="1" hangingPunct="1">
              <a:buFont typeface="Calibri" panose="020F0502020204030204" pitchFamily="34" charset="0"/>
              <a:buNone/>
            </a:pPr>
            <a:r>
              <a:rPr lang="en-US" altLang="en-US" sz="2400" smtClean="0"/>
              <a:t>1) Perlakukan e-mail secara pribadi</a:t>
            </a:r>
          </a:p>
          <a:p>
            <a:pPr marL="971550" lvl="4" indent="0" eaLnBrk="1" hangingPunct="1">
              <a:buFont typeface="Calibri" panose="020F0502020204030204" pitchFamily="34" charset="0"/>
              <a:buNone/>
            </a:pPr>
            <a:r>
              <a:rPr lang="en-US" altLang="en-US" sz="2400" smtClean="0"/>
              <a:t>Jika seseorang mengirim informasi atau gagasan kepada anda secara pribadi, anda tidak sepatutnya mengirimnya ke forum umum.</a:t>
            </a:r>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Contoh</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Berinternet</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(2)</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3"/>
          <p:cNvSpPr>
            <a:spLocks noGrp="1" noChangeArrowheads="1"/>
          </p:cNvSpPr>
          <p:nvPr>
            <p:ph idx="1"/>
          </p:nvPr>
        </p:nvSpPr>
        <p:spPr>
          <a:xfrm>
            <a:off x="323850" y="1801813"/>
            <a:ext cx="8558213" cy="6019800"/>
          </a:xfrm>
        </p:spPr>
        <p:txBody>
          <a:bodyPr/>
          <a:lstStyle/>
          <a:p>
            <a:pPr marL="566738" lvl="3" indent="0" eaLnBrk="1" hangingPunct="1">
              <a:buFont typeface="Calibri" panose="020F0502020204030204" pitchFamily="34" charset="0"/>
              <a:buNone/>
            </a:pPr>
            <a:r>
              <a:rPr lang="en-US" altLang="en-US" sz="2400" smtClean="0"/>
              <a:t>2) Jangan membicarakan orang lain</a:t>
            </a:r>
          </a:p>
          <a:p>
            <a:pPr marL="971550" lvl="4" indent="0" eaLnBrk="1" hangingPunct="1">
              <a:buFont typeface="Calibri" panose="020F0502020204030204" pitchFamily="34" charset="0"/>
              <a:buNone/>
            </a:pPr>
            <a:r>
              <a:rPr lang="en-US" altLang="en-US" sz="2400" smtClean="0"/>
              <a:t>Jangan membicarakan orang lain apalagi kejelekannya. Berhati-hatilah terhadap apa yang anda tulis. E-mail memiliki fasilitas “forward” yang dapat mengijinkan si penerima untuk meneruskannya ke orang lain.</a:t>
            </a:r>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Contoh</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Berinternet</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(3)</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Grp="1" noChangeArrowheads="1"/>
          </p:cNvSpPr>
          <p:nvPr>
            <p:ph idx="1"/>
          </p:nvPr>
        </p:nvSpPr>
        <p:spPr>
          <a:xfrm>
            <a:off x="381000" y="1773238"/>
            <a:ext cx="8763000" cy="6019800"/>
          </a:xfrm>
        </p:spPr>
        <p:txBody>
          <a:bodyPr/>
          <a:lstStyle/>
          <a:p>
            <a:pPr marL="566738" lvl="3" indent="0" eaLnBrk="1" hangingPunct="1">
              <a:buFont typeface="Calibri" panose="020F0502020204030204" pitchFamily="34" charset="0"/>
              <a:buNone/>
            </a:pPr>
            <a:r>
              <a:rPr lang="en-US" altLang="en-US" sz="2400" smtClean="0"/>
              <a:t>3) Jangan menggunakan CC</a:t>
            </a:r>
          </a:p>
          <a:p>
            <a:pPr marL="914400" lvl="4" indent="0" eaLnBrk="1" hangingPunct="1">
              <a:buFont typeface="Calibri" panose="020F0502020204030204" pitchFamily="34" charset="0"/>
              <a:buNone/>
            </a:pPr>
            <a:r>
              <a:rPr lang="en-US" altLang="en-US" sz="2400" smtClean="0"/>
              <a:t>Jika anda mengirimkan mail ke sejumlah orang, jangan cantumkan nama-nama pada kolom CC. </a:t>
            </a:r>
          </a:p>
          <a:p>
            <a:pPr marL="914400" lvl="4" indent="0" eaLnBrk="1" hangingPunct="1">
              <a:buFont typeface="Calibri" panose="020F0502020204030204" pitchFamily="34" charset="0"/>
              <a:buNone/>
            </a:pPr>
            <a:r>
              <a:rPr lang="en-US" altLang="en-US" sz="2400" smtClean="0"/>
              <a:t>Jika anda melakukannya maka semua orang yang menerima email anda akan bisa melihat alamat-alamat email orang lain.</a:t>
            </a:r>
          </a:p>
          <a:p>
            <a:pPr marL="914400" lvl="4" indent="0" eaLnBrk="1" hangingPunct="1">
              <a:buFont typeface="Calibri" panose="020F0502020204030204" pitchFamily="34" charset="0"/>
              <a:buNone/>
            </a:pPr>
            <a:r>
              <a:rPr lang="en-US" altLang="en-US" sz="2400" smtClean="0"/>
              <a:t>Gunakan BCC (blind Carbon Copy) </a:t>
            </a:r>
            <a:r>
              <a:rPr lang="en-US" altLang="en-US" sz="2400" smtClean="0">
                <a:sym typeface="Wingdings" panose="05000000000000000000" pitchFamily="2" charset="2"/>
              </a:rPr>
              <a:t> setiap orang hanya bisa melihat alamat emailnya sendiri.</a:t>
            </a:r>
            <a:endParaRPr lang="en-US" altLang="en-US" sz="2400" smtClean="0"/>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Contoh</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Berinternet</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(4)</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p:cNvSpPr>
            <a:spLocks noGrp="1" noChangeArrowheads="1"/>
          </p:cNvSpPr>
          <p:nvPr>
            <p:ph idx="1"/>
          </p:nvPr>
        </p:nvSpPr>
        <p:spPr>
          <a:xfrm>
            <a:off x="395288" y="1773238"/>
            <a:ext cx="8763000" cy="6019800"/>
          </a:xfrm>
        </p:spPr>
        <p:txBody>
          <a:bodyPr/>
          <a:lstStyle/>
          <a:p>
            <a:pPr marL="566738" lvl="3" indent="0" eaLnBrk="1" hangingPunct="1">
              <a:buFont typeface="Calibri" panose="020F0502020204030204" pitchFamily="34" charset="0"/>
              <a:buNone/>
            </a:pPr>
            <a:r>
              <a:rPr lang="en-US" altLang="en-US" sz="2400" smtClean="0"/>
              <a:t>4) Jangan gunakan format HTML</a:t>
            </a:r>
          </a:p>
          <a:p>
            <a:pPr marL="1028700" lvl="4" indent="0" eaLnBrk="1" hangingPunct="1">
              <a:buFont typeface="Calibri" panose="020F0502020204030204" pitchFamily="34" charset="0"/>
              <a:buNone/>
            </a:pPr>
            <a:r>
              <a:rPr lang="en-US" altLang="en-US" sz="2400" smtClean="0"/>
              <a:t>Jika anda mengirimkan sebuah pesan penting ke rekan anda, jangan gunakan format HTML tanpa memastikan bahwa program email rekan anda bisa memahami kode HTML.</a:t>
            </a:r>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Contoh</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Berinternet</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(5)</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539750" y="1773238"/>
            <a:ext cx="8229600" cy="5516562"/>
          </a:xfrm>
        </p:spPr>
        <p:txBody>
          <a:bodyPr rtlCol="0">
            <a:noAutofit/>
          </a:bodyPr>
          <a:lstStyle/>
          <a:p>
            <a:pPr marL="726948" lvl="2" indent="-342900" eaLnBrk="1" fontAlgn="auto" hangingPunct="1">
              <a:buFont typeface="Wingdings" panose="05000000000000000000" pitchFamily="2" charset="2"/>
              <a:buChar char="§"/>
              <a:defRPr/>
            </a:pPr>
            <a:r>
              <a:rPr lang="en-US" altLang="en-US" sz="2400" dirty="0" err="1" smtClean="0">
                <a:solidFill>
                  <a:schemeClr val="tx1">
                    <a:lumMod val="75000"/>
                    <a:lumOff val="25000"/>
                  </a:schemeClr>
                </a:solidFill>
              </a:rPr>
              <a:t>Sedangkan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untuk</a:t>
            </a:r>
            <a:r>
              <a:rPr lang="en-US" altLang="en-US" sz="2400" dirty="0" smtClean="0">
                <a:solidFill>
                  <a:schemeClr val="tx1">
                    <a:lumMod val="75000"/>
                    <a:lumOff val="25000"/>
                  </a:schemeClr>
                </a:solidFill>
              </a:rPr>
              <a:t> administrator email </a:t>
            </a:r>
            <a:r>
              <a:rPr lang="en-US" altLang="en-US" sz="2400" dirty="0" err="1" smtClean="0">
                <a:solidFill>
                  <a:schemeClr val="tx1">
                    <a:lumMod val="75000"/>
                    <a:lumOff val="25000"/>
                  </a:schemeClr>
                </a:solidFill>
              </a:rPr>
              <a:t>tersebut</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terdapat</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beberapa</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hal</a:t>
            </a:r>
            <a:r>
              <a:rPr lang="en-US" altLang="en-US" sz="2400" dirty="0" smtClean="0">
                <a:solidFill>
                  <a:schemeClr val="tx1">
                    <a:lumMod val="75000"/>
                    <a:lumOff val="25000"/>
                  </a:schemeClr>
                </a:solidFill>
              </a:rPr>
              <a:t> yang </a:t>
            </a:r>
            <a:r>
              <a:rPr lang="en-US" altLang="en-US" sz="2400" dirty="0" err="1" smtClean="0">
                <a:solidFill>
                  <a:schemeClr val="tx1">
                    <a:lumMod val="75000"/>
                    <a:lumOff val="25000"/>
                  </a:schemeClr>
                </a:solidFill>
              </a:rPr>
              <a:t>sebaiknya</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dilakukan</a:t>
            </a:r>
            <a:r>
              <a:rPr lang="en-US" altLang="en-US" sz="2400" dirty="0" smtClean="0">
                <a:solidFill>
                  <a:schemeClr val="tx1">
                    <a:lumMod val="75000"/>
                    <a:lumOff val="25000"/>
                  </a:schemeClr>
                </a:solidFill>
              </a:rPr>
              <a:t>:</a:t>
            </a:r>
          </a:p>
          <a:p>
            <a:pPr marL="566928" lvl="2" indent="-182880" eaLnBrk="1" fontAlgn="auto" hangingPunct="1">
              <a:defRPr/>
            </a:pPr>
            <a:endParaRPr lang="en-US" altLang="en-US" sz="2400" dirty="0" smtClean="0">
              <a:solidFill>
                <a:schemeClr val="tx1">
                  <a:lumMod val="75000"/>
                  <a:lumOff val="25000"/>
                </a:schemeClr>
              </a:solidFill>
            </a:endParaRPr>
          </a:p>
          <a:p>
            <a:pPr marL="971550" lvl="3" indent="-285750" eaLnBrk="1" fontAlgn="auto" hangingPunct="1">
              <a:buFont typeface="Calibri" panose="020F0502020204030204" pitchFamily="34" charset="0"/>
              <a:buNone/>
              <a:defRPr/>
            </a:pPr>
            <a:r>
              <a:rPr lang="en-US" altLang="en-US" sz="2400" dirty="0" smtClean="0">
                <a:solidFill>
                  <a:schemeClr val="tx1">
                    <a:lumMod val="75000"/>
                    <a:lumOff val="25000"/>
                  </a:schemeClr>
                </a:solidFill>
              </a:rPr>
              <a:t>1) </a:t>
            </a:r>
            <a:r>
              <a:rPr lang="en-US" altLang="en-US" sz="2400" dirty="0" err="1" smtClean="0">
                <a:solidFill>
                  <a:schemeClr val="tx1">
                    <a:lumMod val="75000"/>
                    <a:lumOff val="25000"/>
                  </a:schemeClr>
                </a:solidFill>
              </a:rPr>
              <a:t>Lakukan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publikasi</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secara</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tertulis</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tentang</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petunjuk-petunjuk</a:t>
            </a:r>
            <a:r>
              <a:rPr lang="en-US" altLang="en-US" sz="2400" dirty="0" smtClean="0">
                <a:solidFill>
                  <a:schemeClr val="tx1">
                    <a:lumMod val="75000"/>
                    <a:lumOff val="25000"/>
                  </a:schemeClr>
                </a:solidFill>
              </a:rPr>
              <a:t> yang </a:t>
            </a:r>
            <a:r>
              <a:rPr lang="en-US" altLang="en-US" sz="2400" dirty="0" err="1" smtClean="0">
                <a:solidFill>
                  <a:schemeClr val="tx1">
                    <a:lumMod val="75000"/>
                    <a:lumOff val="25000"/>
                  </a:schemeClr>
                </a:solidFill>
              </a:rPr>
              <a:t>harus</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dilakukan</a:t>
            </a:r>
            <a:r>
              <a:rPr lang="en-US" altLang="en-US" sz="2400" dirty="0" smtClean="0">
                <a:solidFill>
                  <a:schemeClr val="tx1">
                    <a:lumMod val="75000"/>
                    <a:lumOff val="25000"/>
                  </a:schemeClr>
                </a:solidFill>
              </a:rPr>
              <a:t> user </a:t>
            </a:r>
            <a:r>
              <a:rPr lang="en-US" altLang="en-US" sz="2400" dirty="0" err="1" smtClean="0">
                <a:solidFill>
                  <a:schemeClr val="tx1">
                    <a:lumMod val="75000"/>
                    <a:lumOff val="25000"/>
                  </a:schemeClr>
                </a:solidFill>
              </a:rPr>
              <a:t>jika</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dihadapkan</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pada</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pesan</a:t>
            </a:r>
            <a:r>
              <a:rPr lang="en-US" altLang="en-US" sz="2400" dirty="0" smtClean="0">
                <a:solidFill>
                  <a:schemeClr val="tx1">
                    <a:lumMod val="75000"/>
                    <a:lumOff val="25000"/>
                  </a:schemeClr>
                </a:solidFill>
              </a:rPr>
              <a:t> yang </a:t>
            </a:r>
            <a:r>
              <a:rPr lang="en-US" altLang="en-US" sz="2400" dirty="0" err="1" smtClean="0">
                <a:solidFill>
                  <a:schemeClr val="tx1">
                    <a:lumMod val="75000"/>
                    <a:lumOff val="25000"/>
                  </a:schemeClr>
                </a:solidFill>
              </a:rPr>
              <a:t>tidak</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sah</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ilegal</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dalam</a:t>
            </a:r>
            <a:r>
              <a:rPr lang="en-US" altLang="en-US" sz="2400" dirty="0" smtClean="0">
                <a:solidFill>
                  <a:schemeClr val="tx1">
                    <a:lumMod val="75000"/>
                    <a:lumOff val="25000"/>
                  </a:schemeClr>
                </a:solidFill>
              </a:rPr>
              <a:t> </a:t>
            </a:r>
            <a:r>
              <a:rPr lang="en-US" altLang="en-US" sz="2400" dirty="0" err="1" smtClean="0">
                <a:solidFill>
                  <a:schemeClr val="tx1">
                    <a:lumMod val="75000"/>
                    <a:lumOff val="25000"/>
                  </a:schemeClr>
                </a:solidFill>
              </a:rPr>
              <a:t>pemakaian</a:t>
            </a:r>
            <a:r>
              <a:rPr lang="en-US" altLang="en-US" sz="2400" dirty="0" smtClean="0">
                <a:solidFill>
                  <a:schemeClr val="tx1">
                    <a:lumMod val="75000"/>
                    <a:lumOff val="25000"/>
                  </a:schemeClr>
                </a:solidFill>
              </a:rPr>
              <a:t> email.</a:t>
            </a:r>
          </a:p>
          <a:p>
            <a:pPr marL="749808" lvl="3" indent="-182880" eaLnBrk="1" fontAlgn="auto" hangingPunct="1">
              <a:defRPr/>
            </a:pPr>
            <a:endParaRPr lang="en-US" altLang="en-US" sz="2400" dirty="0" smtClean="0">
              <a:solidFill>
                <a:schemeClr val="tx1">
                  <a:lumMod val="75000"/>
                  <a:lumOff val="25000"/>
                </a:schemeClr>
              </a:solidFill>
            </a:endParaRPr>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Contoh</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Berinternet</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(6)</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
          <p:cNvSpPr>
            <a:spLocks noGrp="1" noChangeArrowheads="1"/>
          </p:cNvSpPr>
          <p:nvPr>
            <p:ph idx="1"/>
          </p:nvPr>
        </p:nvSpPr>
        <p:spPr>
          <a:xfrm>
            <a:off x="323850" y="1728788"/>
            <a:ext cx="8229600" cy="5516562"/>
          </a:xfrm>
        </p:spPr>
        <p:txBody>
          <a:bodyPr/>
          <a:lstStyle/>
          <a:p>
            <a:pPr marL="857250" lvl="3" indent="-290513" eaLnBrk="1" hangingPunct="1">
              <a:buFont typeface="Calibri" panose="020F0502020204030204" pitchFamily="34" charset="0"/>
              <a:buNone/>
            </a:pPr>
            <a:r>
              <a:rPr lang="en-US" altLang="en-US" sz="2400" smtClean="0"/>
              <a:t>2) Jelaskan aturan-aturan kepada pengguna mengenai kuota disk atau sistem rule yang lain.</a:t>
            </a:r>
          </a:p>
          <a:p>
            <a:pPr marL="857250" lvl="3" indent="-290513" eaLnBrk="1" hangingPunct="1">
              <a:buFont typeface="Calibri" panose="020F0502020204030204" pitchFamily="34" charset="0"/>
              <a:buNone/>
            </a:pPr>
            <a:endParaRPr lang="en-US" altLang="en-US" sz="2400" smtClean="0"/>
          </a:p>
          <a:p>
            <a:pPr marL="857250" lvl="3" indent="-290513" eaLnBrk="1" hangingPunct="1">
              <a:buFont typeface="Calibri" panose="020F0502020204030204" pitchFamily="34" charset="0"/>
              <a:buNone/>
            </a:pPr>
            <a:r>
              <a:rPr lang="en-US" altLang="en-US" sz="2400" smtClean="0"/>
              <a:t>3) Berikan jawaban dengan segera ke pengguna jika ada pertanyaan-pertanyaan mengenai pesan yang tidak sah (ilegal) tersebut dengan segera.</a:t>
            </a:r>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Contoh</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Berinternet</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(7)</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p:cNvSpPr>
            <a:spLocks noGrp="1" noChangeArrowheads="1"/>
          </p:cNvSpPr>
          <p:nvPr>
            <p:ph idx="1"/>
          </p:nvPr>
        </p:nvSpPr>
        <p:spPr>
          <a:xfrm>
            <a:off x="735013" y="1728788"/>
            <a:ext cx="8229600" cy="5516562"/>
          </a:xfrm>
        </p:spPr>
        <p:txBody>
          <a:bodyPr/>
          <a:lstStyle/>
          <a:p>
            <a:pPr marL="571500" lvl="1" indent="-371475" eaLnBrk="1" hangingPunct="1">
              <a:buFont typeface="Wingdings" panose="05000000000000000000" pitchFamily="2" charset="2"/>
              <a:buChar char="§"/>
            </a:pPr>
            <a:r>
              <a:rPr lang="en-US" altLang="en-US" sz="2400" smtClean="0"/>
              <a:t>Netiket dalam one to many communications.</a:t>
            </a:r>
          </a:p>
          <a:p>
            <a:pPr marL="857250" lvl="2" indent="-285750" eaLnBrk="1" hangingPunct="1">
              <a:buFont typeface="Calibri" panose="020F0502020204030204" pitchFamily="34" charset="0"/>
              <a:buNone/>
            </a:pPr>
            <a:r>
              <a:rPr lang="en-US" altLang="en-US" sz="2400" smtClean="0"/>
              <a:t>1) Yang dimaksudkan adalah komunikasi satu orang dengan beberapa orang sekaligus.</a:t>
            </a:r>
          </a:p>
          <a:p>
            <a:pPr marL="857250" lvl="2" indent="-285750" eaLnBrk="1" hangingPunct="1">
              <a:buFont typeface="Calibri" panose="020F0502020204030204" pitchFamily="34" charset="0"/>
              <a:buNone/>
            </a:pPr>
            <a:r>
              <a:rPr lang="en-US" altLang="en-US" sz="2400" smtClean="0"/>
              <a:t>2) Seperti mailing list dan net news.</a:t>
            </a:r>
          </a:p>
        </p:txBody>
      </p:sp>
      <p:sp>
        <p:nvSpPr>
          <p:cNvPr id="3" name="Rectangle 2"/>
          <p:cNvSpPr>
            <a:spLocks noGrp="1" noChangeArrowheads="1"/>
          </p:cNvSpPr>
          <p:nvPr>
            <p:ph type="title"/>
          </p:nvPr>
        </p:nvSpPr>
        <p:spPr>
          <a:xfrm>
            <a:off x="773113" y="323850"/>
            <a:ext cx="7543800" cy="1449388"/>
          </a:xfrm>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Contoh</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Berinternet</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(8)</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3"/>
          <p:cNvSpPr>
            <a:spLocks noGrp="1" noChangeArrowheads="1"/>
          </p:cNvSpPr>
          <p:nvPr>
            <p:ph idx="1"/>
          </p:nvPr>
        </p:nvSpPr>
        <p:spPr>
          <a:xfrm>
            <a:off x="539750" y="1773238"/>
            <a:ext cx="8229600" cy="5592762"/>
          </a:xfrm>
        </p:spPr>
        <p:txBody>
          <a:bodyPr/>
          <a:lstStyle/>
          <a:p>
            <a:pPr marL="742950" lvl="2" indent="-358775" eaLnBrk="1" hangingPunct="1">
              <a:buFont typeface="Wingdings" panose="05000000000000000000" pitchFamily="2" charset="2"/>
              <a:buChar char="§"/>
            </a:pPr>
            <a:r>
              <a:rPr lang="en-US" altLang="en-US" sz="2400" smtClean="0"/>
              <a:t>Beberapa netiket untuk berkomunikasi bagi pengguna mailing list atau netnews :</a:t>
            </a:r>
          </a:p>
          <a:p>
            <a:pPr marL="1085850" lvl="3" indent="-342900" eaLnBrk="1" hangingPunct="1">
              <a:buFont typeface="Calibri" panose="020F0502020204030204" pitchFamily="34" charset="0"/>
              <a:buNone/>
            </a:pPr>
            <a:r>
              <a:rPr lang="en-US" altLang="en-US" sz="2400" smtClean="0"/>
              <a:t>1) Baca terlebih dahulu mailing list sebelum memutuskan untuk melakukan posting surat yang pertama kali ke mailing list tersebut. Hal ini akan membantu kita untuk mengerti lingkungan mailing list yang akan dimasuki tersebut.</a:t>
            </a:r>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Contoh</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Berinternet</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(9)</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p:cNvSpPr>
            <a:spLocks noGrp="1" noChangeArrowheads="1"/>
          </p:cNvSpPr>
          <p:nvPr>
            <p:ph idx="1"/>
          </p:nvPr>
        </p:nvSpPr>
        <p:spPr>
          <a:xfrm>
            <a:off x="374650" y="1736725"/>
            <a:ext cx="8229600" cy="5592763"/>
          </a:xfrm>
        </p:spPr>
        <p:txBody>
          <a:bodyPr/>
          <a:lstStyle/>
          <a:p>
            <a:pPr marL="914400" lvl="3" indent="-347663" eaLnBrk="1" hangingPunct="1">
              <a:buFont typeface="Calibri" panose="020F0502020204030204" pitchFamily="34" charset="0"/>
              <a:buNone/>
            </a:pPr>
            <a:r>
              <a:rPr lang="en-US" altLang="en-US" sz="2400" smtClean="0"/>
              <a:t>2) Berhati-hatilah dengan kata-kata yang akan ditulis. Ingat bahwa kata-kata tersebut akan disimpan disuatu lokasi yang bisa diakses oleh orang banyak dan akan tersimpan dalam jangka waktu yang lama.</a:t>
            </a:r>
          </a:p>
          <a:p>
            <a:pPr marL="914400" lvl="3" indent="-347663" eaLnBrk="1" hangingPunct="1">
              <a:buFont typeface="Calibri" panose="020F0502020204030204" pitchFamily="34" charset="0"/>
              <a:buNone/>
            </a:pPr>
            <a:endParaRPr lang="en-US" altLang="en-US" sz="2400" smtClean="0"/>
          </a:p>
          <a:p>
            <a:pPr marL="914400" lvl="3" indent="-347663" eaLnBrk="1" hangingPunct="1">
              <a:buFont typeface="Calibri" panose="020F0502020204030204" pitchFamily="34" charset="0"/>
              <a:buNone/>
            </a:pPr>
            <a:r>
              <a:rPr lang="en-US" altLang="en-US" sz="2400" smtClean="0"/>
              <a:t>3) Artikel atau tulisan yang akan diposting haruslah ringkas dan to the point.</a:t>
            </a:r>
          </a:p>
        </p:txBody>
      </p:sp>
      <p:sp>
        <p:nvSpPr>
          <p:cNvPr id="3" name="Rectangle 2"/>
          <p:cNvSpPr>
            <a:spLocks noGrp="1" noChangeArrowheads="1"/>
          </p:cNvSpPr>
          <p:nvPr>
            <p:ph type="title"/>
          </p:nvPr>
        </p:nvSpPr>
        <p:spPr>
          <a:xfrm>
            <a:off x="822325" y="287338"/>
            <a:ext cx="7781925" cy="1449387"/>
          </a:xfrm>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Contoh</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Berinternet</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(10)</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
          <p:cNvSpPr>
            <a:spLocks noGrp="1" noChangeArrowheads="1"/>
          </p:cNvSpPr>
          <p:nvPr>
            <p:ph idx="1"/>
          </p:nvPr>
        </p:nvSpPr>
        <p:spPr>
          <a:xfrm>
            <a:off x="539750" y="1773238"/>
            <a:ext cx="8229600" cy="5592762"/>
          </a:xfrm>
        </p:spPr>
        <p:txBody>
          <a:bodyPr/>
          <a:lstStyle/>
          <a:p>
            <a:pPr marL="742950" lvl="3" indent="-342900" eaLnBrk="1" hangingPunct="1">
              <a:buFont typeface="Calibri" panose="020F0502020204030204" pitchFamily="34" charset="0"/>
              <a:buNone/>
            </a:pPr>
            <a:r>
              <a:rPr lang="en-US" altLang="en-US" sz="2400" smtClean="0"/>
              <a:t>4) Tidak boleh mengirimkan artikel yang berbau spoofing (pemalsuan) dan lelucon kecuali mailing list bernuansa humor.</a:t>
            </a:r>
          </a:p>
          <a:p>
            <a:pPr marL="742950" lvl="3" indent="-342900" eaLnBrk="1" hangingPunct="1">
              <a:buFont typeface="Calibri" panose="020F0502020204030204" pitchFamily="34" charset="0"/>
              <a:buNone/>
            </a:pPr>
            <a:endParaRPr lang="en-US" altLang="en-US" sz="2400" smtClean="0"/>
          </a:p>
          <a:p>
            <a:pPr marL="742950" lvl="3" indent="-342900" eaLnBrk="1" hangingPunct="1">
              <a:buFont typeface="Calibri" panose="020F0502020204030204" pitchFamily="34" charset="0"/>
              <a:buNone/>
            </a:pPr>
            <a:r>
              <a:rPr lang="en-US" altLang="en-US" sz="2400" smtClean="0"/>
              <a:t>5) Jangan mengirim file yang berukuran besar karena dapat mengganggu sistem. Akan lebih baik menggunakan hyperlink yang menunjukkan pada resources lain yang dituju.</a:t>
            </a:r>
          </a:p>
        </p:txBody>
      </p:sp>
      <p:sp>
        <p:nvSpPr>
          <p:cNvPr id="3" name="Rectangle 2"/>
          <p:cNvSpPr>
            <a:spLocks noGrp="1" noChangeArrowheads="1"/>
          </p:cNvSpPr>
          <p:nvPr>
            <p:ph type="title"/>
          </p:nvPr>
        </p:nvSpPr>
        <p:spPr>
          <a:xfrm>
            <a:off x="822325" y="287338"/>
            <a:ext cx="7947025" cy="1449387"/>
          </a:xfrm>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Contoh</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Berinternet</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(11)</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Pendahuluan</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165891" name="Rectangle 3"/>
          <p:cNvSpPr>
            <a:spLocks noGrp="1" noChangeArrowheads="1"/>
          </p:cNvSpPr>
          <p:nvPr>
            <p:ph idx="1"/>
          </p:nvPr>
        </p:nvSpPr>
        <p:spPr>
          <a:xfrm>
            <a:off x="822325" y="1736725"/>
            <a:ext cx="7926388" cy="4024313"/>
          </a:xfrm>
        </p:spPr>
        <p:txBody>
          <a:bodyPr/>
          <a:lstStyle/>
          <a:p>
            <a:pPr marL="342900" indent="-342900" eaLnBrk="1" hangingPunct="1">
              <a:buFont typeface="Wingdings" panose="05000000000000000000" pitchFamily="2" charset="2"/>
              <a:buChar char="ü"/>
            </a:pPr>
            <a:r>
              <a:rPr lang="en-US" altLang="en-US" sz="2400" smtClean="0"/>
              <a:t>Perkembangan teknologi terus mengalami kemajuan.</a:t>
            </a:r>
          </a:p>
          <a:p>
            <a:pPr marL="342900" indent="-342900" eaLnBrk="1" hangingPunct="1">
              <a:buFont typeface="Wingdings" panose="05000000000000000000" pitchFamily="2" charset="2"/>
              <a:buChar char="ü"/>
            </a:pPr>
            <a:r>
              <a:rPr lang="en-US" altLang="en-US" sz="2400" smtClean="0"/>
              <a:t>Dari semua kemajuan yang signifikan yang dibuat oleh manusia sampai hari ini adalah perkembangan internet.</a:t>
            </a:r>
          </a:p>
          <a:p>
            <a:pPr marL="342900" indent="-342900" eaLnBrk="1" hangingPunct="1">
              <a:buFont typeface="Wingdings" panose="05000000000000000000" pitchFamily="2" charset="2"/>
              <a:buChar char="ü"/>
            </a:pPr>
            <a:r>
              <a:rPr lang="en-US" altLang="en-US" sz="2400" smtClean="0"/>
              <a:t>Era internet tersebut membawa perubahan besar dalam tatanan kehidupan masyarakat, dengan munculnya peluang baru untuk membangun dan memperbaiki pendidikan (e-learning), bisnis (e-commerce), dll.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p:cNvSpPr>
            <a:spLocks noGrp="1" noChangeArrowheads="1"/>
          </p:cNvSpPr>
          <p:nvPr>
            <p:ph idx="1"/>
          </p:nvPr>
        </p:nvSpPr>
        <p:spPr>
          <a:xfrm>
            <a:off x="395288" y="1724025"/>
            <a:ext cx="8229600" cy="5592763"/>
          </a:xfrm>
        </p:spPr>
        <p:txBody>
          <a:bodyPr/>
          <a:lstStyle/>
          <a:p>
            <a:pPr marL="800100" lvl="2" indent="-342900" eaLnBrk="1" hangingPunct="1">
              <a:buFont typeface="Wingdings" panose="05000000000000000000" pitchFamily="2" charset="2"/>
              <a:buChar char="§"/>
            </a:pPr>
            <a:r>
              <a:rPr lang="en-US" altLang="en-US" sz="2400" smtClean="0"/>
              <a:t>Sedangkan bagi administrator mailing list berlaku netiket yaitu:</a:t>
            </a:r>
          </a:p>
          <a:p>
            <a:pPr marL="1143000" lvl="3" indent="-342900" eaLnBrk="1" hangingPunct="1">
              <a:buFont typeface="Calibri" panose="020F0502020204030204" pitchFamily="34" charset="0"/>
              <a:buNone/>
            </a:pPr>
            <a:r>
              <a:rPr lang="en-US" altLang="en-US" sz="2400" smtClean="0"/>
              <a:t>1) Memperjelas aturan-aturan tentang pemakaian mailing list atau netnews sejelas-jelasnya, tentang bagaimana berlangganan netnews, bagaimana mendaftar mailing list, dan bagaimana melakukan posting, dll.</a:t>
            </a:r>
          </a:p>
          <a:p>
            <a:pPr marL="1143000" lvl="3" indent="-342900" eaLnBrk="1" hangingPunct="1">
              <a:buFont typeface="Calibri" panose="020F0502020204030204" pitchFamily="34" charset="0"/>
              <a:buNone/>
            </a:pPr>
            <a:r>
              <a:rPr lang="en-US" altLang="en-US" sz="2400" smtClean="0"/>
              <a:t>2) Jelaskan aturan-aturan kepada pengguna mengenai kuota disk atau sistem rules ang lain.</a:t>
            </a:r>
          </a:p>
          <a:p>
            <a:pPr marL="1143000" lvl="3" indent="-342900" eaLnBrk="1" hangingPunct="1">
              <a:buFont typeface="Calibri" panose="020F0502020204030204" pitchFamily="34" charset="0"/>
              <a:buNone/>
            </a:pPr>
            <a:r>
              <a:rPr lang="en-US" altLang="en-US" sz="2400" smtClean="0"/>
              <a:t>3) Pastikan untuk memonitor kondisi sistem setiap waktu termasuk bagaimana kondisi jaringan sistem tersebut, dsb.</a:t>
            </a:r>
          </a:p>
        </p:txBody>
      </p:sp>
      <p:sp>
        <p:nvSpPr>
          <p:cNvPr id="3" name="Rectangle 2"/>
          <p:cNvSpPr>
            <a:spLocks noGrp="1" noChangeArrowheads="1"/>
          </p:cNvSpPr>
          <p:nvPr>
            <p:ph type="title"/>
          </p:nvPr>
        </p:nvSpPr>
        <p:spPr>
          <a:xfrm>
            <a:off x="822325" y="287338"/>
            <a:ext cx="7802563" cy="1449387"/>
          </a:xfrm>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Contoh</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Berinternet</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 (12)</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Pelanggaran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Berinternet</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185347" name="Rectangle 3"/>
          <p:cNvSpPr>
            <a:spLocks noGrp="1" noChangeArrowheads="1"/>
          </p:cNvSpPr>
          <p:nvPr>
            <p:ph idx="1"/>
          </p:nvPr>
        </p:nvSpPr>
        <p:spPr>
          <a:xfrm>
            <a:off x="822325" y="1846263"/>
            <a:ext cx="8142288" cy="4022725"/>
          </a:xfrm>
        </p:spPr>
        <p:txBody>
          <a:bodyPr/>
          <a:lstStyle/>
          <a:p>
            <a:pPr marL="285750" indent="-285750" eaLnBrk="1" hangingPunct="1">
              <a:buFont typeface="Wingdings" panose="05000000000000000000" pitchFamily="2" charset="2"/>
              <a:buChar char="ü"/>
            </a:pPr>
            <a:r>
              <a:rPr lang="en-US" altLang="en-US" sz="2400" smtClean="0"/>
              <a:t>Seperti halnya etika dalam kehidupan bermasyarakat, sanksi yang diperoleh terhadap suatu pelanggaran adalah sanksi sosial.</a:t>
            </a:r>
          </a:p>
          <a:p>
            <a:pPr marL="285750" indent="-285750" eaLnBrk="1" hangingPunct="1">
              <a:buFont typeface="Wingdings" panose="05000000000000000000" pitchFamily="2" charset="2"/>
              <a:buChar char="ü"/>
            </a:pPr>
            <a:r>
              <a:rPr lang="en-US" altLang="en-US" sz="2400" smtClean="0"/>
              <a:t>Sanksi sosial tersebut bisa berupa teguran atau bahkan dikucilkan dari kehidupan bermasyarakat.</a:t>
            </a:r>
          </a:p>
          <a:p>
            <a:pPr marL="285750" indent="-285750" eaLnBrk="1" hangingPunct="1">
              <a:buFont typeface="Wingdings" panose="05000000000000000000" pitchFamily="2" charset="2"/>
              <a:buChar char="ü"/>
            </a:pPr>
            <a:r>
              <a:rPr lang="en-US" altLang="en-US" sz="2400" smtClean="0"/>
              <a:t>Lain halnya jika pelanggaran etika tersebut berkembang menjadi pelanggaran hukum maka perangkat hukumlah yang akan berbicara tentang sanksi yang diberikan.</a:t>
            </a:r>
          </a:p>
          <a:p>
            <a:pPr marL="285750" indent="-285750" eaLnBrk="1" hangingPunct="1">
              <a:buFont typeface="Wingdings" panose="05000000000000000000" pitchFamily="2" charset="2"/>
              <a:buChar char="ü"/>
            </a:pPr>
            <a:r>
              <a:rPr lang="en-US" altLang="en-US" sz="2400" smtClean="0"/>
              <a:t>Demikian juga dengan pelanggaran etika berinternet, sanksi yang akan diterima adalah dikucilkan dari kehidupan komunitas berinternet, bisa saja dikeluarkan dari keanggotaan mailing list.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3600" b="1" dirty="0" err="1" smtClean="0">
                <a:solidFill>
                  <a:srgbClr val="002060"/>
                </a:solidFill>
                <a:latin typeface="Verdana" panose="020B0604030504040204" pitchFamily="34" charset="0"/>
                <a:ea typeface="Verdana" panose="020B0604030504040204" pitchFamily="34" charset="0"/>
                <a:cs typeface="Verdana" panose="020B0604030504040204" pitchFamily="34" charset="0"/>
              </a:rPr>
              <a:t>Diskusi</a:t>
            </a:r>
            <a:endParaRPr lang="id-ID"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rtlCol="0">
            <a:normAutofit/>
          </a:bodyPr>
          <a:lstStyle/>
          <a:p>
            <a:pPr marL="457200" indent="-457200" eaLnBrk="1" fontAlgn="auto" hangingPunct="1">
              <a:buFont typeface="+mj-lt"/>
              <a:buAutoNum type="arabicPeriod"/>
              <a:defRPr/>
            </a:pPr>
            <a:r>
              <a:rPr lang="en-US" sz="2400" dirty="0" err="1" smtClean="0">
                <a:solidFill>
                  <a:schemeClr val="tx1">
                    <a:lumMod val="75000"/>
                    <a:lumOff val="25000"/>
                  </a:schemeClr>
                </a:solidFill>
              </a:rPr>
              <a:t>Cari</a:t>
            </a:r>
            <a:r>
              <a:rPr lang="id-ID" sz="2400" dirty="0" smtClean="0">
                <a:solidFill>
                  <a:schemeClr val="tx1">
                    <a:lumMod val="75000"/>
                    <a:lumOff val="25000"/>
                  </a:schemeClr>
                </a:solidFill>
              </a:rPr>
              <a:t> 5 </a:t>
            </a:r>
            <a:r>
              <a:rPr lang="en-US" sz="2400" dirty="0" smtClean="0">
                <a:solidFill>
                  <a:schemeClr val="tx1">
                    <a:lumMod val="75000"/>
                    <a:lumOff val="25000"/>
                  </a:schemeClr>
                </a:solidFill>
              </a:rPr>
              <a:t>(lima) </a:t>
            </a:r>
            <a:r>
              <a:rPr lang="en-US" sz="2400" dirty="0">
                <a:solidFill>
                  <a:schemeClr val="tx1">
                    <a:lumMod val="75000"/>
                    <a:lumOff val="25000"/>
                  </a:schemeClr>
                </a:solidFill>
              </a:rPr>
              <a:t>c</a:t>
            </a:r>
            <a:r>
              <a:rPr lang="id-ID" sz="2400" dirty="0" smtClean="0">
                <a:solidFill>
                  <a:schemeClr val="tx1">
                    <a:lumMod val="75000"/>
                    <a:lumOff val="25000"/>
                  </a:schemeClr>
                </a:solidFill>
              </a:rPr>
              <a:t>ontoh </a:t>
            </a:r>
            <a:r>
              <a:rPr lang="en-US" sz="2400" dirty="0" err="1" smtClean="0">
                <a:solidFill>
                  <a:schemeClr val="tx1">
                    <a:lumMod val="75000"/>
                    <a:lumOff val="25000"/>
                  </a:schemeClr>
                </a:solidFill>
              </a:rPr>
              <a:t>pelanggaran</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etika</a:t>
            </a:r>
            <a:r>
              <a:rPr lang="en-US" sz="2400" dirty="0" smtClean="0">
                <a:solidFill>
                  <a:schemeClr val="tx1">
                    <a:lumMod val="75000"/>
                    <a:lumOff val="25000"/>
                  </a:schemeClr>
                </a:solidFill>
              </a:rPr>
              <a:t> </a:t>
            </a:r>
            <a:r>
              <a:rPr lang="id-ID" sz="2400" dirty="0" smtClean="0">
                <a:solidFill>
                  <a:schemeClr val="tx1">
                    <a:lumMod val="75000"/>
                    <a:lumOff val="25000"/>
                  </a:schemeClr>
                </a:solidFill>
              </a:rPr>
              <a:t>yang</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berkembang</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menjadi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pelanggaran</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hukum</a:t>
            </a:r>
            <a:r>
              <a:rPr lang="en-US" sz="2400" dirty="0" smtClean="0">
                <a:solidFill>
                  <a:schemeClr val="tx1">
                    <a:lumMod val="75000"/>
                    <a:lumOff val="25000"/>
                  </a:schemeClr>
                </a:solidFill>
              </a:rPr>
              <a:t> yang </a:t>
            </a:r>
            <a:r>
              <a:rPr lang="en-US" sz="2400" dirty="0" err="1" smtClean="0">
                <a:solidFill>
                  <a:schemeClr val="tx1">
                    <a:lumMod val="75000"/>
                    <a:lumOff val="25000"/>
                  </a:schemeClr>
                </a:solidFill>
              </a:rPr>
              <a:t>terjadi</a:t>
            </a:r>
            <a:r>
              <a:rPr lang="en-US" sz="2400" dirty="0" smtClean="0">
                <a:solidFill>
                  <a:schemeClr val="tx1">
                    <a:lumMod val="75000"/>
                    <a:lumOff val="25000"/>
                  </a:schemeClr>
                </a:solidFill>
              </a:rPr>
              <a:t> di Indonesia</a:t>
            </a:r>
            <a:r>
              <a:rPr lang="id-ID" sz="2400" dirty="0" smtClean="0">
                <a:solidFill>
                  <a:schemeClr val="tx1">
                    <a:lumMod val="75000"/>
                    <a:lumOff val="25000"/>
                  </a:schemeClr>
                </a:solidFill>
              </a:rPr>
              <a:t>.</a:t>
            </a:r>
            <a:endParaRPr lang="en-US" sz="2400" dirty="0" smtClean="0">
              <a:solidFill>
                <a:schemeClr val="tx1">
                  <a:lumMod val="75000"/>
                  <a:lumOff val="25000"/>
                </a:schemeClr>
              </a:solidFill>
            </a:endParaRPr>
          </a:p>
          <a:p>
            <a:pPr marL="457200" indent="-457200" eaLnBrk="1" fontAlgn="auto" hangingPunct="1">
              <a:buFont typeface="+mj-lt"/>
              <a:buAutoNum type="arabicPeriod"/>
              <a:defRPr/>
            </a:pPr>
            <a:r>
              <a:rPr lang="en-US" sz="2400" dirty="0" err="1" smtClean="0">
                <a:solidFill>
                  <a:schemeClr val="tx1">
                    <a:lumMod val="75000"/>
                    <a:lumOff val="25000"/>
                  </a:schemeClr>
                </a:solidFill>
              </a:rPr>
              <a:t>Setiap</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kelompok</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memberikan</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contoh</a:t>
            </a:r>
            <a:r>
              <a:rPr lang="en-US" sz="2400" dirty="0" smtClean="0">
                <a:solidFill>
                  <a:schemeClr val="tx1">
                    <a:lumMod val="75000"/>
                    <a:lumOff val="25000"/>
                  </a:schemeClr>
                </a:solidFill>
              </a:rPr>
              <a:t> yang </a:t>
            </a:r>
            <a:r>
              <a:rPr lang="en-US" sz="2400" dirty="0" err="1" smtClean="0">
                <a:solidFill>
                  <a:schemeClr val="tx1">
                    <a:lumMod val="75000"/>
                    <a:lumOff val="25000"/>
                  </a:schemeClr>
                </a:solidFill>
              </a:rPr>
              <a:t>berbeda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dengan</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kelompok</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lainnya</a:t>
            </a:r>
            <a:endParaRPr lang="en-US" sz="2400" dirty="0" smtClean="0">
              <a:solidFill>
                <a:schemeClr val="tx1">
                  <a:lumMod val="75000"/>
                  <a:lumOff val="25000"/>
                </a:schemeClr>
              </a:solidFill>
            </a:endParaRPr>
          </a:p>
          <a:p>
            <a:pPr marL="457200" indent="-457200" eaLnBrk="1" fontAlgn="auto" hangingPunct="1">
              <a:buFont typeface="+mj-lt"/>
              <a:buAutoNum type="arabicPeriod"/>
              <a:defRPr/>
            </a:pPr>
            <a:r>
              <a:rPr lang="en-US" sz="2400" dirty="0" err="1" smtClean="0">
                <a:solidFill>
                  <a:schemeClr val="tx1">
                    <a:lumMod val="75000"/>
                    <a:lumOff val="25000"/>
                  </a:schemeClr>
                </a:solidFill>
              </a:rPr>
              <a:t>Ulas</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setiap</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contoh</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pelanggaran</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etika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dan</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berikan</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penjelasan</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tentang</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bagaimana</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seharusnya</a:t>
            </a:r>
            <a:r>
              <a:rPr lang="en-US" sz="2400" dirty="0" smtClean="0">
                <a:solidFill>
                  <a:schemeClr val="tx1">
                    <a:lumMod val="75000"/>
                    <a:lumOff val="25000"/>
                  </a:schemeClr>
                </a:solidFill>
              </a:rPr>
              <a:t> agar </a:t>
            </a:r>
            <a:r>
              <a:rPr lang="en-US" sz="2400" dirty="0" err="1" smtClean="0">
                <a:solidFill>
                  <a:schemeClr val="tx1">
                    <a:lumMod val="75000"/>
                    <a:lumOff val="25000"/>
                  </a:schemeClr>
                </a:solidFill>
              </a:rPr>
              <a:t>tidak</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terjadi</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pelanggaran</a:t>
            </a:r>
            <a:r>
              <a:rPr lang="en-US" sz="2400" dirty="0" smtClean="0">
                <a:solidFill>
                  <a:schemeClr val="tx1">
                    <a:lumMod val="75000"/>
                    <a:lumOff val="25000"/>
                  </a:schemeClr>
                </a:solidFill>
              </a:rPr>
              <a:t> </a:t>
            </a:r>
            <a:r>
              <a:rPr lang="en-US" sz="2400" dirty="0" err="1" smtClean="0">
                <a:solidFill>
                  <a:schemeClr val="tx1">
                    <a:lumMod val="75000"/>
                    <a:lumOff val="25000"/>
                  </a:schemeClr>
                </a:solidFill>
              </a:rPr>
              <a:t>etika</a:t>
            </a:r>
            <a:endParaRPr lang="en-US" sz="2400" dirty="0" smtClean="0">
              <a:solidFill>
                <a:schemeClr val="tx1">
                  <a:lumMod val="75000"/>
                  <a:lumOff val="25000"/>
                </a:schemeClr>
              </a:solidFill>
            </a:endParaRPr>
          </a:p>
          <a:p>
            <a:pPr marL="91440" indent="-91440" eaLnBrk="1" fontAlgn="auto" hangingPunct="1">
              <a:defRPr/>
            </a:pPr>
            <a:endParaRPr lang="id-ID" sz="3000" dirty="0" smtClean="0">
              <a:solidFill>
                <a:schemeClr val="tx1">
                  <a:lumMod val="75000"/>
                  <a:lumOff val="25000"/>
                </a:schemeClr>
              </a:solidFill>
            </a:endParaRPr>
          </a:p>
          <a:p>
            <a:pPr marL="136525" indent="0" eaLnBrk="1" fontAlgn="auto" hangingPunct="1">
              <a:buFont typeface="Wingdings 2" panose="05020102010507070707" pitchFamily="18" charset="2"/>
              <a:buNone/>
              <a:defRPr/>
            </a:pPr>
            <a:endParaRPr lang="id-ID" sz="30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Perkembangan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Internet</a:t>
            </a:r>
          </a:p>
        </p:txBody>
      </p:sp>
      <p:sp>
        <p:nvSpPr>
          <p:cNvPr id="166915" name="Rectangle 3"/>
          <p:cNvSpPr>
            <a:spLocks noGrp="1" noChangeArrowheads="1"/>
          </p:cNvSpPr>
          <p:nvPr>
            <p:ph idx="1"/>
          </p:nvPr>
        </p:nvSpPr>
        <p:spPr>
          <a:xfrm>
            <a:off x="822325" y="1846263"/>
            <a:ext cx="8213725" cy="4022725"/>
          </a:xfrm>
        </p:spPr>
        <p:txBody>
          <a:bodyPr/>
          <a:lstStyle/>
          <a:p>
            <a:pPr marL="342900" indent="-342900" eaLnBrk="1" hangingPunct="1">
              <a:buFont typeface="Wingdings" panose="05000000000000000000" pitchFamily="2" charset="2"/>
              <a:buChar char="ü"/>
            </a:pPr>
            <a:r>
              <a:rPr lang="en-US" altLang="en-US" sz="2400" smtClean="0"/>
              <a:t>Internet merupakan kepanjangan dari interconnection Networking, atau juga yang telah menjadi international networking.</a:t>
            </a:r>
          </a:p>
          <a:p>
            <a:pPr marL="342900" indent="-342900" eaLnBrk="1" hangingPunct="1">
              <a:buFont typeface="Wingdings" panose="05000000000000000000" pitchFamily="2" charset="2"/>
              <a:buChar char="ü"/>
            </a:pPr>
            <a:r>
              <a:rPr lang="en-US" altLang="en-US" sz="2400" smtClean="0"/>
              <a:t>Internet merupakan jaringan yang menghubungkan komputer diseluruh dunia tanpa dibatasi oleh jumlah unit menjadi satu jaringan yang bisa saling mengakses.</a:t>
            </a:r>
          </a:p>
          <a:p>
            <a:pPr marL="342900" indent="-342900" eaLnBrk="1" hangingPunct="1">
              <a:buFont typeface="Wingdings" panose="05000000000000000000" pitchFamily="2" charset="2"/>
              <a:buChar char="ü"/>
            </a:pPr>
            <a:r>
              <a:rPr lang="en-US" altLang="en-US" sz="2400" smtClean="0"/>
              <a:t>Dengan internet tersebut, satu komputer dapat berkomunikasi secara langsung dengan komputer lain diberbagai belahan dunia.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idx="1"/>
          </p:nvPr>
        </p:nvSpPr>
        <p:spPr>
          <a:xfrm>
            <a:off x="755650" y="1916113"/>
            <a:ext cx="8229600" cy="4292600"/>
          </a:xfrm>
        </p:spPr>
        <p:txBody>
          <a:bodyPr/>
          <a:lstStyle/>
          <a:p>
            <a:pPr marL="342900" indent="-342900" eaLnBrk="1" hangingPunct="1">
              <a:lnSpc>
                <a:spcPct val="80000"/>
              </a:lnSpc>
              <a:buFont typeface="Wingdings" panose="05000000000000000000" pitchFamily="2" charset="2"/>
              <a:buChar char="ü"/>
            </a:pPr>
            <a:r>
              <a:rPr lang="en-US" altLang="en-US" sz="2400" smtClean="0"/>
              <a:t>Internet pertama kali dikembangkan oleh salah satu lembaga riset di Amerika Serikat, yaitu DARPA (Defence Advanced Research Project Agency) pada tahun 1973.</a:t>
            </a:r>
          </a:p>
          <a:p>
            <a:pPr marL="342900" indent="-342900" eaLnBrk="1" hangingPunct="1">
              <a:lnSpc>
                <a:spcPct val="80000"/>
              </a:lnSpc>
              <a:buFont typeface="Wingdings" panose="05000000000000000000" pitchFamily="2" charset="2"/>
              <a:buChar char="ü"/>
            </a:pPr>
            <a:r>
              <a:rPr lang="en-US" altLang="en-US" sz="2400" smtClean="0"/>
              <a:t>Jaringan internet yang dihasilkan oleh proyek DARPA diberi nama ARPNet.</a:t>
            </a:r>
          </a:p>
          <a:p>
            <a:pPr marL="342900" indent="-342900" eaLnBrk="1" hangingPunct="1">
              <a:lnSpc>
                <a:spcPct val="80000"/>
              </a:lnSpc>
              <a:buFont typeface="Wingdings" panose="05000000000000000000" pitchFamily="2" charset="2"/>
              <a:buChar char="ü"/>
            </a:pPr>
            <a:r>
              <a:rPr lang="en-US" altLang="en-US" sz="2400" smtClean="0"/>
              <a:t>ARPNet menggunakan protokol NCP (Networking Communication Protocol) kemudian setelah melalui penelitian dengan jumlah host pada jaringan internet mencapai lebih dari 1000 titik maka protokol yang digunakan juga mengalami perkembangan menggunakan TCP dan host nya menggunakan DNS sebagai standarisasi nama domain dan menggantikan fungsi tabel host.</a:t>
            </a:r>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Perkembangan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Internet (2)</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idx="1"/>
          </p:nvPr>
        </p:nvSpPr>
        <p:spPr>
          <a:xfrm>
            <a:off x="900113" y="1844675"/>
            <a:ext cx="8388350" cy="4632325"/>
          </a:xfrm>
        </p:spPr>
        <p:txBody>
          <a:bodyPr/>
          <a:lstStyle/>
          <a:p>
            <a:pPr marL="342900" indent="-342900" eaLnBrk="1" hangingPunct="1">
              <a:buFont typeface="Wingdings" panose="05000000000000000000" pitchFamily="2" charset="2"/>
              <a:buChar char="ü"/>
            </a:pPr>
            <a:r>
              <a:rPr lang="en-US" altLang="en-US" sz="2400" smtClean="0"/>
              <a:t>Awal tahun 1990-an, layanan aplikasi sederhana diinternet seperti penelurusan World Wide Web (WWW), chatting, email, sampai pada perkembangan teknologi internet yang memungkinkan anda untuk menelpn teman atau saudara diluar negeri dengan layanan VOIP (Voice Over Internet Protocol).</a:t>
            </a:r>
          </a:p>
          <a:p>
            <a:pPr marL="342900" indent="-342900" eaLnBrk="1" hangingPunct="1">
              <a:buFont typeface="Wingdings" panose="05000000000000000000" pitchFamily="2" charset="2"/>
              <a:buChar char="ü"/>
            </a:pPr>
            <a:r>
              <a:rPr lang="en-US" altLang="en-US" sz="2400" smtClean="0"/>
              <a:t>Beberapa alasan mengapa era internet memberikan dampak yang cukup signifikan bagi berbagai aspek kehidupan yaitu :</a:t>
            </a:r>
          </a:p>
          <a:p>
            <a:pPr marL="742950" lvl="1" indent="-354013" eaLnBrk="1" hangingPunct="1">
              <a:buFont typeface="Arial" panose="020B0604020202020204" pitchFamily="34" charset="0"/>
              <a:buChar char="•"/>
            </a:pPr>
            <a:r>
              <a:rPr lang="en-US" altLang="en-US" sz="2400" smtClean="0"/>
              <a:t>Informasi diinternet bisa diakses 24 jam dalam sehari.</a:t>
            </a:r>
          </a:p>
          <a:p>
            <a:pPr marL="742950" lvl="1" indent="-354013" eaLnBrk="1" hangingPunct="1">
              <a:buFont typeface="Arial" panose="020B0604020202020204" pitchFamily="34" charset="0"/>
              <a:buChar char="•"/>
            </a:pPr>
            <a:r>
              <a:rPr lang="en-US" altLang="en-US" sz="2400" smtClean="0"/>
              <a:t>Biaya murah</a:t>
            </a:r>
          </a:p>
          <a:p>
            <a:pPr marL="742950" lvl="1" indent="-354013" eaLnBrk="1" hangingPunct="1">
              <a:buFont typeface="Arial" panose="020B0604020202020204" pitchFamily="34" charset="0"/>
              <a:buChar char="•"/>
            </a:pPr>
            <a:r>
              <a:rPr lang="en-US" altLang="en-US" sz="2400" smtClean="0"/>
              <a:t>Kemudahan dalam membangun relasi dengan pelanggan.</a:t>
            </a:r>
          </a:p>
        </p:txBody>
      </p:sp>
      <p:sp>
        <p:nvSpPr>
          <p:cNvPr id="3"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Perkembangan</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Internet (3)</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Karakteristik</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Dunia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Maya</a:t>
            </a:r>
          </a:p>
        </p:txBody>
      </p:sp>
      <p:sp>
        <p:nvSpPr>
          <p:cNvPr id="169987" name="Rectangle 3"/>
          <p:cNvSpPr>
            <a:spLocks noGrp="1" noChangeArrowheads="1"/>
          </p:cNvSpPr>
          <p:nvPr>
            <p:ph idx="1"/>
          </p:nvPr>
        </p:nvSpPr>
        <p:spPr>
          <a:xfrm>
            <a:off x="822325" y="1700213"/>
            <a:ext cx="8213725" cy="4024312"/>
          </a:xfrm>
        </p:spPr>
        <p:txBody>
          <a:bodyPr/>
          <a:lstStyle/>
          <a:p>
            <a:pPr marL="285750" indent="-285750" eaLnBrk="1" hangingPunct="1">
              <a:buFont typeface="Wingdings" panose="05000000000000000000" pitchFamily="2" charset="2"/>
              <a:buChar char="ü"/>
            </a:pPr>
            <a:r>
              <a:rPr lang="en-US" altLang="en-US" sz="2400" smtClean="0"/>
              <a:t>Internet identik dengan cyberspace atau dunia maya.</a:t>
            </a:r>
          </a:p>
          <a:p>
            <a:pPr marL="285750" indent="-285750" eaLnBrk="1" hangingPunct="1">
              <a:buFont typeface="Wingdings" panose="05000000000000000000" pitchFamily="2" charset="2"/>
              <a:buChar char="ü"/>
            </a:pPr>
            <a:r>
              <a:rPr lang="en-US" altLang="en-US" sz="2400" smtClean="0"/>
              <a:t>Cyberspace adalah suatu ekosistem bioelektronik disemua tempat yang memiliki telepon, kabel coaxial, fiber optik atau elektromagnetik waves.</a:t>
            </a:r>
          </a:p>
          <a:p>
            <a:pPr marL="285750" indent="-285750" eaLnBrk="1" hangingPunct="1">
              <a:buFont typeface="Wingdings" panose="05000000000000000000" pitchFamily="2" charset="2"/>
              <a:buChar char="ü"/>
            </a:pPr>
            <a:r>
              <a:rPr lang="en-US" altLang="en-US" sz="2400" smtClean="0"/>
              <a:t>Dari definisi diatas dapat ditarik kesimpulan tentang karakteristik dunia maya yaitu:</a:t>
            </a:r>
          </a:p>
          <a:p>
            <a:pPr marL="571500" lvl="1" indent="-296863" eaLnBrk="1" hangingPunct="1">
              <a:buFont typeface="Arial" panose="020B0604020202020204" pitchFamily="34" charset="0"/>
              <a:buChar char="•"/>
            </a:pPr>
            <a:r>
              <a:rPr lang="en-US" altLang="en-US" sz="2400" smtClean="0"/>
              <a:t>Beroperasi secara maya</a:t>
            </a:r>
          </a:p>
          <a:p>
            <a:pPr marL="571500" lvl="1" indent="-296863" eaLnBrk="1" hangingPunct="1">
              <a:buFont typeface="Arial" panose="020B0604020202020204" pitchFamily="34" charset="0"/>
              <a:buChar char="•"/>
            </a:pPr>
            <a:r>
              <a:rPr lang="en-US" altLang="en-US" sz="2400" smtClean="0"/>
              <a:t>Dunia cyber selalu berubah dengan cepat</a:t>
            </a:r>
          </a:p>
          <a:p>
            <a:pPr marL="571500" lvl="1" indent="-296863" eaLnBrk="1" hangingPunct="1">
              <a:buFont typeface="Arial" panose="020B0604020202020204" pitchFamily="34" charset="0"/>
              <a:buChar char="•"/>
            </a:pPr>
            <a:r>
              <a:rPr lang="en-US" altLang="en-US" sz="2400" smtClean="0"/>
              <a:t>Orang-orang yang melakukan berbagai aktivitas dalam cyberspace tanpa harus menunjukkan identitasnya</a:t>
            </a:r>
          </a:p>
          <a:p>
            <a:pPr marL="571500" lvl="1" indent="-296863" eaLnBrk="1" hangingPunct="1">
              <a:buFont typeface="Arial" panose="020B0604020202020204" pitchFamily="34" charset="0"/>
              <a:buChar char="•"/>
            </a:pPr>
            <a:r>
              <a:rPr lang="en-US" altLang="en-US" sz="2400" smtClean="0"/>
              <a:t>Informasi didalamnya bersifat publik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22325" y="287338"/>
            <a:ext cx="8321675" cy="1449387"/>
          </a:xfrm>
        </p:spPr>
        <p:txBody>
          <a:bodyPr/>
          <a:lstStyle/>
          <a:p>
            <a:pPr eaLnBrk="1" fontAlgn="auto" hangingPunct="1">
              <a:spcAft>
                <a:spcPts val="0"/>
              </a:spcAft>
              <a:defRPr/>
            </a:pPr>
            <a:r>
              <a:rPr lang="en-US" sz="32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Pentingnya</a:t>
            </a:r>
            <a:r>
              <a:rPr lang="en-US" sz="32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200" b="1" dirty="0" err="1">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US" sz="3200" b="1" dirty="0">
                <a:solidFill>
                  <a:srgbClr val="002060"/>
                </a:solidFill>
                <a:latin typeface="Verdana" panose="020B0604030504040204" pitchFamily="34" charset="0"/>
                <a:ea typeface="Verdana" panose="020B0604030504040204" pitchFamily="34" charset="0"/>
                <a:cs typeface="Verdana" panose="020B0604030504040204" pitchFamily="34" charset="0"/>
              </a:rPr>
              <a:t> Di </a:t>
            </a:r>
            <a:r>
              <a:rPr lang="en-US" sz="3200" b="1" dirty="0" err="1">
                <a:solidFill>
                  <a:srgbClr val="002060"/>
                </a:solidFill>
                <a:latin typeface="Verdana" panose="020B0604030504040204" pitchFamily="34" charset="0"/>
                <a:ea typeface="Verdana" panose="020B0604030504040204" pitchFamily="34" charset="0"/>
                <a:cs typeface="Verdana" panose="020B0604030504040204" pitchFamily="34" charset="0"/>
              </a:rPr>
              <a:t>Dunia</a:t>
            </a:r>
            <a:r>
              <a:rPr lang="en-US" sz="3200" b="1" dirty="0">
                <a:solidFill>
                  <a:srgbClr val="002060"/>
                </a:solidFill>
                <a:latin typeface="Verdana" panose="020B0604030504040204" pitchFamily="34" charset="0"/>
                <a:ea typeface="Verdana" panose="020B0604030504040204" pitchFamily="34" charset="0"/>
                <a:cs typeface="Verdana" panose="020B0604030504040204" pitchFamily="34" charset="0"/>
              </a:rPr>
              <a:t> Maya</a:t>
            </a:r>
          </a:p>
        </p:txBody>
      </p:sp>
      <p:sp>
        <p:nvSpPr>
          <p:cNvPr id="171011" name="Rectangle 3"/>
          <p:cNvSpPr>
            <a:spLocks noGrp="1" noChangeArrowheads="1"/>
          </p:cNvSpPr>
          <p:nvPr>
            <p:ph idx="1"/>
          </p:nvPr>
        </p:nvSpPr>
        <p:spPr>
          <a:xfrm>
            <a:off x="822325" y="1846263"/>
            <a:ext cx="8142288" cy="4022725"/>
          </a:xfrm>
        </p:spPr>
        <p:txBody>
          <a:bodyPr/>
          <a:lstStyle/>
          <a:p>
            <a:pPr marL="342900" indent="-342900" eaLnBrk="1" hangingPunct="1">
              <a:buFont typeface="Wingdings" panose="05000000000000000000" pitchFamily="2" charset="2"/>
              <a:buChar char="ü"/>
            </a:pPr>
            <a:r>
              <a:rPr lang="en-US" altLang="en-US" sz="2400" smtClean="0"/>
              <a:t>Hadirnya internet dalam kehidupan manusia telah membentuk komunitas masyarakat tersendiri.</a:t>
            </a:r>
          </a:p>
          <a:p>
            <a:pPr marL="342900" indent="-342900" eaLnBrk="1" hangingPunct="1">
              <a:buFont typeface="Wingdings" panose="05000000000000000000" pitchFamily="2" charset="2"/>
              <a:buChar char="ü"/>
            </a:pPr>
            <a:r>
              <a:rPr lang="en-US" altLang="en-US" sz="2400" smtClean="0"/>
              <a:t>Surat-menyurat yang dahulunya dilakukan secara tradisional melalui kantor pos sekarang hanya duduk dan mengetik didepan komputer terus tekan tombol “send” maka sampailah ke lokasi tujuan dalam hitungan detik.</a:t>
            </a:r>
          </a:p>
          <a:p>
            <a:pPr marL="342900" indent="-342900" eaLnBrk="1" hangingPunct="1">
              <a:buFont typeface="Wingdings" panose="05000000000000000000" pitchFamily="2" charset="2"/>
              <a:buChar char="ü"/>
            </a:pPr>
            <a:r>
              <a:rPr lang="en-US" altLang="en-US" sz="2400" smtClean="0"/>
              <a:t>Perkembangan internet yang begitu pesat maka perlu dibuat aturan-aturan atau etika beraktifitas dalam dunia maya tersebut.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noChangeArrowheads="1"/>
          </p:cNvSpPr>
          <p:nvPr>
            <p:ph idx="1"/>
          </p:nvPr>
        </p:nvSpPr>
        <p:spPr>
          <a:xfrm>
            <a:off x="762000" y="1773238"/>
            <a:ext cx="8388350" cy="6019800"/>
          </a:xfrm>
        </p:spPr>
        <p:txBody>
          <a:bodyPr/>
          <a:lstStyle/>
          <a:p>
            <a:pPr eaLnBrk="1" hangingPunct="1"/>
            <a:r>
              <a:rPr lang="en-US" altLang="en-US" sz="2400" smtClean="0"/>
              <a:t>Beberapa alasan mengenai pentingnya etika dalam dunia maya atau etika berinternet antara lain :</a:t>
            </a:r>
          </a:p>
          <a:p>
            <a:pPr marL="514350" lvl="1" indent="-314325" eaLnBrk="1" hangingPunct="1">
              <a:buFont typeface="Wingdings" panose="05000000000000000000" pitchFamily="2" charset="2"/>
              <a:buChar char="ü"/>
            </a:pPr>
            <a:r>
              <a:rPr lang="en-US" altLang="en-US" sz="2400" smtClean="0"/>
              <a:t>Bahwa pengguna internet berasal dari berbagai negara yang mungkin saja memiliki budaya, bahasa dan adat istiadat yang berbeda-beda.</a:t>
            </a:r>
          </a:p>
          <a:p>
            <a:pPr marL="514350" lvl="1" indent="-314325" eaLnBrk="1" hangingPunct="1">
              <a:buFont typeface="Wingdings" panose="05000000000000000000" pitchFamily="2" charset="2"/>
              <a:buChar char="ü"/>
            </a:pPr>
            <a:r>
              <a:rPr lang="en-US" altLang="en-US" sz="2400" smtClean="0"/>
              <a:t>Pengguna internet tidak mengharuskan saling mengenal dalam arti yang sesungguhnya atau bahkan satu penghuni dunia maya mungkin tidak akan pernah bertatap muka dengan penghuni yang lainnya.</a:t>
            </a:r>
          </a:p>
          <a:p>
            <a:pPr marL="514350" lvl="1" indent="-314325" eaLnBrk="1" hangingPunct="1">
              <a:buFont typeface="Wingdings" panose="05000000000000000000" pitchFamily="2" charset="2"/>
              <a:buChar char="ü"/>
            </a:pPr>
            <a:r>
              <a:rPr lang="en-US" altLang="en-US" sz="2400" smtClean="0"/>
              <a:t>Berbagai macam fasilitas yang diberikan diinternet memungkinkan seseorang untuk bertindak tidak etis.</a:t>
            </a:r>
          </a:p>
        </p:txBody>
      </p:sp>
      <p:sp>
        <p:nvSpPr>
          <p:cNvPr id="3" name="Rectangle 2"/>
          <p:cNvSpPr>
            <a:spLocks noGrp="1" noChangeArrowheads="1"/>
          </p:cNvSpPr>
          <p:nvPr>
            <p:ph type="title"/>
          </p:nvPr>
        </p:nvSpPr>
        <p:spPr>
          <a:xfrm>
            <a:off x="714375" y="287338"/>
            <a:ext cx="8321675" cy="1449387"/>
          </a:xfrm>
        </p:spPr>
        <p:txBody>
          <a:bodyPr/>
          <a:lstStyle/>
          <a:p>
            <a:pPr eaLnBrk="1" fontAlgn="auto" hangingPunct="1">
              <a:spcAft>
                <a:spcPts val="0"/>
              </a:spcAft>
              <a:defRPr/>
            </a:pPr>
            <a:r>
              <a:rPr lang="en-US" sz="3200" b="1" dirty="0" err="1">
                <a:solidFill>
                  <a:srgbClr val="002060"/>
                </a:solidFill>
                <a:latin typeface="Verdana" panose="020B0604030504040204" pitchFamily="34" charset="0"/>
                <a:ea typeface="Verdana" panose="020B0604030504040204" pitchFamily="34" charset="0"/>
                <a:cs typeface="Verdana" panose="020B0604030504040204" pitchFamily="34" charset="0"/>
              </a:rPr>
              <a:t>Pentingnya</a:t>
            </a:r>
            <a:r>
              <a:rPr lang="en-US" sz="32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200" b="1" dirty="0" err="1">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US" sz="3200" b="1" dirty="0">
                <a:solidFill>
                  <a:srgbClr val="002060"/>
                </a:solidFill>
                <a:latin typeface="Verdana" panose="020B0604030504040204" pitchFamily="34" charset="0"/>
                <a:ea typeface="Verdana" panose="020B0604030504040204" pitchFamily="34" charset="0"/>
                <a:cs typeface="Verdana" panose="020B0604030504040204" pitchFamily="34" charset="0"/>
              </a:rPr>
              <a:t> Di </a:t>
            </a:r>
            <a:r>
              <a:rPr lang="en-US" sz="3200" b="1" dirty="0" err="1">
                <a:solidFill>
                  <a:srgbClr val="002060"/>
                </a:solidFill>
                <a:latin typeface="Verdana" panose="020B0604030504040204" pitchFamily="34" charset="0"/>
                <a:ea typeface="Verdana" panose="020B0604030504040204" pitchFamily="34" charset="0"/>
                <a:cs typeface="Verdana" panose="020B0604030504040204" pitchFamily="34" charset="0"/>
              </a:rPr>
              <a:t>Dunia</a:t>
            </a:r>
            <a:r>
              <a:rPr lang="en-US" sz="32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200" b="1" dirty="0" smtClean="0">
                <a:solidFill>
                  <a:srgbClr val="002060"/>
                </a:solidFill>
                <a:latin typeface="Verdana" panose="020B0604030504040204" pitchFamily="34" charset="0"/>
                <a:ea typeface="Verdana" panose="020B0604030504040204" pitchFamily="34" charset="0"/>
                <a:cs typeface="Verdana" panose="020B0604030504040204" pitchFamily="34" charset="0"/>
              </a:rPr>
              <a:t>Maya (2)</a:t>
            </a:r>
            <a:endParaRPr lang="en-US" sz="32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fontAlgn="auto" hangingPunct="1">
              <a:spcAft>
                <a:spcPts val="0"/>
              </a:spcAft>
              <a:defRPr/>
            </a:pP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Contoh</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Etika</a:t>
            </a:r>
            <a:r>
              <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rPr>
              <a:t> </a:t>
            </a:r>
            <a:r>
              <a:rPr lang="en-US" sz="3600" b="1" dirty="0" err="1">
                <a:solidFill>
                  <a:srgbClr val="002060"/>
                </a:solidFill>
                <a:latin typeface="Verdana" panose="020B0604030504040204" pitchFamily="34" charset="0"/>
                <a:ea typeface="Verdana" panose="020B0604030504040204" pitchFamily="34" charset="0"/>
                <a:cs typeface="Verdana" panose="020B0604030504040204" pitchFamily="34" charset="0"/>
              </a:rPr>
              <a:t>Berinternet</a:t>
            </a:r>
            <a:endParaRPr lang="en-US" sz="3600" b="1"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173059" name="Rectangle 3"/>
          <p:cNvSpPr>
            <a:spLocks noGrp="1" noChangeArrowheads="1"/>
          </p:cNvSpPr>
          <p:nvPr>
            <p:ph idx="1"/>
          </p:nvPr>
        </p:nvSpPr>
        <p:spPr>
          <a:xfrm>
            <a:off x="822325" y="1773238"/>
            <a:ext cx="8142288" cy="4022725"/>
          </a:xfrm>
        </p:spPr>
        <p:txBody>
          <a:bodyPr/>
          <a:lstStyle/>
          <a:p>
            <a:pPr marL="285750" indent="-285750" eaLnBrk="1" hangingPunct="1">
              <a:lnSpc>
                <a:spcPct val="80000"/>
              </a:lnSpc>
              <a:buFont typeface="Wingdings" panose="05000000000000000000" pitchFamily="2" charset="2"/>
              <a:buChar char="ü"/>
            </a:pPr>
            <a:r>
              <a:rPr lang="en-US" altLang="en-US" sz="2400" smtClean="0"/>
              <a:t>Netiket adalah etika dalam berkomunikasi menggunakan internet.</a:t>
            </a:r>
          </a:p>
          <a:p>
            <a:pPr marL="285750" indent="-285750" eaLnBrk="1" hangingPunct="1">
              <a:lnSpc>
                <a:spcPct val="80000"/>
              </a:lnSpc>
              <a:buFont typeface="Wingdings" panose="05000000000000000000" pitchFamily="2" charset="2"/>
              <a:buChar char="ü"/>
            </a:pPr>
            <a:r>
              <a:rPr lang="en-US" altLang="en-US" sz="2400" smtClean="0"/>
              <a:t>Standarisasi netiket ditetapkan oleh IETF (The Internet Engineering Task Force).</a:t>
            </a:r>
          </a:p>
          <a:p>
            <a:pPr marL="285750" indent="-285750" eaLnBrk="1" hangingPunct="1">
              <a:lnSpc>
                <a:spcPct val="80000"/>
              </a:lnSpc>
              <a:buFont typeface="Wingdings" panose="05000000000000000000" pitchFamily="2" charset="2"/>
              <a:buChar char="ü"/>
            </a:pPr>
            <a:r>
              <a:rPr lang="en-US" altLang="en-US" sz="2400" smtClean="0"/>
              <a:t>IETF adalah suatu komunitas masyarakat internasional yang terdiri dari para perancang jaringan, operator, penjual dan peneliti yang terkait dengan evolusi arsitektur dan pengoperasian internet.</a:t>
            </a:r>
          </a:p>
          <a:p>
            <a:pPr marL="285750" indent="-285750" eaLnBrk="1" hangingPunct="1">
              <a:lnSpc>
                <a:spcPct val="80000"/>
              </a:lnSpc>
              <a:buFont typeface="Wingdings" panose="05000000000000000000" pitchFamily="2" charset="2"/>
              <a:buChar char="ü"/>
            </a:pPr>
            <a:r>
              <a:rPr lang="en-US" altLang="en-US" sz="2400" smtClean="0"/>
              <a:t>Untuk lebih jelasnya bisa dikunjungi situs resmi organisasi tersebut di www.ietf.org.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897</TotalTime>
  <Words>1264</Words>
  <Application>Microsoft Office PowerPoint</Application>
  <PresentationFormat>On-screen Show (4:3)</PresentationFormat>
  <Paragraphs>97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Verdana</vt:lpstr>
      <vt:lpstr>Wingdings</vt:lpstr>
      <vt:lpstr>Wingdings 2</vt:lpstr>
      <vt:lpstr>Retrospect</vt:lpstr>
      <vt:lpstr>BAB VII</vt:lpstr>
      <vt:lpstr>Pendahuluan</vt:lpstr>
      <vt:lpstr>Perkembangan Internet</vt:lpstr>
      <vt:lpstr>Perkembangan Internet (2)</vt:lpstr>
      <vt:lpstr>Perkembangan Internet (3)</vt:lpstr>
      <vt:lpstr>Karakteristik Dunia Maya</vt:lpstr>
      <vt:lpstr>Pentingnya Etika Di Dunia Maya</vt:lpstr>
      <vt:lpstr>Pentingnya Etika Di Dunia Maya (2)</vt:lpstr>
      <vt:lpstr>Contoh Etika Berinternet</vt:lpstr>
      <vt:lpstr>Contoh Etika Berinternet (2)</vt:lpstr>
      <vt:lpstr>Contoh Etika Berinternet (3)</vt:lpstr>
      <vt:lpstr>Contoh Etika Berinternet (4)</vt:lpstr>
      <vt:lpstr>Contoh Etika Berinternet (5)</vt:lpstr>
      <vt:lpstr>Contoh Etika Berinternet (6)</vt:lpstr>
      <vt:lpstr>Contoh Etika Berinternet (7)</vt:lpstr>
      <vt:lpstr>Contoh Etika Berinternet (8)</vt:lpstr>
      <vt:lpstr>Contoh Etika Berinternet (9)</vt:lpstr>
      <vt:lpstr>Contoh Etika Berinternet (10)</vt:lpstr>
      <vt:lpstr>Contoh Etika Berinternet (11)</vt:lpstr>
      <vt:lpstr>Contoh Etika Berinternet (12)</vt:lpstr>
      <vt:lpstr>Pelanggaran etika Berinternet</vt:lpstr>
      <vt:lpstr>Diskusi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Etika Profesi &amp; Budi Pekerti</dc:title>
  <dc:creator>user</dc:creator>
  <cp:lastModifiedBy>waketIII</cp:lastModifiedBy>
  <cp:revision>96</cp:revision>
  <cp:lastPrinted>2018-10-08T05:01:02Z</cp:lastPrinted>
  <dcterms:created xsi:type="dcterms:W3CDTF">2006-07-24T11:43:34Z</dcterms:created>
  <dcterms:modified xsi:type="dcterms:W3CDTF">2020-03-09T06:27:02Z</dcterms:modified>
</cp:coreProperties>
</file>