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0"/>
  </p:notesMasterIdLst>
  <p:sldIdLst>
    <p:sldId id="361" r:id="rId2"/>
    <p:sldId id="362" r:id="rId3"/>
    <p:sldId id="363" r:id="rId4"/>
    <p:sldId id="364" r:id="rId5"/>
    <p:sldId id="365" r:id="rId6"/>
    <p:sldId id="366" r:id="rId7"/>
    <p:sldId id="477" r:id="rId8"/>
    <p:sldId id="367" r:id="rId9"/>
    <p:sldId id="368" r:id="rId10"/>
    <p:sldId id="369" r:id="rId11"/>
    <p:sldId id="370" r:id="rId12"/>
    <p:sldId id="478" r:id="rId13"/>
    <p:sldId id="371" r:id="rId14"/>
    <p:sldId id="372" r:id="rId15"/>
    <p:sldId id="479" r:id="rId16"/>
    <p:sldId id="500" r:id="rId17"/>
    <p:sldId id="501" r:id="rId18"/>
    <p:sldId id="50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AEC5C5-7E67-42E5-8F3B-033898E78F4C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4A360B-5CA7-4E21-B5E4-3CB2000A1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DF75-BA92-4809-A3DF-45366C05C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15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22B7-580D-44E2-9313-6C730B25A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D1AAF-98D4-4215-BB67-D82F5E5CE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5144-AAE1-4706-8D6F-89F42307F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09DAE-B281-4FA9-8ED6-DA204BCF1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0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9F37-D271-48DE-B5D4-658D02CF2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44D2-25D8-4FC4-B448-51D29980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9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1F6A-B1E3-434E-8082-032FC7D4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8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2062-FDCA-44AB-A43B-D133C331A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7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1CEE69-43F2-4D27-BA5F-A3B33489F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31C5-4D60-42B9-AF07-4F402E7B6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5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BF1E47-E804-473C-999A-0D646DEEA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3860800"/>
            <a:ext cx="9144000" cy="1162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/>
              <a:t>ETIKA BISNIS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smtClean="0"/>
              <a:t>E-COMMERCE</a:t>
            </a:r>
            <a:endParaRPr lang="en-US" sz="40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42950" y="3197225"/>
            <a:ext cx="9144000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 VIII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E-Commerce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Teknologi informasi melahirkan internet.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Perkembangan pemakaian internet yang sangat pesat, salah satunya menghasilkan sebuah model perdagangan elektronik yang disebut eletronic Commerce (E-commerce).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E-commerce adalah sistem perdagangan yang menggunakan mekanisme elektronik yang ada dijaringan internet.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smtClean="0"/>
              <a:t>E-commerce merupakan warna baru dalam dunia perdagangan, dimana kegiatan perdagangan tersebut dilakukan secara elektronik dan online.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8229600" cy="55165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Penyebab sistem perdagangan elektronik berkembang pesat adalah :</a:t>
            </a:r>
          </a:p>
          <a:p>
            <a:pPr marL="200025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1) Proses transaksi yang singkat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Perubahan sistem transaksi tradisional (manual) ke sistem elektronik (otomatis) akan mempercepat proses transaksi tersebut.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endParaRPr lang="en-US" altLang="en-US" sz="2400" smtClean="0"/>
          </a:p>
          <a:p>
            <a:pPr marL="200025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2) Menjangkau lebih banyak pelanggan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E-commerce memiliki kemampuan untuk menjangkau lebih banyak pelanggan.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E-Commerce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8229600" cy="5516562"/>
          </a:xfrm>
        </p:spPr>
        <p:txBody>
          <a:bodyPr/>
          <a:lstStyle/>
          <a:p>
            <a:pPr marL="200025" lvl="1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3) </a:t>
            </a:r>
            <a:r>
              <a:rPr lang="en-US" altLang="en-US" sz="2400" dirty="0" err="1" smtClean="0"/>
              <a:t>Mendorong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kreatifitas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penyedia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jasa</a:t>
            </a:r>
            <a:endParaRPr lang="en-US" altLang="en-US" sz="2400" dirty="0" smtClean="0"/>
          </a:p>
          <a:p>
            <a:pPr marL="514350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Menciptakan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promosi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inovatif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secara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melakukan</a:t>
            </a:r>
            <a:r>
              <a:rPr lang="en-US" altLang="en-US" sz="2400" dirty="0" smtClean="0"/>
              <a:t> update data.</a:t>
            </a:r>
          </a:p>
          <a:p>
            <a:pPr lvl="2" eaLnBrk="1" hangingPunct="1">
              <a:defRPr/>
            </a:pPr>
            <a:endParaRPr lang="en-US" altLang="en-US" sz="2400" dirty="0" smtClean="0"/>
          </a:p>
          <a:p>
            <a:pPr marL="200025" lvl="1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4) </a:t>
            </a:r>
            <a:r>
              <a:rPr lang="en-US" altLang="en-US" sz="2400" dirty="0" err="1" smtClean="0"/>
              <a:t>Biaya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operasional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lebih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murah</a:t>
            </a:r>
            <a:endParaRPr lang="en-US" altLang="en-US" sz="2400" dirty="0" smtClean="0"/>
          </a:p>
          <a:p>
            <a:pPr marL="200025" lvl="1" indent="0" eaLnBrk="1" hangingPunct="1">
              <a:buFont typeface="Calibri" panose="020F0502020204030204" pitchFamily="34" charset="0"/>
              <a:buNone/>
              <a:defRPr/>
            </a:pPr>
            <a:endParaRPr lang="en-US" altLang="en-US" sz="2400" dirty="0" smtClean="0"/>
          </a:p>
          <a:p>
            <a:pPr marL="200025" lvl="1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5) </a:t>
            </a:r>
            <a:r>
              <a:rPr lang="en-US" altLang="en-US" sz="2400" dirty="0" err="1" smtClean="0"/>
              <a:t>Meningkatkan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kepuasan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pelanggan</a:t>
            </a:r>
            <a:endParaRPr lang="en-US" altLang="en-US" sz="2400" dirty="0" smtClean="0"/>
          </a:p>
          <a:p>
            <a:pPr marL="514350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Merespon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permintaan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pelanggan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secara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akurat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E-Commerce (3)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Hukum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e-Commerce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Salah satu acuan internasional yang banyak digunakan adalah </a:t>
            </a:r>
            <a:r>
              <a:rPr lang="en-US" altLang="en-US" sz="2400" i="1" smtClean="0"/>
              <a:t>Uncitral Model Law on electronic Commerce</a:t>
            </a:r>
            <a:r>
              <a:rPr lang="en-US" altLang="en-US" sz="2400" smtClean="0"/>
              <a:t> 1996.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Uncitral sebagai salah satu komisi internasional yang berada dibawah PBB.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736725"/>
            <a:ext cx="8229600" cy="55927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Beberapa point penting dalam Uncitral adalah :</a:t>
            </a:r>
          </a:p>
          <a:p>
            <a:pPr marL="45720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Menyatakan bahwa suatu informasi mempunyai implikasi hukum, validitas dan dapat dijalankan meskipun bentuk berupa data message.</a:t>
            </a:r>
          </a:p>
          <a:p>
            <a:pPr marL="45720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Suatu informasi tidak dapat dikatakan tidak mempunyai kekuatan hukum dan validitas serta tidak dapat dijalankan hanya didasarkan pada kenyataan bahwa didalam data messages tersebut tidak terdapat hal-hal yang secara umum menimbulkan implikasi hukum,melainkan hanya berisi perintah untuk merujuk pada materi tertentu.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807085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Hukum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e-Commerce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229600" cy="5592762"/>
          </a:xfrm>
        </p:spPr>
        <p:txBody>
          <a:bodyPr/>
          <a:lstStyle/>
          <a:p>
            <a:pPr marL="771525" lvl="1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Peraturan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membutuhkan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tanda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seseorang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persyaratan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dipenuhi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oleh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suatu</a:t>
            </a:r>
            <a:r>
              <a:rPr lang="en-US" altLang="en-US" sz="2400" dirty="0" smtClean="0"/>
              <a:t> data message </a:t>
            </a:r>
            <a:r>
              <a:rPr lang="en-US" altLang="en-US" sz="2400" dirty="0" err="1" smtClean="0"/>
              <a:t>apabila</a:t>
            </a:r>
            <a:r>
              <a:rPr lang="en-US" altLang="en-US" sz="2400" dirty="0" smtClean="0"/>
              <a:t> :</a:t>
            </a:r>
          </a:p>
          <a:p>
            <a:pPr marL="914400" lvl="2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 smtClean="0"/>
              <a:t>Memberikan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indikasi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bahwa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terdapat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suatu</a:t>
            </a:r>
            <a:r>
              <a:rPr lang="en-US" altLang="en-US" sz="2400" dirty="0" smtClean="0"/>
              <a:t> data messages </a:t>
            </a:r>
            <a:r>
              <a:rPr lang="en-US" altLang="en-US" sz="2400" dirty="0" err="1" smtClean="0"/>
              <a:t>telah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disetujui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olehnya</a:t>
            </a:r>
            <a:r>
              <a:rPr lang="en-US" altLang="en-US" sz="2400" dirty="0" smtClean="0"/>
              <a:t>.</a:t>
            </a:r>
          </a:p>
          <a:p>
            <a:pPr marL="914400" lvl="2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 smtClean="0"/>
              <a:t>Digunakan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sebagai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suatu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perjanjian</a:t>
            </a:r>
            <a:r>
              <a:rPr lang="en-US" altLang="en-US" sz="2400" dirty="0" smtClean="0"/>
              <a:t>.</a:t>
            </a:r>
          </a:p>
          <a:p>
            <a:pPr marL="731837" lvl="2" indent="0" eaLnBrk="1" hangingPunct="1">
              <a:buFont typeface="Calibri" panose="020F0502020204030204" pitchFamily="34" charset="0"/>
              <a:buNone/>
              <a:defRPr/>
            </a:pPr>
            <a:endParaRPr lang="en-US" altLang="en-US" sz="2400" dirty="0" smtClean="0"/>
          </a:p>
          <a:p>
            <a:pPr marL="742950" lvl="1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Suatu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disampaikan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asli</a:t>
            </a:r>
            <a:r>
              <a:rPr lang="en-US" altLang="en-US" sz="2400" dirty="0" smtClean="0"/>
              <a:t> (original). </a:t>
            </a:r>
            <a:r>
              <a:rPr lang="en-US" altLang="en-US" sz="2400" dirty="0" err="1" smtClean="0"/>
              <a:t>Persyaratan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dipenuhi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apabila</a:t>
            </a:r>
            <a:r>
              <a:rPr lang="en-US" altLang="en-US" sz="2400" dirty="0" smtClean="0"/>
              <a:t>:</a:t>
            </a:r>
          </a:p>
          <a:p>
            <a:pPr marL="914400" lvl="2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lengkap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pernah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dimodifikasi</a:t>
            </a:r>
            <a:r>
              <a:rPr lang="en-US" altLang="en-US" sz="2400" dirty="0" smtClean="0"/>
              <a:t>.</a:t>
            </a:r>
          </a:p>
          <a:p>
            <a:pPr marL="914400" lvl="2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ditunjukkan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kepada</a:t>
            </a:r>
            <a:r>
              <a:rPr lang="en-US" altLang="en-US" sz="2400" dirty="0" smtClean="0"/>
              <a:t> orang yang </a:t>
            </a:r>
            <a:r>
              <a:rPr lang="en-US" altLang="en-US" sz="2400" dirty="0" err="1" smtClean="0"/>
              <a:t>membutuhkan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8321675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Hukum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e-Commerce (3)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 (</a:t>
            </a:r>
            <a:r>
              <a:rPr lang="en-US" dirty="0" err="1" smtClean="0"/>
              <a:t>cermati</a:t>
            </a:r>
            <a:r>
              <a:rPr lang="en-US" dirty="0" smtClean="0"/>
              <a:t> Lazada.com)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grayscl/>
          </a:blip>
          <a:srcRect t="3843" b="5123"/>
          <a:stretch/>
        </p:blipFill>
        <p:spPr bwMode="auto">
          <a:xfrm>
            <a:off x="919487" y="1844824"/>
            <a:ext cx="7446638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901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/>
              <a:t>TUGAS 2 (</a:t>
            </a:r>
            <a:r>
              <a:rPr lang="en-US" sz="4300" dirty="0" err="1" smtClean="0"/>
              <a:t>cermati</a:t>
            </a:r>
            <a:r>
              <a:rPr lang="en-US" sz="4300" dirty="0" smtClean="0"/>
              <a:t> Tokopedia.com)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752" y="1831975"/>
            <a:ext cx="7512373" cy="43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9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Pertanyaannya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Jelaskan</a:t>
            </a:r>
            <a:r>
              <a:rPr lang="en-US" sz="2400" dirty="0"/>
              <a:t> </a:t>
            </a:r>
            <a:r>
              <a:rPr lang="en-US" sz="2400" dirty="0" err="1"/>
              <a:t>prinsip-prinsip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internet yang </a:t>
            </a:r>
            <a:r>
              <a:rPr lang="id-ID" sz="2400" dirty="0"/>
              <a:t>terpenuhi dalam situs tersebut</a:t>
            </a:r>
            <a:r>
              <a:rPr lang="en-US" sz="2400" dirty="0"/>
              <a:t>!</a:t>
            </a:r>
          </a:p>
          <a:p>
            <a:pPr marL="457200" lvl="0" indent="-400050">
              <a:buFont typeface="+mj-lt"/>
              <a:buAutoNum type="arabicPeriod"/>
            </a:pPr>
            <a:r>
              <a:rPr lang="id-ID" sz="2400" dirty="0"/>
              <a:t>Prinsip Ekonomi</a:t>
            </a:r>
            <a:endParaRPr lang="en-US" sz="2400" dirty="0"/>
          </a:p>
          <a:p>
            <a:pPr marL="457200" lvl="0" indent="-400050">
              <a:buFont typeface="+mj-lt"/>
              <a:buAutoNum type="arabicPeriod"/>
            </a:pPr>
            <a:r>
              <a:rPr lang="id-ID" sz="2400" dirty="0"/>
              <a:t>Prinsip Kejujuran</a:t>
            </a:r>
            <a:endParaRPr lang="en-US" sz="2400" dirty="0"/>
          </a:p>
          <a:p>
            <a:pPr marL="457200" lvl="0" indent="-400050">
              <a:buFont typeface="+mj-lt"/>
              <a:buAutoNum type="arabicPeriod"/>
            </a:pPr>
            <a:r>
              <a:rPr lang="id-ID" sz="2400" dirty="0"/>
              <a:t>Prinsip Berbuat Baik</a:t>
            </a:r>
            <a:endParaRPr lang="en-US" sz="2400" dirty="0"/>
          </a:p>
          <a:p>
            <a:pPr marL="457200" lvl="0" indent="-400050">
              <a:buFont typeface="+mj-lt"/>
              <a:buAutoNum type="arabicPeriod"/>
            </a:pPr>
            <a:r>
              <a:rPr lang="id-ID" sz="2400" dirty="0"/>
              <a:t>Prinsir Keadilan</a:t>
            </a:r>
            <a:endParaRPr lang="en-US" sz="2400" dirty="0"/>
          </a:p>
          <a:p>
            <a:pPr marL="457200" lvl="0" indent="-400050">
              <a:buFont typeface="+mj-lt"/>
              <a:buAutoNum type="arabicPeriod"/>
            </a:pPr>
            <a:r>
              <a:rPr lang="id-ID" sz="2400" dirty="0"/>
              <a:t>Prinsip Hormat Pada Diri Sendiri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880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Pendahuluan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Jika kita melihat teknologi informasi secara utuh, tentunya tidak akan terlepas dari aspek “bisnis” sebagai bagian yang tidak terpisahkan dari pengembangan teknologi tersebut.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Sebagian orang berpendapat bahwa “bisnis tetap bisnis” dengan memfokuskan pada tujuan pencarian keuntungan.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Untuk itu bisnis perlu dilandasi etika.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Alasan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Perlu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Dilandasi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Etika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7997825" cy="4022725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Bisnis perlu dilandasi etika, karena disamping mencari keuntungan juga bertujuan untuk memperjuangkan nilai-nilai yang bersifat manusiawi.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Beberapa alasan yang membuat bisnis perlu dilandasi oleh suatu etika yaitu:</a:t>
            </a:r>
          </a:p>
          <a:p>
            <a:pPr marL="285750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Selain mempertaruhkan barang dan uang untuk tujuan keuntungan, bisnis juga mempertaruhkan harga diri dan nasib umat manusia yang terlibat didalamnya.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97050"/>
            <a:ext cx="8229600" cy="5592763"/>
          </a:xfrm>
        </p:spPr>
        <p:txBody>
          <a:bodyPr/>
          <a:lstStyle/>
          <a:p>
            <a:pPr marL="628650" lvl="1" indent="-428625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Bisnis adalah bagian penting dari masyarakat yang terjadi didalam masyarakat. Bisnis dilakukan menyangkut hubungan manusia dengan manusia. Maka bisnis membutuhkan etika agar mampu memberikan pedoman bagi pihak-pihak yang melakukannya.</a:t>
            </a:r>
          </a:p>
          <a:p>
            <a:pPr marL="628650" lvl="1" indent="-428625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Bisnis adalah kegiatan yang mengutamakan rasa saling percaya. Etika dibutuhkan untuk semakin menumbuhkan dan memperkuat rasa saling percaya.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Alasan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Perlu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Dilandasi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Prinsip-Prinsip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Etika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773238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Dalam ekonomi pasar global, kita harus mampu bersaing yang produktif dan efisien, untuk itu perlu menerapkan prinsip-prinsip etika, diantaranya :</a:t>
            </a:r>
          </a:p>
          <a:p>
            <a:pPr marL="200025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1) Prinsip ekonomi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Prinsip ini mengandung pengertian bahwa manusia dapat bertindak secara bebas berdasarkan kesadaran sendiri tentang apa yang dianggap baik untuk dilakukan dengan penuh tanggung jawab.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773238"/>
            <a:ext cx="8229600" cy="5592762"/>
          </a:xfrm>
        </p:spPr>
        <p:txBody>
          <a:bodyPr/>
          <a:lstStyle/>
          <a:p>
            <a:pPr marL="200025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2) Prinsip kejujuran</a:t>
            </a:r>
          </a:p>
          <a:p>
            <a:pPr marL="800100" lvl="2" indent="-301625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Kejujuran adalah prinsip etika bisnis yang sangat penting karena menjamin kelanggengan sebuah kegiatan bisnis.</a:t>
            </a:r>
          </a:p>
          <a:p>
            <a:pPr marL="800100" lvl="2" indent="-301625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Dalam hal ini, bisnis adalah kegiatan simbiosis mutualisme atau kegiatan yang saling membutuhkan dan menguntungkan antara penjual dan pembeli.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Prinsip-Prinsip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351837" cy="5592762"/>
          </a:xfrm>
        </p:spPr>
        <p:txBody>
          <a:bodyPr/>
          <a:lstStyle/>
          <a:p>
            <a:pPr marL="200025" lvl="1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3) </a:t>
            </a:r>
            <a:r>
              <a:rPr lang="en-US" altLang="en-US" sz="2400" dirty="0" err="1" smtClean="0"/>
              <a:t>Prinsip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berbuat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baik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berbuat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jahat</a:t>
            </a:r>
            <a:r>
              <a:rPr lang="en-US" altLang="en-US" sz="2400" dirty="0" smtClean="0"/>
              <a:t>.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Prinsip</a:t>
            </a:r>
            <a:r>
              <a:rPr lang="en-US" altLang="en-US" sz="2400" dirty="0" smtClean="0"/>
              <a:t> moral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bertindak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baik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kepada</a:t>
            </a:r>
            <a:r>
              <a:rPr lang="en-US" altLang="en-US" sz="2400" dirty="0" smtClean="0"/>
              <a:t> orang lain.</a:t>
            </a:r>
          </a:p>
          <a:p>
            <a:pPr lvl="2" eaLnBrk="1" hangingPunct="1">
              <a:defRPr/>
            </a:pPr>
            <a:endParaRPr lang="en-US" altLang="en-US" sz="2400" dirty="0" smtClean="0"/>
          </a:p>
          <a:p>
            <a:pPr marL="200025" lvl="1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4) </a:t>
            </a:r>
            <a:r>
              <a:rPr lang="en-US" altLang="en-US" sz="2400" dirty="0" err="1" smtClean="0"/>
              <a:t>Prinsip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keadilan</a:t>
            </a:r>
            <a:endParaRPr lang="en-US" altLang="en-US" sz="2400" dirty="0" smtClean="0"/>
          </a:p>
          <a:p>
            <a:pPr marL="514350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Bersikap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adil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hubungan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memperlakukan</a:t>
            </a:r>
            <a:r>
              <a:rPr lang="en-US" altLang="en-US" sz="2400" dirty="0" smtClean="0"/>
              <a:t> orang </a:t>
            </a:r>
            <a:r>
              <a:rPr lang="en-US" altLang="en-US" sz="2400" dirty="0" err="1" smtClean="0"/>
              <a:t>sesuai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haknya</a:t>
            </a:r>
            <a:r>
              <a:rPr lang="en-US" altLang="en-US" sz="2400" dirty="0" smtClean="0"/>
              <a:t>.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  <a:defRPr/>
            </a:pPr>
            <a:endParaRPr lang="en-US" altLang="en-US" sz="2400" dirty="0" smtClean="0"/>
          </a:p>
          <a:p>
            <a:pPr marL="200025" lvl="1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5) </a:t>
            </a:r>
            <a:r>
              <a:rPr lang="en-US" altLang="en-US" sz="2400" dirty="0" err="1" smtClean="0"/>
              <a:t>Prinsip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hormat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sendiri</a:t>
            </a:r>
            <a:endParaRPr lang="en-US" altLang="en-US" sz="2400" dirty="0" smtClean="0"/>
          </a:p>
          <a:p>
            <a:pPr marL="514350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melakukan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hubungan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manusia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memiliki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kewajiban</a:t>
            </a:r>
            <a:r>
              <a:rPr lang="en-US" altLang="en-US" sz="2400" dirty="0" smtClean="0"/>
              <a:t> moral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memperlakukan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sebagai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pribadi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memiliki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nilai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pribadi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lainnya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Prinsip-Prinsip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(3)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Bidang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8070850" cy="4022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teknologi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memiliki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tujuan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format yang </a:t>
            </a:r>
            <a:r>
              <a:rPr lang="en-US" altLang="en-US" sz="2400" dirty="0" err="1" smtClean="0"/>
              <a:t>sama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bisnis-bisnis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lainnya</a:t>
            </a:r>
            <a:r>
              <a:rPr lang="en-US" altLang="en-US" sz="2400" dirty="0" smtClean="0"/>
              <a:t>, yang </a:t>
            </a:r>
            <a:r>
              <a:rPr lang="en-US" altLang="en-US" sz="2400" dirty="0" err="1" smtClean="0"/>
              <a:t>berbeda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hanyalah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objeknya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yaitu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teknologi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 smtClean="0"/>
              <a:t>Kategori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TI </a:t>
            </a:r>
            <a:r>
              <a:rPr lang="en-US" altLang="en-US" sz="2400" dirty="0" err="1" smtClean="0"/>
              <a:t>antara</a:t>
            </a:r>
            <a:r>
              <a:rPr lang="en-US" altLang="en-US" sz="2400" dirty="0" smtClean="0"/>
              <a:t> lain :</a:t>
            </a:r>
          </a:p>
          <a:p>
            <a:pPr marL="200025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1)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industri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keras</a:t>
            </a:r>
            <a:endParaRPr lang="en-US" altLang="en-US" sz="2400" dirty="0" smtClean="0"/>
          </a:p>
          <a:p>
            <a:pPr marL="514350" lvl="2" indent="0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bergerak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rekayasa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perangkat-perangkat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keras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pembentuk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.</a:t>
            </a:r>
          </a:p>
          <a:p>
            <a:pPr marL="514350" lvl="2" indent="0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endParaRPr lang="en-US" altLang="en-US" sz="2400" dirty="0" smtClean="0"/>
          </a:p>
          <a:p>
            <a:pPr marL="200025" lvl="1" indent="0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400" dirty="0" smtClean="0"/>
              <a:t>2) </a:t>
            </a: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industri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endParaRPr lang="en-US" altLang="en-US" sz="2400" dirty="0" smtClean="0"/>
          </a:p>
          <a:p>
            <a:pPr marL="800100" lvl="2" indent="-301625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Bisnis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bergerak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dibidang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rekayasa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atau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perangkat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lunak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komputer</a:t>
            </a:r>
            <a:r>
              <a:rPr lang="en-US" altLang="en-US" sz="2400" dirty="0" smtClean="0"/>
              <a:t>.</a:t>
            </a:r>
          </a:p>
          <a:p>
            <a:pPr marL="800100" lvl="2" indent="-301625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Teknik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rekayasa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dimaksudkan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disini</a:t>
            </a:r>
            <a:r>
              <a:rPr lang="en-US" altLang="en-US" sz="2400" dirty="0" smtClean="0"/>
              <a:t> : </a:t>
            </a:r>
            <a:r>
              <a:rPr lang="en-US" altLang="en-US" sz="2400" dirty="0" err="1" smtClean="0"/>
              <a:t>analisis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desain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spesifikasi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implementasi</a:t>
            </a:r>
            <a:r>
              <a:rPr lang="en-US" altLang="en-US" sz="2400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229600" cy="5592762"/>
          </a:xfrm>
        </p:spPr>
        <p:txBody>
          <a:bodyPr/>
          <a:lstStyle/>
          <a:p>
            <a:pPr marL="200025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3) Bisnis dibidang distribusi dan penjualan barang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Setelah bisnis dibidang industri menghasilkan suatu produk, dalam hal ini produk komputer, maka bagian bisnis ini bertugas menjual dan menditribusikan produk-produk industri tersebut.</a:t>
            </a:r>
          </a:p>
          <a:p>
            <a:pPr marL="200025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4) Bisnis dibidang pendidikan teknologi informasi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Bisnis dibidang pendidikan dilakukan mulai dari lembaga-lembaga kursus sampai ke perguruan tinggi dibidang komputer.</a:t>
            </a:r>
          </a:p>
          <a:p>
            <a:pPr marL="200025" lvl="1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5) Bisnis dibidang pemeliharaan teknologi informasi</a:t>
            </a:r>
          </a:p>
          <a:p>
            <a:pPr marL="514350" lvl="2" indent="0" eaLnBrk="1" hangingPunct="1">
              <a:buFont typeface="Calibri" panose="020F0502020204030204" pitchFamily="34" charset="0"/>
              <a:buNone/>
            </a:pPr>
            <a:r>
              <a:rPr lang="en-US" altLang="en-US" sz="2400" smtClean="0"/>
              <a:t>Bisnis yang memiliki spesialisasi dibidang maintenance dan teknisi.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Bisnis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</a:t>
            </a:r>
            <a:r>
              <a:rPr lang="en-US" sz="36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Bidang</a:t>
            </a: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 (2)</a:t>
            </a:r>
            <a:endParaRPr lang="en-US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899</TotalTime>
  <Words>872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Verdana</vt:lpstr>
      <vt:lpstr>Wingdings</vt:lpstr>
      <vt:lpstr>Retrospect</vt:lpstr>
      <vt:lpstr>ETIKA BISNIS dan E-COMMERCE</vt:lpstr>
      <vt:lpstr>Pendahuluan</vt:lpstr>
      <vt:lpstr>Alasan Bisnis Perlu Dilandasi Etika</vt:lpstr>
      <vt:lpstr>Alasan Bisnis Perlu Dilandasi Etika (2)</vt:lpstr>
      <vt:lpstr>Prinsip-Prinsip Etika</vt:lpstr>
      <vt:lpstr>Prinsip-Prinsip Etika (2)</vt:lpstr>
      <vt:lpstr>Prinsip-Prinsip Etika (3)</vt:lpstr>
      <vt:lpstr>Bisnis di Bidang TI</vt:lpstr>
      <vt:lpstr>Bisnis di Bidang TI (2)</vt:lpstr>
      <vt:lpstr>E-Commerce</vt:lpstr>
      <vt:lpstr>E-Commerce (2)</vt:lpstr>
      <vt:lpstr>E-Commerce (3)</vt:lpstr>
      <vt:lpstr>Model Hukum e-Commerce</vt:lpstr>
      <vt:lpstr>Model Hukum e-Commerce (2)</vt:lpstr>
      <vt:lpstr>Model Hukum e-Commerce (3)</vt:lpstr>
      <vt:lpstr>TUGAS 1 (cermati Lazada.com)</vt:lpstr>
      <vt:lpstr>TUGAS 2 (cermati Tokopedia.com)</vt:lpstr>
      <vt:lpstr>Pertanyaannya: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 &amp; Budi Pekerti</dc:title>
  <dc:creator>user</dc:creator>
  <cp:lastModifiedBy>waketIII</cp:lastModifiedBy>
  <cp:revision>96</cp:revision>
  <cp:lastPrinted>2018-10-08T05:01:02Z</cp:lastPrinted>
  <dcterms:created xsi:type="dcterms:W3CDTF">2006-07-24T11:43:34Z</dcterms:created>
  <dcterms:modified xsi:type="dcterms:W3CDTF">2020-03-09T06:26:01Z</dcterms:modified>
</cp:coreProperties>
</file>