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2" r:id="rId2"/>
    <p:sldId id="273" r:id="rId3"/>
    <p:sldId id="283" r:id="rId4"/>
    <p:sldId id="301" r:id="rId5"/>
    <p:sldId id="302" r:id="rId6"/>
    <p:sldId id="303" r:id="rId7"/>
    <p:sldId id="304" r:id="rId8"/>
    <p:sldId id="322" r:id="rId9"/>
    <p:sldId id="306" r:id="rId10"/>
    <p:sldId id="307" r:id="rId11"/>
    <p:sldId id="308" r:id="rId12"/>
    <p:sldId id="311" r:id="rId13"/>
    <p:sldId id="319" r:id="rId14"/>
    <p:sldId id="320" r:id="rId15"/>
    <p:sldId id="305" r:id="rId16"/>
    <p:sldId id="317" r:id="rId17"/>
    <p:sldId id="300" r:id="rId18"/>
    <p:sldId id="281" r:id="rId1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9387" autoAdjust="0"/>
  </p:normalViewPr>
  <p:slideViewPr>
    <p:cSldViewPr snapToObjects="1">
      <p:cViewPr varScale="1">
        <p:scale>
          <a:sx n="74" d="100"/>
          <a:sy n="74" d="100"/>
        </p:scale>
        <p:origin x="116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616"/>
    </p:cViewPr>
  </p:sorterViewPr>
  <p:notesViewPr>
    <p:cSldViewPr snapToObjects="1">
      <p:cViewPr varScale="1">
        <p:scale>
          <a:sx n="62" d="100"/>
          <a:sy n="62" d="100"/>
        </p:scale>
        <p:origin x="-194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C5D5F5-24FC-40E4-B47C-8CB1B0BA8917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373D74-E8CD-44C4-B6A3-399925E22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EF0682-7111-4360-90A2-8C46E64F5DF5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811FAB-FA12-4449-9CCB-F22A5ECF8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11FAB-FA12-4449-9CCB-F22A5ECF86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5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354D-FCD7-4E63-95C8-0D67466B20E5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3B28-D084-4B00-A321-19827E8DB8F8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1993-DAB4-4853-9979-2FB06E7105D4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1B81-89D4-48C1-A3E0-82EF32F1347B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479-9B05-40D4-A0FA-D9E1B25210F9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379B-D35D-41B8-8E61-41D4A5B265CE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2492-8595-4F1D-A012-084B0B5DC682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3E9-8915-443E-A4A1-FC78C2A1711C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BC53-E973-4CB1-B1ED-09FD5F142E3B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C3A-C9AF-4477-870E-600044206BA5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456-E3AA-4394-9E7C-3E0C5FC79011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7213-160E-40D7-844B-93EB186B39C8}" type="datetime1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10b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81000" y="6536472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kern="1000" spc="60" dirty="0" smtClean="0">
                <a:solidFill>
                  <a:schemeClr val="bg1"/>
                </a:solidFill>
                <a:latin typeface="Arial"/>
                <a:cs typeface="Arial"/>
              </a:rPr>
              <a:t>The University</a:t>
            </a:r>
            <a:r>
              <a:rPr lang="en-US" sz="1100" b="0" i="0" kern="1000" spc="60" baseline="0" dirty="0" smtClean="0">
                <a:solidFill>
                  <a:schemeClr val="bg1"/>
                </a:solidFill>
                <a:latin typeface="Arial"/>
                <a:cs typeface="Arial"/>
              </a:rPr>
              <a:t> of Texas at Dallas</a:t>
            </a:r>
            <a:endParaRPr lang="en-US" sz="1100" b="0" i="0" kern="1000" spc="6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696200" y="6536472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kern="1000" spc="60" dirty="0" err="1" smtClean="0">
                <a:solidFill>
                  <a:schemeClr val="bg1"/>
                </a:solidFill>
                <a:latin typeface="Arial"/>
                <a:cs typeface="Arial"/>
              </a:rPr>
              <a:t>utdallas.edu</a:t>
            </a:r>
            <a:endParaRPr lang="en-US" sz="1100" b="0" i="0" kern="1000" spc="6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itchFamily="2" charset="-78"/>
                <a:cs typeface="Aldhabi" pitchFamily="2" charset="-78"/>
              </a:rPr>
              <a:t>Online Course Management and Study Planner for Students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Advisor Related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" y="1810544"/>
            <a:ext cx="7858125" cy="410527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Professor Related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12" y="1796256"/>
            <a:ext cx="8029575" cy="41338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Administrator Related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1781969"/>
            <a:ext cx="8020050" cy="41624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Study Planner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877219"/>
            <a:ext cx="6799580" cy="40195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Operation Contract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OC3: </a:t>
            </a:r>
            <a:r>
              <a:rPr lang="en-US" b="1" dirty="0" err="1" smtClean="0">
                <a:solidFill>
                  <a:schemeClr val="bg1"/>
                </a:solidFill>
              </a:rPr>
              <a:t>createStudyPlan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Operation: </a:t>
            </a:r>
            <a:r>
              <a:rPr lang="en-US" dirty="0" err="1">
                <a:solidFill>
                  <a:schemeClr val="bg1"/>
                </a:solidFill>
              </a:rPr>
              <a:t>createStudyPlan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Cross references: </a:t>
            </a:r>
            <a:r>
              <a:rPr lang="en-US" dirty="0">
                <a:solidFill>
                  <a:schemeClr val="bg1"/>
                </a:solidFill>
              </a:rPr>
              <a:t>Use case </a:t>
            </a:r>
            <a:r>
              <a:rPr lang="en-US" dirty="0" smtClean="0">
                <a:solidFill>
                  <a:schemeClr val="bg1"/>
                </a:solidFill>
              </a:rPr>
              <a:t>– Student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Pre-condition: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The student must be registered with some courses for the semester.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The registered course should have some course activities associated with them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Post-condition: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an instance of </a:t>
            </a:r>
            <a:r>
              <a:rPr lang="en-US" dirty="0" err="1">
                <a:solidFill>
                  <a:schemeClr val="bg1"/>
                </a:solidFill>
              </a:rPr>
              <a:t>StudyPlan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was </a:t>
            </a:r>
            <a:r>
              <a:rPr lang="en-US" dirty="0">
                <a:solidFill>
                  <a:schemeClr val="bg1"/>
                </a:solidFill>
              </a:rPr>
              <a:t>created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For every task in the study plan, an instance of task was created.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The created instance of study plan was associated with the user.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The created instances of </a:t>
            </a:r>
            <a:r>
              <a:rPr lang="en-US" dirty="0" smtClean="0">
                <a:solidFill>
                  <a:schemeClr val="bg1"/>
                </a:solidFill>
              </a:rPr>
              <a:t>tasks </a:t>
            </a:r>
            <a:r>
              <a:rPr lang="en-US" dirty="0">
                <a:solidFill>
                  <a:schemeClr val="bg1"/>
                </a:solidFill>
              </a:rPr>
              <a:t>were also associated with the user.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Sequence Diagram - </a:t>
            </a:r>
            <a:r>
              <a:rPr lang="en-US" dirty="0" err="1" smtClean="0">
                <a:solidFill>
                  <a:schemeClr val="bg1"/>
                </a:solidFill>
              </a:rPr>
              <a:t>SaveStudyPlan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6858000" cy="36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1040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Patterns Used In the Design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Spring MVC Model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Controller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Low Coupling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High Cohesion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Pure Fabrication and Indirection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Enhancements</a:t>
            </a:r>
            <a:endParaRPr lang="en-US" sz="72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We can have waitlist for courses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Ability to register for multiple courses at a time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Improve algorithm for study planner creation.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3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THANK YOU…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n-US" sz="4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Problem Statement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5100" dirty="0" smtClean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Facilitate online course registration for students.</a:t>
            </a:r>
          </a:p>
          <a:p>
            <a:r>
              <a:rPr lang="en-US" sz="5100" dirty="0" smtClean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Allow advisors to handle requests online.</a:t>
            </a:r>
          </a:p>
          <a:p>
            <a:r>
              <a:rPr lang="en-US" sz="4700" dirty="0" smtClean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Allow professors to manage course activities.</a:t>
            </a:r>
          </a:p>
          <a:p>
            <a:r>
              <a:rPr lang="en-US" sz="48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Study planner creation for students.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59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Review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03605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Iteration1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   Domain model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Use cases model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Data model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Sequence diagram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UI Prototype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1604382"/>
            <a:ext cx="3657600" cy="413036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defTabSz="914400">
              <a:spcBef>
                <a:spcPct val="20000"/>
              </a:spcBef>
            </a:pPr>
            <a:r>
              <a:rPr lang="en-US" sz="3200" dirty="0">
                <a:solidFill>
                  <a:prstClr val="white"/>
                </a:solidFill>
              </a:rPr>
              <a:t>Iteration 2</a:t>
            </a:r>
          </a:p>
          <a:p>
            <a:pPr lvl="0" defTabSz="914400">
              <a:spcBef>
                <a:spcPct val="20000"/>
              </a:spcBef>
            </a:pPr>
            <a:r>
              <a:rPr lang="en-US" sz="3200" dirty="0">
                <a:solidFill>
                  <a:prstClr val="white"/>
                </a:solidFill>
              </a:rPr>
              <a:t>Implementation </a:t>
            </a:r>
            <a:r>
              <a:rPr lang="en-US" sz="3200" dirty="0" smtClean="0">
                <a:solidFill>
                  <a:prstClr val="white"/>
                </a:solidFill>
              </a:rPr>
              <a:t>of</a:t>
            </a:r>
            <a:endParaRPr lang="en-US" sz="3200" dirty="0">
              <a:solidFill>
                <a:prstClr val="white"/>
              </a:solidFill>
            </a:endParaRPr>
          </a:p>
          <a:p>
            <a:pPr lvl="0" defTabSz="914400">
              <a:spcBef>
                <a:spcPct val="20000"/>
              </a:spcBef>
            </a:pPr>
            <a:r>
              <a:rPr lang="en-US" sz="3200" dirty="0" smtClean="0">
                <a:solidFill>
                  <a:prstClr val="white"/>
                </a:solidFill>
              </a:rPr>
              <a:t>-  Search </a:t>
            </a:r>
            <a:r>
              <a:rPr lang="en-US" sz="3200" dirty="0">
                <a:solidFill>
                  <a:prstClr val="white"/>
                </a:solidFill>
              </a:rPr>
              <a:t>Course</a:t>
            </a:r>
          </a:p>
          <a:p>
            <a:pPr lvl="0" defTabSz="914400">
              <a:spcBef>
                <a:spcPct val="20000"/>
              </a:spcBef>
            </a:pPr>
            <a:r>
              <a:rPr lang="en-US" sz="3200" dirty="0" smtClean="0">
                <a:solidFill>
                  <a:prstClr val="white"/>
                </a:solidFill>
              </a:rPr>
              <a:t>-  Register </a:t>
            </a:r>
            <a:r>
              <a:rPr lang="en-US" sz="3200" dirty="0">
                <a:solidFill>
                  <a:prstClr val="white"/>
                </a:solidFill>
              </a:rPr>
              <a:t>Course</a:t>
            </a:r>
          </a:p>
          <a:p>
            <a:pPr lvl="0" defTabSz="914400">
              <a:spcBef>
                <a:spcPct val="20000"/>
              </a:spcBef>
            </a:pPr>
            <a:r>
              <a:rPr lang="en-US" sz="3200" dirty="0" smtClean="0">
                <a:solidFill>
                  <a:prstClr val="white"/>
                </a:solidFill>
              </a:rPr>
              <a:t>-  Drop </a:t>
            </a:r>
            <a:r>
              <a:rPr lang="en-US" sz="3200" dirty="0">
                <a:solidFill>
                  <a:prstClr val="white"/>
                </a:solidFill>
              </a:rPr>
              <a:t>Course</a:t>
            </a:r>
          </a:p>
          <a:p>
            <a:pPr lvl="0" defTabSz="914400">
              <a:spcBef>
                <a:spcPct val="20000"/>
              </a:spcBef>
            </a:pPr>
            <a:r>
              <a:rPr lang="en-US" sz="3200" dirty="0" smtClean="0">
                <a:solidFill>
                  <a:prstClr val="white"/>
                </a:solidFill>
              </a:rPr>
              <a:t>-  Swap Course</a:t>
            </a:r>
          </a:p>
          <a:p>
            <a:pPr lvl="0" defTabSz="914400">
              <a:spcBef>
                <a:spcPct val="20000"/>
              </a:spcBef>
            </a:pP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30690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Iteration 3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4478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Implementation of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Create/Save/Delete Study Plan(Student)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Add/Edit/Delete Course(Administrator)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Add/Edit/Delete </a:t>
            </a:r>
            <a:r>
              <a:rPr lang="en-US" sz="3200" dirty="0" err="1" smtClean="0">
                <a:solidFill>
                  <a:schemeClr val="bg1"/>
                </a:solidFill>
              </a:rPr>
              <a:t>OfferedCourse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</a:rPr>
              <a:t>Adminstrator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HandleRequests</a:t>
            </a:r>
            <a:r>
              <a:rPr lang="en-US" sz="3200" dirty="0" smtClean="0">
                <a:solidFill>
                  <a:schemeClr val="bg1"/>
                </a:solidFill>
              </a:rPr>
              <a:t>(Advisor)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Changed </a:t>
            </a:r>
            <a:r>
              <a:rPr lang="en-US" sz="3200" dirty="0" err="1" smtClean="0">
                <a:solidFill>
                  <a:schemeClr val="bg1"/>
                </a:solidFill>
              </a:rPr>
              <a:t>RegisterCourse</a:t>
            </a:r>
            <a:r>
              <a:rPr lang="en-US" sz="3200" dirty="0" smtClean="0">
                <a:solidFill>
                  <a:schemeClr val="bg1"/>
                </a:solidFill>
              </a:rPr>
              <a:t> use case.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Added checks based on course prerequisites for registration.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69415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6859" y="304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Design Class Diagram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779394" y="36251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Design Class Diagram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5738420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81400" y="62412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Class Diagram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Cont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0656292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4572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Class Diagram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Cont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…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5" y="152400"/>
            <a:ext cx="8880890" cy="62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711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" y="-32331"/>
            <a:ext cx="4105275" cy="6924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639" y="-41856"/>
            <a:ext cx="41148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7122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Sequence Diagrams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8521</TotalTime>
  <Words>275</Words>
  <Application>Microsoft Office PowerPoint</Application>
  <PresentationFormat>On-screen Show (4:3)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Aldhabi</vt:lpstr>
      <vt:lpstr>Andalus</vt:lpstr>
      <vt:lpstr>Arial</vt:lpstr>
      <vt:lpstr>Calibri</vt:lpstr>
      <vt:lpstr>Office Theme</vt:lpstr>
      <vt:lpstr>Online Course Management and Study Planner for Students  </vt:lpstr>
      <vt:lpstr>Problem Statement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Advisor Related</vt:lpstr>
      <vt:lpstr>Professor Related</vt:lpstr>
      <vt:lpstr>Administrator Related</vt:lpstr>
      <vt:lpstr>Study Planner</vt:lpstr>
      <vt:lpstr>Operation Contract</vt:lpstr>
      <vt:lpstr>PowerPoint Presentation</vt:lpstr>
      <vt:lpstr>Patterns Used In the Design Process</vt:lpstr>
      <vt:lpstr>Enhancements</vt:lpstr>
      <vt:lpstr>THANK YOU… </vt:lpstr>
    </vt:vector>
  </TitlesOfParts>
  <Company>UTDallas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 Dallas</dc:creator>
  <cp:lastModifiedBy>Microsoft account</cp:lastModifiedBy>
  <cp:revision>281</cp:revision>
  <cp:lastPrinted>2009-03-10T18:29:57Z</cp:lastPrinted>
  <dcterms:created xsi:type="dcterms:W3CDTF">2009-08-31T20:10:59Z</dcterms:created>
  <dcterms:modified xsi:type="dcterms:W3CDTF">2014-12-03T01:48:35Z</dcterms:modified>
</cp:coreProperties>
</file>