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2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2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8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8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83F-5A48-4E2B-91BA-CD36F1F21B2E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C973-385D-4AB7-A85A-C749C701C5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– Site UFSM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Semana 1 </a:t>
            </a:r>
          </a:p>
          <a:p>
            <a:r>
              <a:rPr lang="pt-BR" dirty="0" smtClean="0"/>
              <a:t>17/3/14 – 24/3/14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1" t="6009" r="60475" b="1245"/>
          <a:stretch/>
        </p:blipFill>
        <p:spPr bwMode="auto">
          <a:xfrm>
            <a:off x="2555776" y="0"/>
            <a:ext cx="4032448" cy="68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Iterativo</a:t>
            </a:r>
          </a:p>
          <a:p>
            <a:r>
              <a:rPr lang="pt-BR" dirty="0" smtClean="0"/>
              <a:t>Modernização Tecnológica</a:t>
            </a:r>
          </a:p>
          <a:p>
            <a:pPr lvl="1"/>
            <a:r>
              <a:rPr lang="pt-BR" dirty="0"/>
              <a:t>Facilidade de Gestão</a:t>
            </a:r>
          </a:p>
          <a:p>
            <a:pPr lvl="2"/>
            <a:r>
              <a:rPr lang="pt-BR" dirty="0"/>
              <a:t>Conteúdos</a:t>
            </a:r>
          </a:p>
          <a:p>
            <a:pPr lvl="2"/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Integração Social</a:t>
            </a:r>
          </a:p>
          <a:p>
            <a:pPr lvl="1"/>
            <a:r>
              <a:rPr lang="pt-BR" dirty="0" smtClean="0"/>
              <a:t>Acessibilidade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42760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2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Programação</a:t>
            </a:r>
          </a:p>
          <a:p>
            <a:pPr lvl="1"/>
            <a:r>
              <a:rPr lang="pt-BR" sz="1800" dirty="0" smtClean="0"/>
              <a:t>Python</a:t>
            </a:r>
          </a:p>
          <a:p>
            <a:pPr lvl="2"/>
            <a:r>
              <a:rPr lang="pt-BR" sz="1600" b="1" dirty="0" err="1" smtClean="0"/>
              <a:t>Django</a:t>
            </a:r>
            <a:r>
              <a:rPr lang="pt-BR" sz="1600" dirty="0" smtClean="0"/>
              <a:t> ( </a:t>
            </a:r>
            <a:r>
              <a:rPr lang="pt-BR" sz="1600" dirty="0" err="1" smtClean="0"/>
              <a:t>instagram</a:t>
            </a:r>
            <a:r>
              <a:rPr lang="pt-BR" sz="1600" dirty="0" smtClean="0"/>
              <a:t>, </a:t>
            </a:r>
            <a:r>
              <a:rPr lang="pt-BR" sz="1600" dirty="0" err="1" smtClean="0"/>
              <a:t>ny</a:t>
            </a:r>
            <a:r>
              <a:rPr lang="pt-BR" sz="1600" dirty="0" smtClean="0"/>
              <a:t> times )</a:t>
            </a:r>
          </a:p>
          <a:p>
            <a:pPr lvl="1"/>
            <a:r>
              <a:rPr lang="pt-BR" sz="1800" dirty="0" smtClean="0"/>
              <a:t>HTML5 + CSS3 + </a:t>
            </a:r>
            <a:r>
              <a:rPr lang="pt-BR" sz="1800" dirty="0" err="1" smtClean="0"/>
              <a:t>Javascript</a:t>
            </a:r>
            <a:endParaRPr lang="pt-BR" sz="1800" dirty="0" smtClean="0"/>
          </a:p>
          <a:p>
            <a:pPr lvl="2"/>
            <a:r>
              <a:rPr lang="pt-BR" sz="1600" b="1" dirty="0" err="1" smtClean="0"/>
              <a:t>Bootstrap</a:t>
            </a:r>
            <a:r>
              <a:rPr lang="pt-BR" sz="1600" dirty="0" smtClean="0"/>
              <a:t> ( </a:t>
            </a:r>
            <a:r>
              <a:rPr lang="pt-BR" sz="1600" dirty="0" err="1" smtClean="0"/>
              <a:t>twitter</a:t>
            </a:r>
            <a:r>
              <a:rPr lang="pt-BR" sz="1600" dirty="0" smtClean="0"/>
              <a:t>, globo.com )</a:t>
            </a:r>
          </a:p>
          <a:p>
            <a:r>
              <a:rPr lang="pt-BR" sz="2000" dirty="0" smtClean="0"/>
              <a:t>Entrega</a:t>
            </a:r>
          </a:p>
          <a:p>
            <a:pPr lvl="1"/>
            <a:r>
              <a:rPr lang="pt-BR" sz="1800" dirty="0" smtClean="0"/>
              <a:t>Servidor de Cache</a:t>
            </a:r>
          </a:p>
          <a:p>
            <a:pPr lvl="2"/>
            <a:r>
              <a:rPr lang="pt-BR" sz="1600" b="1" dirty="0" err="1" smtClean="0"/>
              <a:t>Memcached</a:t>
            </a:r>
            <a:r>
              <a:rPr lang="pt-BR" sz="1600" dirty="0" smtClean="0"/>
              <a:t> (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 )</a:t>
            </a:r>
          </a:p>
          <a:p>
            <a:pPr lvl="1"/>
            <a:r>
              <a:rPr lang="pt-BR" sz="1800" dirty="0" smtClean="0"/>
              <a:t>Servidor de Aplicação</a:t>
            </a:r>
          </a:p>
          <a:p>
            <a:pPr lvl="2"/>
            <a:r>
              <a:rPr lang="pt-BR" sz="1600" b="1" dirty="0" err="1"/>
              <a:t>u</a:t>
            </a:r>
            <a:r>
              <a:rPr lang="pt-BR" sz="1600" b="1" dirty="0" err="1" smtClean="0"/>
              <a:t>wsgi</a:t>
            </a:r>
            <a:r>
              <a:rPr lang="pt-BR" sz="1600" b="1" dirty="0" smtClean="0"/>
              <a:t> + </a:t>
            </a:r>
            <a:r>
              <a:rPr lang="pt-BR" sz="1600" b="1" dirty="0" err="1" smtClean="0"/>
              <a:t>nginx</a:t>
            </a:r>
            <a:r>
              <a:rPr lang="pt-BR" sz="1600" b="1" dirty="0" smtClean="0"/>
              <a:t> </a:t>
            </a:r>
            <a:r>
              <a:rPr lang="pt-BR" sz="1600" dirty="0" smtClean="0"/>
              <a:t>( </a:t>
            </a:r>
            <a:r>
              <a:rPr lang="pt-BR" sz="1600" dirty="0" err="1" smtClean="0"/>
              <a:t>dropbox</a:t>
            </a:r>
            <a:r>
              <a:rPr lang="pt-BR" sz="1600" dirty="0" smtClean="0"/>
              <a:t>, </a:t>
            </a:r>
            <a:r>
              <a:rPr lang="pt-BR" sz="1600" dirty="0" err="1" smtClean="0"/>
              <a:t>netflix</a:t>
            </a:r>
            <a:r>
              <a:rPr lang="pt-BR" sz="1600" dirty="0" smtClean="0"/>
              <a:t> )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77680" y="1581964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Técnicas Empregadas</a:t>
            </a:r>
          </a:p>
          <a:p>
            <a:pPr lvl="1"/>
            <a:r>
              <a:rPr lang="pt-BR" sz="1800" dirty="0" smtClean="0"/>
              <a:t>Testes Automatizados de Código</a:t>
            </a:r>
          </a:p>
          <a:p>
            <a:pPr lvl="1"/>
            <a:r>
              <a:rPr lang="pt-BR" sz="1600" dirty="0" err="1" smtClean="0"/>
              <a:t>Minificação</a:t>
            </a:r>
            <a:r>
              <a:rPr lang="pt-BR" sz="1600" dirty="0" smtClean="0"/>
              <a:t> de arquivos</a:t>
            </a:r>
          </a:p>
          <a:p>
            <a:pPr lvl="1"/>
            <a:r>
              <a:rPr lang="pt-BR" sz="1600" dirty="0" smtClean="0"/>
              <a:t>Otimização de Imagens</a:t>
            </a:r>
          </a:p>
          <a:p>
            <a:pPr lvl="2"/>
            <a:r>
              <a:rPr lang="pt-BR" sz="1200" dirty="0" smtClean="0"/>
              <a:t>Em andamento</a:t>
            </a:r>
          </a:p>
          <a:p>
            <a:pPr lvl="2"/>
            <a:r>
              <a:rPr lang="pt-BR" sz="1200" dirty="0" err="1" smtClean="0"/>
              <a:t>easy_thumbnails</a:t>
            </a:r>
            <a:r>
              <a:rPr lang="pt-BR" sz="1200" dirty="0" smtClean="0"/>
              <a:t> -&gt; </a:t>
            </a:r>
            <a:r>
              <a:rPr lang="pt-BR" sz="1200" dirty="0" err="1" smtClean="0"/>
              <a:t>Thumbor</a:t>
            </a:r>
            <a:endParaRPr lang="pt-BR" sz="1200" dirty="0" smtClean="0"/>
          </a:p>
          <a:p>
            <a:pPr lvl="1"/>
            <a:r>
              <a:rPr lang="pt-BR" sz="1600" dirty="0" smtClean="0"/>
              <a:t>Cache de arquivos estáticos</a:t>
            </a:r>
          </a:p>
          <a:p>
            <a:pPr lvl="1"/>
            <a:r>
              <a:rPr lang="pt-BR" sz="1600" dirty="0" smtClean="0"/>
              <a:t>Cache de geração de página</a:t>
            </a:r>
          </a:p>
          <a:p>
            <a:pPr lvl="2"/>
            <a:r>
              <a:rPr lang="pt-BR" sz="1200" dirty="0" smtClean="0"/>
              <a:t>Página principal gerada a cada 5 minutos</a:t>
            </a:r>
          </a:p>
          <a:p>
            <a:pPr lvl="2"/>
            <a:r>
              <a:rPr lang="pt-BR" sz="1200" dirty="0" smtClean="0"/>
              <a:t>Páginas internas geradas a cada 3 minutos</a:t>
            </a:r>
          </a:p>
          <a:p>
            <a:pPr lvl="1"/>
            <a:r>
              <a:rPr lang="pt-BR" sz="1600" dirty="0" smtClean="0"/>
              <a:t>Redução no tempo de resposta</a:t>
            </a:r>
          </a:p>
          <a:p>
            <a:pPr lvl="2"/>
            <a:r>
              <a:rPr lang="pt-BR" sz="1200" dirty="0" smtClean="0"/>
              <a:t>700 requisições por segundo</a:t>
            </a:r>
          </a:p>
          <a:p>
            <a:pPr lvl="3"/>
            <a:r>
              <a:rPr lang="pt-BR" sz="800" dirty="0" smtClean="0"/>
              <a:t>Arquitetura antiga respondia 300</a:t>
            </a:r>
          </a:p>
          <a:p>
            <a:pPr lvl="4"/>
            <a:r>
              <a:rPr lang="pt-BR" sz="800" dirty="0" smtClean="0"/>
              <a:t>Travava em 40</a:t>
            </a:r>
          </a:p>
        </p:txBody>
      </p:sp>
    </p:spTree>
    <p:extLst>
      <p:ext uri="{BB962C8B-B14F-4D97-AF65-F5344CB8AC3E}">
        <p14:creationId xmlns:p14="http://schemas.microsoft.com/office/powerpoint/2010/main" val="23213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10/3 – 17/3 – UFSM Antigo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t="33750" r="1407"/>
          <a:stretch/>
        </p:blipFill>
        <p:spPr bwMode="auto">
          <a:xfrm>
            <a:off x="457200" y="2144931"/>
            <a:ext cx="8229600" cy="343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17/3 – 24/3 – UFSM Novo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33654" r="1250"/>
          <a:stretch/>
        </p:blipFill>
        <p:spPr bwMode="auto">
          <a:xfrm>
            <a:off x="457200" y="2138266"/>
            <a:ext cx="8229600" cy="344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17/3 – 24/3 – UFSM Novo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33654" r="1250"/>
          <a:stretch/>
        </p:blipFill>
        <p:spPr bwMode="auto">
          <a:xfrm>
            <a:off x="457200" y="2138266"/>
            <a:ext cx="8229600" cy="34498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Seta para cima 5"/>
          <p:cNvSpPr/>
          <p:nvPr/>
        </p:nvSpPr>
        <p:spPr>
          <a:xfrm>
            <a:off x="2559476" y="3681897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3708736" y="3681898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4572000" y="3681898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 rot="10800000">
            <a:off x="5580112" y="3681128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543223" y="3681898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411586" y="4211796"/>
            <a:ext cx="583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cap="none" spc="0" dirty="0" smtClean="0">
                <a:ln/>
                <a:solidFill>
                  <a:schemeClr val="accent3"/>
                </a:solidFill>
                <a:effectLst/>
              </a:rPr>
              <a:t>2,5x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83496" y="4211796"/>
            <a:ext cx="4074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cap="none" spc="0" dirty="0" smtClean="0">
                <a:ln/>
                <a:solidFill>
                  <a:schemeClr val="accent3"/>
                </a:solidFill>
                <a:effectLst/>
              </a:rPr>
              <a:t>2x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56139" y="4211796"/>
            <a:ext cx="583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cap="none" spc="0" dirty="0" smtClean="0">
                <a:ln/>
                <a:solidFill>
                  <a:schemeClr val="accent3"/>
                </a:solidFill>
                <a:effectLst/>
              </a:rPr>
              <a:t>1,5x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403269" y="4211796"/>
            <a:ext cx="6254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cap="none" spc="0" dirty="0" smtClean="0">
                <a:ln/>
                <a:solidFill>
                  <a:schemeClr val="accent3"/>
                </a:solidFill>
                <a:effectLst/>
              </a:rPr>
              <a:t>+48s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432394" y="4211796"/>
            <a:ext cx="5838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dirty="0" smtClean="0">
                <a:ln/>
                <a:solidFill>
                  <a:schemeClr val="accent3"/>
                </a:solidFill>
              </a:rPr>
              <a:t>0,7x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0" name="Texto explicativo retangular 19"/>
          <p:cNvSpPr/>
          <p:nvPr/>
        </p:nvSpPr>
        <p:spPr>
          <a:xfrm>
            <a:off x="7380312" y="1412776"/>
            <a:ext cx="1224136" cy="720080"/>
          </a:xfrm>
          <a:prstGeom prst="wedgeRectCallout">
            <a:avLst>
              <a:gd name="adj1" fmla="val 51375"/>
              <a:gd name="adj2" fmla="val 75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Segunda-Feira</a:t>
            </a:r>
          </a:p>
          <a:p>
            <a:pPr algn="ctr"/>
            <a:r>
              <a:rPr lang="pt-BR" sz="900" dirty="0" smtClean="0"/>
              <a:t>24/03/2014</a:t>
            </a:r>
          </a:p>
          <a:p>
            <a:pPr algn="ctr"/>
            <a:r>
              <a:rPr lang="pt-BR" sz="1100" dirty="0" smtClean="0"/>
              <a:t>51.000 visualizações</a:t>
            </a:r>
            <a:endParaRPr lang="pt-BR" sz="1100" dirty="0"/>
          </a:p>
        </p:txBody>
      </p:sp>
      <p:sp>
        <p:nvSpPr>
          <p:cNvPr id="21" name="Seta para cima 20"/>
          <p:cNvSpPr/>
          <p:nvPr/>
        </p:nvSpPr>
        <p:spPr>
          <a:xfrm>
            <a:off x="1687274" y="3682270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539384" y="4212169"/>
            <a:ext cx="5838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b="1" cap="none" spc="0" dirty="0" smtClean="0">
                <a:ln/>
                <a:solidFill>
                  <a:schemeClr val="accent3"/>
                </a:solidFill>
                <a:effectLst/>
              </a:rPr>
              <a:t>1,6x</a:t>
            </a:r>
            <a:endParaRPr lang="pt-BR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8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Registro Histórico:</a:t>
            </a:r>
            <a:br>
              <a:rPr lang="pt-BR" dirty="0" smtClean="0"/>
            </a:br>
            <a:r>
              <a:rPr lang="pt-BR" dirty="0" smtClean="0"/>
              <a:t>Visualizações superiores a 50k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54.225 - 19/12/2011 - Divulgação do Ponto de Corte Vestibular 2011</a:t>
            </a:r>
          </a:p>
          <a:p>
            <a:pPr marL="0" indent="0">
              <a:buNone/>
            </a:pPr>
            <a:r>
              <a:rPr lang="pt-BR" dirty="0" smtClean="0"/>
              <a:t>55.362 - 28/12/2011 - Divulgação dos Aprovados no Vestibular 2011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68.892 - 10/8/2012 - Reunião do CEPE - Greve: Adiamento do 2º Semestre</a:t>
            </a:r>
          </a:p>
          <a:p>
            <a:pPr marL="0" indent="0">
              <a:buNone/>
            </a:pPr>
            <a:r>
              <a:rPr lang="pt-BR" dirty="0" smtClean="0"/>
              <a:t>64.228 - 17/9/2012 - Reunião do CEPE - Final da Greve</a:t>
            </a:r>
          </a:p>
          <a:p>
            <a:pPr marL="0" indent="0">
              <a:buNone/>
            </a:pPr>
            <a:r>
              <a:rPr lang="pt-BR" dirty="0" smtClean="0"/>
              <a:t>52.577 - 15/10/2012 - Início do 2º semestre de 2012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73.393 - 03/01/2013 - Divulgação dos Aprovados no Vestibular 2012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94.856 - 27/01/2013 - Kiss - Dia 0</a:t>
            </a:r>
          </a:p>
          <a:p>
            <a:pPr marL="0" indent="0">
              <a:buNone/>
            </a:pPr>
            <a:r>
              <a:rPr lang="pt-BR" dirty="0" smtClean="0"/>
              <a:t>115.038 - 28/01/2013 - Kiss - Dia 1</a:t>
            </a:r>
          </a:p>
          <a:p>
            <a:pPr marL="0" indent="0">
              <a:buNone/>
            </a:pPr>
            <a:r>
              <a:rPr lang="pt-BR" dirty="0" smtClean="0"/>
              <a:t>57.865 - 29/01/2013 - Kiss - Dia 2</a:t>
            </a:r>
          </a:p>
          <a:p>
            <a:pPr marL="0" indent="0">
              <a:buNone/>
            </a:pPr>
            <a:r>
              <a:rPr lang="pt-BR" dirty="0" smtClean="0"/>
              <a:t>57.604 - 25/02/2013 - Matrícula 1º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56.527 - 01/04/2013 Início das Aulas do 1º Semestre</a:t>
            </a:r>
          </a:p>
          <a:p>
            <a:pPr marL="0" indent="0">
              <a:buNone/>
            </a:pPr>
            <a:r>
              <a:rPr lang="pt-BR" dirty="0" smtClean="0"/>
              <a:t>57.843 - 04/07/2013 - Resultados - Eleição para Reitor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Registro Histórico:</a:t>
            </a:r>
            <a:br>
              <a:rPr lang="pt-BR" dirty="0" smtClean="0"/>
            </a:br>
            <a:r>
              <a:rPr lang="pt-BR" dirty="0" smtClean="0"/>
              <a:t>Visualizações superiores a 50k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54.225 - 19/12/2011 - Divulgação do Ponto de Corte Vestibular 2011</a:t>
            </a:r>
          </a:p>
          <a:p>
            <a:pPr marL="0" indent="0">
              <a:buNone/>
            </a:pPr>
            <a:r>
              <a:rPr lang="pt-BR" dirty="0" smtClean="0"/>
              <a:t>55.362 - 28/12/2011 - Divulgação dos Aprovados no Vestibular 2011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68.892 - 10/8/2012 - Reunião do CEPE - Greve: Adiamento do 2º Semestre</a:t>
            </a:r>
          </a:p>
          <a:p>
            <a:pPr marL="0" indent="0">
              <a:buNone/>
            </a:pPr>
            <a:r>
              <a:rPr lang="pt-BR" dirty="0" smtClean="0"/>
              <a:t>64.228 - 17/9/2012 - Reunião do CEPE - Final da Greve</a:t>
            </a:r>
          </a:p>
          <a:p>
            <a:pPr marL="0" indent="0">
              <a:buNone/>
            </a:pPr>
            <a:r>
              <a:rPr lang="pt-BR" dirty="0" smtClean="0"/>
              <a:t>52.577 - 15/10/2012 - Início do 2º semestre de 2012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73.393 - 03/01/2013 - Divulgação dos Aprovados no Vestibular 2012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94.856 - 27/01/2013 - Kiss - Dia 0</a:t>
            </a:r>
          </a:p>
          <a:p>
            <a:pPr marL="0" indent="0">
              <a:buNone/>
            </a:pPr>
            <a:r>
              <a:rPr lang="pt-BR" dirty="0" smtClean="0"/>
              <a:t>115.038 - 28/01/2013 - Kiss - Dia 1</a:t>
            </a:r>
          </a:p>
          <a:p>
            <a:pPr marL="0" indent="0">
              <a:buNone/>
            </a:pPr>
            <a:r>
              <a:rPr lang="pt-BR" dirty="0" smtClean="0"/>
              <a:t>57.865 - 29/01/2013 - Kiss - Dia 2</a:t>
            </a:r>
          </a:p>
          <a:p>
            <a:pPr marL="0" indent="0">
              <a:buNone/>
            </a:pPr>
            <a:r>
              <a:rPr lang="pt-BR" dirty="0" smtClean="0"/>
              <a:t>57.604 - 25/02/2013 - Matrícula 1º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56.527 - 01/04/2013 Início das Aulas do 1º Semestre</a:t>
            </a:r>
          </a:p>
          <a:p>
            <a:pPr marL="0" indent="0">
              <a:buNone/>
            </a:pPr>
            <a:r>
              <a:rPr lang="pt-BR" dirty="0" smtClean="0"/>
              <a:t>57.843 - 04/07/2013 - Resultados - Eleição para Reitor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6600778" y="4077072"/>
            <a:ext cx="2232248" cy="1728192"/>
          </a:xfrm>
          <a:prstGeom prst="wedgeRectCallout">
            <a:avLst>
              <a:gd name="adj1" fmla="val -74687"/>
              <a:gd name="adj2" fmla="val 738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24/03/2014</a:t>
            </a:r>
          </a:p>
          <a:p>
            <a:pPr algn="ctr"/>
            <a:r>
              <a:rPr lang="pt-BR" sz="1200" dirty="0" smtClean="0"/>
              <a:t>51.000 visualizações</a:t>
            </a:r>
          </a:p>
          <a:p>
            <a:pPr algn="ctr"/>
            <a:r>
              <a:rPr lang="pt-BR" sz="2400" b="1" dirty="0" smtClean="0"/>
              <a:t>Dia Normal</a:t>
            </a:r>
          </a:p>
          <a:p>
            <a:pPr algn="ctr"/>
            <a:r>
              <a:rPr lang="pt-BR" sz="2400" b="1" dirty="0" smtClean="0"/>
              <a:t>13º em nº de visualizações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965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7" t="11868" r="32461"/>
          <a:stretch/>
        </p:blipFill>
        <p:spPr bwMode="auto">
          <a:xfrm>
            <a:off x="0" y="0"/>
            <a:ext cx="9144000" cy="81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cima 2"/>
          <p:cNvSpPr/>
          <p:nvPr/>
        </p:nvSpPr>
        <p:spPr>
          <a:xfrm rot="16200000">
            <a:off x="1187624" y="562430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cima 3"/>
          <p:cNvSpPr/>
          <p:nvPr/>
        </p:nvSpPr>
        <p:spPr>
          <a:xfrm rot="16200000">
            <a:off x="1259632" y="2060848"/>
            <a:ext cx="288032" cy="5760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393</Words>
  <Application>Microsoft Office PowerPoint</Application>
  <PresentationFormat>Apresentação na tela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Análise – Site UFSM</vt:lpstr>
      <vt:lpstr>Processo</vt:lpstr>
      <vt:lpstr>Tecnologias e Técnicas</vt:lpstr>
      <vt:lpstr>10/3 – 17/3 – UFSM Antigo</vt:lpstr>
      <vt:lpstr>17/3 – 24/3 – UFSM Novo</vt:lpstr>
      <vt:lpstr>17/3 – 24/3 – UFSM Novo</vt:lpstr>
      <vt:lpstr>Registro Histórico: Visualizações superiores a 50k</vt:lpstr>
      <vt:lpstr>Registro Histórico: Visualizações superiores a 50k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– Site UFSM Semana 1</dc:title>
  <dc:creator>Panda</dc:creator>
  <cp:lastModifiedBy>Panda</cp:lastModifiedBy>
  <cp:revision>17</cp:revision>
  <dcterms:created xsi:type="dcterms:W3CDTF">2014-03-26T16:05:34Z</dcterms:created>
  <dcterms:modified xsi:type="dcterms:W3CDTF">2014-03-27T14:07:44Z</dcterms:modified>
</cp:coreProperties>
</file>