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C29-38B1-4C9A-8AFA-35F5C7ECC21D}" type="datetimeFigureOut">
              <a:rPr lang="pt-BR" smtClean="0"/>
              <a:t>31/05/2011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A744-C76D-4FF6-B747-28F264E831B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Processamento de Transações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Henrique G. G. Pereira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uso de um SPT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Pagamento de um empregado:</a:t>
            </a:r>
          </a:p>
          <a:p>
            <a:pPr lvl="1"/>
            <a:r>
              <a:rPr lang="pt-BR" dirty="0" smtClean="0"/>
              <a:t>O empregado está na folha de pagamento?</a:t>
            </a:r>
          </a:p>
          <a:p>
            <a:pPr lvl="1"/>
            <a:r>
              <a:rPr lang="pt-BR" dirty="0" smtClean="0"/>
              <a:t>O empregado trabalhou esse mês?</a:t>
            </a:r>
          </a:p>
          <a:p>
            <a:pPr lvl="2"/>
            <a:r>
              <a:rPr lang="pt-BR" dirty="0" smtClean="0"/>
              <a:t>Quantas horas?</a:t>
            </a:r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r>
              <a:rPr lang="pt-BR" dirty="0" smtClean="0"/>
              <a:t>Não requer muita deliberação</a:t>
            </a:r>
          </a:p>
          <a:p>
            <a:r>
              <a:rPr lang="pt-BR" dirty="0" smtClean="0"/>
              <a:t>Verificar apenas se satisfaz os critérios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um SPT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Utilizados por pessoas com pouca ou nenhuma responsabilidade.</a:t>
            </a:r>
          </a:p>
          <a:p>
            <a:r>
              <a:rPr lang="pt-BR" dirty="0" smtClean="0"/>
              <a:t>Não exigem decisões das pessoas que operam.</a:t>
            </a:r>
          </a:p>
          <a:p>
            <a:r>
              <a:rPr lang="pt-BR" dirty="0" smtClean="0"/>
              <a:t>Capacitam as organizações a executar suas atividades de maneira mais eficiente.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um SPT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volume de entrada de dados.</a:t>
            </a:r>
          </a:p>
          <a:p>
            <a:r>
              <a:rPr lang="pt-BR" dirty="0" smtClean="0"/>
              <a:t>Grande volume de processamento de dados.</a:t>
            </a:r>
          </a:p>
          <a:p>
            <a:r>
              <a:rPr lang="pt-BR" dirty="0" smtClean="0"/>
              <a:t>Alto nível de automatização.</a:t>
            </a:r>
          </a:p>
          <a:p>
            <a:r>
              <a:rPr lang="pt-BR" dirty="0" smtClean="0"/>
              <a:t>Fornecem dados para os Sistemas Gerenciais.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Básica de um SPT</a:t>
            </a:r>
            <a:endParaRPr lang="pt-BR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3131" t="34093" r="34019" b="32760"/>
          <a:stretch>
            <a:fillRect/>
          </a:stretch>
        </p:blipFill>
        <p:spPr bwMode="auto">
          <a:xfrm>
            <a:off x="1259632" y="1700808"/>
            <a:ext cx="6820228" cy="387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6588224" y="2204864"/>
            <a:ext cx="1008112" cy="27363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067944" y="2276872"/>
            <a:ext cx="1152128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55776" y="3140968"/>
            <a:ext cx="4248472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Processamento e Armazenamento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923928" y="4149080"/>
            <a:ext cx="1152128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923928" y="4149080"/>
            <a:ext cx="1440160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547664" y="3573016"/>
            <a:ext cx="1152128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051720" y="3573016"/>
            <a:ext cx="1152128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79712" y="2564904"/>
            <a:ext cx="1152128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547664" y="5191078"/>
            <a:ext cx="3600400" cy="254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979712" y="22048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Relatórios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Origem dos dados:</a:t>
            </a:r>
          </a:p>
          <a:p>
            <a:pPr lvl="1"/>
            <a:r>
              <a:rPr lang="pt-BR" dirty="0" smtClean="0"/>
              <a:t>Digitação</a:t>
            </a:r>
          </a:p>
          <a:p>
            <a:pPr lvl="1"/>
            <a:r>
              <a:rPr lang="pt-BR" dirty="0" smtClean="0"/>
              <a:t>Cartões</a:t>
            </a:r>
          </a:p>
          <a:p>
            <a:pPr lvl="1"/>
            <a:r>
              <a:rPr lang="pt-BR" dirty="0" smtClean="0"/>
              <a:t>Scanners</a:t>
            </a:r>
          </a:p>
          <a:p>
            <a:pPr lvl="1"/>
            <a:r>
              <a:rPr lang="pt-BR" dirty="0" smtClean="0"/>
              <a:t>Entrada de </a:t>
            </a:r>
            <a:r>
              <a:rPr lang="pt-BR" dirty="0" err="1" smtClean="0"/>
              <a:t>aúdio</a:t>
            </a:r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Cálculos sobre os dados</a:t>
            </a:r>
          </a:p>
          <a:p>
            <a:r>
              <a:rPr lang="pt-BR" dirty="0" smtClean="0"/>
              <a:t>Classificação</a:t>
            </a:r>
          </a:p>
          <a:p>
            <a:r>
              <a:rPr lang="pt-BR" dirty="0" smtClean="0"/>
              <a:t>Sumário dos Resultados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os resultados da transação e do processamento dos dados em um (ou mais) banco de dados.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do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dados armazenados por um SPT podem ser utilizados por outros Sistemas de Informação, como por exemplo um SIG, para realizar cálculos adicionais sobre os dados e obter informação que não é necessária para o SPT.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SPT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grande quantidade de dados de entrada. </a:t>
            </a:r>
          </a:p>
          <a:p>
            <a:r>
              <a:rPr lang="pt-BR" dirty="0" smtClean="0"/>
              <a:t>Uma grande quantidade de saída.</a:t>
            </a:r>
          </a:p>
          <a:p>
            <a:r>
              <a:rPr lang="pt-BR" dirty="0" smtClean="0"/>
              <a:t>Necessidade de processamento eficiente para lidar com grandes quantidades de entradas e saídas;.</a:t>
            </a:r>
          </a:p>
          <a:p>
            <a:r>
              <a:rPr lang="pt-BR" dirty="0" smtClean="0"/>
              <a:t>Capacidade de entrada e saídas rápidas.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SPT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Alto grau de repetição no processamento.</a:t>
            </a:r>
          </a:p>
          <a:p>
            <a:r>
              <a:rPr lang="pt-BR" dirty="0" smtClean="0"/>
              <a:t>Computação simples (Adição, Subtração, Multiplicação e Divisão).</a:t>
            </a:r>
          </a:p>
          <a:p>
            <a:r>
              <a:rPr lang="pt-BR" dirty="0" smtClean="0"/>
              <a:t>Grande necessidade de armazenamento.</a:t>
            </a:r>
          </a:p>
          <a:p>
            <a:r>
              <a:rPr lang="pt-BR" dirty="0" smtClean="0"/>
              <a:t>Atualização de arquivos segura e eficiente.</a:t>
            </a:r>
          </a:p>
          <a:p>
            <a:r>
              <a:rPr lang="pt-BR" dirty="0" smtClean="0"/>
              <a:t>Impacto grave e negativo sobre a organização em caso de pane ou falha de operação.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7664" y="2492896"/>
            <a:ext cx="5900750" cy="233997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t-BR" sz="13800" dirty="0" smtClean="0"/>
              <a:t>Transação</a:t>
            </a:r>
            <a:endParaRPr lang="pt-BR" sz="13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 de Processamento de 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Batch</a:t>
            </a:r>
          </a:p>
          <a:p>
            <a:pPr lvl="1"/>
            <a:r>
              <a:rPr lang="pt-BR" dirty="0" smtClean="0"/>
              <a:t>Em Lote</a:t>
            </a:r>
          </a:p>
          <a:p>
            <a:pPr lvl="1"/>
            <a:r>
              <a:rPr lang="pt-BR" dirty="0" smtClean="0"/>
              <a:t>As transações são armazenadas mas só são processadas posteriormente.</a:t>
            </a:r>
          </a:p>
          <a:p>
            <a:pPr lvl="2"/>
            <a:r>
              <a:rPr lang="pt-BR" dirty="0" smtClean="0"/>
              <a:t>No final do dia de trabalho.</a:t>
            </a:r>
          </a:p>
          <a:p>
            <a:pPr lvl="3"/>
            <a:r>
              <a:rPr lang="pt-BR" dirty="0" smtClean="0"/>
              <a:t>Redução dos custos computacionais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 de Processamento de 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Online ou em Tempo Real</a:t>
            </a:r>
          </a:p>
          <a:p>
            <a:pPr lvl="1"/>
            <a:r>
              <a:rPr lang="pt-BR" dirty="0" smtClean="0"/>
              <a:t>Processadas uma a uma</a:t>
            </a:r>
          </a:p>
          <a:p>
            <a:pPr lvl="1"/>
            <a:r>
              <a:rPr lang="pt-BR" dirty="0" smtClean="0"/>
              <a:t>As transações são processadas assim que são registradas no sistema.</a:t>
            </a:r>
          </a:p>
          <a:p>
            <a:pPr lvl="2"/>
            <a:r>
              <a:rPr lang="pt-BR" dirty="0" smtClean="0"/>
              <a:t>Maior custo computacional.</a:t>
            </a:r>
          </a:p>
          <a:p>
            <a:pPr lvl="3"/>
            <a:r>
              <a:rPr lang="pt-BR" dirty="0" smtClean="0"/>
              <a:t>Maior precisão.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Fabricação 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Compras</a:t>
            </a:r>
          </a:p>
          <a:p>
            <a:pPr lvl="1"/>
            <a:r>
              <a:rPr lang="pt-BR" dirty="0" smtClean="0"/>
              <a:t>Itens adquiridos</a:t>
            </a:r>
          </a:p>
          <a:p>
            <a:pPr lvl="1"/>
            <a:r>
              <a:rPr lang="pt-BR" dirty="0" smtClean="0"/>
              <a:t>Fornecedores</a:t>
            </a:r>
          </a:p>
          <a:p>
            <a:pPr lvl="1"/>
            <a:r>
              <a:rPr lang="pt-BR" dirty="0" smtClean="0"/>
              <a:t>Preços</a:t>
            </a:r>
          </a:p>
          <a:p>
            <a:pPr lvl="1"/>
            <a:r>
              <a:rPr lang="pt-BR" dirty="0" smtClean="0"/>
              <a:t>Itens pedidos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Fabricação 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Expedição</a:t>
            </a:r>
          </a:p>
          <a:p>
            <a:pPr lvl="1"/>
            <a:r>
              <a:rPr lang="pt-BR" dirty="0" smtClean="0"/>
              <a:t>Colocação de produtos acabados no estoque</a:t>
            </a:r>
          </a:p>
          <a:p>
            <a:pPr lvl="1"/>
            <a:r>
              <a:rPr lang="pt-BR" dirty="0" smtClean="0"/>
              <a:t>Remessas para clientes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Fabricação 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Estoque</a:t>
            </a:r>
          </a:p>
          <a:p>
            <a:pPr lvl="1"/>
            <a:r>
              <a:rPr lang="pt-BR" dirty="0" smtClean="0"/>
              <a:t>Níveis de estoque</a:t>
            </a:r>
          </a:p>
          <a:p>
            <a:pPr lvl="1"/>
            <a:r>
              <a:rPr lang="pt-BR" dirty="0" smtClean="0"/>
              <a:t>Rupturas de estoque</a:t>
            </a:r>
          </a:p>
          <a:p>
            <a:pPr lvl="1"/>
            <a:r>
              <a:rPr lang="pt-BR" dirty="0" smtClean="0"/>
              <a:t>Localização dos produtos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Fabricação 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Materiais</a:t>
            </a:r>
          </a:p>
          <a:p>
            <a:pPr lvl="1"/>
            <a:r>
              <a:rPr lang="pt-BR" dirty="0" smtClean="0"/>
              <a:t>Inventário das matérias-primas</a:t>
            </a:r>
          </a:p>
          <a:p>
            <a:pPr lvl="1"/>
            <a:r>
              <a:rPr lang="pt-BR" dirty="0" smtClean="0"/>
              <a:t>Custos de mão de obra</a:t>
            </a:r>
          </a:p>
          <a:p>
            <a:pPr lvl="1"/>
            <a:r>
              <a:rPr lang="pt-BR" dirty="0" smtClean="0"/>
              <a:t>Maquinário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Fabricação 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Controle de Qualidade</a:t>
            </a:r>
          </a:p>
          <a:p>
            <a:pPr lvl="1"/>
            <a:r>
              <a:rPr lang="pt-BR" dirty="0" smtClean="0"/>
              <a:t>Variações em relação aos padrões</a:t>
            </a:r>
          </a:p>
          <a:p>
            <a:pPr lvl="1"/>
            <a:r>
              <a:rPr lang="pt-BR" dirty="0" smtClean="0"/>
              <a:t>Variações em relação a qualidade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Venda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Suporte a Vendas</a:t>
            </a:r>
          </a:p>
          <a:p>
            <a:pPr lvl="1"/>
            <a:r>
              <a:rPr lang="pt-BR" dirty="0" smtClean="0"/>
              <a:t>Identificar possíveis clientes</a:t>
            </a:r>
          </a:p>
          <a:p>
            <a:pPr lvl="1"/>
            <a:r>
              <a:rPr lang="pt-BR" dirty="0" smtClean="0"/>
              <a:t>Acompanhamento de contatos com os clientes</a:t>
            </a:r>
          </a:p>
          <a:p>
            <a:pPr lvl="2"/>
            <a:r>
              <a:rPr lang="pt-BR" dirty="0" smtClean="0"/>
              <a:t>Nome</a:t>
            </a:r>
          </a:p>
          <a:p>
            <a:pPr lvl="2"/>
            <a:r>
              <a:rPr lang="pt-BR" dirty="0" smtClean="0"/>
              <a:t>Endereço</a:t>
            </a:r>
          </a:p>
          <a:p>
            <a:pPr lvl="2"/>
            <a:r>
              <a:rPr lang="pt-BR" dirty="0" smtClean="0"/>
              <a:t>Data de Contato</a:t>
            </a:r>
          </a:p>
          <a:p>
            <a:pPr lvl="2"/>
            <a:r>
              <a:rPr lang="pt-BR" dirty="0" smtClean="0"/>
              <a:t>Produtos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Venda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Telemarketing</a:t>
            </a:r>
          </a:p>
          <a:p>
            <a:pPr lvl="1"/>
            <a:r>
              <a:rPr lang="pt-BR" dirty="0" smtClean="0"/>
              <a:t>Utilização do telefone</a:t>
            </a:r>
          </a:p>
          <a:p>
            <a:pPr lvl="1"/>
            <a:r>
              <a:rPr lang="pt-BR" dirty="0" smtClean="0"/>
              <a:t>Oferecimento de produtos</a:t>
            </a:r>
          </a:p>
          <a:p>
            <a:pPr lvl="1"/>
            <a:r>
              <a:rPr lang="pt-BR" dirty="0" smtClean="0"/>
              <a:t>Verificação do andamento das vendas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Venda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processamento de pedidos</a:t>
            </a:r>
          </a:p>
          <a:p>
            <a:pPr lvl="1"/>
            <a:r>
              <a:rPr lang="pt-BR" dirty="0" smtClean="0"/>
              <a:t>Registro de vendas</a:t>
            </a:r>
          </a:p>
          <a:p>
            <a:pPr lvl="1"/>
            <a:r>
              <a:rPr lang="pt-BR" dirty="0" smtClean="0"/>
              <a:t>Acompanhamento de pedidos</a:t>
            </a:r>
          </a:p>
          <a:p>
            <a:pPr lvl="1"/>
            <a:r>
              <a:rPr lang="pt-BR" dirty="0" smtClean="0"/>
              <a:t>Emissão de faturas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“Uma transação é o registro de um evento ao qual a empresa deve responder. A transação aciona toda uma série de eventos que atualizam os registros comerciais da empresa e produzem os documentos apropriados. ”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Venda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Ponto de Venda</a:t>
            </a:r>
          </a:p>
          <a:p>
            <a:pPr lvl="1"/>
            <a:r>
              <a:rPr lang="pt-BR" dirty="0" smtClean="0"/>
              <a:t>Informações sobre vendas</a:t>
            </a:r>
          </a:p>
          <a:p>
            <a:pPr lvl="2"/>
            <a:r>
              <a:rPr lang="pt-BR" dirty="0" smtClean="0"/>
              <a:t>Supermercados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Contabilidade e Finanças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Contas a Receber</a:t>
            </a:r>
          </a:p>
          <a:p>
            <a:pPr lvl="1"/>
            <a:r>
              <a:rPr lang="pt-BR" dirty="0" smtClean="0"/>
              <a:t>Dados sobre o dinheiro entrará na empresa</a:t>
            </a:r>
          </a:p>
          <a:p>
            <a:pPr lvl="1"/>
            <a:r>
              <a:rPr lang="pt-BR" dirty="0" smtClean="0"/>
              <a:t>Dados sobre contas parceladas</a:t>
            </a:r>
          </a:p>
          <a:p>
            <a:pPr lvl="1"/>
            <a:r>
              <a:rPr lang="pt-BR" dirty="0" smtClean="0"/>
              <a:t>Transações de Recebimento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Contabilidade e Finanças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Contas a Pagar</a:t>
            </a:r>
          </a:p>
          <a:p>
            <a:pPr lvl="1"/>
            <a:r>
              <a:rPr lang="pt-BR" dirty="0" smtClean="0"/>
              <a:t>Dados sobre o dinheiro sairá da empresa</a:t>
            </a:r>
          </a:p>
          <a:p>
            <a:pPr lvl="1"/>
            <a:r>
              <a:rPr lang="pt-BR" dirty="0" smtClean="0"/>
              <a:t>Dados sobre contas parceladas</a:t>
            </a:r>
          </a:p>
          <a:p>
            <a:pPr lvl="1"/>
            <a:r>
              <a:rPr lang="pt-BR" dirty="0" smtClean="0"/>
              <a:t>Transações de Pagamento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Contabilidade e Finanças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Folha de Pagamento</a:t>
            </a:r>
          </a:p>
          <a:p>
            <a:pPr lvl="1"/>
            <a:r>
              <a:rPr lang="pt-BR" dirty="0" smtClean="0"/>
              <a:t>Calcular quanto o funcionário deve receber</a:t>
            </a:r>
          </a:p>
          <a:p>
            <a:pPr lvl="1"/>
            <a:r>
              <a:rPr lang="pt-BR" dirty="0" smtClean="0"/>
              <a:t>Imprimir contra-cheques</a:t>
            </a:r>
          </a:p>
          <a:p>
            <a:pPr lvl="1"/>
            <a:r>
              <a:rPr lang="pt-BR" dirty="0" smtClean="0"/>
              <a:t>Declaração de imposto de renda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Recursos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Manutenção de Registros</a:t>
            </a:r>
          </a:p>
          <a:p>
            <a:pPr lvl="1"/>
            <a:r>
              <a:rPr lang="pt-BR" dirty="0" smtClean="0"/>
              <a:t>Dados básicos sobre funcionários</a:t>
            </a:r>
          </a:p>
          <a:p>
            <a:pPr lvl="2"/>
            <a:r>
              <a:rPr lang="pt-BR" dirty="0" smtClean="0"/>
              <a:t>Dependentes</a:t>
            </a:r>
          </a:p>
          <a:p>
            <a:pPr lvl="2"/>
            <a:r>
              <a:rPr lang="pt-BR" dirty="0" smtClean="0"/>
              <a:t>Cargos</a:t>
            </a:r>
          </a:p>
          <a:p>
            <a:pPr lvl="2"/>
            <a:r>
              <a:rPr lang="pt-BR" dirty="0" smtClean="0"/>
              <a:t>Salário Base</a:t>
            </a:r>
          </a:p>
          <a:p>
            <a:pPr lvl="1"/>
            <a:r>
              <a:rPr lang="pt-BR" dirty="0" smtClean="0"/>
              <a:t>Contratações</a:t>
            </a:r>
          </a:p>
          <a:p>
            <a:pPr lvl="1"/>
            <a:r>
              <a:rPr lang="pt-BR" dirty="0" smtClean="0"/>
              <a:t>Demissões</a:t>
            </a:r>
          </a:p>
          <a:p>
            <a:pPr lvl="1"/>
            <a:r>
              <a:rPr lang="pt-BR" dirty="0" smtClean="0"/>
              <a:t>Avaliação de Desempenho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Recursos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Acompanhamento a Candidatos de Emprego</a:t>
            </a:r>
          </a:p>
          <a:p>
            <a:pPr lvl="1"/>
            <a:r>
              <a:rPr lang="pt-BR" dirty="0" smtClean="0"/>
              <a:t>Banco de Currículos</a:t>
            </a:r>
          </a:p>
          <a:p>
            <a:pPr lvl="1"/>
            <a:r>
              <a:rPr lang="pt-BR" dirty="0" smtClean="0"/>
              <a:t>Monitoração do cumprimento de leis federais/estaduais/municipais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Recursos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Cargos</a:t>
            </a:r>
          </a:p>
          <a:p>
            <a:pPr lvl="1"/>
            <a:r>
              <a:rPr lang="pt-BR" dirty="0" smtClean="0"/>
              <a:t>Controle de Cargos Vagos</a:t>
            </a:r>
          </a:p>
          <a:p>
            <a:pPr lvl="1"/>
            <a:r>
              <a:rPr lang="pt-BR" dirty="0" smtClean="0"/>
              <a:t>Controle de Cargos Ocupados</a:t>
            </a:r>
          </a:p>
          <a:p>
            <a:pPr lvl="1"/>
            <a:r>
              <a:rPr lang="pt-BR" dirty="0" smtClean="0"/>
              <a:t>Controle do Organograma</a:t>
            </a:r>
          </a:p>
          <a:p>
            <a:pPr lvl="1"/>
            <a:r>
              <a:rPr lang="pt-BR" dirty="0" smtClean="0"/>
              <a:t>Indicações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Básicos de Recursos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Treinamento</a:t>
            </a:r>
          </a:p>
          <a:p>
            <a:pPr lvl="1"/>
            <a:r>
              <a:rPr lang="pt-BR" dirty="0" smtClean="0"/>
              <a:t>Experiência de trabalho do funcionário</a:t>
            </a:r>
          </a:p>
          <a:p>
            <a:pPr lvl="1"/>
            <a:r>
              <a:rPr lang="pt-BR" dirty="0" smtClean="0"/>
              <a:t>Interesses</a:t>
            </a:r>
          </a:p>
          <a:p>
            <a:pPr lvl="1"/>
            <a:r>
              <a:rPr lang="pt-BR" dirty="0" smtClean="0"/>
              <a:t>Proficiências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Componentes de um SPT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101" t="26088" r="35681" b="35728"/>
          <a:stretch>
            <a:fillRect/>
          </a:stretch>
        </p:blipFill>
        <p:spPr bwMode="auto">
          <a:xfrm>
            <a:off x="2123728" y="1988840"/>
            <a:ext cx="496855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Interrelação</a:t>
            </a:r>
            <a:r>
              <a:rPr lang="pt-BR" dirty="0" smtClean="0"/>
              <a:t> entre os </a:t>
            </a:r>
            <a:r>
              <a:rPr lang="pt-BR" dirty="0" err="1" smtClean="0"/>
              <a:t>SPTs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206" t="24497" r="31206" b="29364"/>
          <a:stretch>
            <a:fillRect/>
          </a:stretch>
        </p:blipFill>
        <p:spPr bwMode="auto">
          <a:xfrm>
            <a:off x="1187624" y="1340768"/>
            <a:ext cx="6408712" cy="442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Exemplo:</a:t>
            </a:r>
          </a:p>
          <a:p>
            <a:pPr algn="just">
              <a:buNone/>
            </a:pPr>
            <a:r>
              <a:rPr lang="pt-BR" dirty="0" smtClean="0"/>
              <a:t>Os dados sobre um pedido que acabam de ser registrados constituem uma transação.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Faça uma descrição das entradas, processamento e saídas de um sistema de processamento de transações associado a um sistema de uma vídeo locadora contendo os sistemas de compra, venda, folha de pagamento, contas a receber, contas a pagar.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A empresa responde a essa transação:</a:t>
            </a:r>
          </a:p>
          <a:p>
            <a:pPr algn="just"/>
            <a:r>
              <a:rPr lang="pt-BR" dirty="0" smtClean="0"/>
              <a:t>atendendo ao pedido ajustando seu estoque para contabilizar os itens utilizados para esse atendimento</a:t>
            </a:r>
          </a:p>
          <a:p>
            <a:pPr algn="just"/>
            <a:r>
              <a:rPr lang="pt-BR" dirty="0" smtClean="0"/>
              <a:t>gerando uma nota de embarque</a:t>
            </a:r>
          </a:p>
          <a:p>
            <a:pPr algn="just"/>
            <a:r>
              <a:rPr lang="pt-BR" dirty="0" smtClean="0"/>
              <a:t>Embalando</a:t>
            </a:r>
          </a:p>
          <a:p>
            <a:pPr algn="just"/>
            <a:r>
              <a:rPr lang="pt-BR" dirty="0" smtClean="0"/>
              <a:t>despachando o pedido e enviando cobrança ao cliente.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“Uma transação é o </a:t>
            </a:r>
            <a:r>
              <a:rPr lang="pt-BR" sz="3600" b="1" dirty="0" smtClean="0"/>
              <a:t>registro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pt-BR" sz="3600" b="1" dirty="0" smtClean="0"/>
              <a:t>um evento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ao qual a empresa deve responder. A transação </a:t>
            </a:r>
            <a:r>
              <a:rPr lang="pt-BR" sz="3600" b="1" dirty="0" smtClean="0"/>
              <a:t>aciona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toda uma </a:t>
            </a:r>
            <a:r>
              <a:rPr lang="pt-BR" sz="3600" b="1" dirty="0" smtClean="0"/>
              <a:t>série de operações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que </a:t>
            </a:r>
            <a:r>
              <a:rPr lang="pt-BR" b="1" dirty="0" smtClean="0"/>
              <a:t>atualizam os registros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comerciais da empresa e </a:t>
            </a:r>
            <a:r>
              <a:rPr lang="pt-BR" sz="3600" b="1" dirty="0" smtClean="0"/>
              <a:t>produzem </a:t>
            </a:r>
            <a:r>
              <a:rPr lang="pt-BR" dirty="0" smtClean="0"/>
              <a:t>os</a:t>
            </a:r>
            <a:r>
              <a:rPr lang="pt-BR" sz="3600" b="1" dirty="0" smtClean="0"/>
              <a:t> </a:t>
            </a:r>
            <a:r>
              <a:rPr lang="pt-BR" sz="3400" b="1" dirty="0" smtClean="0"/>
              <a:t>documentos apropriados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. ”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1604" y="2571744"/>
            <a:ext cx="6257940" cy="19002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9600" dirty="0" smtClean="0"/>
              <a:t>SPT</a:t>
            </a:r>
            <a:endParaRPr lang="pt-BR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Processamento de 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“Definimos Sistema de Processamento de Transação como um Sistema de Informação que monitora as atividades diárias, periódicas ou rotineiras de uma empresa como controle de estoque, folha de pagamento, atendimento a clientes, fluxo de materiais.”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de um SPT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Atuar em nível operacional</a:t>
            </a:r>
          </a:p>
          <a:p>
            <a:r>
              <a:rPr lang="pt-BR" dirty="0" smtClean="0"/>
              <a:t>Responder a questões rotineiras da empresa</a:t>
            </a:r>
          </a:p>
          <a:p>
            <a:pPr lvl="1"/>
            <a:r>
              <a:rPr lang="pt-BR" dirty="0" smtClean="0"/>
              <a:t>Soluções estruturadas</a:t>
            </a:r>
          </a:p>
          <a:p>
            <a:pPr lvl="1"/>
            <a:r>
              <a:rPr lang="pt-BR" dirty="0" smtClean="0"/>
              <a:t>Baseadas em procedimentos </a:t>
            </a:r>
            <a:r>
              <a:rPr lang="pt-BR" dirty="0" err="1" smtClean="0"/>
              <a:t>pradonizados</a:t>
            </a:r>
            <a:r>
              <a:rPr lang="pt-BR" dirty="0" smtClean="0"/>
              <a:t> e rotineiros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937</Words>
  <Application>Microsoft Office PowerPoint</Application>
  <PresentationFormat>Apresentação na tela (4:3)</PresentationFormat>
  <Paragraphs>173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Sistemas de Processamento de Transações</vt:lpstr>
      <vt:lpstr>Slide 2</vt:lpstr>
      <vt:lpstr>Transação</vt:lpstr>
      <vt:lpstr>Transação</vt:lpstr>
      <vt:lpstr>Transação</vt:lpstr>
      <vt:lpstr>Transação</vt:lpstr>
      <vt:lpstr>Slide 7</vt:lpstr>
      <vt:lpstr>Sistemas de Processamento de Transação</vt:lpstr>
      <vt:lpstr>Objetivo de um SPT</vt:lpstr>
      <vt:lpstr>Exemplo de uso de um SPT</vt:lpstr>
      <vt:lpstr>Características de um SPT</vt:lpstr>
      <vt:lpstr>Características de um SPT</vt:lpstr>
      <vt:lpstr>Arquitetura Básica de um SPT</vt:lpstr>
      <vt:lpstr>Entrada e Coleta de Dados</vt:lpstr>
      <vt:lpstr>Processamento</vt:lpstr>
      <vt:lpstr>Armazenamento</vt:lpstr>
      <vt:lpstr>Importância do Armazenamento</vt:lpstr>
      <vt:lpstr>Características do SPT</vt:lpstr>
      <vt:lpstr>Características do SPT</vt:lpstr>
      <vt:lpstr>Métodos de Processamento de Transações</vt:lpstr>
      <vt:lpstr>Métodos de Processamento de Transações</vt:lpstr>
      <vt:lpstr>Sistemas Básicos de Fabricação e Produção</vt:lpstr>
      <vt:lpstr>Sistemas Básicos de Fabricação e Produção</vt:lpstr>
      <vt:lpstr>Sistemas Básicos de Fabricação e Produção</vt:lpstr>
      <vt:lpstr>Sistemas Básicos de Fabricação e Produção</vt:lpstr>
      <vt:lpstr>Sistemas Básicos de Fabricação e Produção</vt:lpstr>
      <vt:lpstr>Sistemas Básicos de Venda e Marketing</vt:lpstr>
      <vt:lpstr>Sistemas Básicos de Venda e Marketing</vt:lpstr>
      <vt:lpstr>Sistemas Básicos de Venda e Marketing</vt:lpstr>
      <vt:lpstr>Sistemas Básicos de Venda e Marketing</vt:lpstr>
      <vt:lpstr>Sistemas Básicos de Contabilidade e Finanças</vt:lpstr>
      <vt:lpstr>Sistemas Básicos de Contabilidade e Finanças</vt:lpstr>
      <vt:lpstr>Sistemas Básicos de Contabilidade e Finanças</vt:lpstr>
      <vt:lpstr>Sistemas Básicos de Recursos Humanos</vt:lpstr>
      <vt:lpstr>Sistemas Básicos de Recursos Humanos</vt:lpstr>
      <vt:lpstr>Sistemas Básicos de Recursos Humanos</vt:lpstr>
      <vt:lpstr>Sistemas Básicos de Recursos Humanos</vt:lpstr>
      <vt:lpstr>Componentes de um SPT</vt:lpstr>
      <vt:lpstr>Interrelação entre os SPTs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Processamento de Transações</dc:title>
  <dc:creator>ikke</dc:creator>
  <cp:lastModifiedBy>ikke</cp:lastModifiedBy>
  <cp:revision>6</cp:revision>
  <dcterms:created xsi:type="dcterms:W3CDTF">2011-05-31T15:29:36Z</dcterms:created>
  <dcterms:modified xsi:type="dcterms:W3CDTF">2011-05-31T16:14:50Z</dcterms:modified>
</cp:coreProperties>
</file>