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4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A023-362E-4050-AFBA-0ADC35CFD8DC}" type="datetimeFigureOut">
              <a:rPr lang="pt-BR" smtClean="0"/>
              <a:t>18/08/2011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AE18-724C-4B27-A4E5-E0E30569301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Arquitetura Para a Utilização de Computação nas Nuvens em Ambientes de Computação </a:t>
            </a:r>
            <a:r>
              <a:rPr lang="pt-BR" dirty="0" err="1" smtClean="0"/>
              <a:t>Pervasiva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6400800" cy="1752600"/>
          </a:xfrm>
        </p:spPr>
        <p:txBody>
          <a:bodyPr/>
          <a:lstStyle/>
          <a:p>
            <a:r>
              <a:rPr lang="pt-BR" dirty="0" smtClean="0"/>
              <a:t>Henrique G. G. Pereira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em Nuvem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Vaquero</a:t>
            </a:r>
            <a:r>
              <a:rPr lang="pt-BR" dirty="0" smtClean="0"/>
              <a:t> </a:t>
            </a:r>
            <a:r>
              <a:rPr lang="pt-BR" dirty="0" err="1" smtClean="0"/>
              <a:t>et</a:t>
            </a:r>
            <a:r>
              <a:rPr lang="pt-BR" dirty="0" smtClean="0"/>
              <a:t> al. (2008)</a:t>
            </a:r>
          </a:p>
          <a:p>
            <a:pPr lvl="1"/>
            <a:r>
              <a:rPr lang="pt-BR" dirty="0" err="1" smtClean="0"/>
              <a:t>SaaS</a:t>
            </a:r>
            <a:r>
              <a:rPr lang="pt-BR" dirty="0" smtClean="0"/>
              <a:t> </a:t>
            </a:r>
            <a:r>
              <a:rPr lang="pt-BR" dirty="0"/>
              <a:t>- Software as a </a:t>
            </a:r>
            <a:r>
              <a:rPr lang="pt-BR" dirty="0" err="1" smtClean="0"/>
              <a:t>Service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PaaS</a:t>
            </a:r>
            <a:r>
              <a:rPr lang="pt-BR" dirty="0" smtClean="0"/>
              <a:t> - </a:t>
            </a:r>
            <a:r>
              <a:rPr lang="pt-BR" dirty="0" err="1" smtClean="0"/>
              <a:t>Plataform</a:t>
            </a:r>
            <a:r>
              <a:rPr lang="pt-BR" dirty="0" smtClean="0"/>
              <a:t> as a </a:t>
            </a:r>
            <a:r>
              <a:rPr lang="pt-BR" dirty="0" err="1" smtClean="0"/>
              <a:t>Service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IaaS</a:t>
            </a:r>
            <a:r>
              <a:rPr lang="pt-BR" dirty="0" smtClean="0"/>
              <a:t> - Infra </a:t>
            </a:r>
            <a:r>
              <a:rPr lang="pt-BR" dirty="0" err="1" smtClean="0"/>
              <a:t>structure</a:t>
            </a:r>
            <a:r>
              <a:rPr lang="pt-BR" dirty="0" smtClean="0"/>
              <a:t> as a </a:t>
            </a:r>
            <a:r>
              <a:rPr lang="pt-BR" dirty="0" err="1" smtClean="0"/>
              <a:t>Service</a:t>
            </a:r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em Nuvem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Napper</a:t>
            </a:r>
            <a:r>
              <a:rPr lang="pt-BR" dirty="0" smtClean="0"/>
              <a:t> e </a:t>
            </a:r>
            <a:r>
              <a:rPr lang="pt-BR" dirty="0" err="1" smtClean="0"/>
              <a:t>Bientinesi</a:t>
            </a:r>
            <a:r>
              <a:rPr lang="pt-BR" dirty="0" smtClean="0"/>
              <a:t> (2009)</a:t>
            </a:r>
          </a:p>
          <a:p>
            <a:pPr lvl="1" algn="just"/>
            <a:r>
              <a:rPr lang="pt-BR" dirty="0"/>
              <a:t>O modelo de computação em nuvem enfatiza a habilidade de </a:t>
            </a:r>
            <a:r>
              <a:rPr lang="pt-BR" dirty="0">
                <a:solidFill>
                  <a:srgbClr val="FF0000"/>
                </a:solidFill>
              </a:rPr>
              <a:t>escalar recursos</a:t>
            </a:r>
            <a:r>
              <a:rPr lang="pt-BR" dirty="0"/>
              <a:t> computacionais </a:t>
            </a:r>
            <a:r>
              <a:rPr lang="pt-BR" dirty="0">
                <a:solidFill>
                  <a:srgbClr val="FF0000"/>
                </a:solidFill>
              </a:rPr>
              <a:t>sob demanda. 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Processamento na Nuvem</a:t>
            </a:r>
          </a:p>
          <a:p>
            <a:r>
              <a:rPr lang="pt-BR" dirty="0" smtClean="0"/>
              <a:t>Genérica</a:t>
            </a:r>
          </a:p>
          <a:p>
            <a:r>
              <a:rPr lang="pt-BR" dirty="0" smtClean="0"/>
              <a:t>Mobilidade de Informação Global</a:t>
            </a:r>
          </a:p>
          <a:p>
            <a:r>
              <a:rPr lang="pt-BR" dirty="0" err="1" smtClean="0"/>
              <a:t>Reasoning</a:t>
            </a:r>
            <a:r>
              <a:rPr lang="pt-BR" dirty="0" smtClean="0"/>
              <a:t> baseado em ontologias</a:t>
            </a:r>
          </a:p>
          <a:p>
            <a:r>
              <a:rPr lang="pt-BR" dirty="0" smtClean="0"/>
              <a:t>Alta </a:t>
            </a:r>
            <a:r>
              <a:rPr lang="pt-BR" dirty="0" err="1" smtClean="0"/>
              <a:t>Escalabilidade</a:t>
            </a:r>
            <a:endParaRPr lang="pt-BR" dirty="0" smtClean="0"/>
          </a:p>
          <a:p>
            <a:r>
              <a:rPr lang="pt-BR" dirty="0" err="1" smtClean="0"/>
              <a:t>Plugável</a:t>
            </a:r>
            <a:endParaRPr lang="pt-BR" dirty="0" smtClean="0"/>
          </a:p>
          <a:p>
            <a:r>
              <a:rPr lang="pt-BR" dirty="0" err="1" smtClean="0"/>
              <a:t>Cache</a:t>
            </a:r>
            <a:r>
              <a:rPr lang="pt-BR" dirty="0" smtClean="0"/>
              <a:t> </a:t>
            </a:r>
            <a:r>
              <a:rPr lang="pt-BR" dirty="0" err="1" smtClean="0"/>
              <a:t>Multinível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kke\Desktop\arq.png"/>
          <p:cNvPicPr>
            <a:picLocks noChangeAspect="1" noChangeArrowheads="1"/>
          </p:cNvPicPr>
          <p:nvPr/>
        </p:nvPicPr>
        <p:blipFill>
          <a:blip r:embed="rId2" cstate="print"/>
          <a:srcRect t="27320"/>
          <a:stretch>
            <a:fillRect/>
          </a:stretch>
        </p:blipFill>
        <p:spPr bwMode="auto">
          <a:xfrm>
            <a:off x="2123728" y="476672"/>
            <a:ext cx="5328592" cy="5809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Atual - Nuvem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AWS</a:t>
            </a:r>
          </a:p>
          <a:p>
            <a:pPr lvl="1"/>
            <a:r>
              <a:rPr lang="pt-BR" dirty="0" smtClean="0"/>
              <a:t>Necessidades de Nuvem</a:t>
            </a:r>
          </a:p>
          <a:p>
            <a:pPr lvl="2"/>
            <a:r>
              <a:rPr lang="pt-BR" dirty="0" smtClean="0"/>
              <a:t>Oracle 11g</a:t>
            </a:r>
          </a:p>
          <a:p>
            <a:pPr lvl="3"/>
            <a:r>
              <a:rPr lang="pt-BR" dirty="0" smtClean="0"/>
              <a:t>armazenamento</a:t>
            </a:r>
          </a:p>
          <a:p>
            <a:pPr lvl="2"/>
            <a:r>
              <a:rPr lang="pt-BR" dirty="0" err="1" smtClean="0"/>
              <a:t>Openlink</a:t>
            </a:r>
            <a:r>
              <a:rPr lang="pt-BR" dirty="0" smtClean="0"/>
              <a:t> Virtuoso</a:t>
            </a:r>
          </a:p>
          <a:p>
            <a:pPr lvl="3"/>
            <a:r>
              <a:rPr lang="pt-BR" dirty="0" smtClean="0"/>
              <a:t>Armazenamento de ontologias e </a:t>
            </a:r>
            <a:r>
              <a:rPr lang="pt-BR" dirty="0" err="1" smtClean="0"/>
              <a:t>reasoning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Atual -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Simulação de sensores</a:t>
            </a:r>
          </a:p>
          <a:p>
            <a:r>
              <a:rPr lang="pt-BR" dirty="0" smtClean="0"/>
              <a:t>Módulo de Monitoramento e Armazenagem</a:t>
            </a:r>
          </a:p>
          <a:p>
            <a:pPr lvl="1"/>
            <a:r>
              <a:rPr lang="pt-BR" dirty="0" err="1" smtClean="0"/>
              <a:t>Python</a:t>
            </a:r>
            <a:r>
              <a:rPr lang="pt-BR" dirty="0" smtClean="0"/>
              <a:t> </a:t>
            </a:r>
            <a:r>
              <a:rPr lang="pt-BR" dirty="0" err="1" smtClean="0"/>
              <a:t>Twisted</a:t>
            </a:r>
            <a:endParaRPr lang="pt-BR" dirty="0" smtClean="0"/>
          </a:p>
          <a:p>
            <a:pPr lvl="1"/>
            <a:r>
              <a:rPr lang="pt-BR" dirty="0" err="1" smtClean="0"/>
              <a:t>SQLite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Módulo de Atuação Assíncrono</a:t>
            </a:r>
          </a:p>
          <a:p>
            <a:pPr lvl="1"/>
            <a:r>
              <a:rPr lang="pt-BR" dirty="0" err="1"/>
              <a:t>n</a:t>
            </a:r>
            <a:r>
              <a:rPr lang="pt-BR" dirty="0" err="1" smtClean="0"/>
              <a:t>ode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newarq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6088"/>
          <a:stretch>
            <a:fillRect/>
          </a:stretch>
        </p:blipFill>
        <p:spPr>
          <a:xfrm>
            <a:off x="1403648" y="0"/>
            <a:ext cx="6156176" cy="682523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Comparativo com outras arquiteturas relacionadas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23528" y="2132856"/>
          <a:ext cx="8424936" cy="3376630"/>
        </p:xfrm>
        <a:graphic>
          <a:graphicData uri="http://schemas.openxmlformats.org/drawingml/2006/table">
            <a:tbl>
              <a:tblPr/>
              <a:tblGrid>
                <a:gridCol w="1363106"/>
                <a:gridCol w="1937772"/>
                <a:gridCol w="1638463"/>
                <a:gridCol w="1558086"/>
                <a:gridCol w="1927509"/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 smtClean="0">
                          <a:latin typeface="Calibri"/>
                          <a:ea typeface="Calibri"/>
                          <a:cs typeface="Times New Roman"/>
                        </a:rPr>
                        <a:t>Arquitetura</a:t>
                      </a:r>
                      <a:endParaRPr lang="pt-B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Especificidade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Mobilidade de Informação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 smtClean="0">
                          <a:latin typeface="Calibri"/>
                          <a:ea typeface="Calibri"/>
                          <a:cs typeface="Times New Roman"/>
                        </a:rPr>
                        <a:t>Inferências</a:t>
                      </a:r>
                      <a:r>
                        <a:rPr lang="pt-BR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sobre contexto</a:t>
                      </a:r>
                      <a:endParaRPr lang="pt-B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 err="1">
                          <a:latin typeface="Calibri"/>
                          <a:ea typeface="Calibri"/>
                          <a:cs typeface="Times New Roman"/>
                        </a:rPr>
                        <a:t>Escalabilidade</a:t>
                      </a:r>
                      <a:endParaRPr lang="pt-B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Midas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Genérica / Adaptável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Local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latin typeface="Calibri"/>
                          <a:ea typeface="Calibri"/>
                          <a:cs typeface="Times New Roman"/>
                        </a:rPr>
                        <a:t>Nenhum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Limitada (</a:t>
                      </a:r>
                      <a:r>
                        <a:rPr lang="pt-BR" sz="1500" dirty="0" err="1">
                          <a:latin typeface="Calibri"/>
                          <a:ea typeface="Calibri"/>
                          <a:cs typeface="Times New Roman"/>
                        </a:rPr>
                        <a:t>Scale</a:t>
                      </a: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1500" dirty="0" err="1">
                          <a:latin typeface="Calibri"/>
                          <a:ea typeface="Calibri"/>
                          <a:cs typeface="Times New Roman"/>
                        </a:rPr>
                        <a:t>Up</a:t>
                      </a: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 smtClean="0">
                          <a:latin typeface="Calibri"/>
                          <a:ea typeface="Calibri"/>
                          <a:cs typeface="Times New Roman"/>
                        </a:rPr>
                        <a:t>ISAM / </a:t>
                      </a:r>
                      <a:r>
                        <a:rPr lang="pt-BR" sz="1500" dirty="0" err="1" smtClean="0">
                          <a:latin typeface="Calibri"/>
                          <a:ea typeface="Calibri"/>
                          <a:cs typeface="Times New Roman"/>
                        </a:rPr>
                        <a:t>GridPe</a:t>
                      </a:r>
                      <a:endParaRPr lang="pt-B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Genérica / Adaptável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Global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Misto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atin typeface="Calibri"/>
                          <a:ea typeface="Calibri"/>
                          <a:cs typeface="Times New Roman"/>
                        </a:rPr>
                        <a:t>Limitada</a:t>
                      </a:r>
                      <a:endParaRPr lang="en-US" sz="15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(Scale </a:t>
                      </a: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UP/Scale Out)</a:t>
                      </a:r>
                      <a:endParaRPr lang="pt-B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 err="1">
                          <a:latin typeface="Calibri"/>
                          <a:ea typeface="Calibri"/>
                          <a:cs typeface="Times New Roman"/>
                        </a:rPr>
                        <a:t>Gassen</a:t>
                      </a:r>
                      <a:endParaRPr lang="pt-B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Específica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Local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Baseado em Ontologias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Alta (</a:t>
                      </a:r>
                      <a:r>
                        <a:rPr lang="pt-BR" sz="1500" dirty="0" err="1">
                          <a:latin typeface="Calibri"/>
                          <a:ea typeface="Calibri"/>
                          <a:cs typeface="Times New Roman"/>
                        </a:rPr>
                        <a:t>Cloud</a:t>
                      </a: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1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latin typeface="Calibri"/>
                          <a:ea typeface="Calibri"/>
                          <a:cs typeface="Times New Roman"/>
                        </a:rPr>
                        <a:t>Proposta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Genérica / Adaptável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Global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Baseado em Ontologias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Alta (</a:t>
                      </a:r>
                      <a:r>
                        <a:rPr lang="pt-BR" sz="1500" dirty="0" err="1">
                          <a:latin typeface="Calibri"/>
                          <a:ea typeface="Calibri"/>
                          <a:cs typeface="Times New Roman"/>
                        </a:rPr>
                        <a:t>Cloud</a:t>
                      </a:r>
                      <a:r>
                        <a:rPr lang="pt-BR" sz="15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92195" marR="92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dirty="0" smtClean="0"/>
              <a:t>Weiser M. 1991. The </a:t>
            </a:r>
            <a:r>
              <a:rPr lang="en-US" dirty="0"/>
              <a:t>Computer for the 21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Century</a:t>
            </a:r>
            <a:r>
              <a:rPr lang="en-US" dirty="0"/>
              <a:t>. Scientific American, September 1991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Ay F. 2007. Context Modeling and Reasoning using </a:t>
            </a:r>
            <a:r>
              <a:rPr lang="en-US" dirty="0" err="1" smtClean="0"/>
              <a:t>Ontologies</a:t>
            </a:r>
            <a:r>
              <a:rPr lang="en-US" dirty="0" smtClean="0"/>
              <a:t>, University of Technology Berlin, July 2007.</a:t>
            </a:r>
          </a:p>
          <a:p>
            <a:pPr algn="just"/>
            <a:r>
              <a:rPr lang="en-US" dirty="0" err="1" smtClean="0"/>
              <a:t>Schilit</a:t>
            </a:r>
            <a:r>
              <a:rPr lang="en-US" dirty="0" smtClean="0"/>
              <a:t> B, Adams N and Want R. 1994</a:t>
            </a:r>
            <a:r>
              <a:rPr lang="en-US" dirty="0"/>
              <a:t>.</a:t>
            </a:r>
            <a:r>
              <a:rPr lang="en-US" dirty="0" smtClean="0"/>
              <a:t> Context-aware computing applications. In: Proceedings of the IEEE Workshop on Mobile Computing Systems and Applications, Santa Cruz, CA, IEEE Press, New York.</a:t>
            </a:r>
          </a:p>
          <a:p>
            <a:pPr algn="just"/>
            <a:r>
              <a:rPr lang="en-US" dirty="0" err="1" smtClean="0"/>
              <a:t>Dey</a:t>
            </a:r>
            <a:r>
              <a:rPr lang="en-US" dirty="0" smtClean="0"/>
              <a:t> A, </a:t>
            </a:r>
            <a:r>
              <a:rPr lang="en-US" dirty="0" err="1" smtClean="0"/>
              <a:t>Abowd</a:t>
            </a:r>
            <a:r>
              <a:rPr lang="en-US" dirty="0" smtClean="0"/>
              <a:t> G e </a:t>
            </a:r>
            <a:r>
              <a:rPr lang="en-US" dirty="0" err="1" smtClean="0"/>
              <a:t>Salber</a:t>
            </a:r>
            <a:r>
              <a:rPr lang="en-US" dirty="0" smtClean="0"/>
              <a:t> D. 2001</a:t>
            </a:r>
            <a:r>
              <a:rPr lang="en-US" dirty="0"/>
              <a:t>.</a:t>
            </a:r>
            <a:r>
              <a:rPr lang="en-US" dirty="0" smtClean="0"/>
              <a:t> A conceptual framework and a toolkit for supporting the rapid prototyping of context-aware applications. Hum-Comp Interact  16 (2–4):97–166</a:t>
            </a:r>
          </a:p>
          <a:p>
            <a:pPr algn="just"/>
            <a:r>
              <a:rPr lang="en-US" dirty="0" err="1" smtClean="0"/>
              <a:t>Dourish</a:t>
            </a:r>
            <a:r>
              <a:rPr lang="en-US" dirty="0" smtClean="0"/>
              <a:t> P. </a:t>
            </a:r>
            <a:r>
              <a:rPr lang="en-US" dirty="0"/>
              <a:t>2004. What we talk about when we talk about context. </a:t>
            </a:r>
            <a:r>
              <a:rPr lang="en-US" i="1" dirty="0"/>
              <a:t>Personal Ubiquitous </a:t>
            </a:r>
            <a:r>
              <a:rPr lang="en-US" i="1" dirty="0" err="1"/>
              <a:t>Comput</a:t>
            </a:r>
            <a:r>
              <a:rPr lang="en-US" i="1" dirty="0"/>
              <a:t>.</a:t>
            </a:r>
            <a:r>
              <a:rPr lang="en-US" dirty="0"/>
              <a:t> 8, 1 (February 2004), 19-30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Cusumano</a:t>
            </a:r>
            <a:r>
              <a:rPr lang="en-US" dirty="0"/>
              <a:t> </a:t>
            </a:r>
            <a:r>
              <a:rPr lang="en-US" dirty="0" smtClean="0"/>
              <a:t>M. </a:t>
            </a:r>
            <a:r>
              <a:rPr lang="en-US" dirty="0"/>
              <a:t>2010. Cloud computing and </a:t>
            </a:r>
            <a:r>
              <a:rPr lang="en-US" dirty="0" err="1"/>
              <a:t>SaaS</a:t>
            </a:r>
            <a:r>
              <a:rPr lang="en-US" dirty="0"/>
              <a:t> as new computing platforms. </a:t>
            </a:r>
            <a:r>
              <a:rPr lang="en-US" i="1" dirty="0" err="1"/>
              <a:t>Commun</a:t>
            </a:r>
            <a:r>
              <a:rPr lang="en-US" i="1" dirty="0"/>
              <a:t>. ACM</a:t>
            </a:r>
            <a:r>
              <a:rPr lang="en-US" dirty="0"/>
              <a:t> 53, 4 (April 2010), 27-29</a:t>
            </a:r>
            <a:r>
              <a:rPr lang="en-US" dirty="0" smtClean="0"/>
              <a:t>.</a:t>
            </a:r>
          </a:p>
          <a:p>
            <a:pPr algn="just"/>
            <a:r>
              <a:rPr lang="pt-BR" dirty="0" err="1" smtClean="0"/>
              <a:t>Vaquero</a:t>
            </a:r>
            <a:r>
              <a:rPr lang="pt-BR" dirty="0" smtClean="0"/>
              <a:t> L M., </a:t>
            </a:r>
            <a:r>
              <a:rPr lang="pt-BR" dirty="0" err="1" smtClean="0"/>
              <a:t>Rodero-Merino</a:t>
            </a:r>
            <a:r>
              <a:rPr lang="pt-BR" dirty="0" smtClean="0"/>
              <a:t> L, e </a:t>
            </a:r>
            <a:r>
              <a:rPr lang="pt-BR" dirty="0" err="1" smtClean="0"/>
              <a:t>Caceres</a:t>
            </a:r>
            <a:r>
              <a:rPr lang="pt-BR" dirty="0" smtClean="0"/>
              <a:t> J. </a:t>
            </a:r>
            <a:r>
              <a:rPr lang="en-US" dirty="0"/>
              <a:t>2008. A break in the clouds: towards a cloud definition. </a:t>
            </a:r>
            <a:r>
              <a:rPr lang="en-US" i="1" dirty="0"/>
              <a:t>SIGCOMM </a:t>
            </a:r>
            <a:r>
              <a:rPr lang="en-US" i="1" dirty="0" err="1"/>
              <a:t>Comput</a:t>
            </a:r>
            <a:r>
              <a:rPr lang="en-US" i="1" dirty="0"/>
              <a:t>. </a:t>
            </a:r>
            <a:r>
              <a:rPr lang="en-US" i="1" dirty="0" err="1"/>
              <a:t>Commun</a:t>
            </a:r>
            <a:r>
              <a:rPr lang="en-US" i="1" dirty="0"/>
              <a:t>. Rev.</a:t>
            </a:r>
            <a:r>
              <a:rPr lang="en-US" dirty="0"/>
              <a:t> 39, 1 (December 2008), 50-55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Napper</a:t>
            </a:r>
            <a:r>
              <a:rPr lang="en-US" dirty="0" smtClean="0"/>
              <a:t> J e </a:t>
            </a:r>
            <a:r>
              <a:rPr lang="en-US" dirty="0" err="1" smtClean="0"/>
              <a:t>Bientinesi</a:t>
            </a:r>
            <a:r>
              <a:rPr lang="en-US" dirty="0" smtClean="0"/>
              <a:t> P. </a:t>
            </a:r>
            <a:r>
              <a:rPr lang="en-US" dirty="0"/>
              <a:t>2009. Can cloud computing reach the top500?. </a:t>
            </a:r>
            <a:r>
              <a:rPr lang="en-US" dirty="0" err="1"/>
              <a:t>In</a:t>
            </a:r>
            <a:r>
              <a:rPr lang="en-US" i="1" dirty="0" err="1"/>
              <a:t>Proceedings</a:t>
            </a:r>
            <a:r>
              <a:rPr lang="en-US" i="1" dirty="0"/>
              <a:t> of the combined workshops on </a:t>
            </a:r>
            <a:r>
              <a:rPr lang="en-US" i="1" dirty="0" err="1"/>
              <a:t>UnConventional</a:t>
            </a:r>
            <a:r>
              <a:rPr lang="en-US" i="1" dirty="0"/>
              <a:t> high performance computing workshop plus memory access workshop</a:t>
            </a:r>
            <a:r>
              <a:rPr lang="en-US" dirty="0"/>
              <a:t> (UCHPC-MAW '09). ACM, New York, NY, USA, 17-20. </a:t>
            </a:r>
            <a:r>
              <a:rPr lang="en-US" dirty="0" smtClean="0"/>
              <a:t> </a:t>
            </a:r>
          </a:p>
          <a:p>
            <a:pPr algn="just"/>
            <a:r>
              <a:rPr lang="pt-BR" dirty="0" err="1" smtClean="0"/>
              <a:t>Malek</a:t>
            </a:r>
            <a:r>
              <a:rPr lang="pt-BR" dirty="0" smtClean="0"/>
              <a:t> S, </a:t>
            </a:r>
            <a:r>
              <a:rPr lang="pt-BR" dirty="0" err="1" smtClean="0"/>
              <a:t>Seo</a:t>
            </a:r>
            <a:r>
              <a:rPr lang="pt-BR" dirty="0" smtClean="0"/>
              <a:t> C, </a:t>
            </a:r>
            <a:r>
              <a:rPr lang="pt-BR" dirty="0" err="1" smtClean="0"/>
              <a:t>Ravula</a:t>
            </a:r>
            <a:r>
              <a:rPr lang="pt-BR" dirty="0" smtClean="0"/>
              <a:t> S, </a:t>
            </a:r>
            <a:r>
              <a:rPr lang="pt-BR" dirty="0" err="1" smtClean="0"/>
              <a:t>Petrus</a:t>
            </a:r>
            <a:r>
              <a:rPr lang="pt-BR" dirty="0" smtClean="0"/>
              <a:t> B, e </a:t>
            </a:r>
            <a:r>
              <a:rPr lang="pt-BR" dirty="0" err="1" smtClean="0"/>
              <a:t>Medvidovic</a:t>
            </a:r>
            <a:r>
              <a:rPr lang="pt-BR" dirty="0" smtClean="0"/>
              <a:t> N. </a:t>
            </a:r>
            <a:r>
              <a:rPr lang="pt-BR" dirty="0"/>
              <a:t>2006. </a:t>
            </a:r>
            <a:r>
              <a:rPr lang="pt-BR" dirty="0" err="1"/>
              <a:t>Providing</a:t>
            </a:r>
            <a:r>
              <a:rPr lang="pt-BR" dirty="0"/>
              <a:t> </a:t>
            </a:r>
            <a:r>
              <a:rPr lang="pt-BR" dirty="0" err="1"/>
              <a:t>middleware-level</a:t>
            </a:r>
            <a:r>
              <a:rPr lang="pt-BR" dirty="0"/>
              <a:t> </a:t>
            </a:r>
            <a:r>
              <a:rPr lang="pt-BR" dirty="0" err="1"/>
              <a:t>facilities</a:t>
            </a:r>
            <a:r>
              <a:rPr lang="pt-BR" dirty="0"/>
              <a:t> to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architecture-based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software systems in </a:t>
            </a:r>
            <a:r>
              <a:rPr lang="pt-BR" dirty="0" err="1"/>
              <a:t>pervasive</a:t>
            </a:r>
            <a:r>
              <a:rPr lang="pt-BR" dirty="0"/>
              <a:t> </a:t>
            </a:r>
            <a:r>
              <a:rPr lang="pt-BR" dirty="0" err="1"/>
              <a:t>environments</a:t>
            </a:r>
            <a:r>
              <a:rPr lang="pt-BR" dirty="0"/>
              <a:t>. In </a:t>
            </a:r>
            <a:r>
              <a:rPr lang="pt-BR" i="1" dirty="0" err="1"/>
              <a:t>Proceedings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4th </a:t>
            </a:r>
            <a:r>
              <a:rPr lang="pt-BR" i="1" dirty="0" err="1"/>
              <a:t>international</a:t>
            </a:r>
            <a:r>
              <a:rPr lang="pt-BR" i="1" dirty="0"/>
              <a:t> workshop </a:t>
            </a:r>
            <a:r>
              <a:rPr lang="pt-BR" i="1" dirty="0" err="1"/>
              <a:t>on</a:t>
            </a:r>
            <a:r>
              <a:rPr lang="pt-BR" i="1" dirty="0"/>
              <a:t> </a:t>
            </a:r>
            <a:r>
              <a:rPr lang="pt-BR" i="1" dirty="0" err="1"/>
              <a:t>Middleware</a:t>
            </a:r>
            <a:r>
              <a:rPr lang="pt-BR" i="1" dirty="0"/>
              <a:t> for </a:t>
            </a:r>
            <a:r>
              <a:rPr lang="pt-BR" i="1" dirty="0" err="1"/>
              <a:t>Pervasive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Ad-Hoc</a:t>
            </a:r>
            <a:r>
              <a:rPr lang="pt-BR" i="1" dirty="0"/>
              <a:t> Computing (MPAC 2006)</a:t>
            </a:r>
            <a:r>
              <a:rPr lang="pt-BR" dirty="0"/>
              <a:t> (MPAC '06</a:t>
            </a:r>
            <a:r>
              <a:rPr lang="pt-BR" dirty="0" smtClean="0"/>
              <a:t>).</a:t>
            </a:r>
          </a:p>
          <a:p>
            <a:pPr algn="just"/>
            <a:r>
              <a:rPr lang="pt-BR" dirty="0" smtClean="0"/>
              <a:t>Augustin I, </a:t>
            </a:r>
            <a:r>
              <a:rPr lang="pt-BR" dirty="0" err="1" smtClean="0"/>
              <a:t>Yamin</a:t>
            </a:r>
            <a:r>
              <a:rPr lang="pt-BR" dirty="0" smtClean="0"/>
              <a:t> A, Silva, L, Real R, </a:t>
            </a:r>
            <a:r>
              <a:rPr lang="pt-BR" dirty="0" err="1" smtClean="0"/>
              <a:t>Frainer</a:t>
            </a:r>
            <a:r>
              <a:rPr lang="pt-BR" dirty="0" smtClean="0"/>
              <a:t> G, </a:t>
            </a:r>
            <a:r>
              <a:rPr lang="pt-BR" dirty="0" err="1" smtClean="0"/>
              <a:t>Geyer</a:t>
            </a:r>
            <a:r>
              <a:rPr lang="pt-BR" dirty="0"/>
              <a:t> </a:t>
            </a:r>
            <a:r>
              <a:rPr lang="pt-BR" dirty="0" smtClean="0"/>
              <a:t>C. 2006. </a:t>
            </a:r>
            <a:r>
              <a:rPr lang="pt-BR" dirty="0" err="1" smtClean="0"/>
              <a:t>ISAMadapt</a:t>
            </a:r>
            <a:r>
              <a:rPr lang="pt-BR" dirty="0" smtClean="0"/>
              <a:t>: </a:t>
            </a:r>
            <a:r>
              <a:rPr lang="pt-BR" dirty="0" err="1" smtClean="0"/>
              <a:t>Abstractions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Tools</a:t>
            </a:r>
            <a:r>
              <a:rPr lang="pt-BR" dirty="0" smtClean="0"/>
              <a:t> for </a:t>
            </a:r>
            <a:r>
              <a:rPr lang="pt-BR" dirty="0" err="1" smtClean="0"/>
              <a:t>Designing</a:t>
            </a:r>
            <a:r>
              <a:rPr lang="pt-BR" dirty="0" smtClean="0"/>
              <a:t> </a:t>
            </a:r>
            <a:r>
              <a:rPr lang="pt-BR" dirty="0" err="1" smtClean="0"/>
              <a:t>General-Purpose</a:t>
            </a:r>
            <a:r>
              <a:rPr lang="pt-BR" dirty="0" smtClean="0"/>
              <a:t> </a:t>
            </a:r>
            <a:r>
              <a:rPr lang="pt-BR" dirty="0" err="1" smtClean="0"/>
              <a:t>Pervasive</a:t>
            </a:r>
            <a:r>
              <a:rPr lang="pt-BR" dirty="0" smtClean="0"/>
              <a:t> Applications.  Software - </a:t>
            </a:r>
            <a:r>
              <a:rPr lang="pt-BR" dirty="0" err="1" smtClean="0"/>
              <a:t>Practice</a:t>
            </a:r>
            <a:r>
              <a:rPr lang="pt-BR" dirty="0" smtClean="0"/>
              <a:t> &amp; </a:t>
            </a:r>
            <a:r>
              <a:rPr lang="pt-BR" dirty="0" err="1" smtClean="0"/>
              <a:t>Experience</a:t>
            </a:r>
            <a:r>
              <a:rPr lang="pt-BR" dirty="0" smtClean="0"/>
              <a:t>. </a:t>
            </a:r>
          </a:p>
          <a:p>
            <a:pPr algn="just"/>
            <a:r>
              <a:rPr lang="pt-BR" dirty="0" err="1" smtClean="0"/>
              <a:t>Gassen</a:t>
            </a:r>
            <a:r>
              <a:rPr lang="pt-BR" dirty="0" smtClean="0"/>
              <a:t> B J. 2010. Uma </a:t>
            </a:r>
            <a:r>
              <a:rPr lang="pt-BR" dirty="0"/>
              <a:t>metodologia para o uso de ontologias aplicadas à descrição de contexto em ambientes hospitalares </a:t>
            </a:r>
            <a:r>
              <a:rPr lang="pt-BR" dirty="0" err="1" smtClean="0"/>
              <a:t>pervasivos</a:t>
            </a:r>
            <a:r>
              <a:rPr lang="pt-BR" dirty="0" smtClean="0"/>
              <a:t>. UNIFRA.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Computação </a:t>
            </a:r>
            <a:r>
              <a:rPr lang="pt-BR" dirty="0" err="1" smtClean="0"/>
              <a:t>Pervasiva</a:t>
            </a:r>
            <a:endParaRPr lang="pt-BR" dirty="0" smtClean="0"/>
          </a:p>
          <a:p>
            <a:r>
              <a:rPr lang="pt-BR" dirty="0" smtClean="0"/>
              <a:t>Contexto</a:t>
            </a:r>
          </a:p>
          <a:p>
            <a:r>
              <a:rPr lang="pt-BR" dirty="0" smtClean="0"/>
              <a:t>Computação nas Nuvens</a:t>
            </a:r>
          </a:p>
          <a:p>
            <a:r>
              <a:rPr lang="pt-BR" dirty="0" smtClean="0"/>
              <a:t>Proposta de Arquitetura</a:t>
            </a:r>
          </a:p>
          <a:p>
            <a:r>
              <a:rPr lang="pt-BR" dirty="0" smtClean="0"/>
              <a:t>Implementação Atual</a:t>
            </a:r>
          </a:p>
          <a:p>
            <a:r>
              <a:rPr lang="pt-BR" dirty="0" smtClean="0"/>
              <a:t>Referências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</a:t>
            </a:r>
            <a:r>
              <a:rPr lang="pt-BR" dirty="0" err="1" smtClean="0"/>
              <a:t>Pervasiva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Weiser</a:t>
            </a:r>
            <a:r>
              <a:rPr lang="pt-BR" dirty="0" smtClean="0"/>
              <a:t> (1991)</a:t>
            </a:r>
          </a:p>
          <a:p>
            <a:pPr lvl="1" algn="just"/>
            <a:r>
              <a:rPr lang="pt-BR" dirty="0"/>
              <a:t>As mais profundas tecnologias são aquelas que desaparecem. Elas se juntam a vida cotidiana até que se tornam praticamente indistinguíveis dessa vida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/>
              <a:t>Centenas de computadores em uma sala, cada um voltado para uma tarefa específica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</a:t>
            </a:r>
            <a:r>
              <a:rPr lang="pt-BR" dirty="0" err="1" smtClean="0"/>
              <a:t>Pervasiva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Weiser</a:t>
            </a:r>
            <a:r>
              <a:rPr lang="pt-BR" dirty="0" smtClean="0"/>
              <a:t> (1991)</a:t>
            </a:r>
          </a:p>
          <a:p>
            <a:pPr lvl="1"/>
            <a:r>
              <a:rPr lang="pt-BR" dirty="0" smtClean="0"/>
              <a:t>Computação </a:t>
            </a:r>
            <a:r>
              <a:rPr lang="pt-BR" dirty="0" err="1" smtClean="0"/>
              <a:t>pervasiva</a:t>
            </a:r>
            <a:r>
              <a:rPr lang="pt-BR" dirty="0" smtClean="0"/>
              <a:t> requer três componentes:</a:t>
            </a:r>
          </a:p>
          <a:p>
            <a:pPr lvl="2"/>
            <a:r>
              <a:rPr lang="pt-BR" dirty="0" smtClean="0"/>
              <a:t> computadores baratos, com baixo consumo de energia e telas igualmente convenientes</a:t>
            </a:r>
          </a:p>
          <a:p>
            <a:pPr lvl="2"/>
            <a:r>
              <a:rPr lang="pt-BR" dirty="0" smtClean="0"/>
              <a:t>software para aplicações ubíquas</a:t>
            </a:r>
          </a:p>
          <a:p>
            <a:pPr lvl="2"/>
            <a:r>
              <a:rPr lang="pt-BR" dirty="0" smtClean="0"/>
              <a:t>uma rede que interligue tudo isso.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Computação </a:t>
            </a:r>
            <a:r>
              <a:rPr lang="pt-BR" dirty="0" err="1" smtClean="0"/>
              <a:t>Pervasiva</a:t>
            </a:r>
            <a:r>
              <a:rPr lang="pt-BR" dirty="0" smtClean="0"/>
              <a:t> Ciente de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Ay</a:t>
            </a:r>
            <a:r>
              <a:rPr lang="pt-BR" dirty="0" smtClean="0"/>
              <a:t> (2007)</a:t>
            </a:r>
          </a:p>
          <a:p>
            <a:pPr lvl="1" algn="just"/>
            <a:r>
              <a:rPr lang="pt-BR" dirty="0" smtClean="0"/>
              <a:t>A ciência de contexto é importante para ambientes de computação </a:t>
            </a:r>
            <a:r>
              <a:rPr lang="pt-BR" dirty="0" err="1" smtClean="0"/>
              <a:t>pervasiva</a:t>
            </a:r>
            <a:r>
              <a:rPr lang="pt-BR" dirty="0" smtClean="0"/>
              <a:t> poderem adaptar as entidades computacionais de acordo com as necessidades do usuários e as capacidades técnicas.</a:t>
            </a:r>
          </a:p>
          <a:p>
            <a:pPr lvl="1" algn="just"/>
            <a:r>
              <a:rPr lang="pt-BR" dirty="0" smtClean="0"/>
              <a:t>Em ambientes distribuídos é especialmente importante que essa informação de contexto possa ser compartilhada entre diferentes entidades computacionais para permitir interoperabilidade.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Schilit</a:t>
            </a:r>
            <a:r>
              <a:rPr lang="pt-BR" dirty="0" smtClean="0"/>
              <a:t> </a:t>
            </a:r>
            <a:r>
              <a:rPr lang="pt-BR" dirty="0" err="1" smtClean="0"/>
              <a:t>et</a:t>
            </a:r>
            <a:r>
              <a:rPr lang="pt-BR" dirty="0" smtClean="0"/>
              <a:t> al.(1994)</a:t>
            </a:r>
          </a:p>
          <a:p>
            <a:pPr lvl="1"/>
            <a:r>
              <a:rPr lang="pt-BR" dirty="0"/>
              <a:t>Contexto engloba mais do que a </a:t>
            </a:r>
            <a:r>
              <a:rPr lang="pt-BR" dirty="0">
                <a:solidFill>
                  <a:srgbClr val="FF0000"/>
                </a:solidFill>
              </a:rPr>
              <a:t>localização</a:t>
            </a:r>
            <a:r>
              <a:rPr lang="pt-BR" dirty="0"/>
              <a:t> do usuário, porque outras coisas de interesse também são móveis e sofrem mudanças. Contexto inclui </a:t>
            </a:r>
            <a:r>
              <a:rPr lang="pt-BR" dirty="0">
                <a:solidFill>
                  <a:srgbClr val="FF0000"/>
                </a:solidFill>
              </a:rPr>
              <a:t>iluminação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nível de </a:t>
            </a:r>
            <a:r>
              <a:rPr lang="pt-BR" dirty="0" smtClean="0">
                <a:solidFill>
                  <a:srgbClr val="FF0000"/>
                </a:solidFill>
              </a:rPr>
              <a:t>ruído</a:t>
            </a:r>
            <a:r>
              <a:rPr lang="pt-BR" dirty="0" smtClean="0"/>
              <a:t>, </a:t>
            </a:r>
            <a:r>
              <a:rPr lang="pt-BR" dirty="0">
                <a:solidFill>
                  <a:srgbClr val="FF0000"/>
                </a:solidFill>
              </a:rPr>
              <a:t>conectividade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custos de comunicação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largura de banda </a:t>
            </a:r>
            <a:r>
              <a:rPr lang="pt-BR" dirty="0"/>
              <a:t>e até mesmo a </a:t>
            </a:r>
            <a:r>
              <a:rPr lang="pt-BR" dirty="0">
                <a:solidFill>
                  <a:srgbClr val="FF0000"/>
                </a:solidFill>
              </a:rPr>
              <a:t>situação social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Dey</a:t>
            </a:r>
            <a:r>
              <a:rPr lang="pt-BR" dirty="0" smtClean="0"/>
              <a:t> </a:t>
            </a:r>
            <a:r>
              <a:rPr lang="pt-BR" dirty="0" err="1" smtClean="0"/>
              <a:t>et</a:t>
            </a:r>
            <a:r>
              <a:rPr lang="pt-BR" dirty="0" smtClean="0"/>
              <a:t> al. (2001)</a:t>
            </a:r>
          </a:p>
          <a:p>
            <a:pPr lvl="1"/>
            <a:r>
              <a:rPr lang="pt-BR" dirty="0"/>
              <a:t>Contexto é qualquer informação que possa ser utilizada para caracterizar a situação de uma entidade.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Dourish</a:t>
            </a:r>
            <a:r>
              <a:rPr lang="pt-BR" dirty="0" smtClean="0"/>
              <a:t> (2004)</a:t>
            </a:r>
          </a:p>
          <a:p>
            <a:pPr lvl="1" algn="just"/>
            <a:r>
              <a:rPr lang="pt-BR" dirty="0"/>
              <a:t>O contexto como forma de representação é uma forma de informação, delineável, estável e que pode ser separada da atividade.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/>
              <a:t>O contexto como problema de interação é uma propriedade relacional, com escopo definido </a:t>
            </a:r>
            <a:r>
              <a:rPr lang="pt-BR" dirty="0" err="1"/>
              <a:t>dinâmicamente</a:t>
            </a:r>
            <a:r>
              <a:rPr lang="pt-BR" dirty="0"/>
              <a:t> e produzido pela atividade.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em Nuvem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Cusumano</a:t>
            </a:r>
            <a:r>
              <a:rPr lang="pt-BR" dirty="0" smtClean="0"/>
              <a:t> (2010)</a:t>
            </a:r>
          </a:p>
          <a:p>
            <a:pPr lvl="1" algn="just"/>
            <a:r>
              <a:rPr lang="pt-BR" dirty="0"/>
              <a:t>A computação em nuvem é um paradigma de extremo sucesso na computação orientada a serviços, e tem revolucionado a maneira que a </a:t>
            </a:r>
            <a:r>
              <a:rPr lang="pt-BR" dirty="0" err="1"/>
              <a:t>infraestrutura</a:t>
            </a:r>
            <a:r>
              <a:rPr lang="pt-BR" dirty="0"/>
              <a:t> de computação é abstraída e utilizada. Não existe dúvida que a computação em nuvem está se tornando a nova plataforma para a computação pessoal e empresarial. A computação nas nuvens é um "commodity".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664</Words>
  <Application>Microsoft Office PowerPoint</Application>
  <PresentationFormat>Apresentação na tela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Arquitetura Para a Utilização de Computação nas Nuvens em Ambientes de Computação Pervasiva</vt:lpstr>
      <vt:lpstr>Roteiro</vt:lpstr>
      <vt:lpstr>Computação Pervasiva</vt:lpstr>
      <vt:lpstr>Computação Pervasiva</vt:lpstr>
      <vt:lpstr>Computação Pervasiva Ciente de Contexto</vt:lpstr>
      <vt:lpstr>Contexto</vt:lpstr>
      <vt:lpstr>Contexto</vt:lpstr>
      <vt:lpstr>Contexto</vt:lpstr>
      <vt:lpstr>Computação em Nuvem</vt:lpstr>
      <vt:lpstr>Computação em Nuvem</vt:lpstr>
      <vt:lpstr>Computação em Nuvem</vt:lpstr>
      <vt:lpstr>Arquitetura Proposta</vt:lpstr>
      <vt:lpstr>Slide 13</vt:lpstr>
      <vt:lpstr>Implementação Atual - Nuvem</vt:lpstr>
      <vt:lpstr>Implementação Atual - Local</vt:lpstr>
      <vt:lpstr>Slide 16</vt:lpstr>
      <vt:lpstr>Comparativo com outras arquiteturas relacionadas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Para a Utilização de Computação nas Nuvens em Ambientes de Computação Pervasiva</dc:title>
  <dc:creator>ikke</dc:creator>
  <cp:lastModifiedBy>ikke</cp:lastModifiedBy>
  <cp:revision>18</cp:revision>
  <dcterms:created xsi:type="dcterms:W3CDTF">2011-08-18T13:03:02Z</dcterms:created>
  <dcterms:modified xsi:type="dcterms:W3CDTF">2011-08-18T15:59:36Z</dcterms:modified>
</cp:coreProperties>
</file>