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0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3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06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8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2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61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37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CACD-7225-4C40-951F-12D6C519F00D}" type="datetimeFigureOut">
              <a:rPr lang="pt-BR" smtClean="0"/>
              <a:t>07/01/2014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9290-96AB-4533-A6A6-A65FE9D5A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40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padrao.plone.org.br/manuais/arquivos/diretrizes-de-comunicacao_v2_final.pdf/@@download/file" TargetMode="External"/><Relationship Id="rId2" Type="http://schemas.openxmlformats.org/officeDocument/2006/relationships/hyperlink" Target="http://www.governoeletronico.gov.br/acoes-e-projetos/padroes-brasil-e-go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ping.governoeletronico.gov.br/" TargetMode="External"/><Relationship Id="rId4" Type="http://schemas.openxmlformats.org/officeDocument/2006/relationships/hyperlink" Target="http://emag.governoeletronico.gov.br/ema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</a:t>
            </a:r>
            <a:r>
              <a:rPr lang="pt-BR" dirty="0" smtClean="0"/>
              <a:t>fsm.br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1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Guias Governamentais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/>
              <a:t>e-PWG – Padrões Web em Governo Eletrônico</a:t>
            </a:r>
          </a:p>
          <a:p>
            <a:pPr lvl="1"/>
            <a:r>
              <a:rPr lang="pt-BR" u="sng" dirty="0">
                <a:hlinkClick r:id="rId2"/>
              </a:rPr>
              <a:t>http://</a:t>
            </a:r>
            <a:r>
              <a:rPr lang="pt-BR" u="sng" dirty="0" smtClean="0">
                <a:hlinkClick r:id="rId2"/>
              </a:rPr>
              <a:t>www.governoeletronico.gov.br/acoes-e-projetos/padroes-brasil-e-gov</a:t>
            </a:r>
            <a:endParaRPr lang="pt-BR" u="sng" dirty="0" smtClean="0"/>
          </a:p>
          <a:p>
            <a:pPr lvl="1"/>
            <a:endParaRPr lang="pt-BR" dirty="0"/>
          </a:p>
          <a:p>
            <a:pPr lvl="0"/>
            <a:r>
              <a:rPr lang="pt-BR" dirty="0" smtClean="0"/>
              <a:t>Manual </a:t>
            </a:r>
            <a:r>
              <a:rPr lang="pt-BR" dirty="0"/>
              <a:t>de Diretrizes de Comunicação da Identidade Digital de Governo</a:t>
            </a:r>
          </a:p>
          <a:p>
            <a:pPr lvl="1"/>
            <a:r>
              <a:rPr lang="pt-BR" u="sng" dirty="0">
                <a:hlinkClick r:id="rId3"/>
              </a:rPr>
              <a:t>http://portalpadrao.plone.org.br/manuais/arquivos/diretrizes-de-comunicacao_v2_final.pdf/@@download/file</a:t>
            </a:r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err="1" smtClean="0"/>
              <a:t>e-MAG</a:t>
            </a:r>
            <a:r>
              <a:rPr lang="pt-BR" dirty="0" smtClean="0"/>
              <a:t> </a:t>
            </a:r>
            <a:r>
              <a:rPr lang="pt-BR" dirty="0"/>
              <a:t>- Modelo de Acessibilidade de Governo </a:t>
            </a:r>
            <a:r>
              <a:rPr lang="pt-BR" dirty="0" smtClean="0"/>
              <a:t>Eletrônico</a:t>
            </a:r>
            <a:endParaRPr lang="pt-BR" dirty="0"/>
          </a:p>
          <a:p>
            <a:pPr lvl="1"/>
            <a:r>
              <a:rPr lang="pt-BR" u="sng" dirty="0">
                <a:hlinkClick r:id="rId4"/>
              </a:rPr>
              <a:t>http://emag.governoeletronico.gov.br/emag</a:t>
            </a:r>
            <a:r>
              <a:rPr lang="pt-BR" u="sng" dirty="0" smtClean="0">
                <a:hlinkClick r:id="rId4"/>
              </a:rPr>
              <a:t>/</a:t>
            </a:r>
            <a:endParaRPr lang="pt-BR" u="sng" dirty="0" smtClean="0"/>
          </a:p>
          <a:p>
            <a:pPr marL="457200" lvl="1" indent="0">
              <a:buNone/>
            </a:pPr>
            <a:endParaRPr lang="pt-BR" dirty="0"/>
          </a:p>
          <a:p>
            <a:pPr lvl="0"/>
            <a:r>
              <a:rPr lang="pt-BR" dirty="0"/>
              <a:t>e-PING – Padrões de Interoperabilidade de Governo Eletrônico</a:t>
            </a:r>
          </a:p>
          <a:p>
            <a:pPr lvl="1"/>
            <a:r>
              <a:rPr lang="pt-BR" u="sng" dirty="0">
                <a:hlinkClick r:id="rId5"/>
              </a:rPr>
              <a:t>http://eping.governoeletronico.gov.br</a:t>
            </a:r>
            <a:r>
              <a:rPr lang="pt-BR" u="sng" dirty="0" smtClean="0">
                <a:hlinkClick r:id="rId5"/>
              </a:rPr>
              <a:t>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9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8" t="7883" r="59573" b="10373"/>
          <a:stretch>
            <a:fillRect/>
          </a:stretch>
        </p:blipFill>
        <p:spPr bwMode="auto">
          <a:xfrm>
            <a:off x="1944236" y="63298"/>
            <a:ext cx="5210175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089784" y="835221"/>
            <a:ext cx="4964430" cy="861060"/>
          </a:xfrm>
          <a:prstGeom prst="rect">
            <a:avLst/>
          </a:prstGeom>
          <a:solidFill>
            <a:schemeClr val="accent3">
              <a:lumMod val="40000"/>
              <a:lumOff val="60000"/>
              <a:alpha val="77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89784" y="1777890"/>
            <a:ext cx="4964430" cy="354965"/>
          </a:xfrm>
          <a:prstGeom prst="rect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067109" y="2209430"/>
            <a:ext cx="4964430" cy="3574415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089784" y="6274844"/>
            <a:ext cx="4964430" cy="604520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9" name="Caixa de texto 7"/>
          <p:cNvSpPr txBox="1"/>
          <p:nvPr/>
        </p:nvSpPr>
        <p:spPr>
          <a:xfrm>
            <a:off x="2411760" y="784195"/>
            <a:ext cx="4431030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ln>
                  <a:noFill/>
                </a:ln>
                <a:gradFill>
                  <a:gsLst>
                    <a:gs pos="0">
                      <a:srgbClr val="FC7B79"/>
                    </a:gs>
                    <a:gs pos="75000">
                      <a:srgbClr val="CF2C28"/>
                    </a:gs>
                    <a:gs pos="100000">
                      <a:srgbClr val="C90000"/>
                    </a:gs>
                  </a:gsLst>
                  <a:lin ang="5400000" scaled="0"/>
                </a:gradFill>
                <a:effectLst>
                  <a:outerShdw blurRad="50800" dist="39002" dir="5460000" algn="tl">
                    <a:srgbClr val="000000">
                      <a:alpha val="38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Banner Rotativo - Fixo</a:t>
            </a:r>
            <a:endParaRPr lang="pt-BR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Caixa de texto 8"/>
          <p:cNvSpPr txBox="1"/>
          <p:nvPr/>
        </p:nvSpPr>
        <p:spPr>
          <a:xfrm>
            <a:off x="3156421" y="1535430"/>
            <a:ext cx="2440305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ln>
                  <a:noFill/>
                </a:ln>
                <a:gradFill>
                  <a:gsLst>
                    <a:gs pos="0">
                      <a:srgbClr val="FC7B79"/>
                    </a:gs>
                    <a:gs pos="75000">
                      <a:srgbClr val="CF2C28"/>
                    </a:gs>
                    <a:gs pos="100000">
                      <a:srgbClr val="C90000"/>
                    </a:gs>
                  </a:gsLst>
                  <a:lin ang="5400000" scaled="0"/>
                </a:gradFill>
                <a:effectLst>
                  <a:outerShdw blurRad="50800" dist="39002" dir="5460000" algn="tl">
                    <a:srgbClr val="000000">
                      <a:alpha val="38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Menu - Fixo</a:t>
            </a:r>
            <a:endParaRPr lang="pt-BR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Caixa de texto 9"/>
          <p:cNvSpPr txBox="1"/>
          <p:nvPr/>
        </p:nvSpPr>
        <p:spPr>
          <a:xfrm>
            <a:off x="2502852" y="4030531"/>
            <a:ext cx="4002405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ln>
                  <a:noFill/>
                </a:ln>
                <a:gradFill>
                  <a:gsLst>
                    <a:gs pos="0">
                      <a:srgbClr val="FC7B79"/>
                    </a:gs>
                    <a:gs pos="75000">
                      <a:srgbClr val="CF2C28"/>
                    </a:gs>
                    <a:gs pos="100000">
                      <a:srgbClr val="C90000"/>
                    </a:gs>
                  </a:gsLst>
                  <a:lin ang="5400000" scaled="0"/>
                </a:gradFill>
                <a:effectLst>
                  <a:outerShdw blurRad="50800" dist="39002" dir="5460000" algn="tl">
                    <a:srgbClr val="000000">
                      <a:alpha val="38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Notícias / Conteúdo</a:t>
            </a:r>
            <a:endParaRPr lang="pt-BR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Caixa de texto 10"/>
          <p:cNvSpPr txBox="1"/>
          <p:nvPr/>
        </p:nvSpPr>
        <p:spPr>
          <a:xfrm>
            <a:off x="2627784" y="6148716"/>
            <a:ext cx="3497580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3600" b="1" dirty="0">
                <a:ln>
                  <a:noFill/>
                </a:ln>
                <a:gradFill>
                  <a:gsLst>
                    <a:gs pos="0">
                      <a:srgbClr val="FC7B79"/>
                    </a:gs>
                    <a:gs pos="75000">
                      <a:srgbClr val="CF2C28"/>
                    </a:gs>
                    <a:gs pos="100000">
                      <a:srgbClr val="C90000"/>
                    </a:gs>
                  </a:gsLst>
                  <a:lin ang="5400000" scaled="0"/>
                </a:gradFill>
                <a:effectLst>
                  <a:outerShdw blurRad="50800" dist="39002" dir="5460000" algn="tl">
                    <a:srgbClr val="000000">
                      <a:alpha val="38000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Links UFSM - Fixo</a:t>
            </a:r>
            <a:endParaRPr lang="pt-BR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735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pt-BR" altLang="pt-B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4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no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Notícias</a:t>
            </a:r>
          </a:p>
          <a:p>
            <a:r>
              <a:rPr lang="pt-BR" dirty="0" smtClean="0"/>
              <a:t>Editais</a:t>
            </a:r>
          </a:p>
          <a:p>
            <a:r>
              <a:rPr lang="pt-BR" dirty="0" smtClean="0"/>
              <a:t>Licitações</a:t>
            </a:r>
          </a:p>
          <a:p>
            <a:r>
              <a:rPr lang="pt-BR" dirty="0" smtClean="0"/>
              <a:t>Conteúdos Estáticos</a:t>
            </a:r>
          </a:p>
          <a:p>
            <a:r>
              <a:rPr lang="pt-BR" dirty="0" smtClean="0"/>
              <a:t>Ônibus</a:t>
            </a:r>
          </a:p>
          <a:p>
            <a:pPr lvl="1"/>
            <a:r>
              <a:rPr lang="pt-BR" dirty="0" smtClean="0"/>
              <a:t>Horários</a:t>
            </a:r>
          </a:p>
          <a:p>
            <a:pPr lvl="1"/>
            <a:r>
              <a:rPr lang="pt-BR" dirty="0" smtClean="0"/>
              <a:t>Trajetos</a:t>
            </a:r>
          </a:p>
          <a:p>
            <a:r>
              <a:rPr lang="pt-BR" dirty="0" smtClean="0"/>
              <a:t>Classificados</a:t>
            </a:r>
          </a:p>
          <a:p>
            <a:r>
              <a:rPr lang="pt-BR" dirty="0" smtClean="0"/>
              <a:t>Links</a:t>
            </a:r>
          </a:p>
          <a:p>
            <a:pPr lvl="1"/>
            <a:r>
              <a:rPr lang="pt-BR" dirty="0" smtClean="0"/>
              <a:t>UFSM</a:t>
            </a:r>
          </a:p>
          <a:p>
            <a:pPr lvl="1"/>
            <a:r>
              <a:rPr lang="pt-BR" dirty="0" smtClean="0"/>
              <a:t>Diversos</a:t>
            </a:r>
          </a:p>
          <a:p>
            <a:r>
              <a:rPr lang="pt-BR" dirty="0" smtClean="0"/>
              <a:t>Ramais</a:t>
            </a:r>
          </a:p>
          <a:p>
            <a:r>
              <a:rPr lang="pt-BR" dirty="0" smtClean="0"/>
              <a:t>Solicitações de Eventos</a:t>
            </a:r>
          </a:p>
        </p:txBody>
      </p:sp>
    </p:spTree>
    <p:extLst>
      <p:ext uri="{BB962C8B-B14F-4D97-AF65-F5344CB8AC3E}">
        <p14:creationId xmlns:p14="http://schemas.microsoft.com/office/powerpoint/2010/main" val="397995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Acessos - Visitas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22 milhões de visualizações (Dez/2011-Dez/2013)</a:t>
            </a:r>
          </a:p>
          <a:p>
            <a:pPr lvl="1"/>
            <a:r>
              <a:rPr lang="pt-BR" dirty="0" smtClean="0"/>
              <a:t>915 mil visualizações por mês</a:t>
            </a:r>
          </a:p>
          <a:p>
            <a:pPr lvl="2"/>
            <a:r>
              <a:rPr lang="pt-BR" dirty="0" smtClean="0"/>
              <a:t>30 mil visualizações por dia</a:t>
            </a:r>
          </a:p>
          <a:p>
            <a:pPr lvl="3"/>
            <a:r>
              <a:rPr lang="pt-BR" dirty="0" smtClean="0"/>
              <a:t>1200 visualizações por hora</a:t>
            </a:r>
          </a:p>
          <a:p>
            <a:pPr lvl="4"/>
            <a:r>
              <a:rPr lang="pt-BR" dirty="0" smtClean="0"/>
              <a:t>53 visualizações por minuto</a:t>
            </a:r>
          </a:p>
          <a:p>
            <a:pPr lvl="5"/>
            <a:r>
              <a:rPr lang="pt-BR" dirty="0" smtClean="0"/>
              <a:t>1 visualização a cada segundo.</a:t>
            </a:r>
          </a:p>
        </p:txBody>
      </p:sp>
    </p:spTree>
    <p:extLst>
      <p:ext uri="{BB962C8B-B14F-4D97-AF65-F5344CB8AC3E}">
        <p14:creationId xmlns:p14="http://schemas.microsoft.com/office/powerpoint/2010/main" val="8113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Acessos - Visitantes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13.5 milhões de visitas (Jan/12 – Jan/14)</a:t>
            </a:r>
          </a:p>
          <a:p>
            <a:pPr lvl="1"/>
            <a:r>
              <a:rPr lang="pt-BR" dirty="0" smtClean="0"/>
              <a:t>97% dos usuários usando português</a:t>
            </a:r>
          </a:p>
          <a:p>
            <a:pPr lvl="1"/>
            <a:r>
              <a:rPr lang="pt-BR" dirty="0" smtClean="0"/>
              <a:t>92% dos usuários do Rio Grande do Sul</a:t>
            </a:r>
          </a:p>
          <a:p>
            <a:pPr lvl="2"/>
            <a:r>
              <a:rPr lang="pt-BR" dirty="0" smtClean="0"/>
              <a:t>75% de Santa Maria</a:t>
            </a:r>
          </a:p>
          <a:p>
            <a:pPr lvl="2"/>
            <a:r>
              <a:rPr lang="pt-BR" dirty="0" smtClean="0"/>
              <a:t>5.5% de Porto Alegre</a:t>
            </a:r>
          </a:p>
          <a:p>
            <a:pPr lvl="2"/>
            <a:r>
              <a:rPr lang="pt-BR" dirty="0" smtClean="0"/>
              <a:t>1.6% de Frederico Westphalen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7" t="53779" r="1833" b="17396"/>
          <a:stretch/>
        </p:blipFill>
        <p:spPr bwMode="auto">
          <a:xfrm>
            <a:off x="828675" y="2780928"/>
            <a:ext cx="766551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69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Dez/13 - Jan/14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93% Computador</a:t>
            </a:r>
          </a:p>
          <a:p>
            <a:pPr lvl="1"/>
            <a:r>
              <a:rPr lang="pt-BR" dirty="0" smtClean="0"/>
              <a:t>60% </a:t>
            </a:r>
            <a:r>
              <a:rPr lang="pt-BR" dirty="0" err="1" smtClean="0"/>
              <a:t>Chrome</a:t>
            </a:r>
            <a:endParaRPr lang="pt-BR" dirty="0" smtClean="0"/>
          </a:p>
          <a:p>
            <a:pPr lvl="1"/>
            <a:r>
              <a:rPr lang="pt-BR" dirty="0" smtClean="0"/>
              <a:t>20% Internet Explorer</a:t>
            </a:r>
          </a:p>
          <a:p>
            <a:pPr lvl="1"/>
            <a:r>
              <a:rPr lang="pt-BR" dirty="0" smtClean="0"/>
              <a:t>13,8% Firefox</a:t>
            </a:r>
          </a:p>
          <a:p>
            <a:pPr lvl="1"/>
            <a:endParaRPr lang="pt-BR" dirty="0"/>
          </a:p>
          <a:p>
            <a:r>
              <a:rPr lang="pt-BR" dirty="0" smtClean="0"/>
              <a:t>4,8% Celular</a:t>
            </a:r>
          </a:p>
          <a:p>
            <a:r>
              <a:rPr lang="pt-BR" dirty="0" smtClean="0"/>
              <a:t>1,5% Tablet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61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Páginas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Página Inicial – 60% das visitas</a:t>
            </a:r>
          </a:p>
          <a:p>
            <a:r>
              <a:rPr lang="pt-BR" dirty="0" smtClean="0"/>
              <a:t>Ônibus – 4,8%</a:t>
            </a:r>
          </a:p>
          <a:p>
            <a:r>
              <a:rPr lang="pt-BR" dirty="0" smtClean="0"/>
              <a:t>Editais – 4,7%</a:t>
            </a:r>
          </a:p>
          <a:p>
            <a:r>
              <a:rPr lang="pt-BR" dirty="0" smtClean="0"/>
              <a:t>Webmail – 3,43%</a:t>
            </a:r>
          </a:p>
          <a:p>
            <a:r>
              <a:rPr lang="pt-BR" dirty="0" smtClean="0"/>
              <a:t>Reingresso – 2%</a:t>
            </a:r>
          </a:p>
          <a:p>
            <a:r>
              <a:rPr lang="pt-BR" dirty="0" smtClean="0"/>
              <a:t>Calendário Acadêmico – 1%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58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Gestão de Conteúdo</a:t>
            </a:r>
          </a:p>
          <a:p>
            <a:pPr lvl="1"/>
            <a:r>
              <a:rPr lang="pt-BR" dirty="0" smtClean="0"/>
              <a:t>Inexistência de um gerenciador</a:t>
            </a:r>
          </a:p>
          <a:p>
            <a:pPr lvl="1"/>
            <a:r>
              <a:rPr lang="pt-BR" dirty="0" smtClean="0"/>
              <a:t>Conteúdo desatualizado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Discrepância Visual entre as Páginas</a:t>
            </a:r>
          </a:p>
          <a:p>
            <a:pPr lvl="1"/>
            <a:r>
              <a:rPr lang="pt-BR" dirty="0" smtClean="0"/>
              <a:t>Versão “Mobile”</a:t>
            </a:r>
          </a:p>
          <a:p>
            <a:pPr lvl="1"/>
            <a:r>
              <a:rPr lang="pt-BR" dirty="0" smtClean="0"/>
              <a:t>Versão Tradicional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220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Site fora do ar constantemente</a:t>
            </a:r>
          </a:p>
          <a:p>
            <a:pPr lvl="1"/>
            <a:r>
              <a:rPr lang="pt-BR" dirty="0" smtClean="0"/>
              <a:t>Tecnologia defasada</a:t>
            </a:r>
          </a:p>
          <a:p>
            <a:pPr lvl="1"/>
            <a:r>
              <a:rPr lang="pt-BR" dirty="0" smtClean="0"/>
              <a:t>Difícil Manutenção</a:t>
            </a:r>
          </a:p>
          <a:p>
            <a:pPr lvl="1"/>
            <a:r>
              <a:rPr lang="pt-BR" dirty="0" smtClean="0"/>
              <a:t>Fragmentado</a:t>
            </a:r>
          </a:p>
          <a:p>
            <a:pPr lvl="2"/>
            <a:r>
              <a:rPr lang="pt-BR" dirty="0" smtClean="0"/>
              <a:t>Um pedaço em cada servidor</a:t>
            </a:r>
          </a:p>
          <a:p>
            <a:pPr marL="914400" lvl="2" indent="0">
              <a:buNone/>
            </a:pPr>
            <a:endParaRPr lang="pt-BR" dirty="0" smtClean="0"/>
          </a:p>
          <a:p>
            <a:r>
              <a:rPr lang="pt-BR" dirty="0" smtClean="0"/>
              <a:t>Difícil Navegação</a:t>
            </a:r>
          </a:p>
          <a:p>
            <a:r>
              <a:rPr lang="pt-BR" dirty="0" smtClean="0"/>
              <a:t>Não segue os guias governamentais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037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257</Words>
  <Application>Microsoft Office PowerPoint</Application>
  <PresentationFormat>Apresentação na tela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ufsm.br</vt:lpstr>
      <vt:lpstr>Apresentação do PowerPoint</vt:lpstr>
      <vt:lpstr>Serviços no Site</vt:lpstr>
      <vt:lpstr>Acessos - Visitas</vt:lpstr>
      <vt:lpstr>Acessos - Visitantes</vt:lpstr>
      <vt:lpstr>Dez/13 - Jan/14</vt:lpstr>
      <vt:lpstr>Principais Páginas</vt:lpstr>
      <vt:lpstr>Problemas</vt:lpstr>
      <vt:lpstr>Problemas</vt:lpstr>
      <vt:lpstr>Guias Governamentais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ufsm.br</dc:title>
  <dc:creator>Panda</dc:creator>
  <cp:lastModifiedBy>Panda</cp:lastModifiedBy>
  <cp:revision>7</cp:revision>
  <dcterms:created xsi:type="dcterms:W3CDTF">2014-01-07T11:41:21Z</dcterms:created>
  <dcterms:modified xsi:type="dcterms:W3CDTF">2014-01-07T12:58:19Z</dcterms:modified>
</cp:coreProperties>
</file>