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297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1" r:id="rId76"/>
    <p:sldId id="333" r:id="rId77"/>
    <p:sldId id="330" r:id="rId78"/>
    <p:sldId id="332" r:id="rId79"/>
    <p:sldId id="334" r:id="rId80"/>
    <p:sldId id="335" r:id="rId81"/>
    <p:sldId id="336" r:id="rId8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3" autoAdjust="0"/>
    <p:restoredTop sz="94660"/>
  </p:normalViewPr>
  <p:slideViewPr>
    <p:cSldViewPr>
      <p:cViewPr>
        <p:scale>
          <a:sx n="66" d="100"/>
          <a:sy n="66" d="100"/>
        </p:scale>
        <p:origin x="-486" y="-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6A608-4B22-46B0-98F4-74CDD0D17862}" type="datetimeFigureOut">
              <a:rPr lang="pt-BR" smtClean="0"/>
              <a:t>22/03/2012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2E9AF-B722-4538-AF3E-08ED7903FFC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2E9AF-B722-4538-AF3E-08ED7903FFC5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2E9AF-B722-4538-AF3E-08ED7903FFC5}" type="slidenum">
              <a:rPr lang="pt-BR" smtClean="0"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Oracle</a:t>
            </a:r>
            <a:r>
              <a:rPr lang="pt-BR" baseline="0" dirty="0" smtClean="0"/>
              <a:t> 11g – </a:t>
            </a:r>
            <a:r>
              <a:rPr lang="pt-BR" baseline="0" dirty="0" err="1" smtClean="0"/>
              <a:t>Advance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Queueing</a:t>
            </a:r>
            <a:r>
              <a:rPr lang="pt-BR" baseline="0" dirty="0" smtClean="0"/>
              <a:t> + Java </a:t>
            </a:r>
            <a:r>
              <a:rPr lang="pt-BR" baseline="0" dirty="0" err="1" smtClean="0"/>
              <a:t>Message</a:t>
            </a:r>
            <a:r>
              <a:rPr lang="pt-BR" baseline="0" dirty="0" smtClean="0"/>
              <a:t> System em Publisher/</a:t>
            </a:r>
            <a:r>
              <a:rPr lang="pt-BR" baseline="0" dirty="0" err="1" smtClean="0"/>
              <a:t>Subscriber</a:t>
            </a:r>
            <a:r>
              <a:rPr lang="pt-BR" baseline="0" dirty="0" smtClean="0"/>
              <a:t> com </a:t>
            </a:r>
            <a:r>
              <a:rPr lang="pt-BR" baseline="0" dirty="0" err="1" smtClean="0"/>
              <a:t>Triggers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2E9AF-B722-4538-AF3E-08ED7903FFC5}" type="slidenum">
              <a:rPr lang="pt-BR" smtClean="0"/>
              <a:t>77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81-3318-4329-AEEC-7A4287AED6CA}" type="datetimeFigureOut">
              <a:rPr lang="pt-BR" smtClean="0"/>
              <a:t>22/03/2012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2D5-88F4-4F69-BB4F-A06B6E97C4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81-3318-4329-AEEC-7A4287AED6CA}" type="datetimeFigureOut">
              <a:rPr lang="pt-BR" smtClean="0"/>
              <a:t>22/03/2012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2D5-88F4-4F69-BB4F-A06B6E97C4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81-3318-4329-AEEC-7A4287AED6CA}" type="datetimeFigureOut">
              <a:rPr lang="pt-BR" smtClean="0"/>
              <a:t>22/03/2012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2D5-88F4-4F69-BB4F-A06B6E97C4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81-3318-4329-AEEC-7A4287AED6CA}" type="datetimeFigureOut">
              <a:rPr lang="pt-BR" smtClean="0"/>
              <a:t>22/03/2012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2D5-88F4-4F69-BB4F-A06B6E97C4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81-3318-4329-AEEC-7A4287AED6CA}" type="datetimeFigureOut">
              <a:rPr lang="pt-BR" smtClean="0"/>
              <a:t>22/03/2012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2D5-88F4-4F69-BB4F-A06B6E97C4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81-3318-4329-AEEC-7A4287AED6CA}" type="datetimeFigureOut">
              <a:rPr lang="pt-BR" smtClean="0"/>
              <a:t>22/03/2012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2D5-88F4-4F69-BB4F-A06B6E97C4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81-3318-4329-AEEC-7A4287AED6CA}" type="datetimeFigureOut">
              <a:rPr lang="pt-BR" smtClean="0"/>
              <a:t>22/03/2012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2D5-88F4-4F69-BB4F-A06B6E97C4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81-3318-4329-AEEC-7A4287AED6CA}" type="datetimeFigureOut">
              <a:rPr lang="pt-BR" smtClean="0"/>
              <a:t>22/03/2012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2D5-88F4-4F69-BB4F-A06B6E97C4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81-3318-4329-AEEC-7A4287AED6CA}" type="datetimeFigureOut">
              <a:rPr lang="pt-BR" smtClean="0"/>
              <a:t>22/03/2012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2D5-88F4-4F69-BB4F-A06B6E97C4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81-3318-4329-AEEC-7A4287AED6CA}" type="datetimeFigureOut">
              <a:rPr lang="pt-BR" smtClean="0"/>
              <a:t>22/03/2012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2D5-88F4-4F69-BB4F-A06B6E97C4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3B81-3318-4329-AEEC-7A4287AED6CA}" type="datetimeFigureOut">
              <a:rPr lang="pt-BR" smtClean="0"/>
              <a:t>22/03/2012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02D5-88F4-4F69-BB4F-A06B6E97C4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3B81-3318-4329-AEEC-7A4287AED6CA}" type="datetimeFigureOut">
              <a:rPr lang="pt-BR" smtClean="0"/>
              <a:t>22/03/2012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02D5-88F4-4F69-BB4F-A06B6E97C4E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Uma Arquitetura para a Utilização de Computação nas Nuvens nos Ambientes de Computação </a:t>
            </a:r>
            <a:r>
              <a:rPr lang="pt-BR" dirty="0" err="1" smtClean="0"/>
              <a:t>Pervasiva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4365104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Henrique Gabriel </a:t>
            </a:r>
            <a:r>
              <a:rPr lang="pt-BR" dirty="0" err="1" smtClean="0"/>
              <a:t>Gularte</a:t>
            </a:r>
            <a:r>
              <a:rPr lang="pt-BR" dirty="0" smtClean="0"/>
              <a:t> Pereira</a:t>
            </a:r>
          </a:p>
          <a:p>
            <a:endParaRPr lang="pt-BR" dirty="0"/>
          </a:p>
          <a:p>
            <a:r>
              <a:rPr lang="pt-BR" dirty="0" smtClean="0"/>
              <a:t>Santa Maria, RS, Brasil</a:t>
            </a:r>
          </a:p>
          <a:p>
            <a:r>
              <a:rPr lang="pt-BR" dirty="0" smtClean="0"/>
              <a:t>2012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Computação na Nuvem</a:t>
            </a:r>
          </a:p>
          <a:p>
            <a:pPr lvl="1"/>
            <a:r>
              <a:rPr lang="pt-BR" dirty="0" smtClean="0"/>
              <a:t>Mudança de paradigma</a:t>
            </a:r>
          </a:p>
          <a:p>
            <a:pPr lvl="1"/>
            <a:r>
              <a:rPr lang="pt-BR" dirty="0" smtClean="0"/>
              <a:t>Computação como “commodity”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Os desafios da computação </a:t>
            </a:r>
            <a:r>
              <a:rPr lang="pt-BR" dirty="0" err="1" smtClean="0"/>
              <a:t>pervasiva</a:t>
            </a:r>
            <a:r>
              <a:rPr lang="pt-BR" dirty="0" smtClean="0"/>
              <a:t> deixaram de ser de ordem técnica (</a:t>
            </a:r>
            <a:r>
              <a:rPr lang="pt-BR" dirty="0" err="1" smtClean="0"/>
              <a:t>Want</a:t>
            </a:r>
            <a:r>
              <a:rPr lang="pt-BR" dirty="0" smtClean="0"/>
              <a:t> e </a:t>
            </a:r>
            <a:r>
              <a:rPr lang="pt-BR" dirty="0" err="1" smtClean="0"/>
              <a:t>Pering</a:t>
            </a:r>
            <a:r>
              <a:rPr lang="pt-BR" dirty="0" smtClean="0"/>
              <a:t>, 2005) e passaram a ser de ordem estrutural (</a:t>
            </a:r>
            <a:r>
              <a:rPr lang="pt-BR" dirty="0" err="1" smtClean="0"/>
              <a:t>O’Sullivan</a:t>
            </a:r>
            <a:r>
              <a:rPr lang="pt-BR" dirty="0" smtClean="0"/>
              <a:t> e Lewis , 2003).</a:t>
            </a:r>
          </a:p>
          <a:p>
            <a:pPr lvl="1" algn="just"/>
            <a:r>
              <a:rPr lang="pt-BR" dirty="0" smtClean="0"/>
              <a:t>Falta de metodologias e de padrões para permitir a interoperabilidade entre dispositivos</a:t>
            </a:r>
          </a:p>
          <a:p>
            <a:pPr algn="just">
              <a:buNone/>
            </a:pPr>
            <a:endParaRPr lang="pt-BR" dirty="0" smtClean="0"/>
          </a:p>
          <a:p>
            <a:pPr lvl="1"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Grande poder computacional necessário para o bom funcionamento de um ambiente computacional </a:t>
            </a:r>
            <a:r>
              <a:rPr lang="pt-BR" dirty="0" err="1" smtClean="0"/>
              <a:t>pervasivo</a:t>
            </a:r>
            <a:r>
              <a:rPr lang="pt-BR" dirty="0" smtClean="0"/>
              <a:t>. 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Criação de uma arquitetura de computação </a:t>
            </a:r>
            <a:r>
              <a:rPr lang="pt-BR" dirty="0" err="1" smtClean="0"/>
              <a:t>pervasiva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Utilizando recursos computacionais disponíveis na nuvem</a:t>
            </a:r>
          </a:p>
          <a:p>
            <a:pPr lvl="2" algn="just"/>
            <a:r>
              <a:rPr lang="pt-BR" dirty="0" smtClean="0"/>
              <a:t>Reduzindo custos</a:t>
            </a:r>
          </a:p>
          <a:p>
            <a:pPr lvl="2" algn="just"/>
            <a:r>
              <a:rPr lang="pt-BR" dirty="0" smtClean="0"/>
              <a:t>Permitindo a expansão dos ambientes </a:t>
            </a:r>
            <a:r>
              <a:rPr lang="pt-BR" dirty="0" err="1" smtClean="0"/>
              <a:t>pervasivos</a:t>
            </a:r>
            <a:r>
              <a:rPr lang="pt-BR" dirty="0" smtClean="0"/>
              <a:t> de forma fácil e transparente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</a:t>
            </a:r>
            <a:r>
              <a:rPr lang="pt-BR" dirty="0" err="1" smtClean="0"/>
              <a:t>Pervasiva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Visão de </a:t>
            </a:r>
            <a:r>
              <a:rPr lang="pt-BR" dirty="0" err="1" smtClean="0"/>
              <a:t>Weiser</a:t>
            </a:r>
            <a:r>
              <a:rPr lang="pt-BR" dirty="0" smtClean="0"/>
              <a:t> (1991): “Um mundo onde computadores estão inseridos de forma natural no nosso cotidiano.”</a:t>
            </a:r>
          </a:p>
          <a:p>
            <a:pPr lvl="1" algn="just"/>
            <a:r>
              <a:rPr lang="pt-BR" dirty="0" smtClean="0"/>
              <a:t>Centenas de computadores em uma sala</a:t>
            </a:r>
          </a:p>
          <a:p>
            <a:pPr lvl="2" algn="just"/>
            <a:r>
              <a:rPr lang="pt-BR" dirty="0" smtClean="0"/>
              <a:t>Voltados para uma tarefa específica</a:t>
            </a:r>
          </a:p>
          <a:p>
            <a:pPr lvl="2" algn="just"/>
            <a:r>
              <a:rPr lang="pt-BR" dirty="0" smtClean="0"/>
              <a:t>Interagindo uns com os outros para realizar ações em prol do usuário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</a:t>
            </a:r>
            <a:r>
              <a:rPr lang="pt-BR" dirty="0" err="1" smtClean="0"/>
              <a:t>Pervasiva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Ambientes físicos transformados em ambientes computacionais proativos e inteligentes.</a:t>
            </a:r>
          </a:p>
          <a:p>
            <a:pPr lvl="1" algn="just"/>
            <a:r>
              <a:rPr lang="pt-BR" dirty="0" smtClean="0"/>
              <a:t>Oferecendo serviços ao usuário em qualquer lugar, a qualquer hora.</a:t>
            </a:r>
          </a:p>
          <a:p>
            <a:pPr lvl="1" algn="just"/>
            <a:r>
              <a:rPr lang="pt-BR" dirty="0" smtClean="0"/>
              <a:t>Indo além das barreiras tradicionais da IHC.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</a:t>
            </a:r>
            <a:r>
              <a:rPr lang="pt-BR" dirty="0" err="1" smtClean="0"/>
              <a:t>Pervasiva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Três Componentes:</a:t>
            </a:r>
          </a:p>
          <a:p>
            <a:pPr lvl="1"/>
            <a:r>
              <a:rPr lang="pt-BR" dirty="0" smtClean="0"/>
              <a:t>Computadores baratos e com baixo consumo de energia.</a:t>
            </a:r>
          </a:p>
          <a:p>
            <a:pPr lvl="1"/>
            <a:r>
              <a:rPr lang="pt-BR" dirty="0" smtClean="0"/>
              <a:t>Software para aplicações </a:t>
            </a:r>
            <a:r>
              <a:rPr lang="pt-BR" dirty="0" err="1" smtClean="0"/>
              <a:t>pervasivas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Uma rede que permita interligar tudo isso.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 </a:t>
            </a:r>
            <a:r>
              <a:rPr lang="pt-BR" dirty="0" err="1" smtClean="0"/>
              <a:t>Pervasivo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As aplicações </a:t>
            </a:r>
            <a:r>
              <a:rPr lang="pt-BR" dirty="0" err="1" smtClean="0"/>
              <a:t>pervasivas</a:t>
            </a:r>
            <a:r>
              <a:rPr lang="pt-BR" dirty="0" smtClean="0"/>
              <a:t> têm de ser proativas:</a:t>
            </a:r>
          </a:p>
          <a:p>
            <a:pPr lvl="1" algn="just"/>
            <a:r>
              <a:rPr lang="pt-BR" dirty="0" smtClean="0"/>
              <a:t>Descobrindo o que o usuário deseja e providenciando a ação desejada, no momento correto (Loureiro, Oliveira, Almeida, 2005).</a:t>
            </a:r>
          </a:p>
          <a:p>
            <a:pPr lvl="1" algn="just"/>
            <a:endParaRPr lang="pt-BR" dirty="0"/>
          </a:p>
          <a:p>
            <a:pPr algn="just"/>
            <a:r>
              <a:rPr lang="pt-BR" dirty="0" smtClean="0"/>
              <a:t>Utilização da informação de contexto para se adaptar as necessidades do usuário.</a:t>
            </a:r>
          </a:p>
          <a:p>
            <a:pPr lvl="1" algn="just"/>
            <a:r>
              <a:rPr lang="pt-BR" dirty="0" smtClean="0"/>
              <a:t>Contexto é qualquer informação que possa ser utilizada para caracterizar a situação de uma entidade, em um determinado momento (</a:t>
            </a:r>
            <a:r>
              <a:rPr lang="pt-BR" dirty="0" err="1" smtClean="0"/>
              <a:t>Salber</a:t>
            </a:r>
            <a:r>
              <a:rPr lang="pt-BR" dirty="0" smtClean="0"/>
              <a:t>, 2001).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Consciência de 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consciência de contexto se baseia principalmente em sensores de hardware e algoritmos de processamento de sinal (</a:t>
            </a:r>
            <a:r>
              <a:rPr lang="pt-BR" dirty="0" err="1" smtClean="0"/>
              <a:t>Soltadots</a:t>
            </a:r>
            <a:r>
              <a:rPr lang="pt-BR" dirty="0" smtClean="0"/>
              <a:t>, 2007).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É um grande desafio da computação </a:t>
            </a:r>
            <a:r>
              <a:rPr lang="pt-BR" dirty="0" err="1" smtClean="0"/>
              <a:t>pervasiva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Como armazenar e gerenciar essa informação?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Ontologias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Do prefixo Grego </a:t>
            </a:r>
            <a:r>
              <a:rPr lang="pt-BR" i="1" dirty="0" err="1" smtClean="0"/>
              <a:t>onto</a:t>
            </a:r>
            <a:r>
              <a:rPr lang="pt-BR" i="1" dirty="0" smtClean="0"/>
              <a:t>-</a:t>
            </a:r>
            <a:r>
              <a:rPr lang="pt-BR" dirty="0" smtClean="0"/>
              <a:t> que significa “ser”, em conjunto com o sufixo –</a:t>
            </a:r>
            <a:r>
              <a:rPr lang="pt-BR" i="1" dirty="0" err="1" smtClean="0"/>
              <a:t>logia</a:t>
            </a:r>
            <a:r>
              <a:rPr lang="pt-BR" dirty="0" smtClean="0"/>
              <a:t> referente a “ciência, estudo, teoria”.</a:t>
            </a:r>
          </a:p>
          <a:p>
            <a:pPr lvl="1" algn="just"/>
            <a:r>
              <a:rPr lang="pt-BR" dirty="0" smtClean="0"/>
              <a:t>Na computação é utilizada para especificar formalmente </a:t>
            </a:r>
            <a:r>
              <a:rPr lang="pt-BR" dirty="0" err="1" smtClean="0"/>
              <a:t>conceitualizações</a:t>
            </a:r>
            <a:r>
              <a:rPr lang="pt-BR" dirty="0"/>
              <a:t> </a:t>
            </a:r>
            <a:r>
              <a:rPr lang="pt-BR" dirty="0" smtClean="0"/>
              <a:t>de um determinado domínio do conhecimento de maneira declarativa.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Computação </a:t>
            </a:r>
            <a:r>
              <a:rPr lang="pt-BR" dirty="0" err="1" smtClean="0"/>
              <a:t>Pervasiva</a:t>
            </a:r>
            <a:endParaRPr lang="pt-BR" dirty="0" smtClean="0"/>
          </a:p>
          <a:p>
            <a:r>
              <a:rPr lang="pt-BR" dirty="0" smtClean="0"/>
              <a:t>Ontologias</a:t>
            </a:r>
          </a:p>
          <a:p>
            <a:r>
              <a:rPr lang="pt-BR" dirty="0" smtClean="0"/>
              <a:t>Computação em Nuvem</a:t>
            </a:r>
          </a:p>
          <a:p>
            <a:r>
              <a:rPr lang="pt-BR" dirty="0" smtClean="0"/>
              <a:t>Proposta de Arquitetura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/>
              <a:t>Estudo de Caso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Ontologias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Podem ser utilizadas para descrever vários artefatos.</a:t>
            </a:r>
          </a:p>
          <a:p>
            <a:pPr lvl="1" algn="just"/>
            <a:r>
              <a:rPr lang="pt-BR" dirty="0" smtClean="0"/>
              <a:t>Taxonomias</a:t>
            </a:r>
          </a:p>
          <a:p>
            <a:pPr lvl="1" algn="just"/>
            <a:r>
              <a:rPr lang="pt-BR" dirty="0" smtClean="0"/>
              <a:t>Esquemas de </a:t>
            </a:r>
            <a:r>
              <a:rPr lang="pt-BR" dirty="0" err="1" smtClean="0"/>
              <a:t>meta-dados</a:t>
            </a:r>
            <a:endParaRPr lang="pt-BR" dirty="0" smtClean="0"/>
          </a:p>
          <a:p>
            <a:pPr lvl="1" algn="just"/>
            <a:r>
              <a:rPr lang="pt-BR" dirty="0" smtClean="0"/>
              <a:t>Teorias lógicas</a:t>
            </a:r>
          </a:p>
          <a:p>
            <a:pPr algn="just"/>
            <a:r>
              <a:rPr lang="pt-BR" dirty="0" smtClean="0"/>
              <a:t>“Ontologias podem ser vistas como um conjunto coerente de coleções estruturadas de informação” – </a:t>
            </a:r>
            <a:r>
              <a:rPr lang="pt-BR" dirty="0" err="1" smtClean="0"/>
              <a:t>Librelotto</a:t>
            </a:r>
            <a:r>
              <a:rPr lang="pt-BR" dirty="0" smtClean="0"/>
              <a:t> (2009)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uma Ontologia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 (Classes)</a:t>
            </a:r>
          </a:p>
          <a:p>
            <a:r>
              <a:rPr lang="pt-BR" dirty="0" smtClean="0"/>
              <a:t>Relacionamentos</a:t>
            </a:r>
          </a:p>
          <a:p>
            <a:r>
              <a:rPr lang="pt-BR" dirty="0" smtClean="0"/>
              <a:t>Atributos</a:t>
            </a:r>
          </a:p>
          <a:p>
            <a:r>
              <a:rPr lang="pt-BR" dirty="0" smtClean="0"/>
              <a:t>Tipos de Dado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Linguagens para Definição de Ontologias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representar ontologias utilizando linguagens de descrição.</a:t>
            </a:r>
          </a:p>
          <a:p>
            <a:pPr lvl="1"/>
            <a:r>
              <a:rPr lang="pt-BR" dirty="0" smtClean="0"/>
              <a:t>Sintaxe bem definida</a:t>
            </a:r>
          </a:p>
          <a:p>
            <a:pPr lvl="1"/>
            <a:r>
              <a:rPr lang="pt-BR" dirty="0" smtClean="0"/>
              <a:t>Semântica formal</a:t>
            </a:r>
          </a:p>
          <a:p>
            <a:pPr lvl="2"/>
            <a:r>
              <a:rPr lang="pt-BR" dirty="0" smtClean="0"/>
              <a:t>Detalhada</a:t>
            </a:r>
          </a:p>
          <a:p>
            <a:pPr lvl="2"/>
            <a:r>
              <a:rPr lang="pt-BR" dirty="0" smtClean="0"/>
              <a:t>Precisa</a:t>
            </a:r>
          </a:p>
          <a:p>
            <a:pPr lvl="2"/>
            <a:r>
              <a:rPr lang="pt-BR" dirty="0" smtClean="0"/>
              <a:t>Consistente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Linguagens para Definição de Ontologias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RDF e RDF </a:t>
            </a:r>
            <a:r>
              <a:rPr lang="pt-BR" dirty="0" err="1" smtClean="0"/>
              <a:t>Schema</a:t>
            </a:r>
            <a:endParaRPr lang="pt-BR" dirty="0" smtClean="0"/>
          </a:p>
          <a:p>
            <a:r>
              <a:rPr lang="pt-BR" dirty="0" smtClean="0"/>
              <a:t>OIL</a:t>
            </a:r>
          </a:p>
          <a:p>
            <a:r>
              <a:rPr lang="pt-BR" dirty="0" smtClean="0"/>
              <a:t>OWL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Ontologias e a Computação </a:t>
            </a:r>
            <a:r>
              <a:rPr lang="pt-BR" dirty="0" err="1" smtClean="0"/>
              <a:t>Pervasiva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Vários sistemas utilizam ontologias para representação e gerenciamento da informação de contexto.</a:t>
            </a:r>
          </a:p>
          <a:p>
            <a:pPr lvl="1" algn="just"/>
            <a:r>
              <a:rPr lang="pt-BR" dirty="0" err="1" smtClean="0"/>
              <a:t>Gaia</a:t>
            </a:r>
            <a:endParaRPr lang="pt-BR" dirty="0" smtClean="0"/>
          </a:p>
          <a:p>
            <a:pPr lvl="1" algn="just"/>
            <a:r>
              <a:rPr lang="pt-BR" dirty="0" smtClean="0"/>
              <a:t>SOCAM</a:t>
            </a:r>
          </a:p>
          <a:p>
            <a:pPr lvl="1" algn="just"/>
            <a:r>
              <a:rPr lang="pt-BR" dirty="0" err="1" smtClean="0"/>
              <a:t>CoBrA</a:t>
            </a:r>
            <a:endParaRPr lang="pt-BR" dirty="0" smtClean="0"/>
          </a:p>
          <a:p>
            <a:pPr lvl="1" algn="just"/>
            <a:r>
              <a:rPr lang="pt-BR" dirty="0" err="1" smtClean="0"/>
              <a:t>OntoHealth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em Nuvem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“Modelo computacional com a habilidade de permitir o acesso, de forma ubíqua e conveniente, sob demanda a recursos computacionais compartilhados e configuráveis” (Mel e </a:t>
            </a:r>
            <a:r>
              <a:rPr lang="pt-BR" dirty="0" err="1" smtClean="0"/>
              <a:t>Grance</a:t>
            </a:r>
            <a:r>
              <a:rPr lang="pt-BR" dirty="0" smtClean="0"/>
              <a:t>, 2011)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em Nuvem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Cinco características essenciais:</a:t>
            </a:r>
          </a:p>
          <a:p>
            <a:pPr lvl="1"/>
            <a:r>
              <a:rPr lang="pt-BR" dirty="0" smtClean="0"/>
              <a:t>Habilidade de escalonar recursos </a:t>
            </a:r>
            <a:r>
              <a:rPr lang="pt-BR" dirty="0" err="1" smtClean="0"/>
              <a:t>sob-demana</a:t>
            </a:r>
            <a:endParaRPr lang="pt-BR" dirty="0" smtClean="0"/>
          </a:p>
          <a:p>
            <a:pPr lvl="1"/>
            <a:r>
              <a:rPr lang="pt-BR" dirty="0" smtClean="0"/>
              <a:t>Acesso aos recursos através de uma rede</a:t>
            </a:r>
          </a:p>
          <a:p>
            <a:pPr lvl="1"/>
            <a:r>
              <a:rPr lang="pt-BR" dirty="0" smtClean="0"/>
              <a:t>Elasticidade</a:t>
            </a:r>
          </a:p>
          <a:p>
            <a:pPr lvl="1"/>
            <a:r>
              <a:rPr lang="pt-BR" dirty="0" smtClean="0"/>
              <a:t>Mensuração do uso computacional</a:t>
            </a:r>
          </a:p>
          <a:p>
            <a:pPr lvl="1"/>
            <a:r>
              <a:rPr lang="pt-BR" i="1" dirty="0" smtClean="0"/>
              <a:t>Pool</a:t>
            </a:r>
            <a:r>
              <a:rPr lang="pt-BR" dirty="0" smtClean="0"/>
              <a:t> de recursos</a:t>
            </a:r>
            <a:endParaRPr lang="pt-BR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em Nuvem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Emergiu gradativamente (</a:t>
            </a:r>
            <a:r>
              <a:rPr lang="pt-BR" dirty="0" err="1" smtClean="0"/>
              <a:t>Cusumano</a:t>
            </a:r>
            <a:r>
              <a:rPr lang="pt-BR" dirty="0" smtClean="0"/>
              <a:t>, 2010)</a:t>
            </a:r>
          </a:p>
          <a:p>
            <a:pPr algn="just"/>
            <a:r>
              <a:rPr lang="pt-BR" dirty="0" smtClean="0"/>
              <a:t>Vista como uma onda importante e que tem implicações na maneira como as pessoas interagem com alguns tipos de tecnologias digitais (Pan e </a:t>
            </a:r>
            <a:r>
              <a:rPr lang="pt-BR" dirty="0" err="1" smtClean="0"/>
              <a:t>Blevis</a:t>
            </a:r>
            <a:r>
              <a:rPr lang="pt-BR" dirty="0" smtClean="0"/>
              <a:t>, 2011)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em Nuvem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um termo abstrato, resultante da união de conceitos como Infraestrutura como Serviço, Plataforma como Serviço e Software como Serviço.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Infraestrutura como Serviço (</a:t>
            </a:r>
            <a:r>
              <a:rPr lang="pt-BR" dirty="0" err="1" smtClean="0"/>
              <a:t>IaaS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Fornecimento de poder de processamento, armazenamento, rede e outros recursos computacionais fundamentais.</a:t>
            </a:r>
          </a:p>
          <a:p>
            <a:pPr lvl="1" algn="just"/>
            <a:r>
              <a:rPr lang="pt-BR" dirty="0" smtClean="0"/>
              <a:t>Usuário tem controle sobre o sistema operacional e aplicações instaladas</a:t>
            </a:r>
          </a:p>
          <a:p>
            <a:pPr lvl="1" algn="just"/>
            <a:r>
              <a:rPr lang="pt-BR" dirty="0" smtClean="0"/>
              <a:t>Geralmente disponibilizado através de máquinas virtuais, armazenamento virtual e outros ativos de hardware.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Era Digital</a:t>
            </a:r>
          </a:p>
          <a:p>
            <a:pPr lvl="1" algn="just"/>
            <a:r>
              <a:rPr lang="pt-BR" dirty="0" smtClean="0"/>
              <a:t>Miniaturização</a:t>
            </a:r>
          </a:p>
          <a:p>
            <a:pPr lvl="1" algn="just"/>
            <a:r>
              <a:rPr lang="pt-BR" dirty="0" smtClean="0"/>
              <a:t>Avanços na tecnologia de redes e comunicações sem fio</a:t>
            </a:r>
          </a:p>
          <a:p>
            <a:pPr lvl="1" algn="just"/>
            <a:r>
              <a:rPr lang="pt-BR" dirty="0" smtClean="0"/>
              <a:t>Proliferação de dispositivos </a:t>
            </a:r>
            <a:r>
              <a:rPr lang="pt-BR" dirty="0"/>
              <a:t>m</a:t>
            </a:r>
            <a:r>
              <a:rPr lang="pt-BR" dirty="0" smtClean="0"/>
              <a:t>óveis heterogêneos</a:t>
            </a:r>
          </a:p>
          <a:p>
            <a:pPr lvl="2" algn="just"/>
            <a:r>
              <a:rPr lang="pt-BR" dirty="0" smtClean="0"/>
              <a:t>Baratos</a:t>
            </a:r>
          </a:p>
          <a:p>
            <a:pPr lvl="2" algn="just"/>
            <a:r>
              <a:rPr lang="pt-BR" dirty="0" smtClean="0"/>
              <a:t>Baixo consumo de energia</a:t>
            </a:r>
          </a:p>
          <a:p>
            <a:pPr lvl="2" algn="just"/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ikke\Desktop\dissertacao_henrique\figuras\ia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7525163" cy="4029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como Serviço (</a:t>
            </a:r>
            <a:r>
              <a:rPr lang="pt-BR" dirty="0" err="1" smtClean="0"/>
              <a:t>PaaS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Permite ao consumidor implementar e executar aplicações na infraestrutura da nuvem. Essas aplicações podem ser criadas utilizando linguagens, bibliotecas e ferramentas oferecidas pelo provedor do serviço.</a:t>
            </a:r>
          </a:p>
          <a:p>
            <a:pPr lvl="1" algn="just"/>
            <a:r>
              <a:rPr lang="pt-BR" dirty="0" smtClean="0"/>
              <a:t>Usuário não tem aceso ou controle aos recursos de rede, ao sistema operacional ou as aplicações instaladas.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ikke\Desktop\dissertacao_henrique\figuras\pa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099073" cy="41205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 como Serviço (</a:t>
            </a:r>
            <a:r>
              <a:rPr lang="pt-BR" dirty="0" err="1" smtClean="0"/>
              <a:t>SaaS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Todas as aplicações que são executadas na nuvem e fornecem acesso direto ao consumidor.</a:t>
            </a:r>
          </a:p>
          <a:p>
            <a:pPr lvl="1" algn="just"/>
            <a:r>
              <a:rPr lang="pt-BR" dirty="0" smtClean="0"/>
              <a:t>Responsabilidade do usuário é o envio e a gestão dos dados que a aplicação irá processar.</a:t>
            </a: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ikke\Desktop\dissertacao_henrique\figuras\sa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511659" cy="36516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</a:t>
            </a:r>
            <a:r>
              <a:rPr lang="pt-BR" dirty="0" err="1" smtClean="0"/>
              <a:t>Pervasiva</a:t>
            </a:r>
            <a:r>
              <a:rPr lang="pt-BR" dirty="0" smtClean="0"/>
              <a:t> Tradicional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Sensores conectados a </a:t>
            </a:r>
            <a:r>
              <a:rPr lang="pt-BR" i="1" dirty="0" smtClean="0"/>
              <a:t>gateways</a:t>
            </a:r>
            <a:r>
              <a:rPr lang="pt-BR" dirty="0" smtClean="0"/>
              <a:t> de aceso e interligados a um </a:t>
            </a:r>
            <a:r>
              <a:rPr lang="pt-BR" i="1" dirty="0" err="1" smtClean="0"/>
              <a:t>backbone</a:t>
            </a:r>
            <a:r>
              <a:rPr lang="pt-BR" dirty="0" smtClean="0"/>
              <a:t>, se comunicando com um concentrador central.</a:t>
            </a:r>
          </a:p>
          <a:p>
            <a:pPr lvl="1"/>
            <a:r>
              <a:rPr lang="pt-BR" dirty="0" smtClean="0"/>
              <a:t>Processamento das informações ocorre apenas no concentrador central que interage com os dispositivos do ambiente </a:t>
            </a:r>
            <a:r>
              <a:rPr lang="pt-BR" dirty="0" err="1" smtClean="0"/>
              <a:t>pervasivo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</a:t>
            </a:r>
            <a:r>
              <a:rPr lang="pt-BR" dirty="0" err="1" smtClean="0"/>
              <a:t>Pervasiva</a:t>
            </a:r>
            <a:r>
              <a:rPr lang="pt-BR" dirty="0" smtClean="0"/>
              <a:t> Tradicional</a:t>
            </a:r>
            <a:endParaRPr lang="pt-BR" dirty="0"/>
          </a:p>
        </p:txBody>
      </p:sp>
      <p:pic>
        <p:nvPicPr>
          <p:cNvPr id="24578" name="Picture 2" descr="C:\Users\ikke\Desktop\dissertacao_henrique\figuras\ambiente_tradicio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28800"/>
            <a:ext cx="6086500" cy="444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Permitir a utilização de recursos disponíveis na nuvem computacional para permitir a criação de ambientes </a:t>
            </a:r>
            <a:r>
              <a:rPr lang="pt-BR" dirty="0" err="1" smtClean="0"/>
              <a:t>pervasivos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Modular</a:t>
            </a:r>
          </a:p>
          <a:p>
            <a:pPr lvl="1" algn="just"/>
            <a:r>
              <a:rPr lang="pt-BR" dirty="0" smtClean="0"/>
              <a:t>Estendível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7 requisitos principais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Baixo Consumo de Recursos</a:t>
            </a:r>
          </a:p>
          <a:p>
            <a:r>
              <a:rPr lang="pt-BR" dirty="0" smtClean="0"/>
              <a:t>Performance e </a:t>
            </a:r>
            <a:r>
              <a:rPr lang="pt-BR" dirty="0" err="1" smtClean="0"/>
              <a:t>Escalabilidade</a:t>
            </a:r>
            <a:endParaRPr lang="pt-BR" dirty="0" smtClean="0"/>
          </a:p>
          <a:p>
            <a:r>
              <a:rPr lang="pt-BR" dirty="0" smtClean="0"/>
              <a:t>Suporte a dispositivos heterogêneos</a:t>
            </a:r>
          </a:p>
          <a:p>
            <a:r>
              <a:rPr lang="pt-BR" dirty="0" smtClean="0"/>
              <a:t>Suporte a aplicações heterogêneos</a:t>
            </a:r>
          </a:p>
          <a:p>
            <a:r>
              <a:rPr lang="pt-BR" dirty="0" smtClean="0"/>
              <a:t>Utilização de ontologias para a representação da informação de contexto</a:t>
            </a:r>
          </a:p>
          <a:p>
            <a:r>
              <a:rPr lang="pt-BR" dirty="0" smtClean="0"/>
              <a:t>Capacidade de permitir a interoperabilidade</a:t>
            </a:r>
          </a:p>
          <a:p>
            <a:r>
              <a:rPr lang="pt-BR" dirty="0" err="1" smtClean="0"/>
              <a:t>Facil</a:t>
            </a:r>
            <a:r>
              <a:rPr lang="pt-BR" dirty="0" smtClean="0"/>
              <a:t> Implantação</a:t>
            </a:r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ikke\Desktop\dissertacao_henrique\figuras\concei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60648"/>
            <a:ext cx="6132162" cy="6049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le:Enia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291" y="548680"/>
            <a:ext cx="7477125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Dois Módulos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Módulo Remoto</a:t>
            </a:r>
          </a:p>
          <a:p>
            <a:pPr lvl="1"/>
            <a:r>
              <a:rPr lang="pt-BR" dirty="0" smtClean="0"/>
              <a:t>Nuvem</a:t>
            </a:r>
          </a:p>
          <a:p>
            <a:pPr lvl="1"/>
            <a:endParaRPr lang="pt-BR" dirty="0"/>
          </a:p>
          <a:p>
            <a:r>
              <a:rPr lang="pt-BR" dirty="0" smtClean="0"/>
              <a:t>Módulo Local</a:t>
            </a:r>
          </a:p>
          <a:p>
            <a:pPr lvl="1"/>
            <a:r>
              <a:rPr lang="pt-BR" dirty="0" smtClean="0"/>
              <a:t>Ambiente </a:t>
            </a:r>
            <a:r>
              <a:rPr lang="pt-BR" dirty="0" err="1" smtClean="0"/>
              <a:t>Pervasivo</a:t>
            </a:r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Sensores</a:t>
            </a:r>
          </a:p>
          <a:p>
            <a:r>
              <a:rPr lang="pt-BR" dirty="0" smtClean="0"/>
              <a:t>Dispositivos</a:t>
            </a:r>
          </a:p>
          <a:p>
            <a:r>
              <a:rPr lang="pt-BR" dirty="0" smtClean="0"/>
              <a:t>Aplicações </a:t>
            </a:r>
            <a:r>
              <a:rPr lang="pt-BR" dirty="0" err="1" smtClean="0"/>
              <a:t>Pervasivas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Módulo de Monitoramento Local (MML)</a:t>
            </a:r>
          </a:p>
          <a:p>
            <a:r>
              <a:rPr lang="pt-BR" dirty="0" smtClean="0"/>
              <a:t>Módulo de Atuação (MA)</a:t>
            </a:r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Local - Sensores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Utilizados para detectar mudanças de contexto. Fornecem a informação de contexto do ambiente </a:t>
            </a:r>
            <a:r>
              <a:rPr lang="pt-BR" dirty="0" err="1" smtClean="0"/>
              <a:t>pervasivo</a:t>
            </a:r>
            <a:r>
              <a:rPr lang="pt-BR" dirty="0" smtClean="0"/>
              <a:t> ao MML.</a:t>
            </a:r>
          </a:p>
          <a:p>
            <a:pPr algn="just"/>
            <a:r>
              <a:rPr lang="pt-BR" dirty="0" smtClean="0"/>
              <a:t>Possibilidade de utilizar vários tipos de sensores.</a:t>
            </a:r>
          </a:p>
          <a:p>
            <a:pPr lvl="1" algn="just"/>
            <a:r>
              <a:rPr lang="pt-BR" dirty="0" smtClean="0"/>
              <a:t>Em grande quantidade também.</a:t>
            </a:r>
          </a:p>
          <a:p>
            <a:pPr lvl="1" algn="just"/>
            <a:r>
              <a:rPr lang="pt-BR" dirty="0" smtClean="0"/>
              <a:t>Conectados diretamente ao MML.</a:t>
            </a:r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de Monitoramento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Responsável por coletar e armazenar as informações de contexto provindas dos sensores e dispositivos que fazem parte do ambiente </a:t>
            </a:r>
            <a:r>
              <a:rPr lang="pt-BR" dirty="0" err="1" smtClean="0"/>
              <a:t>pervasivo</a:t>
            </a:r>
            <a:r>
              <a:rPr lang="pt-BR" dirty="0" smtClean="0"/>
              <a:t> local.</a:t>
            </a:r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Atuador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Atuadores lógicos e/ou físicos</a:t>
            </a:r>
          </a:p>
          <a:p>
            <a:pPr algn="just"/>
            <a:r>
              <a:rPr lang="pt-BR" dirty="0" smtClean="0"/>
              <a:t>Recebe os comandos enviados pelo Módulo Remoto e executa esses comandos no ambiente </a:t>
            </a:r>
            <a:r>
              <a:rPr lang="pt-BR" dirty="0" err="1" smtClean="0"/>
              <a:t>pervasivo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Local</a:t>
            </a:r>
            <a:endParaRPr lang="pt-BR" dirty="0"/>
          </a:p>
        </p:txBody>
      </p:sp>
      <p:pic>
        <p:nvPicPr>
          <p:cNvPr id="27650" name="Picture 2" descr="C:\Users\ikke\Desktop\dissertacao_henrique\figuras\proposta_loc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357620" cy="42835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Remoto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Principal objetivo é realizar o processamento pesado dos ambientes </a:t>
            </a:r>
            <a:r>
              <a:rPr lang="pt-BR" dirty="0" err="1" smtClean="0"/>
              <a:t>pervasivos</a:t>
            </a:r>
            <a:r>
              <a:rPr lang="pt-BR" dirty="0" smtClean="0"/>
              <a:t> locais, aumentando o diminuindo a utilização dos recursos computacionais.</a:t>
            </a:r>
          </a:p>
          <a:p>
            <a:endParaRPr lang="pt-BR" dirty="0"/>
          </a:p>
          <a:p>
            <a:r>
              <a:rPr lang="pt-BR" dirty="0" smtClean="0"/>
              <a:t>Módulo de Monitoramento Remoto (MMR)</a:t>
            </a:r>
          </a:p>
          <a:p>
            <a:r>
              <a:rPr lang="pt-BR" dirty="0" smtClean="0"/>
              <a:t>Módulo de Ontologias e </a:t>
            </a:r>
            <a:r>
              <a:rPr lang="pt-BR" i="1" dirty="0" err="1" smtClean="0"/>
              <a:t>Reasoning</a:t>
            </a:r>
            <a:r>
              <a:rPr lang="pt-BR" dirty="0" smtClean="0"/>
              <a:t> (MOR)</a:t>
            </a:r>
            <a:endParaRPr lang="pt-B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Módulo de Monitoramento Remoto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Armazena as informações enviadas pelos Módulos de Monitoramento Local das camadas </a:t>
            </a:r>
            <a:r>
              <a:rPr lang="pt-BR" dirty="0" err="1" smtClean="0"/>
              <a:t>pervasivas</a:t>
            </a:r>
            <a:r>
              <a:rPr lang="pt-BR" dirty="0" smtClean="0"/>
              <a:t> locais e envia essas informações ao MOR.</a:t>
            </a:r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de Ontologias e </a:t>
            </a:r>
            <a:r>
              <a:rPr lang="pt-BR" i="1" dirty="0" err="1" smtClean="0"/>
              <a:t>Reasoning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Responsável por processar as informações de contexto e realizar inferências acerca dessas informações, com a utilização de uma ontologia correspondente ao ambiente </a:t>
            </a:r>
            <a:r>
              <a:rPr lang="pt-BR" dirty="0" err="1" smtClean="0"/>
              <a:t>pervasivo</a:t>
            </a:r>
            <a:r>
              <a:rPr lang="pt-BR" dirty="0" smtClean="0"/>
              <a:t> local.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Todo o processamento da arquitetura ocorre no MOR.</a:t>
            </a:r>
            <a:endParaRPr lang="pt-B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Remoto</a:t>
            </a:r>
            <a:endParaRPr lang="pt-BR" dirty="0"/>
          </a:p>
        </p:txBody>
      </p:sp>
      <p:pic>
        <p:nvPicPr>
          <p:cNvPr id="28674" name="Picture 2" descr="C:\Users\ikke\Desktop\dissertacao_henrique\figuras\proposta_remo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6761942" cy="39520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BM 701 Electronic analytical control un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268760"/>
            <a:ext cx="5683831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Ontologia para Representação de 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Ontologia genérica</a:t>
            </a:r>
          </a:p>
          <a:p>
            <a:pPr lvl="1"/>
            <a:r>
              <a:rPr lang="pt-BR" dirty="0" smtClean="0"/>
              <a:t>OWL</a:t>
            </a:r>
          </a:p>
          <a:p>
            <a:pPr lvl="2"/>
            <a:r>
              <a:rPr lang="pt-BR" dirty="0" err="1" smtClean="0"/>
              <a:t>Protégé</a:t>
            </a:r>
            <a:endParaRPr lang="pt-BR" dirty="0" smtClean="0"/>
          </a:p>
          <a:p>
            <a:pPr lvl="1"/>
            <a:r>
              <a:rPr lang="pt-BR" dirty="0" err="1" smtClean="0"/>
              <a:t>Estensível</a:t>
            </a:r>
            <a:endParaRPr lang="pt-BR" dirty="0" smtClean="0"/>
          </a:p>
          <a:p>
            <a:pPr lvl="1"/>
            <a:endParaRPr lang="pt-BR" dirty="0"/>
          </a:p>
          <a:p>
            <a:pPr algn="just"/>
            <a:r>
              <a:rPr lang="pt-BR" dirty="0" smtClean="0"/>
              <a:t>Composta por classes que representam as entidades do ambiente </a:t>
            </a:r>
            <a:r>
              <a:rPr lang="pt-BR" dirty="0" err="1" smtClean="0"/>
              <a:t>pervasivo</a:t>
            </a:r>
            <a:r>
              <a:rPr lang="pt-BR" dirty="0" smtClean="0"/>
              <a:t>, atributos que caracterizam essas classes e relacionamentos entre essas classes.</a:t>
            </a:r>
            <a:endParaRPr lang="pt-B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3424" t="45180" r="3463" b="18227"/>
          <a:stretch>
            <a:fillRect/>
          </a:stretch>
        </p:blipFill>
        <p:spPr bwMode="auto">
          <a:xfrm>
            <a:off x="827584" y="1556792"/>
            <a:ext cx="7704856" cy="478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Classes</a:t>
            </a:r>
            <a:endParaRPr lang="pt-BR" dirty="0"/>
          </a:p>
        </p:txBody>
      </p:sp>
      <p:pic>
        <p:nvPicPr>
          <p:cNvPr id="30722" name="Picture 2" descr="C:\Users\ikke\Desktop\dissertacao_henrique\figuras\hierarquiaclass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9130"/>
            <a:ext cx="6943023" cy="5398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atributos ou propriedades de uma classe são características que ela pode possuir e que serão usadas para diferenciá-las umas das outras (Freitas, 2011).</a:t>
            </a:r>
          </a:p>
          <a:p>
            <a:endParaRPr lang="pt-BR" dirty="0"/>
          </a:p>
          <a:p>
            <a:r>
              <a:rPr lang="pt-BR" dirty="0" smtClean="0"/>
              <a:t>Cada classe na ontologia sugerida apresenta atributos distintos e relacionados as suas funcionalidades no ambiente.</a:t>
            </a:r>
            <a:endParaRPr lang="pt-B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</a:t>
            </a:r>
            <a:endParaRPr lang="pt-BR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3424" t="53135" r="3463" b="27773"/>
          <a:stretch>
            <a:fillRect/>
          </a:stretch>
        </p:blipFill>
        <p:spPr bwMode="auto">
          <a:xfrm>
            <a:off x="611560" y="213285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 da Ontologia</a:t>
            </a:r>
            <a:endParaRPr lang="pt-BR" dirty="0"/>
          </a:p>
        </p:txBody>
      </p:sp>
      <p:pic>
        <p:nvPicPr>
          <p:cNvPr id="32770" name="Picture 2" descr="C:\Users\ikke\Desktop\dissertacao_henrique\figuras\grafo_arq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771993" cy="4404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Escalabilidade</a:t>
            </a:r>
            <a:r>
              <a:rPr lang="pt-BR" dirty="0" smtClean="0"/>
              <a:t> da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 dos diferenciais da arquitetura proposta é a capacidade de acomodar novos dispositivos ou novos ambientes com um mínimo de esforço.</a:t>
            </a:r>
          </a:p>
          <a:p>
            <a:r>
              <a:rPr lang="pt-BR" dirty="0" smtClean="0"/>
              <a:t>Dois modelos:</a:t>
            </a:r>
          </a:p>
          <a:p>
            <a:pPr lvl="1"/>
            <a:r>
              <a:rPr lang="pt-BR" dirty="0" err="1" smtClean="0"/>
              <a:t>Escalabilidade</a:t>
            </a:r>
            <a:r>
              <a:rPr lang="pt-BR" dirty="0" smtClean="0"/>
              <a:t> Horizontal (</a:t>
            </a:r>
            <a:r>
              <a:rPr lang="pt-BR" i="1" dirty="0" err="1" smtClean="0"/>
              <a:t>scale</a:t>
            </a:r>
            <a:r>
              <a:rPr lang="pt-BR" i="1" dirty="0" smtClean="0"/>
              <a:t> out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Escalabilidade</a:t>
            </a:r>
            <a:r>
              <a:rPr lang="pt-BR" dirty="0" smtClean="0"/>
              <a:t> Vertical (</a:t>
            </a:r>
            <a:r>
              <a:rPr lang="pt-BR" i="1" dirty="0" err="1" smtClean="0"/>
              <a:t>scale</a:t>
            </a:r>
            <a:r>
              <a:rPr lang="pt-BR" i="1" dirty="0" smtClean="0"/>
              <a:t> </a:t>
            </a:r>
            <a:r>
              <a:rPr lang="pt-BR" i="1" dirty="0" err="1" smtClean="0"/>
              <a:t>up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Escalabilidade</a:t>
            </a:r>
            <a:r>
              <a:rPr lang="pt-BR" dirty="0" smtClean="0"/>
              <a:t> Horizontal</a:t>
            </a:r>
            <a:endParaRPr lang="pt-BR" dirty="0"/>
          </a:p>
        </p:txBody>
      </p:sp>
      <p:pic>
        <p:nvPicPr>
          <p:cNvPr id="33794" name="Picture 2" descr="C:\Users\ikke\Desktop\dissertacao_henrique\figuras\escalar_mor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0768"/>
            <a:ext cx="5939299" cy="51430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Escalabilidade</a:t>
            </a:r>
            <a:r>
              <a:rPr lang="pt-BR" dirty="0" smtClean="0"/>
              <a:t> Vertical</a:t>
            </a:r>
            <a:endParaRPr lang="pt-BR" dirty="0"/>
          </a:p>
        </p:txBody>
      </p:sp>
      <p:pic>
        <p:nvPicPr>
          <p:cNvPr id="34818" name="Picture 2" descr="C:\Users\ikke\Desktop\dissertacao_henrique\figuras\escalar_mora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5798356" cy="49317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longo do tempo várias arquiteturas foram propostas.</a:t>
            </a:r>
          </a:p>
          <a:p>
            <a:endParaRPr lang="pt-BR" dirty="0"/>
          </a:p>
          <a:p>
            <a:r>
              <a:rPr lang="pt-BR" dirty="0" smtClean="0"/>
              <a:t>Midas</a:t>
            </a:r>
          </a:p>
          <a:p>
            <a:r>
              <a:rPr lang="pt-BR" dirty="0" err="1" smtClean="0"/>
              <a:t>ISAMpe</a:t>
            </a:r>
            <a:endParaRPr lang="pt-BR" dirty="0" smtClean="0"/>
          </a:p>
          <a:p>
            <a:r>
              <a:rPr lang="pt-BR" dirty="0" err="1" smtClean="0"/>
              <a:t>OntoHealth</a:t>
            </a:r>
            <a:endParaRPr lang="pt-BR" dirty="0" smtClean="0"/>
          </a:p>
          <a:p>
            <a:r>
              <a:rPr lang="pt-BR" dirty="0" err="1" smtClean="0"/>
              <a:t>CoBrA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xtremetech.com/wp-content/uploads/2011/08/ibm-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08720"/>
            <a:ext cx="7325544" cy="4871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CoBrA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Baseada em agentes</a:t>
            </a:r>
          </a:p>
          <a:p>
            <a:r>
              <a:rPr lang="pt-BR" dirty="0" smtClean="0"/>
              <a:t>Três pontos principais:</a:t>
            </a:r>
          </a:p>
          <a:p>
            <a:pPr lvl="1"/>
            <a:r>
              <a:rPr lang="pt-BR" dirty="0" smtClean="0"/>
              <a:t>Necessidade de uma ontologia comum</a:t>
            </a:r>
          </a:p>
          <a:p>
            <a:pPr lvl="1"/>
            <a:r>
              <a:rPr lang="pt-BR" dirty="0" smtClean="0"/>
              <a:t>Um modelo compartilhado de contexto entre os agentes</a:t>
            </a:r>
          </a:p>
          <a:p>
            <a:pPr lvl="1"/>
            <a:r>
              <a:rPr lang="pt-BR" dirty="0" smtClean="0"/>
              <a:t>Política de controle de acesso as informações</a:t>
            </a:r>
            <a:endParaRPr lang="pt-B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CoBrA</a:t>
            </a:r>
            <a:endParaRPr lang="pt-BR" dirty="0"/>
          </a:p>
        </p:txBody>
      </p:sp>
      <p:pic>
        <p:nvPicPr>
          <p:cNvPr id="35842" name="Picture 2" descr="C:\Users\ikke\Desktop\dissertacao_henrique\figuras\cobr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7056784" cy="500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Simples</a:t>
            </a:r>
          </a:p>
          <a:p>
            <a:pPr lvl="1"/>
            <a:r>
              <a:rPr lang="pt-BR" dirty="0" smtClean="0"/>
              <a:t>Utilização de sensores</a:t>
            </a:r>
          </a:p>
          <a:p>
            <a:pPr lvl="1"/>
            <a:r>
              <a:rPr lang="pt-BR" dirty="0" err="1" smtClean="0"/>
              <a:t>PDAs</a:t>
            </a:r>
            <a:endParaRPr lang="pt-BR" dirty="0" smtClean="0"/>
          </a:p>
          <a:p>
            <a:pPr lvl="1"/>
            <a:r>
              <a:rPr lang="pt-BR" dirty="0" smtClean="0"/>
              <a:t>Computador Central</a:t>
            </a:r>
          </a:p>
          <a:p>
            <a:pPr lvl="1"/>
            <a:r>
              <a:rPr lang="pt-BR" dirty="0" smtClean="0"/>
              <a:t>Regras escritas em código</a:t>
            </a:r>
            <a:endParaRPr lang="pt-B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Midas</a:t>
            </a:r>
            <a:endParaRPr lang="pt-BR" dirty="0"/>
          </a:p>
        </p:txBody>
      </p:sp>
      <p:pic>
        <p:nvPicPr>
          <p:cNvPr id="36866" name="Picture 2" descr="C:\Users\ikke\Desktop\dissertacao_henrique\figuras\tradarq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28800"/>
            <a:ext cx="4955554" cy="4115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ISAMpe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Ambiente </a:t>
            </a:r>
            <a:r>
              <a:rPr lang="pt-BR" dirty="0" err="1" smtClean="0"/>
              <a:t>pervasivo</a:t>
            </a:r>
            <a:r>
              <a:rPr lang="pt-BR" dirty="0" smtClean="0"/>
              <a:t> em grade</a:t>
            </a:r>
          </a:p>
          <a:p>
            <a:pPr lvl="1"/>
            <a:r>
              <a:rPr lang="pt-BR" dirty="0" smtClean="0"/>
              <a:t>Formado por células (</a:t>
            </a:r>
            <a:r>
              <a:rPr lang="pt-BR" dirty="0" err="1" smtClean="0"/>
              <a:t>EXEHDACells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Nós Fixos (</a:t>
            </a:r>
            <a:r>
              <a:rPr lang="pt-BR" dirty="0" err="1" smtClean="0"/>
              <a:t>EXEHDAnodes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Nós Móveis (</a:t>
            </a:r>
            <a:r>
              <a:rPr lang="pt-BR" dirty="0" err="1" smtClean="0"/>
              <a:t>EXEHDAmobs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Computador Central (</a:t>
            </a:r>
            <a:r>
              <a:rPr lang="pt-BR" dirty="0" err="1" smtClean="0"/>
              <a:t>EXEHDABase</a:t>
            </a:r>
            <a:r>
              <a:rPr lang="pt-BR" dirty="0" smtClean="0"/>
              <a:t>(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Troca de informação contextual entre as células</a:t>
            </a:r>
            <a:endParaRPr lang="pt-B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ISAMpe</a:t>
            </a:r>
            <a:endParaRPr lang="pt-BR" dirty="0"/>
          </a:p>
        </p:txBody>
      </p:sp>
      <p:pic>
        <p:nvPicPr>
          <p:cNvPr id="37890" name="Picture 2" descr="C:\Users\ikke\Desktop\dissertacao_henrique\figuras\isa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667793" cy="4591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OntoHealth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Arquitetura </a:t>
            </a:r>
            <a:r>
              <a:rPr lang="pt-BR" dirty="0" err="1" smtClean="0"/>
              <a:t>pervasiva</a:t>
            </a:r>
            <a:r>
              <a:rPr lang="pt-BR" dirty="0" smtClean="0"/>
              <a:t> para ambientes hospitalares.</a:t>
            </a:r>
          </a:p>
          <a:p>
            <a:pPr algn="just"/>
            <a:r>
              <a:rPr lang="pt-BR" dirty="0" err="1" smtClean="0"/>
              <a:t>Escalável</a:t>
            </a:r>
            <a:endParaRPr lang="pt-BR" dirty="0" smtClean="0"/>
          </a:p>
          <a:p>
            <a:pPr algn="just"/>
            <a:r>
              <a:rPr lang="pt-BR" dirty="0" smtClean="0"/>
              <a:t>Multinível</a:t>
            </a:r>
          </a:p>
          <a:p>
            <a:pPr algn="just"/>
            <a:r>
              <a:rPr lang="pt-BR" dirty="0" smtClean="0"/>
              <a:t>Específica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OntoHealth</a:t>
            </a:r>
            <a:endParaRPr lang="pt-BR" dirty="0"/>
          </a:p>
        </p:txBody>
      </p:sp>
      <p:pic>
        <p:nvPicPr>
          <p:cNvPr id="38914" name="Picture 2" descr="C:\Users\ikke\Desktop\dissertacao_henrique\figuras\jona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340768"/>
            <a:ext cx="5458314" cy="50310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</a:t>
            </a:r>
            <a:endParaRPr lang="pt-BR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4319" t="59499" r="5253" b="29364"/>
          <a:stretch>
            <a:fillRect/>
          </a:stretch>
        </p:blipFill>
        <p:spPr bwMode="auto">
          <a:xfrm>
            <a:off x="179512" y="2852936"/>
            <a:ext cx="874382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 – Parte 2</a:t>
            </a:r>
            <a:endParaRPr lang="pt-BR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6109" t="46771" r="5253" b="40501"/>
          <a:stretch>
            <a:fillRect/>
          </a:stretch>
        </p:blipFill>
        <p:spPr bwMode="auto">
          <a:xfrm>
            <a:off x="1475656" y="2492896"/>
            <a:ext cx="691276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oldcomputers.net/pics/compaqii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5496400" cy="4104456"/>
          </a:xfrm>
          <a:prstGeom prst="rect">
            <a:avLst/>
          </a:prstGeom>
          <a:noFill/>
        </p:spPr>
      </p:pic>
      <p:pic>
        <p:nvPicPr>
          <p:cNvPr id="19460" name="Picture 4" descr="http://oldcomputers.net/pics/compaqiii-clos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852936"/>
            <a:ext cx="2905125" cy="2000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Estudo Controlado</a:t>
            </a:r>
          </a:p>
          <a:p>
            <a:pPr lvl="1"/>
            <a:r>
              <a:rPr lang="pt-BR" dirty="0" smtClean="0"/>
              <a:t>Implementação de um ambiente de computação </a:t>
            </a:r>
            <a:r>
              <a:rPr lang="pt-BR" dirty="0" err="1" smtClean="0"/>
              <a:t>pervasiva</a:t>
            </a:r>
            <a:r>
              <a:rPr lang="pt-BR" dirty="0" smtClean="0"/>
              <a:t> residencial.</a:t>
            </a:r>
          </a:p>
          <a:p>
            <a:pPr lvl="2"/>
            <a:r>
              <a:rPr lang="pt-BR" dirty="0" smtClean="0"/>
              <a:t>Ambiente local programado a mão</a:t>
            </a:r>
          </a:p>
          <a:p>
            <a:pPr lvl="2"/>
            <a:r>
              <a:rPr lang="pt-BR" i="1" dirty="0" smtClean="0"/>
              <a:t>Ambiente remoto usando tecnologias “</a:t>
            </a:r>
            <a:r>
              <a:rPr lang="pt-BR" i="1" dirty="0" err="1" smtClean="0"/>
              <a:t>off-the-shelf</a:t>
            </a:r>
            <a:r>
              <a:rPr lang="pt-BR" i="1" dirty="0" smtClean="0"/>
              <a:t>”</a:t>
            </a:r>
            <a:endParaRPr lang="pt-BR" dirty="0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41986" name="Picture 2" descr="C:\Users\ikke\Desktop\dissertacao_henrique\figuras\prov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340768"/>
            <a:ext cx="4867955" cy="5153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Quatro Salas</a:t>
            </a:r>
          </a:p>
          <a:p>
            <a:pPr lvl="1"/>
            <a:r>
              <a:rPr lang="pt-BR" dirty="0" smtClean="0"/>
              <a:t>Cada sala com:</a:t>
            </a:r>
          </a:p>
          <a:p>
            <a:pPr lvl="2"/>
            <a:r>
              <a:rPr lang="pt-BR" dirty="0" smtClean="0"/>
              <a:t>1 computador</a:t>
            </a:r>
          </a:p>
          <a:p>
            <a:pPr lvl="2"/>
            <a:r>
              <a:rPr lang="pt-BR" dirty="0" smtClean="0"/>
              <a:t>3 sensores</a:t>
            </a:r>
          </a:p>
          <a:p>
            <a:pPr lvl="3"/>
            <a:r>
              <a:rPr lang="pt-BR" dirty="0" smtClean="0"/>
              <a:t>Presença</a:t>
            </a:r>
          </a:p>
          <a:p>
            <a:pPr lvl="3"/>
            <a:r>
              <a:rPr lang="pt-BR" dirty="0" smtClean="0"/>
              <a:t>Luminosidade</a:t>
            </a:r>
          </a:p>
          <a:p>
            <a:pPr lvl="3"/>
            <a:r>
              <a:rPr lang="pt-BR" dirty="0" smtClean="0"/>
              <a:t>Ruído</a:t>
            </a:r>
          </a:p>
          <a:p>
            <a:pPr lvl="3"/>
            <a:endParaRPr lang="pt-BR" dirty="0"/>
          </a:p>
          <a:p>
            <a:pPr lvl="1"/>
            <a:r>
              <a:rPr lang="pt-BR" dirty="0" err="1" smtClean="0"/>
              <a:t>Tablet</a:t>
            </a:r>
            <a:r>
              <a:rPr lang="pt-BR" dirty="0" smtClean="0"/>
              <a:t> Móvel</a:t>
            </a:r>
            <a:endParaRPr lang="pt-BR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Aplicação </a:t>
            </a:r>
            <a:r>
              <a:rPr lang="pt-BR" dirty="0" err="1" smtClean="0"/>
              <a:t>Pervasiva</a:t>
            </a:r>
            <a:endParaRPr lang="pt-BR" dirty="0" smtClean="0"/>
          </a:p>
          <a:p>
            <a:pPr lvl="1"/>
            <a:r>
              <a:rPr lang="pt-BR" dirty="0" smtClean="0"/>
              <a:t>Protótipo desenvolvido utilizando HTML5 em conjunto com </a:t>
            </a:r>
            <a:r>
              <a:rPr lang="pt-BR" dirty="0" err="1" smtClean="0"/>
              <a:t>Node</a:t>
            </a:r>
            <a:r>
              <a:rPr lang="pt-BR" dirty="0" smtClean="0"/>
              <a:t> JS sendo executada no Módulo Atuador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Dispositivos eram apenas clientes da aplicação</a:t>
            </a:r>
            <a:endParaRPr lang="pt-BR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Módulo de Monitoramento Local</a:t>
            </a:r>
          </a:p>
          <a:p>
            <a:pPr lvl="1" algn="just"/>
            <a:r>
              <a:rPr lang="pt-BR" dirty="0" err="1" smtClean="0"/>
              <a:t>SQLite</a:t>
            </a:r>
            <a:r>
              <a:rPr lang="pt-BR" dirty="0" smtClean="0"/>
              <a:t> para armazenamento de dados</a:t>
            </a:r>
          </a:p>
          <a:p>
            <a:pPr lvl="1" algn="just"/>
            <a:r>
              <a:rPr lang="pt-BR" dirty="0" err="1" smtClean="0"/>
              <a:t>Twisted</a:t>
            </a:r>
            <a:r>
              <a:rPr lang="pt-BR" dirty="0" smtClean="0"/>
              <a:t> para comunicação com sensores e com o Módulo Remoto</a:t>
            </a:r>
            <a:endParaRPr lang="pt-BR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Ontologia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estendido da ontologia proposta.</a:t>
            </a:r>
          </a:p>
          <a:p>
            <a:pPr lvl="1"/>
            <a:r>
              <a:rPr lang="pt-BR" dirty="0" smtClean="0"/>
              <a:t>Criação de três classes de sensores</a:t>
            </a:r>
          </a:p>
          <a:p>
            <a:pPr lvl="1"/>
            <a:r>
              <a:rPr lang="pt-BR" dirty="0" smtClean="0"/>
              <a:t>Criação de um novo relacionamento entre </a:t>
            </a:r>
            <a:r>
              <a:rPr lang="pt-BR" dirty="0" err="1" smtClean="0"/>
              <a:t>Presence</a:t>
            </a:r>
            <a:r>
              <a:rPr lang="pt-BR" dirty="0" smtClean="0"/>
              <a:t> e </a:t>
            </a:r>
            <a:r>
              <a:rPr lang="pt-BR" dirty="0" err="1" smtClean="0"/>
              <a:t>Person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 SPARQL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Seis consultas:</a:t>
            </a:r>
          </a:p>
          <a:p>
            <a:pPr lvl="1"/>
            <a:r>
              <a:rPr lang="pt-BR" dirty="0" err="1" smtClean="0"/>
              <a:t>volumeTooLow</a:t>
            </a:r>
            <a:endParaRPr lang="pt-BR" dirty="0" smtClean="0"/>
          </a:p>
          <a:p>
            <a:pPr lvl="1"/>
            <a:r>
              <a:rPr lang="pt-BR" dirty="0" err="1" smtClean="0"/>
              <a:t>volumeTooHigh</a:t>
            </a:r>
            <a:endParaRPr lang="pt-BR" dirty="0" smtClean="0"/>
          </a:p>
          <a:p>
            <a:pPr lvl="1"/>
            <a:r>
              <a:rPr lang="pt-BR" dirty="0" err="1" smtClean="0"/>
              <a:t>screenOff</a:t>
            </a:r>
            <a:endParaRPr lang="pt-BR" dirty="0" smtClean="0"/>
          </a:p>
          <a:p>
            <a:pPr lvl="1"/>
            <a:r>
              <a:rPr lang="pt-BR" dirty="0" err="1" smtClean="0"/>
              <a:t>screenOn</a:t>
            </a:r>
            <a:endParaRPr lang="pt-BR" dirty="0" smtClean="0"/>
          </a:p>
          <a:p>
            <a:pPr lvl="1"/>
            <a:r>
              <a:rPr lang="pt-BR" dirty="0" err="1" smtClean="0"/>
              <a:t>brightnessTooLow</a:t>
            </a:r>
            <a:endParaRPr lang="pt-BR" dirty="0" smtClean="0"/>
          </a:p>
          <a:p>
            <a:pPr lvl="1"/>
            <a:r>
              <a:rPr lang="pt-BR" dirty="0" err="1" smtClean="0"/>
              <a:t>brightnessTooHigh</a:t>
            </a:r>
            <a:endParaRPr lang="pt-B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Remoto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Implementado utilizando instâncias virtuais no </a:t>
            </a:r>
            <a:r>
              <a:rPr lang="pt-BR" dirty="0" err="1" smtClean="0"/>
              <a:t>Amazon</a:t>
            </a:r>
            <a:r>
              <a:rPr lang="pt-BR" dirty="0" smtClean="0"/>
              <a:t> EC2.</a:t>
            </a:r>
          </a:p>
          <a:p>
            <a:pPr lvl="1"/>
            <a:r>
              <a:rPr lang="pt-BR" dirty="0" smtClean="0"/>
              <a:t>Módulo de Monitoramento Geral</a:t>
            </a:r>
          </a:p>
          <a:p>
            <a:pPr lvl="2"/>
            <a:r>
              <a:rPr lang="pt-BR" dirty="0" smtClean="0"/>
              <a:t>Oracle 11g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Módulo de Ontologias e </a:t>
            </a:r>
            <a:r>
              <a:rPr lang="pt-BR" i="1" dirty="0" err="1" smtClean="0"/>
              <a:t>Reasoning</a:t>
            </a:r>
            <a:endParaRPr lang="pt-BR" dirty="0" smtClean="0"/>
          </a:p>
          <a:p>
            <a:pPr lvl="2"/>
            <a:r>
              <a:rPr lang="pt-BR" dirty="0" err="1" smtClean="0"/>
              <a:t>Openlink</a:t>
            </a:r>
            <a:r>
              <a:rPr lang="pt-BR" dirty="0" smtClean="0"/>
              <a:t> Virtuoso</a:t>
            </a:r>
          </a:p>
          <a:p>
            <a:pPr lvl="3"/>
            <a:r>
              <a:rPr lang="pt-BR" dirty="0" smtClean="0"/>
              <a:t>SPARQL em cima de OWL</a:t>
            </a:r>
            <a:endParaRPr lang="pt-BR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Ontologia do Caso de Uso</a:t>
            </a:r>
            <a:endParaRPr lang="pt-BR" dirty="0"/>
          </a:p>
        </p:txBody>
      </p:sp>
      <p:pic>
        <p:nvPicPr>
          <p:cNvPr id="43010" name="Picture 2" descr="C:\Users\ikke\Desktop\dissertacao_henrique\figuras\ontopopulad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0498"/>
            <a:ext cx="7718807" cy="5550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A popularização dos dispositivos móveis e computadores de baixo custo está permitindo que a visão da computação </a:t>
            </a:r>
            <a:r>
              <a:rPr lang="pt-BR" dirty="0" err="1" smtClean="0"/>
              <a:t>pervasiva</a:t>
            </a:r>
            <a:r>
              <a:rPr lang="pt-BR" dirty="0" smtClean="0"/>
              <a:t> se torne realidade.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arquitetura proposta pode resolver alguns dos problemas existentes como o alto custo envolvido na criação e manutenção de um ambiente </a:t>
            </a:r>
            <a:r>
              <a:rPr lang="pt-BR" dirty="0" err="1" smtClean="0"/>
              <a:t>pervasivo</a:t>
            </a:r>
            <a:r>
              <a:rPr lang="pt-BR" dirty="0" smtClean="0"/>
              <a:t>.</a:t>
            </a:r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://rabbiholtz.files.wordpress.com/2011/04/ipa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2695228" cy="2695228"/>
          </a:xfrm>
          <a:prstGeom prst="rect">
            <a:avLst/>
          </a:prstGeom>
          <a:noFill/>
        </p:spPr>
      </p:pic>
      <p:pic>
        <p:nvPicPr>
          <p:cNvPr id="20486" name="Picture 6" descr="http://ii.alatest.com/product/full/f/f/Samsung-I9100-Galaxy-S-II-16GB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628800"/>
            <a:ext cx="2262164" cy="2262164"/>
          </a:xfrm>
          <a:prstGeom prst="rect">
            <a:avLst/>
          </a:prstGeom>
          <a:noFill/>
        </p:spPr>
      </p:pic>
      <p:pic>
        <p:nvPicPr>
          <p:cNvPr id="20488" name="Picture 8" descr="macbook air 4 MacBook Air 15 polegada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573016"/>
            <a:ext cx="4476750" cy="3028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utilização de ontologias para representação de contexto foi positiva, pois permitiu a realização de inferências sobre o ambiente </a:t>
            </a:r>
            <a:r>
              <a:rPr lang="pt-BR" dirty="0" err="1" smtClean="0"/>
              <a:t>pervasivo</a:t>
            </a:r>
            <a:r>
              <a:rPr lang="pt-BR" dirty="0" smtClean="0"/>
              <a:t> e possibilitou o reuso das informações de </a:t>
            </a:r>
            <a:r>
              <a:rPr lang="pt-BR" dirty="0" err="1" smtClean="0"/>
              <a:t>contexo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Adaptação da ontologia de contexto para outros cenários.</a:t>
            </a:r>
          </a:p>
          <a:p>
            <a:pPr algn="just"/>
            <a:r>
              <a:rPr lang="pt-BR" dirty="0" smtClean="0"/>
              <a:t>Estudo compreensivo sobre custos da implementação da arquitetura definida e comparativo com os ambientes tradicionais.</a:t>
            </a:r>
          </a:p>
          <a:p>
            <a:pPr algn="just"/>
            <a:r>
              <a:rPr lang="pt-BR" dirty="0" smtClean="0"/>
              <a:t>Implantação da arquitetura em ambientes hospitalares </a:t>
            </a:r>
            <a:r>
              <a:rPr lang="pt-BR" dirty="0" err="1" smtClean="0"/>
              <a:t>pervasivos</a:t>
            </a:r>
            <a:r>
              <a:rPr lang="pt-BR" dirty="0" smtClean="0"/>
              <a:t> como os propostos por </a:t>
            </a:r>
            <a:r>
              <a:rPr lang="pt-BR" dirty="0" err="1" smtClean="0"/>
              <a:t>Gassen</a:t>
            </a:r>
            <a:r>
              <a:rPr lang="pt-BR" dirty="0" smtClean="0"/>
              <a:t> (2010) e Freitas (2011).</a:t>
            </a:r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Computação </a:t>
            </a:r>
            <a:r>
              <a:rPr lang="pt-BR" dirty="0" err="1" smtClean="0"/>
              <a:t>Pervasiva</a:t>
            </a:r>
            <a:endParaRPr lang="pt-BR" dirty="0" smtClean="0"/>
          </a:p>
          <a:p>
            <a:pPr lvl="1" algn="just"/>
            <a:r>
              <a:rPr lang="pt-BR" dirty="0" smtClean="0"/>
              <a:t>Novas maneiras de realizar a interação humano-computador</a:t>
            </a:r>
          </a:p>
          <a:p>
            <a:pPr lvl="1" algn="just"/>
            <a:r>
              <a:rPr lang="pt-BR" dirty="0" smtClean="0"/>
              <a:t>Utilização do computador para “melhorar” muitas tarefas do dia-a-dia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1671</Words>
  <Application>Microsoft Office PowerPoint</Application>
  <PresentationFormat>Apresentação na tela (4:3)</PresentationFormat>
  <Paragraphs>293</Paragraphs>
  <Slides>81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82" baseType="lpstr">
      <vt:lpstr>Tema do Office</vt:lpstr>
      <vt:lpstr>Uma Arquitetura para a Utilização de Computação nas Nuvens nos Ambientes de Computação Pervasiva</vt:lpstr>
      <vt:lpstr>Roteiro</vt:lpstr>
      <vt:lpstr>Introdução</vt:lpstr>
      <vt:lpstr>Slide 4</vt:lpstr>
      <vt:lpstr>Slide 5</vt:lpstr>
      <vt:lpstr>Slide 6</vt:lpstr>
      <vt:lpstr>Slide 7</vt:lpstr>
      <vt:lpstr>Slide 8</vt:lpstr>
      <vt:lpstr>Introdução</vt:lpstr>
      <vt:lpstr>Introdução</vt:lpstr>
      <vt:lpstr>Problema</vt:lpstr>
      <vt:lpstr>Problema</vt:lpstr>
      <vt:lpstr>Proposta</vt:lpstr>
      <vt:lpstr>Computação Pervasiva</vt:lpstr>
      <vt:lpstr>Computação Pervasiva</vt:lpstr>
      <vt:lpstr>Computação Pervasiva</vt:lpstr>
      <vt:lpstr>Software Pervasivo</vt:lpstr>
      <vt:lpstr>Consciência de Contexto</vt:lpstr>
      <vt:lpstr>Ontologias</vt:lpstr>
      <vt:lpstr>Ontologias</vt:lpstr>
      <vt:lpstr>Elementos de uma Ontologia</vt:lpstr>
      <vt:lpstr>Linguagens para Definição de Ontologias</vt:lpstr>
      <vt:lpstr>Linguagens para Definição de Ontologias</vt:lpstr>
      <vt:lpstr>Ontologias e a Computação Pervasiva</vt:lpstr>
      <vt:lpstr>Computação em Nuvem</vt:lpstr>
      <vt:lpstr>Computação em Nuvem</vt:lpstr>
      <vt:lpstr>Computação em Nuvem</vt:lpstr>
      <vt:lpstr>Computação em Nuvem</vt:lpstr>
      <vt:lpstr>Infraestrutura como Serviço (IaaS)</vt:lpstr>
      <vt:lpstr>Slide 30</vt:lpstr>
      <vt:lpstr>Plataforma como Serviço (PaaS)</vt:lpstr>
      <vt:lpstr>Slide 32</vt:lpstr>
      <vt:lpstr>Software como Serviço (SaaS)</vt:lpstr>
      <vt:lpstr>Slide 34</vt:lpstr>
      <vt:lpstr>Arquitetura Pervasiva Tradicional</vt:lpstr>
      <vt:lpstr>Arquitetura Pervasiva Tradicional</vt:lpstr>
      <vt:lpstr>Proposta de Arquitetura</vt:lpstr>
      <vt:lpstr>Requisitos</vt:lpstr>
      <vt:lpstr>Slide 39</vt:lpstr>
      <vt:lpstr>Dois Módulos Básicos</vt:lpstr>
      <vt:lpstr>Módulo Local</vt:lpstr>
      <vt:lpstr>Módulo Local - Sensores</vt:lpstr>
      <vt:lpstr>Módulo de Monitoramento Local</vt:lpstr>
      <vt:lpstr>Módulo Atuador</vt:lpstr>
      <vt:lpstr>Módulo Local</vt:lpstr>
      <vt:lpstr>Módulo Remoto</vt:lpstr>
      <vt:lpstr>Módulo de Monitoramento Remoto</vt:lpstr>
      <vt:lpstr>Módulo de Ontologias e Reasoning</vt:lpstr>
      <vt:lpstr>Módulo Remoto</vt:lpstr>
      <vt:lpstr>Ontologia para Representação de Contexto</vt:lpstr>
      <vt:lpstr>Classes</vt:lpstr>
      <vt:lpstr>Hierarquia de Classes</vt:lpstr>
      <vt:lpstr>Atributos</vt:lpstr>
      <vt:lpstr>Relacionamentos</vt:lpstr>
      <vt:lpstr>Grafo da Ontologia</vt:lpstr>
      <vt:lpstr>Escalabilidade da Arquitetura</vt:lpstr>
      <vt:lpstr>Escalabilidade Horizontal</vt:lpstr>
      <vt:lpstr>Escalabilidade Vertical</vt:lpstr>
      <vt:lpstr>Trabalhos Relacionados</vt:lpstr>
      <vt:lpstr>CoBrA</vt:lpstr>
      <vt:lpstr>CoBrA</vt:lpstr>
      <vt:lpstr>Midas</vt:lpstr>
      <vt:lpstr>Midas</vt:lpstr>
      <vt:lpstr>ISAMpe</vt:lpstr>
      <vt:lpstr>ISAMpe</vt:lpstr>
      <vt:lpstr>OntoHealth</vt:lpstr>
      <vt:lpstr>OntoHealth</vt:lpstr>
      <vt:lpstr>Comparativo</vt:lpstr>
      <vt:lpstr>Comparativo – Parte 2</vt:lpstr>
      <vt:lpstr>Estudo de Caso</vt:lpstr>
      <vt:lpstr>Visão Geral</vt:lpstr>
      <vt:lpstr>Ambiente Local</vt:lpstr>
      <vt:lpstr>Ambiente Local</vt:lpstr>
      <vt:lpstr>Ambiente Local</vt:lpstr>
      <vt:lpstr>Ontologia Utilizada</vt:lpstr>
      <vt:lpstr>Consultas SPARQL</vt:lpstr>
      <vt:lpstr>Módulo Remoto</vt:lpstr>
      <vt:lpstr>Visão da Ontologia do Caso de Uso</vt:lpstr>
      <vt:lpstr>Conclusão</vt:lpstr>
      <vt:lpstr>Conclusão</vt:lpstr>
      <vt:lpstr>Trabalhos Futuros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Arquitetura para a Utilização de Computação nas Nuvens nos Ambientes de Computação Pervasiva</dc:title>
  <dc:creator>ikke</dc:creator>
  <cp:lastModifiedBy>ikke</cp:lastModifiedBy>
  <cp:revision>20</cp:revision>
  <dcterms:created xsi:type="dcterms:W3CDTF">2012-03-22T11:50:01Z</dcterms:created>
  <dcterms:modified xsi:type="dcterms:W3CDTF">2012-03-22T14:43:20Z</dcterms:modified>
</cp:coreProperties>
</file>