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 autoAdjust="0"/>
    <p:restoredTop sz="94632" autoAdjust="0"/>
  </p:normalViewPr>
  <p:slideViewPr>
    <p:cSldViewPr snapToGrid="0" snapToObjects="1">
      <p:cViewPr varScale="1">
        <p:scale>
          <a:sx n="83" d="100"/>
          <a:sy n="83" d="100"/>
        </p:scale>
        <p:origin x="-17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5619E-3E27-5047-83E8-72630D3BF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01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5619E-3E27-5047-83E8-72630D3BF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86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5619E-3E27-5047-83E8-72630D3BF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3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5619E-3E27-5047-83E8-72630D3BF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58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5619E-3E27-5047-83E8-72630D3BF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87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5619E-3E27-5047-83E8-72630D3BF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98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5619E-3E27-5047-83E8-72630D3BF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90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5619E-3E27-5047-83E8-72630D3BF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2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5619E-3E27-5047-83E8-72630D3BF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57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5619E-3E27-5047-83E8-72630D3BF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24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A5619E-3E27-5047-83E8-72630D3BF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96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152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 smtClean="0">
                <a:solidFill>
                  <a:srgbClr val="336600"/>
                </a:solidFill>
              </a:defRPr>
            </a:lvl1pPr>
          </a:lstStyle>
          <a:p>
            <a:fld id="{6DA5619E-3E27-5047-83E8-72630D3BF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027" name="Group 26"/>
          <p:cNvGrpSpPr>
            <a:grpSpLocks/>
          </p:cNvGrpSpPr>
          <p:nvPr/>
        </p:nvGrpSpPr>
        <p:grpSpPr bwMode="auto">
          <a:xfrm>
            <a:off x="0" y="0"/>
            <a:ext cx="8991600" cy="1219200"/>
            <a:chOff x="0" y="0"/>
            <a:chExt cx="5664" cy="768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384" y="96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009900">
                    <a:gamma/>
                    <a:tint val="2431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33" name="Line 9"/>
            <p:cNvSpPr>
              <a:spLocks noChangeShapeType="1"/>
            </p:cNvSpPr>
            <p:nvPr userDrawn="1"/>
          </p:nvSpPr>
          <p:spPr bwMode="auto">
            <a:xfrm>
              <a:off x="0" y="528"/>
              <a:ext cx="5520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34" name="Line 10"/>
            <p:cNvSpPr>
              <a:spLocks noChangeShapeType="1"/>
            </p:cNvSpPr>
            <p:nvPr userDrawn="1"/>
          </p:nvSpPr>
          <p:spPr bwMode="auto">
            <a:xfrm>
              <a:off x="336" y="0"/>
              <a:ext cx="0" cy="768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auto">
            <a:xfrm>
              <a:off x="384" y="288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336600"/>
                </a:gs>
                <a:gs pos="100000">
                  <a:srgbClr val="336600">
                    <a:gamma/>
                    <a:tint val="21176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576" y="288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66FF33">
                    <a:gamma/>
                    <a:tint val="21176"/>
                    <a:invGamma/>
                  </a:srgbClr>
                </a:gs>
                <a:gs pos="100000">
                  <a:srgbClr val="66FF3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37" name="Rectangle 13"/>
            <p:cNvSpPr>
              <a:spLocks noChangeArrowheads="1"/>
            </p:cNvSpPr>
            <p:nvPr userDrawn="1"/>
          </p:nvSpPr>
          <p:spPr bwMode="auto">
            <a:xfrm>
              <a:off x="576" y="96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00CC00">
                    <a:gamma/>
                    <a:tint val="24314"/>
                    <a:invGamma/>
                  </a:srgbClr>
                </a:gs>
                <a:gs pos="100000">
                  <a:srgbClr val="00CC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46" name="Rectangle 22"/>
            <p:cNvSpPr>
              <a:spLocks noChangeArrowheads="1"/>
            </p:cNvSpPr>
            <p:nvPr userDrawn="1"/>
          </p:nvSpPr>
          <p:spPr bwMode="auto">
            <a:xfrm>
              <a:off x="68" y="288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66FF33">
                    <a:gamma/>
                    <a:tint val="21176"/>
                    <a:invGamma/>
                  </a:srgbClr>
                </a:gs>
                <a:gs pos="100000">
                  <a:srgbClr val="66FF3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47" name="Line 23"/>
            <p:cNvSpPr>
              <a:spLocks noChangeShapeType="1"/>
            </p:cNvSpPr>
            <p:nvPr userDrawn="1"/>
          </p:nvSpPr>
          <p:spPr bwMode="auto">
            <a:xfrm>
              <a:off x="288" y="288"/>
              <a:ext cx="0" cy="480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48" name="Rectangle 24"/>
            <p:cNvSpPr>
              <a:spLocks noChangeArrowheads="1"/>
            </p:cNvSpPr>
            <p:nvPr userDrawn="1"/>
          </p:nvSpPr>
          <p:spPr bwMode="auto">
            <a:xfrm>
              <a:off x="384" y="576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009900">
                    <a:gamma/>
                    <a:tint val="2431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49" name="Rectangle 25"/>
            <p:cNvSpPr>
              <a:spLocks noChangeArrowheads="1"/>
            </p:cNvSpPr>
            <p:nvPr userDrawn="1"/>
          </p:nvSpPr>
          <p:spPr bwMode="auto">
            <a:xfrm>
              <a:off x="5472" y="432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00CC00">
                    <a:gamma/>
                    <a:tint val="24314"/>
                    <a:invGamma/>
                  </a:srgbClr>
                </a:gs>
                <a:gs pos="100000">
                  <a:srgbClr val="00CC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grpSp>
        <p:nvGrpSpPr>
          <p:cNvPr id="1028" name="Group 41"/>
          <p:cNvGrpSpPr>
            <a:grpSpLocks/>
          </p:cNvGrpSpPr>
          <p:nvPr/>
        </p:nvGrpSpPr>
        <p:grpSpPr bwMode="auto">
          <a:xfrm>
            <a:off x="0" y="6094413"/>
            <a:ext cx="9144000" cy="762000"/>
            <a:chOff x="0" y="3839"/>
            <a:chExt cx="5760" cy="480"/>
          </a:xfrm>
        </p:grpSpPr>
        <p:sp>
          <p:nvSpPr>
            <p:cNvPr id="1053" name="Line 29"/>
            <p:cNvSpPr>
              <a:spLocks noChangeShapeType="1"/>
            </p:cNvSpPr>
            <p:nvPr userDrawn="1"/>
          </p:nvSpPr>
          <p:spPr bwMode="auto">
            <a:xfrm rot="10800000">
              <a:off x="0" y="4176"/>
              <a:ext cx="5760" cy="0"/>
            </a:xfrm>
            <a:prstGeom prst="line">
              <a:avLst/>
            </a:prstGeom>
            <a:noFill/>
            <a:ln w="19050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54" name="Line 30"/>
            <p:cNvSpPr>
              <a:spLocks noChangeShapeType="1"/>
            </p:cNvSpPr>
            <p:nvPr userDrawn="1"/>
          </p:nvSpPr>
          <p:spPr bwMode="auto">
            <a:xfrm rot="10800000">
              <a:off x="5472" y="3936"/>
              <a:ext cx="0" cy="288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58" name="Rectangle 34"/>
            <p:cNvSpPr>
              <a:spLocks noChangeArrowheads="1"/>
            </p:cNvSpPr>
            <p:nvPr userDrawn="1"/>
          </p:nvSpPr>
          <p:spPr bwMode="auto">
            <a:xfrm rot="10800000">
              <a:off x="5531" y="3936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66FF33">
                    <a:gamma/>
                    <a:tint val="21176"/>
                    <a:invGamma/>
                  </a:srgbClr>
                </a:gs>
                <a:gs pos="100000">
                  <a:srgbClr val="66FF33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auto">
            <a:xfrm rot="10800000">
              <a:off x="5495" y="3839"/>
              <a:ext cx="0" cy="480"/>
            </a:xfrm>
            <a:prstGeom prst="line">
              <a:avLst/>
            </a:prstGeom>
            <a:noFill/>
            <a:ln w="12700">
              <a:solidFill>
                <a:srgbClr val="66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/>
            </a:p>
          </p:txBody>
        </p:sp>
        <p:sp>
          <p:nvSpPr>
            <p:cNvPr id="1060" name="Rectangle 36"/>
            <p:cNvSpPr>
              <a:spLocks noChangeAspect="1" noChangeArrowheads="1"/>
            </p:cNvSpPr>
            <p:nvPr userDrawn="1"/>
          </p:nvSpPr>
          <p:spPr bwMode="auto">
            <a:xfrm rot="10800000">
              <a:off x="5328" y="4032"/>
              <a:ext cx="97" cy="97"/>
            </a:xfrm>
            <a:prstGeom prst="rect">
              <a:avLst/>
            </a:prstGeom>
            <a:gradFill rotWithShape="0">
              <a:gsLst>
                <a:gs pos="0">
                  <a:srgbClr val="009900"/>
                </a:gs>
                <a:gs pos="100000">
                  <a:srgbClr val="009900">
                    <a:gamma/>
                    <a:tint val="24314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/>
            </a:p>
          </p:txBody>
        </p:sp>
      </p:grp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7772400" y="152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2819D751-8D89-844F-9D6A-4F60A1A890AA}" type="slidenum">
              <a:rPr kumimoji="0" lang="ja-JP" altLang="en-US" sz="1400" b="1">
                <a:solidFill>
                  <a:srgbClr val="336600"/>
                </a:solidFill>
              </a:rPr>
              <a:pPr algn="r">
                <a:defRPr/>
              </a:pPr>
              <a:t>‹#›</a:t>
            </a:fld>
            <a:endParaRPr kumimoji="0" lang="en-US" altLang="ja-JP" sz="1400" b="1">
              <a:solidFill>
                <a:srgbClr val="3366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88712" cy="735129"/>
          </a:xfrm>
        </p:spPr>
        <p:txBody>
          <a:bodyPr/>
          <a:lstStyle/>
          <a:p>
            <a:r>
              <a:rPr lang="ja-JP" altLang="en-US" sz="3200" dirty="0" smtClean="0"/>
              <a:t>分析方法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76956"/>
            <a:ext cx="8229600" cy="4749208"/>
          </a:xfrm>
        </p:spPr>
        <p:txBody>
          <a:bodyPr/>
          <a:lstStyle/>
          <a:p>
            <a:r>
              <a:rPr kumimoji="1" lang="ja-JP" altLang="en-US" sz="2000" dirty="0" smtClean="0"/>
              <a:t>直近によく閲覧されたものほど、よく閲覧されると考えた（トレンド、季節など）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2013-04</a:t>
            </a:r>
            <a:r>
              <a:rPr lang="ja-JP" altLang="en-US" sz="2000" dirty="0" smtClean="0"/>
              <a:t>ーーー</a:t>
            </a:r>
            <a:r>
              <a:rPr lang="ja-JP" altLang="en-US" sz="2000" dirty="0" smtClean="0">
                <a:sym typeface="Wingdings"/>
              </a:rPr>
              <a:t>＞</a:t>
            </a:r>
            <a:r>
              <a:rPr lang="en-US" altLang="ja-JP" sz="2000" dirty="0" smtClean="0">
                <a:sym typeface="Wingdings"/>
              </a:rPr>
              <a:t>log_season7.csv(</a:t>
            </a:r>
            <a:r>
              <a:rPr lang="ja-JP" altLang="en-US" sz="2000" dirty="0" smtClean="0">
                <a:sym typeface="Wingdings"/>
              </a:rPr>
              <a:t>データファイル名</a:t>
            </a:r>
            <a:r>
              <a:rPr lang="en-US" altLang="ja-JP" sz="2000" dirty="0" smtClean="0">
                <a:sym typeface="Wingdings"/>
              </a:rPr>
              <a:t>)</a:t>
            </a:r>
          </a:p>
          <a:p>
            <a:r>
              <a:rPr lang="en-US" altLang="ja-JP" sz="2000" dirty="0" smtClean="0">
                <a:sym typeface="Wingdings"/>
              </a:rPr>
              <a:t>2013-04-19~30</a:t>
            </a:r>
            <a:r>
              <a:rPr lang="ja-JP" altLang="en-US" sz="2000" dirty="0" smtClean="0">
                <a:sym typeface="Wingdings"/>
              </a:rPr>
              <a:t>ーーー＞</a:t>
            </a:r>
            <a:r>
              <a:rPr lang="en-US" altLang="ja-JP" sz="2000" dirty="0" smtClean="0">
                <a:sym typeface="Wingdings"/>
              </a:rPr>
              <a:t>log_season9.csv</a:t>
            </a:r>
          </a:p>
          <a:p>
            <a:r>
              <a:rPr lang="en-US" altLang="ja-JP" sz="2000" dirty="0" smtClean="0">
                <a:sym typeface="Wingdings"/>
              </a:rPr>
              <a:t>2012,2013</a:t>
            </a:r>
            <a:r>
              <a:rPr lang="ja-JP" altLang="en-US" sz="2000" dirty="0" smtClean="0">
                <a:sym typeface="Wingdings"/>
              </a:rPr>
              <a:t>の</a:t>
            </a:r>
            <a:r>
              <a:rPr lang="en-US" altLang="ja-JP" sz="2000" dirty="0" smtClean="0">
                <a:sym typeface="Wingdings"/>
              </a:rPr>
              <a:t>4,5,6,7</a:t>
            </a:r>
            <a:r>
              <a:rPr lang="ja-JP" altLang="en-US" sz="2000" dirty="0" smtClean="0">
                <a:sym typeface="Wingdings"/>
              </a:rPr>
              <a:t>月ーーー＞</a:t>
            </a:r>
            <a:r>
              <a:rPr lang="en-US" altLang="ja-JP" sz="2000" dirty="0" err="1" smtClean="0">
                <a:sym typeface="Wingdings"/>
              </a:rPr>
              <a:t>LOG_SEASON.csv</a:t>
            </a:r>
            <a:endParaRPr lang="en-US" altLang="ja-JP" sz="2000" dirty="0" smtClean="0">
              <a:sym typeface="Wingdings"/>
            </a:endParaRPr>
          </a:p>
          <a:p>
            <a:r>
              <a:rPr lang="ja-JP" altLang="en-US" sz="2000" dirty="0" smtClean="0">
                <a:sym typeface="Wingdings"/>
              </a:rPr>
              <a:t>商品抽出は</a:t>
            </a:r>
            <a:r>
              <a:rPr lang="en-US" altLang="ja-JP" sz="2000" dirty="0" err="1" smtClean="0">
                <a:sym typeface="Wingdings"/>
              </a:rPr>
              <a:t>datasci_fes.py</a:t>
            </a:r>
            <a:r>
              <a:rPr lang="en-US" altLang="ja-JP" sz="2000" dirty="0">
                <a:sym typeface="Wingdings"/>
              </a:rPr>
              <a:t>(Python </a:t>
            </a:r>
            <a:r>
              <a:rPr lang="en-US" altLang="ja-JP" sz="2000" dirty="0"/>
              <a:t>2.7.8</a:t>
            </a:r>
            <a:r>
              <a:rPr lang="en-US" altLang="ja-JP" sz="2000" dirty="0" smtClean="0"/>
              <a:t>)</a:t>
            </a:r>
            <a:endParaRPr lang="en-US" altLang="ja-JP" sz="2000" dirty="0" smtClean="0">
              <a:sym typeface="Wingdings"/>
            </a:endParaRPr>
          </a:p>
          <a:p>
            <a:r>
              <a:rPr lang="ja-JP" altLang="en-US" sz="2000" dirty="0" smtClean="0">
                <a:sym typeface="Wingdings"/>
              </a:rPr>
              <a:t>商品</a:t>
            </a:r>
            <a:r>
              <a:rPr lang="en-US" altLang="ja-JP" sz="2000" dirty="0" smtClean="0">
                <a:sym typeface="Wingdings"/>
              </a:rPr>
              <a:t>ID</a:t>
            </a:r>
            <a:r>
              <a:rPr lang="ja-JP" altLang="en-US" sz="2000" dirty="0" smtClean="0">
                <a:sym typeface="Wingdings"/>
              </a:rPr>
              <a:t>は</a:t>
            </a:r>
            <a:r>
              <a:rPr lang="en-US" altLang="ja-JP" sz="2000" dirty="0" smtClean="0">
                <a:sym typeface="Wingdings"/>
              </a:rPr>
              <a:t>datasci_fes77.py(Python </a:t>
            </a:r>
            <a:r>
              <a:rPr lang="en-US" altLang="ja-JP" sz="2000" dirty="0" smtClean="0"/>
              <a:t>2.7.8)</a:t>
            </a:r>
            <a:endParaRPr lang="en-US" altLang="ja-JP" sz="2000" dirty="0" smtClean="0">
              <a:sym typeface="Wingdings"/>
            </a:endParaRPr>
          </a:p>
          <a:p>
            <a:r>
              <a:rPr lang="ja-JP" altLang="en-US" sz="2000" dirty="0" smtClean="0">
                <a:sym typeface="Wingdings"/>
              </a:rPr>
              <a:t>閲覧率、購入率は</a:t>
            </a:r>
            <a:r>
              <a:rPr lang="en-US" altLang="ja-JP" sz="2000" dirty="0" smtClean="0">
                <a:sym typeface="Wingdings"/>
              </a:rPr>
              <a:t>datasci_fes3.R(R </a:t>
            </a:r>
            <a:r>
              <a:rPr lang="de-DE" altLang="ja-JP" sz="2000" dirty="0" smtClean="0">
                <a:sym typeface="Wingdings"/>
              </a:rPr>
              <a:t>0.98.945)</a:t>
            </a:r>
          </a:p>
          <a:p>
            <a:r>
              <a:rPr lang="ja-JP" altLang="en-US" sz="2000" dirty="0" smtClean="0">
                <a:sym typeface="Wingdings"/>
              </a:rPr>
              <a:t>データコンペの性質上、別々の予測になってしまったことご容赦下さい</a:t>
            </a:r>
            <a:endParaRPr lang="en-US" altLang="ja-JP" sz="2000" dirty="0" smtClean="0">
              <a:sym typeface="Wingdings"/>
            </a:endParaRPr>
          </a:p>
          <a:p>
            <a:endParaRPr lang="en-US" altLang="ja-JP" sz="2000" dirty="0" smtClean="0">
              <a:sym typeface="Wingdings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0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67541"/>
            <a:ext cx="8229600" cy="1143000"/>
          </a:xfrm>
        </p:spPr>
        <p:txBody>
          <a:bodyPr/>
          <a:lstStyle/>
          <a:p>
            <a:r>
              <a:rPr lang="en-US" altLang="ja-JP" sz="3200" dirty="0"/>
              <a:t>d</a:t>
            </a:r>
            <a:r>
              <a:rPr kumimoji="1" lang="en-US" altLang="ja-JP" sz="3200" dirty="0" smtClean="0"/>
              <a:t>atasci_fes77.py</a:t>
            </a:r>
            <a:r>
              <a:rPr kumimoji="1" lang="ja-JP" altLang="en-US" sz="3200" dirty="0" smtClean="0"/>
              <a:t>（アルゴリズム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z="1800" dirty="0" smtClean="0"/>
              <a:t>log_season7</a:t>
            </a:r>
            <a:r>
              <a:rPr kumimoji="1" lang="ja-JP" altLang="en-US" sz="1800" dirty="0" smtClean="0"/>
              <a:t>と予測可能商品を読み出す</a:t>
            </a:r>
            <a:endParaRPr kumimoji="1" lang="en-US" altLang="ja-JP" sz="1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1800" dirty="0" smtClean="0"/>
              <a:t>全商品</a:t>
            </a:r>
            <a:r>
              <a:rPr lang="en-US" altLang="ja-JP" sz="1800" dirty="0" smtClean="0"/>
              <a:t>ID</a:t>
            </a:r>
            <a:r>
              <a:rPr lang="ja-JP" altLang="en-US" sz="1800" dirty="0" smtClean="0"/>
              <a:t>の各々の閲覧数を調べるー＞</a:t>
            </a:r>
            <a:r>
              <a:rPr lang="en-US" altLang="ja-JP" sz="1800" dirty="0" smtClean="0"/>
              <a:t>Top1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1800" dirty="0" smtClean="0"/>
              <a:t>各グループ</a:t>
            </a:r>
            <a:r>
              <a:rPr kumimoji="1" lang="en-US" altLang="ja-JP" sz="1800" dirty="0" smtClean="0"/>
              <a:t>ID</a:t>
            </a:r>
            <a:r>
              <a:rPr kumimoji="1" lang="ja-JP" altLang="en-US" sz="1800" dirty="0" smtClean="0"/>
              <a:t>で上位１００商品を調べる（足りない場合は</a:t>
            </a:r>
            <a:r>
              <a:rPr kumimoji="1" lang="en-US" altLang="ja-JP" sz="1800" dirty="0" smtClean="0"/>
              <a:t>Top1</a:t>
            </a:r>
            <a:r>
              <a:rPr kumimoji="1" lang="ja-JP" altLang="en-US" sz="1800" dirty="0" smtClean="0"/>
              <a:t>から付け足す）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en-US" altLang="ja-JP" sz="1800" dirty="0" smtClean="0"/>
              <a:t>         </a:t>
            </a:r>
            <a:r>
              <a:rPr kumimoji="1" lang="ja-JP" altLang="en-US" sz="1800" dirty="0" smtClean="0"/>
              <a:t>ー＞</a:t>
            </a:r>
            <a:r>
              <a:rPr kumimoji="1" lang="en-US" altLang="ja-JP" sz="1800" dirty="0" err="1" smtClean="0"/>
              <a:t>kounyu</a:t>
            </a:r>
            <a:r>
              <a:rPr kumimoji="1" lang="en-US" altLang="ja-JP" sz="1800" dirty="0" smtClean="0"/>
              <a:t>(9500</a:t>
            </a:r>
            <a:r>
              <a:rPr kumimoji="1" lang="ja-JP" altLang="en-US" sz="1800" dirty="0" smtClean="0"/>
              <a:t>行</a:t>
            </a:r>
            <a:r>
              <a:rPr kumimoji="1" lang="en-US" altLang="ja-JP" sz="1800" dirty="0" smtClean="0"/>
              <a:t>)</a:t>
            </a:r>
          </a:p>
          <a:p>
            <a:pPr>
              <a:buFont typeface="+mj-lt"/>
              <a:buAutoNum type="arabicPeriod" startAt="4"/>
            </a:pPr>
            <a:r>
              <a:rPr lang="en-US" altLang="ja-JP" sz="1800" dirty="0" err="1"/>
              <a:t>k</a:t>
            </a:r>
            <a:r>
              <a:rPr kumimoji="1" lang="en-US" altLang="ja-JP" sz="1800" dirty="0" err="1" smtClean="0"/>
              <a:t>ounyu</a:t>
            </a:r>
            <a:r>
              <a:rPr lang="ja-JP" altLang="en-US" sz="1800" dirty="0" smtClean="0"/>
              <a:t>の</a:t>
            </a:r>
            <a:r>
              <a:rPr kumimoji="1" lang="ja-JP" altLang="en-US" sz="1800" dirty="0" smtClean="0"/>
              <a:t>中の全商品</a:t>
            </a:r>
            <a:r>
              <a:rPr kumimoji="1" lang="en-US" altLang="ja-JP" sz="1800" dirty="0" smtClean="0"/>
              <a:t>ID</a:t>
            </a:r>
            <a:r>
              <a:rPr kumimoji="1" lang="ja-JP" altLang="en-US" sz="1800" dirty="0" smtClean="0"/>
              <a:t>の各々の総数を調べるー＞</a:t>
            </a:r>
            <a:r>
              <a:rPr kumimoji="1" lang="en-US" altLang="ja-JP" sz="1800" dirty="0" smtClean="0"/>
              <a:t>Top2</a:t>
            </a:r>
          </a:p>
          <a:p>
            <a:pPr>
              <a:buFont typeface="+mj-lt"/>
              <a:buAutoNum type="arabicPeriod" startAt="4"/>
            </a:pPr>
            <a:r>
              <a:rPr lang="en-US" altLang="ja-JP" sz="1800" dirty="0" smtClean="0"/>
              <a:t>1~3</a:t>
            </a:r>
            <a:r>
              <a:rPr lang="ja-JP" altLang="en-US" sz="1800" dirty="0" smtClean="0"/>
              <a:t>を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log_season7</a:t>
            </a:r>
            <a:r>
              <a:rPr lang="ja-JP" altLang="en-US" sz="1800" dirty="0" smtClean="0"/>
              <a:t>ー＞</a:t>
            </a:r>
            <a:r>
              <a:rPr lang="en-US" altLang="ja-JP" sz="1800" dirty="0" smtClean="0"/>
              <a:t>log_season9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2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Top1</a:t>
            </a:r>
            <a:r>
              <a:rPr lang="ja-JP" altLang="en-US" sz="1800" dirty="0" smtClean="0"/>
              <a:t>ー＞</a:t>
            </a:r>
            <a:r>
              <a:rPr lang="en-US" altLang="ja-JP" sz="1800" dirty="0" smtClean="0"/>
              <a:t>Top2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3</a:t>
            </a:r>
            <a:r>
              <a:rPr lang="ja-JP" altLang="en-US" sz="1800" dirty="0" smtClean="0"/>
              <a:t>、各グループ</a:t>
            </a:r>
            <a:r>
              <a:rPr lang="en-US" altLang="ja-JP" sz="1800" dirty="0" smtClean="0"/>
              <a:t>ID</a:t>
            </a:r>
            <a:r>
              <a:rPr lang="ja-JP" altLang="en-US" sz="1800" dirty="0" smtClean="0"/>
              <a:t>で上位１００商品を上位６０商品にして、残り４０商品を</a:t>
            </a:r>
            <a:r>
              <a:rPr lang="en-US" altLang="ja-JP" sz="1800" dirty="0" smtClean="0"/>
              <a:t>	Top2</a:t>
            </a:r>
            <a:r>
              <a:rPr lang="ja-JP" altLang="en-US" sz="1800" dirty="0" smtClean="0"/>
              <a:t>から付け足す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各グループ</a:t>
            </a:r>
            <a:r>
              <a:rPr lang="en-US" altLang="ja-JP" sz="1800" dirty="0" smtClean="0"/>
              <a:t>ID</a:t>
            </a:r>
            <a:r>
              <a:rPr lang="ja-JP" altLang="en-US" sz="1800" dirty="0" smtClean="0"/>
              <a:t>には</a:t>
            </a:r>
            <a:r>
              <a:rPr lang="en-US" altLang="ja-JP" sz="1800" dirty="0" smtClean="0"/>
              <a:t>100</a:t>
            </a:r>
            <a:r>
              <a:rPr lang="ja-JP" altLang="en-US" sz="1800" dirty="0" smtClean="0"/>
              <a:t>商品）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ー＞これを予測商品</a:t>
            </a:r>
            <a:r>
              <a:rPr lang="en-US" altLang="ja-JP" sz="1800" dirty="0" smtClean="0"/>
              <a:t>ID</a:t>
            </a:r>
            <a:r>
              <a:rPr lang="ja-JP" altLang="en-US" sz="1800" dirty="0" smtClean="0"/>
              <a:t>とした</a:t>
            </a:r>
            <a:endParaRPr lang="en-US" altLang="ja-JP" sz="1800" dirty="0"/>
          </a:p>
          <a:p>
            <a:pPr marL="57150" indent="0">
              <a:buNone/>
            </a:pPr>
            <a:endParaRPr kumimoji="1" lang="en-US" altLang="ja-JP" sz="1800" dirty="0"/>
          </a:p>
          <a:p>
            <a:pPr marL="514350" indent="-514350">
              <a:buFont typeface="+mj-lt"/>
              <a:buAutoNum type="arabicPeriod" startAt="4"/>
            </a:pPr>
            <a:endParaRPr lang="en-US" altLang="ja-JP" sz="1800" dirty="0" smtClean="0"/>
          </a:p>
          <a:p>
            <a:pPr marL="514350" indent="-514350">
              <a:buFont typeface="+mj-lt"/>
              <a:buAutoNum type="arabicPeriod" startAt="4"/>
            </a:pPr>
            <a:endParaRPr kumimoji="1" lang="en-US" altLang="ja-JP" sz="1800" dirty="0" smtClean="0"/>
          </a:p>
          <a:p>
            <a:pPr marL="514350" indent="-514350">
              <a:buFont typeface="+mj-lt"/>
              <a:buAutoNum type="arabicPeriod" startAt="4"/>
            </a:pP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4048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smtClean="0"/>
              <a:t>Datasci_fes3.R(</a:t>
            </a:r>
            <a:r>
              <a:rPr kumimoji="1" lang="ja-JP" altLang="en-US" sz="3200" dirty="0" smtClean="0"/>
              <a:t>アルゴリズム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 smtClean="0"/>
              <a:t>LOG_SEASON</a:t>
            </a:r>
            <a:r>
              <a:rPr kumimoji="1" lang="ja-JP" altLang="en-US" sz="2400" dirty="0" smtClean="0"/>
              <a:t>を用いて購入されたものでソート</a:t>
            </a:r>
            <a:endParaRPr kumimoji="1"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/>
              <a:t>商品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が予測可能商品にあるものを抽出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 smtClean="0"/>
              <a:t>その中で購入数が多い上位１００商品を抽出</a:t>
            </a:r>
            <a:r>
              <a:rPr lang="ja-JP" altLang="en-US" sz="2400" dirty="0" smtClean="0"/>
              <a:t>ー＞</a:t>
            </a:r>
            <a:r>
              <a:rPr lang="en-US" altLang="ja-JP" sz="2400" dirty="0" err="1" smtClean="0"/>
              <a:t>labels_all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 smtClean="0"/>
              <a:t>各グループ</a:t>
            </a:r>
            <a:r>
              <a:rPr kumimoji="1" lang="en-US" altLang="ja-JP" sz="2400" dirty="0" smtClean="0"/>
              <a:t>ID</a:t>
            </a:r>
            <a:r>
              <a:rPr kumimoji="1" lang="ja-JP" altLang="en-US" sz="2400" dirty="0" smtClean="0"/>
              <a:t>で購入数が多い上位１００商品を抽出し、購入数０などで足りない場合は</a:t>
            </a:r>
            <a:r>
              <a:rPr kumimoji="1" lang="en-US" altLang="ja-JP" sz="2400" dirty="0" err="1" smtClean="0"/>
              <a:t>labels_all</a:t>
            </a:r>
            <a:r>
              <a:rPr kumimoji="1" lang="ja-JP" altLang="en-US" sz="2400" dirty="0" smtClean="0"/>
              <a:t>から付け足す</a:t>
            </a:r>
            <a:endParaRPr kumimoji="1"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 smtClean="0"/>
              <a:t>その中で総閲覧率、購入率を計算し、計算出来ない場合、または購入数１などの場合は試行錯誤の中で</a:t>
            </a:r>
            <a:r>
              <a:rPr lang="en-US" altLang="ja-JP" sz="2400" dirty="0" smtClean="0"/>
              <a:t>0.001,0.005</a:t>
            </a:r>
            <a:r>
              <a:rPr lang="ja-JP" altLang="en-US" sz="2400" dirty="0" smtClean="0"/>
              <a:t>などの値を代入した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83928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再現方法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 smtClean="0">
                <a:sym typeface="Wingdings"/>
              </a:rPr>
              <a:t>Python(</a:t>
            </a:r>
            <a:r>
              <a:rPr lang="en-US" altLang="ja-JP" sz="2400" dirty="0" smtClean="0"/>
              <a:t>2.7.8)</a:t>
            </a:r>
            <a:r>
              <a:rPr lang="ja-JP" altLang="en-US" sz="2400" dirty="0" smtClean="0"/>
              <a:t>、</a:t>
            </a:r>
            <a:r>
              <a:rPr lang="en-US" altLang="ja-JP" sz="2400" dirty="0" smtClean="0">
                <a:sym typeface="Wingdings"/>
              </a:rPr>
              <a:t>R(</a:t>
            </a:r>
            <a:r>
              <a:rPr lang="de-DE" altLang="ja-JP" sz="2400" dirty="0" smtClean="0">
                <a:sym typeface="Wingdings"/>
              </a:rPr>
              <a:t>0.98.945)</a:t>
            </a:r>
            <a:r>
              <a:rPr lang="ja-JP" altLang="en-US" sz="2400" dirty="0" smtClean="0">
                <a:sym typeface="Wingdings"/>
              </a:rPr>
              <a:t>を用いる</a:t>
            </a:r>
            <a:endParaRPr lang="en-US" altLang="ja-JP" sz="2400" dirty="0" smtClean="0">
              <a:sym typeface="Wingdings"/>
            </a:endParaRPr>
          </a:p>
          <a:p>
            <a:r>
              <a:rPr kumimoji="1" lang="ja-JP" altLang="en-US" sz="2400" dirty="0" smtClean="0">
                <a:sym typeface="Wingdings"/>
              </a:rPr>
              <a:t>まず、</a:t>
            </a:r>
            <a:r>
              <a:rPr kumimoji="1" lang="en-US" altLang="ja-JP" sz="2400" dirty="0" err="1" smtClean="0">
                <a:sym typeface="Wingdings"/>
              </a:rPr>
              <a:t>datasci_fes.py</a:t>
            </a:r>
            <a:r>
              <a:rPr kumimoji="1" lang="ja-JP" altLang="en-US" sz="2400" dirty="0" smtClean="0">
                <a:sym typeface="Wingdings"/>
              </a:rPr>
              <a:t>で</a:t>
            </a:r>
            <a:r>
              <a:rPr kumimoji="1" lang="en-US" altLang="ja-JP" sz="2400" dirty="0" smtClean="0">
                <a:sym typeface="Wingdings"/>
              </a:rPr>
              <a:t>LOG_SEASON,log_season7,log_season9</a:t>
            </a:r>
            <a:r>
              <a:rPr kumimoji="1" lang="ja-JP" altLang="en-US" sz="2400" dirty="0" smtClean="0">
                <a:sym typeface="Wingdings"/>
              </a:rPr>
              <a:t>を作る</a:t>
            </a:r>
            <a:endParaRPr kumimoji="1" lang="en-US" altLang="ja-JP" sz="2400" dirty="0" smtClean="0">
              <a:sym typeface="Wingdings"/>
            </a:endParaRPr>
          </a:p>
          <a:p>
            <a:r>
              <a:rPr lang="ja-JP" altLang="en-US" sz="2400" dirty="0" smtClean="0">
                <a:sym typeface="Wingdings"/>
              </a:rPr>
              <a:t>次に、</a:t>
            </a:r>
            <a:r>
              <a:rPr lang="en-US" altLang="ja-JP" sz="2400" dirty="0" smtClean="0">
                <a:sym typeface="Wingdings"/>
              </a:rPr>
              <a:t>datasci_fes77.py</a:t>
            </a:r>
            <a:r>
              <a:rPr lang="ja-JP" altLang="en-US" sz="2400" dirty="0" smtClean="0">
                <a:sym typeface="Wingdings"/>
              </a:rPr>
              <a:t>で商品</a:t>
            </a:r>
            <a:r>
              <a:rPr lang="en-US" altLang="ja-JP" sz="2400" dirty="0" smtClean="0">
                <a:sym typeface="Wingdings"/>
              </a:rPr>
              <a:t>ID</a:t>
            </a:r>
            <a:r>
              <a:rPr lang="ja-JP" altLang="en-US" sz="2400" dirty="0" smtClean="0">
                <a:sym typeface="Wingdings"/>
              </a:rPr>
              <a:t>を予測し、</a:t>
            </a:r>
            <a:r>
              <a:rPr lang="en-US" altLang="ja-JP" sz="2400" dirty="0" smtClean="0">
                <a:sym typeface="Wingdings"/>
              </a:rPr>
              <a:t>datasci_fes3.R</a:t>
            </a:r>
            <a:r>
              <a:rPr lang="ja-JP" altLang="en-US" sz="2400" dirty="0" smtClean="0">
                <a:sym typeface="Wingdings"/>
              </a:rPr>
              <a:t>で閲覧率、購入率を予測する</a:t>
            </a:r>
            <a:endParaRPr lang="en-US" altLang="ja-JP" sz="2400" dirty="0" smtClean="0">
              <a:sym typeface="Wingdings"/>
            </a:endParaRPr>
          </a:p>
          <a:p>
            <a:r>
              <a:rPr kumimoji="1" lang="ja-JP" altLang="en-US" sz="2400" dirty="0" smtClean="0">
                <a:sym typeface="Wingdings"/>
              </a:rPr>
              <a:t>プログラムに変更を加える点としては、データ読み込み、書き出しの際のパスの指定のみである。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9716298"/>
      </p:ext>
    </p:extLst>
  </p:cSld>
  <p:clrMapOvr>
    <a:masterClrMapping/>
  </p:clrMapOvr>
</p:sld>
</file>

<file path=ppt/theme/theme1.xml><?xml version="1.0" encoding="utf-8"?>
<a:theme xmlns:a="http://schemas.openxmlformats.org/drawingml/2006/main" name="SD輪講大森研 配布用">
  <a:themeElements>
    <a:clrScheme name="オータム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ＭＳ Ｐゴシック"/>
      </a:majorFont>
      <a:minorFont>
        <a:latin typeface="Times New Roman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336</Words>
  <Application>Microsoft Macintosh PowerPoint</Application>
  <PresentationFormat>画面に合わせる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SD輪講大森研 配布用</vt:lpstr>
      <vt:lpstr>分析方法</vt:lpstr>
      <vt:lpstr>datasci_fes77.py（アルゴリズム)</vt:lpstr>
      <vt:lpstr>Datasci_fes3.R(アルゴリズム)</vt:lpstr>
      <vt:lpstr>再現方法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田中 一樹</dc:creator>
  <cp:lastModifiedBy>田中 一樹</cp:lastModifiedBy>
  <cp:revision>12</cp:revision>
  <dcterms:created xsi:type="dcterms:W3CDTF">2014-10-10T17:45:57Z</dcterms:created>
  <dcterms:modified xsi:type="dcterms:W3CDTF">2014-10-10T20:00:36Z</dcterms:modified>
</cp:coreProperties>
</file>