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" name="Shape 3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500">
        <a:latin typeface="+mj-lt"/>
        <a:ea typeface="+mj-ea"/>
        <a:cs typeface="+mj-cs"/>
        <a:sym typeface="나눔스퀘어 네오 OTF Regular"/>
      </a:defRPr>
    </a:lvl1pPr>
    <a:lvl2pPr indent="228600" latinLnBrk="0">
      <a:defRPr sz="1500">
        <a:latin typeface="+mj-lt"/>
        <a:ea typeface="+mj-ea"/>
        <a:cs typeface="+mj-cs"/>
        <a:sym typeface="나눔스퀘어 네오 OTF Regular"/>
      </a:defRPr>
    </a:lvl2pPr>
    <a:lvl3pPr indent="457200" latinLnBrk="0">
      <a:defRPr sz="1500">
        <a:latin typeface="+mj-lt"/>
        <a:ea typeface="+mj-ea"/>
        <a:cs typeface="+mj-cs"/>
        <a:sym typeface="나눔스퀘어 네오 OTF Regular"/>
      </a:defRPr>
    </a:lvl3pPr>
    <a:lvl4pPr indent="685800" latinLnBrk="0">
      <a:defRPr sz="1500">
        <a:latin typeface="+mj-lt"/>
        <a:ea typeface="+mj-ea"/>
        <a:cs typeface="+mj-cs"/>
        <a:sym typeface="나눔스퀘어 네오 OTF Regular"/>
      </a:defRPr>
    </a:lvl4pPr>
    <a:lvl5pPr indent="914400" latinLnBrk="0">
      <a:defRPr sz="1500">
        <a:latin typeface="+mj-lt"/>
        <a:ea typeface="+mj-ea"/>
        <a:cs typeface="+mj-cs"/>
        <a:sym typeface="나눔스퀘어 네오 OTF Regular"/>
      </a:defRPr>
    </a:lvl5pPr>
    <a:lvl6pPr indent="1143000" latinLnBrk="0">
      <a:defRPr sz="1500">
        <a:latin typeface="+mj-lt"/>
        <a:ea typeface="+mj-ea"/>
        <a:cs typeface="+mj-cs"/>
        <a:sym typeface="나눔스퀘어 네오 OTF Regular"/>
      </a:defRPr>
    </a:lvl6pPr>
    <a:lvl7pPr indent="1371600" latinLnBrk="0">
      <a:defRPr sz="1500">
        <a:latin typeface="+mj-lt"/>
        <a:ea typeface="+mj-ea"/>
        <a:cs typeface="+mj-cs"/>
        <a:sym typeface="나눔스퀘어 네오 OTF Regular"/>
      </a:defRPr>
    </a:lvl7pPr>
    <a:lvl8pPr indent="1600200" latinLnBrk="0">
      <a:defRPr sz="1500">
        <a:latin typeface="+mj-lt"/>
        <a:ea typeface="+mj-ea"/>
        <a:cs typeface="+mj-cs"/>
        <a:sym typeface="나눔스퀘어 네오 OTF Regular"/>
      </a:defRPr>
    </a:lvl8pPr>
    <a:lvl9pPr indent="1828800" latinLnBrk="0">
      <a:defRPr sz="1500">
        <a:latin typeface="+mj-lt"/>
        <a:ea typeface="+mj-ea"/>
        <a:cs typeface="+mj-cs"/>
        <a:sym typeface="나눔스퀘어 네오 OTF Regular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1" name="Shape 4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이 강의에서는 Java 언어에서 객체지향 부분 이전에 기본이 되는 프로그래밍 부분에 대해 강의하겠습니다.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10</a:t>
            </a:r>
          </a:p>
          <a:p>
            <a:pPr/>
          </a:p>
          <a:p>
            <a:pPr/>
            <a:r>
              <a:t>type이 다른 variable의 value를 </a:t>
            </a:r>
          </a:p>
          <a:p>
            <a:pPr/>
            <a:r>
              <a:t>다른 type의 variable에 assign하는 경우를 살펴 보겠습니다. </a:t>
            </a:r>
          </a:p>
          <a:p>
            <a:pPr/>
          </a:p>
          <a:p>
            <a:pPr/>
            <a:r>
              <a:t>myInt는 int type입니다. </a:t>
            </a:r>
          </a:p>
          <a:p>
            <a:pPr/>
            <a:r>
              <a:t>이 myInt의 값을 double type인 myDouble에 assign 하였습니다. </a:t>
            </a:r>
          </a:p>
          <a:p>
            <a:pPr/>
            <a:r>
              <a:t>이 떄 아무런 다른 장치 없이 그냥 assign을 해도 되는 것은 </a:t>
            </a:r>
          </a:p>
          <a:p>
            <a:pPr/>
            <a:r>
              <a:t>double type의 data 범위가 int보다 훨씬 넓기 때문입니다. </a:t>
            </a:r>
          </a:p>
          <a:p>
            <a:pPr/>
            <a:r>
              <a:t>이런 방식을 implicit conversion이라 합니다. </a:t>
            </a:r>
          </a:p>
          <a:p>
            <a:pPr/>
            <a:r>
              <a:t>myInt의 value 10은 double로 assign 되면서 10.0 이 되었습니다. </a:t>
            </a:r>
          </a:p>
          <a:p>
            <a:pPr/>
          </a:p>
          <a:p>
            <a:pPr/>
            <a:r>
              <a:t>반면에 myDouble을 myInt로 assign하는 경우에는</a:t>
            </a:r>
          </a:p>
          <a:p>
            <a:pPr/>
            <a:r>
              <a:t>(Int) 라는 casting operator를 붙여 explicit conversion을 해 주어야 합니다. </a:t>
            </a:r>
          </a:p>
          <a:p>
            <a:pPr/>
            <a:r>
              <a:t>double에서 int로 casting 되었을 경우</a:t>
            </a:r>
          </a:p>
          <a:p>
            <a:pPr/>
            <a:r>
              <a:t>소숫점 이하의 값은 버려지고 정수부분만 남게 됩니다. </a:t>
            </a:r>
          </a:p>
          <a:p>
            <a:pPr/>
            <a:r>
              <a:t>따라서 9.78이라는 double 값은 9라는 int값으로 변환됩니다. </a:t>
            </a:r>
          </a:p>
          <a:p>
            <a:p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6" name="Shape 13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11</a:t>
            </a:r>
          </a:p>
          <a:p>
            <a:pPr/>
          </a:p>
          <a:p>
            <a:pPr/>
            <a:r>
              <a:t>Named constants는 특정한 값을 identifier로 나타내어 </a:t>
            </a:r>
          </a:p>
          <a:p>
            <a:pPr/>
            <a:r>
              <a:t>그 의미를 명확히 하면서 </a:t>
            </a:r>
          </a:p>
          <a:p>
            <a:pPr/>
            <a:r>
              <a:t>프로그램에서 숫자 대신 이름을 사용할 수 있도록 하는 것입니다. </a:t>
            </a:r>
          </a:p>
          <a:p>
            <a:pPr/>
            <a:r>
              <a:t>이 예에서는 INCHES_PER_FOOT 라는 값이 12로 정의되었는데</a:t>
            </a:r>
          </a:p>
          <a:p>
            <a:pPr/>
            <a:r>
              <a:t>1 foot가 12 inch라는 사실은 변하지 않기 때문에</a:t>
            </a:r>
          </a:p>
          <a:p>
            <a:pPr/>
            <a:r>
              <a:t>이 값을 constant, 즉, 상수로 놓을 수 있는 것입니다. </a:t>
            </a:r>
          </a:p>
          <a:p>
            <a:pPr/>
            <a:r>
              <a:t>RATE는 0.14 라는 값으로 고정되는데</a:t>
            </a:r>
          </a:p>
          <a:p>
            <a:pPr/>
            <a:r>
              <a:t>금리와 같은 어떤 특정 비율을 나타내는 것으로 예측할 수 있습니다. </a:t>
            </a:r>
          </a:p>
          <a:p>
            <a:pPr/>
            <a:r>
              <a:t>이와 같이 named constant는 한번 그 값이 정의되면</a:t>
            </a:r>
          </a:p>
          <a:p>
            <a:pPr/>
            <a:r>
              <a:t>프로그램 내에서 다시 값을 바꿀 수 없습니다. </a:t>
            </a:r>
          </a:p>
          <a:p>
            <a:pPr/>
            <a:r>
              <a:t>만일 바꾸려는 시도를 하면</a:t>
            </a:r>
          </a:p>
          <a:p>
            <a:pPr/>
            <a:r>
              <a:t>Compile error가 나게 됩니다. </a:t>
            </a:r>
          </a:p>
          <a:p>
            <a:pPr/>
            <a:r>
              <a:t>public static final 이라는 keyword들이 붙어 있는데</a:t>
            </a:r>
          </a:p>
          <a:p>
            <a:pPr/>
            <a:r>
              <a:t>여기서 final 의 의미가 constant를 나타내며 </a:t>
            </a:r>
          </a:p>
          <a:p>
            <a:pPr/>
            <a:r>
              <a:t>값을 다시 바꿀 수 없다는 것을 나타냅니다. </a:t>
            </a:r>
          </a:p>
          <a:p>
            <a:pPr/>
            <a:r>
              <a:t>Naming constant를 나타내는 identifier의 이름을 지을 때</a:t>
            </a:r>
          </a:p>
          <a:p>
            <a:pPr/>
            <a:r>
              <a:t>일반적으로 대문자만을 사용하며, </a:t>
            </a:r>
          </a:p>
          <a:p>
            <a:pPr/>
            <a:r>
              <a:t>단어간에는 언더바 (_) 를 사용합니다.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6" name="Shape 14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12</a:t>
            </a:r>
          </a:p>
          <a:p>
            <a:pPr/>
          </a:p>
          <a:p>
            <a:pPr/>
            <a:r>
              <a:t>String type은 Java가 제공하는 기본 package에 들어있는 class type 입니다. </a:t>
            </a:r>
          </a:p>
          <a:p>
            <a:pPr/>
            <a:r>
              <a:t>text string을 다루기 위해 사용되는 reference type입니다.  </a:t>
            </a:r>
          </a:p>
          <a:p>
            <a:pPr/>
            <a:r>
              <a:t>세개의 String greeting, firstName, lastName들은</a:t>
            </a:r>
          </a:p>
          <a:p>
            <a:pPr/>
            <a:r>
              <a:t>각각 “Hello World!”, “John”, “Doe” 로 initialize되었습니다. </a:t>
            </a:r>
          </a:p>
          <a:p>
            <a:pPr/>
            <a:r>
              <a:t>String은 plus operator를 사용하여 서로 연결, </a:t>
            </a:r>
          </a:p>
          <a:p>
            <a:pPr/>
            <a:r>
              <a:t>즉, concatenation 될 수 있습니다. </a:t>
            </a:r>
          </a:p>
          <a:p>
            <a:pPr/>
            <a:r>
              <a:t>example에서 연결된 fullName String의 값이 </a:t>
            </a:r>
          </a:p>
          <a:p>
            <a:pPr/>
            <a:r>
              <a:t>화면에 프린트 되는 것을 볼 수 있습니다.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2" name="Shape 15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13</a:t>
            </a:r>
          </a:p>
          <a:p>
            <a:pPr/>
          </a:p>
          <a:p>
            <a:pPr/>
            <a:r>
              <a:t>String concatenation의 경우 String들 간의 연결 뿐 아니라 </a:t>
            </a:r>
          </a:p>
          <a:p>
            <a:pPr/>
            <a:r>
              <a:t>이 프로그램 처럼 42와 같은 정수 literal을 연결하여</a:t>
            </a:r>
          </a:p>
          <a:p>
            <a:pPr/>
            <a:r>
              <a:t>하나의 String으로 만들 수 있습니다. </a:t>
            </a:r>
          </a:p>
          <a:p>
            <a:pPr/>
            <a:r>
              <a:t>또 int type k와 같이 primitive type이나 class type의 variable도</a:t>
            </a:r>
          </a:p>
          <a:p>
            <a:pPr/>
            <a:r>
              <a:t>concatenate할 수 있습니다. </a:t>
            </a:r>
          </a:p>
          <a:p>
            <a:pPr/>
            <a:r>
              <a:t>이것이 가능한 것에 대해서는 class를 학습하면서</a:t>
            </a:r>
          </a:p>
          <a:p>
            <a:pPr/>
            <a:r>
              <a:t>좀 더 자세히 알아보도록 하겠습니다.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9" name="Shape 15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14</a:t>
            </a:r>
          </a:p>
          <a:p>
            <a:pPr/>
          </a:p>
          <a:p>
            <a:pPr/>
            <a:r>
              <a:t>String은 다른 면에서 본다면 character들이 모여 있는 것으로 볼 수 있습니다. </a:t>
            </a:r>
          </a:p>
          <a:p>
            <a:pPr/>
            <a:r>
              <a:t>그러나 String이 char type의 array (배열) 과 같다는 것은 아닙니다. </a:t>
            </a:r>
          </a:p>
          <a:p>
            <a:pPr/>
            <a:r>
              <a:t>C 나 C++에서는 이 두가지가 일치하지만</a:t>
            </a:r>
          </a:p>
          <a:p>
            <a:pPr/>
            <a:r>
              <a:t>Java의 String은 그렇지 않습니다. </a:t>
            </a:r>
          </a:p>
          <a:p>
            <a:pPr/>
            <a:r>
              <a:t>그럼에도 Java의 String을 이루고 있는 각 문자들에는</a:t>
            </a:r>
          </a:p>
          <a:p>
            <a:pPr/>
            <a:r>
              <a:t>index가 붙어 있습니다. </a:t>
            </a:r>
          </a:p>
          <a:p>
            <a:pPr/>
            <a:r>
              <a:t>0부터 시작하는 index는 뒤에서 볼 String의 여러 method들에서 </a:t>
            </a:r>
          </a:p>
          <a:p>
            <a:pPr/>
            <a:r>
              <a:t>유용하게 이용됩니다.  </a:t>
            </a:r>
          </a:p>
          <a:p>
            <a:pPr/>
            <a:r>
              <a:t>유의할 점은 빈칸 (blank space) 도</a:t>
            </a:r>
          </a:p>
          <a:p>
            <a:pPr/>
            <a:r>
              <a:t>하나의 character로 간주된다는 것입니다.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5" name="Shape 16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15</a:t>
            </a:r>
          </a:p>
          <a:p>
            <a:pPr/>
          </a:p>
          <a:p>
            <a:pPr/>
            <a:r>
              <a:t>String class에는 여러가지의 method가 존재합니다. </a:t>
            </a:r>
          </a:p>
          <a:p>
            <a:pPr/>
            <a:r>
              <a:t>먼저 str String의 값이 “Hello, World!” 라 가정합시다. </a:t>
            </a:r>
          </a:p>
          <a:p>
            <a:pPr/>
          </a:p>
          <a:p>
            <a:pPr/>
            <a:r>
              <a:t>length() 는 String의 길이를 return합니다. </a:t>
            </a:r>
          </a:p>
          <a:p>
            <a:pPr/>
            <a:r>
              <a:t>앞 페이지의 index 측면에서 본다면 </a:t>
            </a:r>
          </a:p>
          <a:p>
            <a:pPr/>
            <a:r>
              <a:t>String의 끝 문자의 index + 1 이 length와 같습니다. </a:t>
            </a:r>
          </a:p>
          <a:p>
            <a:pPr/>
          </a:p>
          <a:p>
            <a:pPr/>
            <a:r>
              <a:t>substring(int) 는 String에서 주어진 parameter index 부터</a:t>
            </a:r>
          </a:p>
          <a:p>
            <a:pPr/>
            <a:r>
              <a:t>맨 끝까지의 부분 String을 return 합니다. </a:t>
            </a:r>
          </a:p>
          <a:p>
            <a:pPr/>
            <a:r>
              <a:t>“Hello, World!” 의 경우 substring(7) 은 </a:t>
            </a:r>
          </a:p>
          <a:p>
            <a:pPr/>
            <a:r>
              <a:t>Index 7인 ‘W’ 부터 시작하여 끝까지 이니까</a:t>
            </a:r>
          </a:p>
          <a:p>
            <a:pPr/>
            <a:r>
              <a:t>“World!” 를 return 합니다. </a:t>
            </a:r>
          </a:p>
          <a:p>
            <a:pPr/>
          </a:p>
          <a:p>
            <a:pPr/>
            <a:r>
              <a:t>substring(0, 5)는 begin index 0부터 end index 5까지의</a:t>
            </a:r>
          </a:p>
          <a:p>
            <a:pPr/>
            <a:r>
              <a:t>부분 String을 return 합니다. </a:t>
            </a:r>
          </a:p>
          <a:p>
            <a:pPr/>
          </a:p>
          <a:p>
            <a:pPr/>
            <a:r>
              <a:t>equals(String other) 는 equals를 call한 String과</a:t>
            </a:r>
          </a:p>
          <a:p>
            <a:pPr/>
            <a:r>
              <a:t>Parameter other 의 내용이 같은지를 test하여</a:t>
            </a:r>
          </a:p>
          <a:p>
            <a:pPr/>
            <a:r>
              <a:t>true 또는 false를 return 합니다. </a:t>
            </a:r>
          </a:p>
          <a:p>
            <a:pPr/>
          </a:p>
          <a:p>
            <a:pPr/>
            <a:r>
              <a:t>equalsIgnoreCase는 equals와 같으나 </a:t>
            </a:r>
          </a:p>
          <a:p>
            <a:pPr/>
            <a:r>
              <a:t>대소문자 구분없이 같다면 true를 return합니다.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1" name="Shape 17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16</a:t>
            </a:r>
          </a:p>
          <a:p>
            <a:pPr/>
          </a:p>
          <a:p>
            <a:pPr/>
            <a:r>
              <a:t>str.compareTo(String other) 는 사전식 배열에 따라</a:t>
            </a:r>
          </a:p>
          <a:p>
            <a:pPr/>
            <a:r>
              <a:t>str이 other보다 더 작으면 마이너스 값을</a:t>
            </a:r>
          </a:p>
          <a:p>
            <a:pPr/>
            <a:r>
              <a:t>같으면 0을, 더 크면 플러스 값을 return 합니다. </a:t>
            </a:r>
          </a:p>
          <a:p>
            <a:pPr/>
          </a:p>
          <a:p>
            <a:pPr/>
            <a:r>
              <a:t>str.indexOf(“World”) 는 str String 내에 “World” 라는 substring이 </a:t>
            </a:r>
          </a:p>
          <a:p>
            <a:pPr/>
            <a:r>
              <a:t>있을 경우 가장 첫번째 substring의 시작 index를 return 합니다. </a:t>
            </a:r>
          </a:p>
          <a:p>
            <a:pPr/>
          </a:p>
          <a:p>
            <a:pPr/>
            <a:r>
              <a:t>str.lastIndexOf(“o”) 는 str 내에 String “o” 라는 substring이 출현할 경우</a:t>
            </a:r>
          </a:p>
          <a:p>
            <a:pPr/>
            <a:r>
              <a:t>가장 마지막에 출현하는 “o” 의 시작 index를 return 합니다. </a:t>
            </a:r>
          </a:p>
          <a:p>
            <a:pPr/>
          </a:p>
          <a:p>
            <a:pPr/>
            <a:r>
              <a:t>str.contains(“Hello”) 는 str 내에 “Hello” substring 이 존재하면</a:t>
            </a:r>
          </a:p>
          <a:p>
            <a:pPr/>
            <a:r>
              <a:t>true를 return합니다. </a:t>
            </a:r>
          </a:p>
          <a:p>
            <a:pPr/>
          </a:p>
          <a:p>
            <a:pPr/>
            <a:r>
              <a:t>str.replace() 는 여러 가지의 version이 있는데 </a:t>
            </a:r>
          </a:p>
          <a:p>
            <a:pPr/>
            <a:r>
              <a:t>str에 출현하는 character, substring 등을</a:t>
            </a:r>
          </a:p>
          <a:p>
            <a:pPr/>
            <a:r>
              <a:t>두번째 것으로 대치하는 역할을 합니다. </a:t>
            </a:r>
          </a:p>
          <a:p>
            <a:pPr/>
          </a:p>
          <a:p>
            <a:pPr/>
            <a:r>
              <a:t>str.toUpperCase() 는 str을 모두 대문자로</a:t>
            </a:r>
          </a:p>
          <a:p>
            <a:pPr/>
            <a:r>
              <a:t>str.toLowerCase() 는 str을 모두 소문자로 바꾸어 return 합니다. 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7" name="Shape 17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17</a:t>
            </a:r>
          </a:p>
          <a:p>
            <a:pPr/>
          </a:p>
          <a:p>
            <a:pPr/>
            <a:r>
              <a:t>str.trim() 은 String의 맨 앞과 맨 뒤에 존재하는 공백을 모두 없애는 역할을 합니다. </a:t>
            </a:r>
          </a:p>
          <a:p>
            <a:pPr/>
            <a:r>
              <a:t>이 method는 web과 같은 UI 에서 text input을 받을 때 편리하게 사용됩니다. </a:t>
            </a:r>
          </a:p>
          <a:p>
            <a:pPr/>
            <a:r>
              <a:t>String.join(a, b, c) 는 b, a, c 순서로 세 String을 concatenation합니다. </a:t>
            </a:r>
          </a:p>
          <a:p>
            <a:pPr/>
            <a:r>
              <a:t>String.valueOf(123) 은 정수 123을 String “123” 으로 바꾸어 return 합니다. </a:t>
            </a:r>
          </a:p>
          <a:p>
            <a:pPr/>
            <a:r>
              <a:t>마찬가지로 String.valueOf(true) 는 boolean value인 true를 </a:t>
            </a:r>
          </a:p>
          <a:p>
            <a:pPr/>
            <a:r>
              <a:t>String “true” 로 만들어 return 합니다. </a:t>
            </a:r>
          </a:p>
          <a:p>
            <a:pPr/>
            <a:r>
              <a:t>str.startsWith(“Hello”) 는 str이 “Hello”로 시작하면 true를 return합니다. </a:t>
            </a:r>
          </a:p>
          <a:p>
            <a:pPr/>
            <a:r>
              <a:t>str.endsWith(“!”) 는 str이 “!”로 끝날 경우 true를 return합니다. </a:t>
            </a:r>
          </a:p>
          <a:p>
            <a:pPr/>
            <a:r>
              <a:t>str.isEmpty()는 str이 empty String일 경우 true를 return 합니다. 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5" name="Shape 18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18</a:t>
            </a:r>
          </a:p>
          <a:p>
            <a:pPr/>
          </a:p>
          <a:p>
            <a:pPr/>
            <a:r>
              <a:t>Escape Sequence는 </a:t>
            </a:r>
          </a:p>
          <a:p>
            <a:pPr/>
            <a:r>
              <a:t>첫번째, 프로그램에서 특별한 의도로 사용되는 문자를 프린트하고 싶을때</a:t>
            </a:r>
          </a:p>
          <a:p>
            <a:pPr/>
            <a:r>
              <a:t>두번째, 눈에 안보이는 특수 문자를 지칭하여 프린트하고 싶을 때 사용합니다.</a:t>
            </a:r>
          </a:p>
          <a:p>
            <a:pPr/>
            <a:r>
              <a:t>Double quote, Single quote, Backslash 는 특별한 의도로 사용된 문자들이고</a:t>
            </a:r>
          </a:p>
          <a:p>
            <a:pPr/>
            <a:r>
              <a:t>New line, carriage return, tab 은 눈에 안보이는 특수 문자 입니다. </a:t>
            </a:r>
          </a:p>
          <a:p>
            <a:pPr/>
            <a:r>
              <a:t>이 example에서는 backslash, new line, double quote, </a:t>
            </a:r>
          </a:p>
          <a:p>
            <a:pPr/>
            <a:r>
              <a:t>Tab, single quote의 escape sequence를 사용하여 프린트 하였습니다.  </a:t>
            </a:r>
          </a:p>
          <a:p>
            <a:pPr/>
          </a:p>
          <a:p>
            <a:pPr/>
          </a:p>
          <a:p>
            <a:p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1" name="Shape 19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19</a:t>
            </a:r>
          </a:p>
          <a:p>
            <a:pPr/>
          </a:p>
          <a:p>
            <a:pPr/>
            <a:r>
              <a:t>Java String은 immutable 입니다, 즉, String의 내용은 바꿀 수 없습니다. </a:t>
            </a:r>
          </a:p>
          <a:p>
            <a:pPr/>
            <a:r>
              <a:t>내용을 바꾸고 싶다면 String 대신 StringBuffer object를 사용합니다. </a:t>
            </a:r>
          </a:p>
          <a:p>
            <a:pPr/>
            <a:r>
              <a:t>물론 String의 내용을 assignment를 이용하여 바꾸는 것은 가능합니다. </a:t>
            </a:r>
          </a:p>
          <a:p>
            <a:pPr/>
            <a:r>
              <a:t>이 예에서는 name의 내용을 “Soprano” 로 assign 했다가</a:t>
            </a:r>
          </a:p>
          <a:p>
            <a:pPr/>
            <a:r>
              <a:t>다시 “Anthony Soprano” 로 바꾸는 것을 보여주고 있습니다. </a:t>
            </a:r>
          </a:p>
          <a:p>
            <a:pPr/>
            <a:r>
              <a:t>엄밀히 말하면 이 경우 name에 원래 할당되었던 memory가 유지되면서</a:t>
            </a:r>
          </a:p>
          <a:p>
            <a:pPr/>
            <a:r>
              <a:t>그 memory의 내용이 바뀌는 것은 아닙니다. </a:t>
            </a:r>
          </a:p>
          <a:p>
            <a:pPr/>
            <a:r>
              <a:t>assignment를 새로 할 때마다 새로운 memory space가 할당되기 때문에</a:t>
            </a:r>
          </a:p>
          <a:p>
            <a:pPr/>
            <a:r>
              <a:t>String이 여전히 immutable하다는 원칙은 유지가 되는 것입니다. </a:t>
            </a:r>
          </a:p>
          <a:p>
            <a:p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3" name="Shape 5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2</a:t>
            </a:r>
          </a:p>
          <a:p>
            <a:pPr/>
          </a:p>
          <a:p>
            <a:pPr/>
            <a:r>
              <a:t>먼저 Java program의 일반적인 구조에 대해 알아보겠습니다. </a:t>
            </a:r>
          </a:p>
          <a:p>
            <a:pPr/>
            <a:r>
              <a:t>Java program은 모든 내용이 class의 일부가 되어야 하기 때문에</a:t>
            </a:r>
          </a:p>
          <a:p>
            <a:pPr/>
            <a:r>
              <a:t>어쨋든 class를 정의해야 합니다. </a:t>
            </a:r>
          </a:p>
          <a:p>
            <a:pPr/>
            <a:r>
              <a:t>이 예제 에서는 HelloWorld1이라는 class가 정의되어 있습니다. </a:t>
            </a:r>
          </a:p>
          <a:p>
            <a:pPr/>
          </a:p>
          <a:p>
            <a:pPr/>
            <a:r>
              <a:t>public은 access modifier라고 불리는 keyword인데</a:t>
            </a:r>
          </a:p>
          <a:p>
            <a:pPr/>
            <a:r>
              <a:t>이 class가 어떤 다른 class에서도 사용될 수 있다는 뜻입니다. </a:t>
            </a:r>
          </a:p>
          <a:p>
            <a:pPr/>
          </a:p>
          <a:p>
            <a:pPr/>
            <a:r>
              <a:t>class는 class type을 정의하는 keyword입니다. </a:t>
            </a:r>
          </a:p>
          <a:p>
            <a:pPr/>
          </a:p>
          <a:p>
            <a:pPr/>
            <a:r>
              <a:t>그 뒤에 class 이름이 나오는데 이 예에서는 HelloWorld1 입니다. </a:t>
            </a:r>
          </a:p>
          <a:p>
            <a:pPr/>
            <a:r>
              <a:t>이전에도 언급했지만 class의 이름은 </a:t>
            </a:r>
          </a:p>
          <a:p>
            <a:pPr/>
            <a:r>
              <a:t>java source file의 이름과 일치해야 합니다. </a:t>
            </a:r>
          </a:p>
          <a:p>
            <a:pPr/>
          </a:p>
          <a:p>
            <a:pPr/>
            <a:r>
              <a:t>Class body의 시작은 왼쪽 brace { 로 열고</a:t>
            </a:r>
          </a:p>
          <a:p>
            <a:pPr/>
            <a:r>
              <a:t>class의 끝은 오른쪽 brace } 로 닫게 됩니다. 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20</a:t>
            </a:r>
          </a:p>
          <a:p>
            <a:pPr/>
          </a:p>
          <a:p>
            <a:pPr/>
            <a:r>
              <a:t>ASCII character set은 기존의 컴퓨터 시스템에서 가장 많이 쓰이던 것입니다. </a:t>
            </a:r>
          </a:p>
          <a:p>
            <a:pPr/>
            <a:r>
              <a:t>이 character set에는 영어 키보드 자판에 있는 모든 문자들과</a:t>
            </a:r>
          </a:p>
          <a:p>
            <a:pPr/>
            <a:r>
              <a:t>일부 special character를 담고 있습니다. </a:t>
            </a:r>
          </a:p>
          <a:p>
            <a:pPr/>
            <a:r>
              <a:t>이 문자들이 모두 128개 이기 때문에</a:t>
            </a:r>
          </a:p>
          <a:p>
            <a:pPr/>
            <a:r>
              <a:t>ASCII set은 8bit로 충분히 나타낼 수 있습니다. </a:t>
            </a:r>
          </a:p>
          <a:p>
            <a:pPr/>
            <a:r>
              <a:t>이러한 판단에 근거하여</a:t>
            </a:r>
          </a:p>
          <a:p>
            <a:pPr/>
            <a:r>
              <a:t>Java 이전의 프로그래밍 언어들에서는</a:t>
            </a:r>
          </a:p>
          <a:p>
            <a:pPr/>
            <a:r>
              <a:t>Character type의 크기를 8bit (1 byte) 로 정의한 경우가 많았습니다. </a:t>
            </a:r>
          </a:p>
          <a:p>
            <a:pPr/>
            <a:r>
              <a:t>C, C++ 가 대표적인 경우 입니다. 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4" name="Shape 20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21</a:t>
            </a:r>
          </a:p>
          <a:p>
            <a:pPr/>
          </a:p>
          <a:p>
            <a:pPr/>
            <a:r>
              <a:t>그러나 8bit 만으로 영어 알파벳 이외에 </a:t>
            </a:r>
          </a:p>
          <a:p>
            <a:pPr/>
            <a:r>
              <a:t>외국어 문자들이나 다양한 기호들을 모두 나타내는 것은 불가능하였기 때문에</a:t>
            </a:r>
          </a:p>
          <a:p>
            <a:pPr/>
            <a:r>
              <a:t>Java에서는 한 문자를 8bit가 아닌 16bit인 Unicode로 나타내게 되었습니다. </a:t>
            </a:r>
          </a:p>
          <a:p>
            <a:pPr/>
            <a:r>
              <a:t>따라서 여러분이 써 보면 아시겠지만</a:t>
            </a:r>
          </a:p>
          <a:p>
            <a:pPr/>
            <a:r>
              <a:t>Java 프로그램에서는 한글로 된 variable 이름과 같은 것도 가능합니다. </a:t>
            </a:r>
          </a:p>
          <a:p>
            <a:pPr/>
            <a:r>
              <a:t>물론 본 코스에서는 한글 변수 이름을 권장하지는 않습니다.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1" name="Shape 6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3</a:t>
            </a:r>
          </a:p>
          <a:p>
            <a:pPr/>
          </a:p>
          <a:p>
            <a:pPr/>
            <a:r>
              <a:t>Class body안에는 class에 속한 data를 나타내는 각종 field와 </a:t>
            </a:r>
          </a:p>
          <a:p>
            <a:pPr/>
            <a:r>
              <a:t>operation을 나타내는 method들이 존재합니다. </a:t>
            </a:r>
          </a:p>
          <a:p>
            <a:pPr/>
          </a:p>
          <a:p>
            <a:pPr/>
            <a:r>
              <a:t>이 예제의 class는 data, 즉, field를 가지지 않고 있습니다. </a:t>
            </a:r>
          </a:p>
          <a:p>
            <a:pPr/>
            <a:r>
              <a:t>다만 하나의 method인 main을 가지고 있습니다. </a:t>
            </a:r>
          </a:p>
          <a:p>
            <a:pPr/>
          </a:p>
          <a:p>
            <a:pPr/>
            <a:r>
              <a:t>Main method는 프로그램이 시작될 때 처음 실행되는 method입니다. </a:t>
            </a:r>
          </a:p>
          <a:p>
            <a:pPr/>
          </a:p>
          <a:p>
            <a:pPr/>
            <a:r>
              <a:t>따라서 실행이 가능한 프로그램 (class) 일 경우 </a:t>
            </a:r>
          </a:p>
          <a:p>
            <a:pPr/>
            <a:r>
              <a:t>Main method를 반드시 가져야 합니다.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3" name="Shape 7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4</a:t>
            </a:r>
          </a:p>
          <a:p>
            <a:pPr/>
          </a:p>
          <a:p>
            <a:pPr/>
            <a:r>
              <a:t>main method의 header에 가장 먼저 나오는 것은</a:t>
            </a:r>
          </a:p>
          <a:p>
            <a:pPr/>
            <a:r>
              <a:t>역시 access modifier인 public 입니다. </a:t>
            </a:r>
          </a:p>
          <a:p>
            <a:pPr/>
            <a:r>
              <a:t>이 public은 OS에서 프로그램을 실행하기 위해 </a:t>
            </a:r>
          </a:p>
          <a:p>
            <a:pPr/>
            <a:r>
              <a:t>main을 call 할 수 있게 한다라고 이해하면 되겠습니다. </a:t>
            </a:r>
          </a:p>
          <a:p>
            <a:pPr/>
          </a:p>
          <a:p>
            <a:pPr/>
            <a:r>
              <a:t>다음에 나오는 static은 main method가 이 class 내에서</a:t>
            </a:r>
          </a:p>
          <a:p>
            <a:pPr/>
            <a:r>
              <a:t>Static method 라는 것을 나타내는데</a:t>
            </a:r>
          </a:p>
          <a:p>
            <a:pPr/>
            <a:r>
              <a:t>간단히 말하면 이 class를 틀로 만들어지는 모든 object가 </a:t>
            </a:r>
          </a:p>
          <a:p>
            <a:pPr/>
            <a:r>
              <a:t>단 하나의 main method를 공유한다는 뜻입니다. </a:t>
            </a:r>
          </a:p>
          <a:p>
            <a:pPr/>
            <a:r>
              <a:t>아직 static 의 의미를 모두 이해하기 힘들 수 있으나</a:t>
            </a:r>
          </a:p>
          <a:p>
            <a:pPr/>
            <a:r>
              <a:t>나중에 자세히 학습하도록 하겠습니다. </a:t>
            </a:r>
          </a:p>
          <a:p>
            <a:pPr/>
          </a:p>
          <a:p>
            <a:pPr/>
            <a:r>
              <a:t>void는 main method의 return value가 없다는 뜻입니다. </a:t>
            </a:r>
          </a:p>
          <a:p>
            <a:pPr/>
            <a:r>
              <a:t>Method, 즉, function은 흔히 어떤 값을</a:t>
            </a:r>
          </a:p>
          <a:p>
            <a:pPr/>
            <a:r>
              <a:t>Return 할 수도 있고 그렇지 않을 수도 있습니다. </a:t>
            </a:r>
          </a:p>
          <a:p>
            <a:pPr/>
            <a:r>
              <a:t>f(a, b) = a + b 라는 function f가 있다고 하면</a:t>
            </a:r>
          </a:p>
          <a:p>
            <a:pPr/>
            <a:r>
              <a:t>Return value는 a + b 값이 될 수 있을 것입니다. </a:t>
            </a:r>
          </a:p>
          <a:p>
            <a:pPr/>
            <a:r>
              <a:t>그러나 어떤 function (method) 는 return value 없이 </a:t>
            </a:r>
          </a:p>
          <a:p>
            <a:pPr/>
            <a:r>
              <a:t>일련의 작업만을 연속적으로 실행할 수도 있습니다. </a:t>
            </a:r>
          </a:p>
          <a:p>
            <a:pPr/>
          </a:p>
          <a:p>
            <a:pPr/>
            <a:r>
              <a:t>main은 method의 이름을 말합니다. </a:t>
            </a:r>
          </a:p>
          <a:p>
            <a:pPr/>
          </a:p>
          <a:p>
            <a:pPr/>
            <a:r>
              <a:t>그 뒤에 괄호안에 들어있는 String[] args 는 </a:t>
            </a:r>
          </a:p>
          <a:p>
            <a:pPr/>
            <a:r>
              <a:t>parameter의 type과 이름입니다. </a:t>
            </a:r>
          </a:p>
          <a:p>
            <a:pPr/>
            <a:r>
              <a:t>이전의 예에서 f(a, b) 라는 function, 즉, method에서는</a:t>
            </a:r>
          </a:p>
          <a:p>
            <a:pPr/>
            <a:r>
              <a:t>a와 b라는 두 개의 parameter를 받아 </a:t>
            </a:r>
          </a:p>
          <a:p>
            <a:pPr/>
            <a:r>
              <a:t>어떤 계산을 하게 되어있습니다. </a:t>
            </a:r>
          </a:p>
          <a:p>
            <a:pPr/>
            <a:r>
              <a:t>Main method의 경우 이 parameter를 </a:t>
            </a:r>
          </a:p>
          <a:p>
            <a:pPr/>
            <a:r>
              <a:t>Command line arguments라고 부르는데 </a:t>
            </a:r>
          </a:p>
          <a:p>
            <a:pPr/>
            <a:r>
              <a:t>프로그램을 실행하는 명령에 붙이는 parameter를 말합니다. </a:t>
            </a:r>
          </a:p>
          <a:p>
            <a:pPr/>
            <a:r>
              <a:t>예를 들면 “javac -version” 이라는 프로그램을 실행했다고 하면</a:t>
            </a:r>
          </a:p>
          <a:p>
            <a:pPr/>
            <a:r>
              <a:t>javac는 프로그램이 이름이고</a:t>
            </a:r>
          </a:p>
          <a:p>
            <a:pPr/>
            <a:r>
              <a:t>-version은 command line arguments로 프로그램에 전달됩니다. </a:t>
            </a:r>
          </a:p>
          <a:p>
            <a:pPr/>
            <a:r>
              <a:t>그러나 우리는 아직 이 command line arguments를 이용하지는 않고 있습니다. </a:t>
            </a:r>
          </a:p>
          <a:p>
            <a:pPr/>
            <a:r>
              <a:t>String[] 에서 bracket 기호는</a:t>
            </a:r>
          </a:p>
          <a:p>
            <a:pPr/>
            <a:r>
              <a:t>args가 String의 array type이라는 것을 말하고 있습니다. </a:t>
            </a:r>
          </a:p>
          <a:p>
            <a:pPr/>
            <a:r>
              <a:t>예를 들어 “foo 3 Seoul 7” 이라는 프로그램 실행을 고려하면 </a:t>
            </a:r>
          </a:p>
          <a:p>
            <a:pPr/>
            <a:r>
              <a:t>args[0] = “3”, args[1] = “Seoul”, args[2] = “7” 이 되겠습니다.</a:t>
            </a:r>
          </a:p>
          <a:p>
            <a:pPr/>
          </a:p>
          <a:p>
            <a:pPr/>
            <a:r>
              <a:t>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2" name="Shape 8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5</a:t>
            </a:r>
          </a:p>
          <a:p>
            <a:pPr/>
          </a:p>
          <a:p>
            <a:pPr/>
            <a:r>
              <a:t>Java의 comment는 C나 C++와 같은 형식입니다. </a:t>
            </a:r>
          </a:p>
          <a:p>
            <a:pPr/>
            <a:r>
              <a:t>먼저, 슬래쉬 스타 /* 로 시작하여 스타 슬래쉬 */ 로 끝내는 멀티라인 코멘트가 있습니다. </a:t>
            </a:r>
          </a:p>
          <a:p>
            <a:pPr/>
            <a:r>
              <a:t>특별히 슬래쉬 더블스타로 시작할 수도 있는데 </a:t>
            </a:r>
          </a:p>
          <a:p>
            <a:pPr/>
            <a:r>
              <a:t>이 경우는 Java의 utility 중 하나인 JavaDoc을 이용하여 </a:t>
            </a:r>
          </a:p>
          <a:p>
            <a:pPr/>
            <a:r>
              <a:t>API documentation 을 자동으로 만들어 주는 기능을 이용할 수 있습니다. </a:t>
            </a:r>
          </a:p>
          <a:p>
            <a:pPr/>
            <a:r>
              <a:t>그러나 여기에 대해서는 더 이상 이 코스에서 언급하지 않겠으며</a:t>
            </a:r>
          </a:p>
          <a:p>
            <a:pPr/>
            <a:r>
              <a:t>필요한 경우 다른 참고자료들을 찾아 보시기 바랍니다. </a:t>
            </a:r>
          </a:p>
          <a:p>
            <a:pPr/>
          </a:p>
          <a:p>
            <a:pPr/>
            <a:r>
              <a:t>싱글라인 comment는 더블 슬래쉬 // 로 시작하면 되고</a:t>
            </a:r>
          </a:p>
          <a:p>
            <a:pPr/>
            <a:r>
              <a:t>같은 줄의 끝까지 모두 comment로 간주 됩니다.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9" name="Shape 8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6</a:t>
            </a:r>
          </a:p>
          <a:p>
            <a:pPr/>
          </a:p>
          <a:p>
            <a:pPr/>
            <a:r>
              <a:t>다음은 statement block에 관한 것인데</a:t>
            </a:r>
          </a:p>
          <a:p>
            <a:pPr/>
            <a:r>
              <a:t>Left brace { 로 시작하여 right brace } 로 닫습니다. </a:t>
            </a:r>
          </a:p>
          <a:p>
            <a:pPr/>
            <a:r>
              <a:t>이 block은 local variable들을 위한 새로운 scope를 만들면서</a:t>
            </a:r>
          </a:p>
          <a:p>
            <a:pPr/>
            <a:r>
              <a:t>If, for, while 문 등에서 body를 이루는 multiple statement들을</a:t>
            </a:r>
          </a:p>
          <a:p>
            <a:pPr/>
            <a:r>
              <a:t>묶어 주는 역할을 합니다. </a:t>
            </a:r>
          </a:p>
          <a:p>
            <a:pPr/>
            <a:r>
              <a:t>물론 method 전체의 시작과 끝도 하나의 block으로</a:t>
            </a:r>
          </a:p>
          <a:p>
            <a:pPr/>
            <a:r>
              <a:t>Class 전체의 시작과 끝도 하나의 block으로 간주할 수 있겠습니다. </a:t>
            </a:r>
          </a:p>
          <a:p>
            <a:pPr/>
            <a:r>
              <a:t>variable의 scope에 대해서는 나중에 더 자세히 강의할 예정입니다. 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5" name="Shape 9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7</a:t>
            </a:r>
          </a:p>
          <a:p>
            <a:pPr/>
          </a:p>
          <a:p>
            <a:pPr/>
            <a:r>
              <a:t>다음은 identifier, 즉, 식별자 입니다. </a:t>
            </a:r>
          </a:p>
          <a:p>
            <a:pPr/>
            <a:r>
              <a:t>Identifier는 간단히 말해 프로그래머가 새로 지어내야 할 이름인데,</a:t>
            </a:r>
          </a:p>
          <a:p>
            <a:pPr/>
            <a:r>
              <a:t>Variable, constant, method, parameter, class 등의 이름을 말합니다. </a:t>
            </a:r>
          </a:p>
          <a:p>
            <a:pPr/>
            <a:r>
              <a:t>Java의 identifier에는 case sensitive rule이 적용됩니다. </a:t>
            </a:r>
          </a:p>
          <a:p>
            <a:pPr/>
            <a:r>
              <a:t>즉, 알파벳 대문자와 소문자가 사용된 경우 다른 identifier로 인식합니다. </a:t>
            </a:r>
          </a:p>
          <a:p>
            <a:pPr/>
            <a:r>
              <a:t>또, Java 문법에서 사용되고 있는 keyword는 identifier로 사용될 수 없습니다. </a:t>
            </a:r>
          </a:p>
          <a:p>
            <a:pPr/>
            <a:r>
              <a:t>예를 들면 class, public, void 등 입니다. </a:t>
            </a:r>
          </a:p>
          <a:p>
            <a:pPr/>
            <a:r>
              <a:t>Identifier 이름을 짓는데 반드시 따라야 하는 rule은 </a:t>
            </a:r>
          </a:p>
          <a:p>
            <a:pPr/>
            <a:r>
              <a:t>Numeric character로 시작할 수 없으며</a:t>
            </a:r>
          </a:p>
          <a:p>
            <a:pPr/>
            <a:r>
              <a:t>달러 싸인 ($) 과 언더바 ( _ ) 이외에 다른 special character는 </a:t>
            </a:r>
          </a:p>
          <a:p>
            <a:pPr/>
            <a:r>
              <a:t>사용될 수 없다는 두가지 뿐입니다. </a:t>
            </a:r>
          </a:p>
          <a:p>
            <a:pPr/>
            <a:r>
              <a:t>그러나 일반적으로 Java 언어에서 </a:t>
            </a:r>
          </a:p>
          <a:p>
            <a:pPr/>
            <a:r>
              <a:t>identifier 이름을 짓는 convention이 있는데, </a:t>
            </a:r>
          </a:p>
          <a:p>
            <a:pPr/>
            <a:r>
              <a:t>variable과 methods는 camelCase, 즉, </a:t>
            </a:r>
          </a:p>
          <a:p>
            <a:pPr/>
            <a:r>
              <a:t>소문자로 시작하고, 단어가 바뀔 때 시작 문자를 대문자로 하는 것과 </a:t>
            </a:r>
          </a:p>
          <a:p>
            <a:pPr/>
            <a:r>
              <a:t>Class 이름은 PascalCase, 즉, </a:t>
            </a:r>
          </a:p>
          <a:p>
            <a:pPr/>
            <a:r>
              <a:t>대문자로 시작하고, 단어가 바뀔 때 시작 문자를 대문자로 하는 것이</a:t>
            </a:r>
          </a:p>
          <a:p>
            <a:pPr/>
            <a:r>
              <a:t>권장되고 있습니다. 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8</a:t>
            </a:r>
          </a:p>
          <a:p>
            <a:pPr/>
          </a:p>
          <a:p>
            <a:pPr/>
            <a:r>
              <a:t>Java의 data type에는 크게 두 가지가 있는데, </a:t>
            </a:r>
          </a:p>
          <a:p>
            <a:pPr/>
            <a:r>
              <a:t>첫번째는 Primitive type이고</a:t>
            </a:r>
          </a:p>
          <a:p>
            <a:pPr/>
            <a:r>
              <a:t>두번째는 Reference type 입니다. </a:t>
            </a:r>
          </a:p>
          <a:p>
            <a:pPr/>
            <a:r>
              <a:t>Primitive type은 정수, 실수 등으로 기본적으로 값 1개 만을 가지는 타입입니다. </a:t>
            </a:r>
          </a:p>
          <a:p>
            <a:pPr/>
            <a:r>
              <a:t>따라서 Primitive type은 class로 취급되지 않습니다. </a:t>
            </a:r>
          </a:p>
          <a:p>
            <a:pPr/>
            <a:r>
              <a:t>반면에 reference type은 String과 같은 모든 class들과 </a:t>
            </a:r>
          </a:p>
          <a:p>
            <a:pPr/>
            <a:r>
              <a:t>Array, enumeration 등의 type을 말합니다. </a:t>
            </a:r>
          </a:p>
          <a:p>
            <a:pPr/>
            <a:r>
              <a:t>엄밀히 말하면 reference는 memory의 address와 같은 개념으로</a:t>
            </a:r>
          </a:p>
          <a:p>
            <a:pPr/>
            <a:r>
              <a:t>class와 같은 복잡한 data가 모여있는 memory의 주소를 </a:t>
            </a:r>
          </a:p>
          <a:p>
            <a:pPr/>
            <a:r>
              <a:t>그 값으로 가지고 있다고 보면 되겠습니다. </a:t>
            </a:r>
          </a:p>
          <a:p>
            <a:pPr/>
            <a:r>
              <a:t>Reference type에 대해서는 추후 더 자세히 학습할 것입니다. </a:t>
            </a:r>
          </a:p>
          <a:p>
            <a:pPr/>
            <a:r>
              <a:t>Primitive type에는 정수형, 실수형, 캐릭터형, 불리안형의 네가지가 있는데, </a:t>
            </a:r>
          </a:p>
          <a:p>
            <a:pPr/>
            <a:r>
              <a:t>정수형에는 8bits (즉, 1 byte) 의 byte type, 16bits (2 bytes)의 short type,</a:t>
            </a:r>
          </a:p>
          <a:p>
            <a:pPr/>
            <a:r>
              <a:t>32bits (4 bytes)의 int type,  64bits (8 bytes)의 long type 의 </a:t>
            </a:r>
          </a:p>
          <a:p>
            <a:pPr/>
            <a:r>
              <a:t>4가지 type이 있습니다. </a:t>
            </a:r>
          </a:p>
          <a:p>
            <a:pPr/>
            <a:r>
              <a:t>실수형에는 32bits의 float, 64bits의 double이 있습니다. </a:t>
            </a:r>
          </a:p>
          <a:p>
            <a:pPr/>
            <a:r>
              <a:t>캐릭터형에는 16bits의 char 가 있습니다. </a:t>
            </a:r>
          </a:p>
          <a:p>
            <a:pPr/>
            <a:r>
              <a:t>불리안형에는 true나 false 중 한가지 값을 가질 수 있는</a:t>
            </a:r>
          </a:p>
          <a:p>
            <a:pPr/>
            <a:r>
              <a:t>boolean type이 있습니다. </a:t>
            </a:r>
          </a:p>
          <a:p>
            <a:pPr/>
          </a:p>
          <a:p>
            <a:p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4" name="Shape 11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9</a:t>
            </a:r>
          </a:p>
          <a:p>
            <a:pPr/>
          </a:p>
          <a:p>
            <a:pPr/>
            <a:r>
              <a:t>Data type에 대한 example 프로그램을 보겠습니다. </a:t>
            </a:r>
          </a:p>
          <a:p>
            <a:pPr/>
            <a:r>
              <a:t>먼저 int type인 myNumber를 declare하였고</a:t>
            </a:r>
          </a:p>
          <a:p>
            <a:pPr/>
            <a:r>
              <a:t>그 값을 10으로 초기화 하였습니다. </a:t>
            </a:r>
          </a:p>
          <a:p>
            <a:pPr/>
            <a:r>
              <a:t>yourNumber의 경우처럼 declaration과 초기화를 한번에 하기도 합니다. </a:t>
            </a:r>
          </a:p>
          <a:p>
            <a:pPr/>
            <a:r>
              <a:t>literal은 여기서 직접적으로 주어지는 숫자, 문자, 문자열 등을 말하는데요, </a:t>
            </a:r>
          </a:p>
          <a:p>
            <a:pPr/>
            <a:r>
              <a:t>float type f1에 literal을 assign할 경우에 숫자 맨 뒤에 f를 붙여 double과 구분해야 합니다. </a:t>
            </a:r>
          </a:p>
          <a:p>
            <a:pPr/>
            <a:r>
              <a:t>대신에 double type에 literal을 assign할 경우에는 그냥 숫자만 쓰면 됩니다. </a:t>
            </a:r>
          </a:p>
          <a:p>
            <a:pPr/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914400" y="2130425"/>
            <a:ext cx="10363200" cy="1470026"/>
          </a:xfrm>
          <a:prstGeom prst="rect">
            <a:avLst/>
          </a:prstGeom>
        </p:spPr>
        <p:txBody>
          <a:bodyPr/>
          <a:lstStyle>
            <a:lvl1pPr algn="ctr">
              <a:defRPr sz="4500">
                <a:solidFill>
                  <a:srgbClr val="000000"/>
                </a:solidFill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1pPr>
            <a:lvl2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2pPr>
            <a:lvl3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3pPr>
            <a:lvl4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4pPr>
            <a:lvl5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551383" y="1124742"/>
            <a:ext cx="11043248" cy="5400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802201" y="6450397"/>
            <a:ext cx="287019" cy="25196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1pPr>
      <a:lvl2pPr marL="815008" marR="0" indent="-357808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◦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2pPr>
      <a:lvl3pPr marL="1246909" marR="0" indent="-332509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▪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3pPr>
      <a:lvl4pPr marL="1737360" marR="0" indent="-36576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4pPr>
      <a:lvl5pPr marL="2194560" marR="0" indent="-36576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5pPr>
      <a:lvl6pPr marL="25603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6pPr>
      <a:lvl7pPr marL="30175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7pPr>
      <a:lvl8pPr marL="34747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8pPr>
      <a:lvl9pPr marL="39319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tif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tif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6"/>
          <p:cNvSpPr txBox="1"/>
          <p:nvPr>
            <p:ph type="ctrTitle"/>
          </p:nvPr>
        </p:nvSpPr>
        <p:spPr>
          <a:xfrm>
            <a:off x="696888" y="1958975"/>
            <a:ext cx="10798224" cy="1470025"/>
          </a:xfrm>
          <a:prstGeom prst="rect">
            <a:avLst/>
          </a:prstGeom>
        </p:spPr>
        <p:txBody>
          <a:bodyPr/>
          <a:lstStyle/>
          <a:p>
            <a:pPr/>
            <a:r>
              <a:t>0</a:t>
            </a:r>
            <a:r>
              <a:t>2</a:t>
            </a:r>
            <a:r>
              <a:t>_</a:t>
            </a:r>
            <a:r>
              <a:t>1</a:t>
            </a:r>
            <a:r>
              <a:t> </a:t>
            </a:r>
            <a:r>
              <a:t>Java Basics</a:t>
            </a:r>
          </a:p>
        </p:txBody>
      </p:sp>
      <p:sp>
        <p:nvSpPr>
          <p:cNvPr id="39" name="Subtitle 3"/>
          <p:cNvSpPr txBox="1"/>
          <p:nvPr>
            <p:ph type="subTitle" sz="quarter" idx="1"/>
          </p:nvPr>
        </p:nvSpPr>
        <p:spPr>
          <a:xfrm>
            <a:off x="2895600" y="3573016"/>
            <a:ext cx="6400800" cy="560574"/>
          </a:xfrm>
          <a:prstGeom prst="rect">
            <a:avLst/>
          </a:prstGeom>
        </p:spPr>
        <p:txBody>
          <a:bodyPr/>
          <a:lstStyle/>
          <a:p>
            <a:pPr/>
            <a:r>
              <a:t>Object-Oriented Programming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Type Conversion</a:t>
            </a:r>
          </a:p>
        </p:txBody>
      </p:sp>
      <p:sp>
        <p:nvSpPr>
          <p:cNvPr id="117" name="TextBox 4"/>
          <p:cNvSpPr txBox="1"/>
          <p:nvPr/>
        </p:nvSpPr>
        <p:spPr>
          <a:xfrm>
            <a:off x="551383" y="1160013"/>
            <a:ext cx="11043248" cy="38347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0033B3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public class </a:t>
            </a:r>
            <a:r>
              <a:rPr>
                <a:solidFill>
                  <a:srgbClr val="000000"/>
                </a:solidFill>
              </a:rPr>
              <a:t>TypeConversion </a:t>
            </a:r>
            <a:r>
              <a:rPr>
                <a:solidFill>
                  <a:srgbClr val="080808"/>
                </a:solidFill>
              </a:rPr>
              <a:t>{</a:t>
            </a:r>
            <a:br>
              <a:rPr>
                <a:solidFill>
                  <a:srgbClr val="080808"/>
                </a:solidFill>
              </a:rPr>
            </a:br>
            <a:r>
              <a:rPr>
                <a:solidFill>
                  <a:srgbClr val="080808"/>
                </a:solidFill>
              </a:rPr>
              <a:t>    </a:t>
            </a:r>
            <a:r>
              <a:t>public static void </a:t>
            </a:r>
            <a:r>
              <a:rPr>
                <a:solidFill>
                  <a:srgbClr val="00627A"/>
                </a:solidFill>
              </a:rPr>
              <a:t>main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String</a:t>
            </a:r>
            <a:r>
              <a:rPr>
                <a:solidFill>
                  <a:srgbClr val="080808"/>
                </a:solidFill>
              </a:rPr>
              <a:t>[] </a:t>
            </a:r>
            <a:r>
              <a:rPr>
                <a:solidFill>
                  <a:srgbClr val="000000"/>
                </a:solidFill>
              </a:rPr>
              <a:t>args</a:t>
            </a:r>
            <a:r>
              <a:rPr>
                <a:solidFill>
                  <a:srgbClr val="080808"/>
                </a:solidFill>
              </a:rPr>
              <a:t>) {</a:t>
            </a:r>
            <a:br>
              <a:rPr>
                <a:solidFill>
                  <a:srgbClr val="080808"/>
                </a:solidFill>
              </a:rPr>
            </a:br>
            <a:br>
              <a:rPr>
                <a:solidFill>
                  <a:srgbClr val="080808"/>
                </a:solidFill>
              </a:rPr>
            </a:br>
            <a:r>
              <a:rPr>
                <a:solidFill>
                  <a:srgbClr val="080808"/>
                </a:solidFill>
              </a:rPr>
              <a:t>        </a:t>
            </a:r>
            <a:r>
              <a:t>int </a:t>
            </a:r>
            <a:r>
              <a:rPr>
                <a:solidFill>
                  <a:srgbClr val="000000"/>
                </a:solidFill>
              </a:rPr>
              <a:t>myInt </a:t>
            </a:r>
            <a:r>
              <a:rPr>
                <a:solidFill>
                  <a:srgbClr val="080808"/>
                </a:solidFill>
              </a:rPr>
              <a:t>= </a:t>
            </a:r>
            <a:r>
              <a:rPr>
                <a:solidFill>
                  <a:srgbClr val="1750EB"/>
                </a:solidFill>
              </a:rPr>
              <a:t>10</a:t>
            </a:r>
            <a:r>
              <a:rPr>
                <a:solidFill>
                  <a:srgbClr val="080808"/>
                </a:solidFill>
              </a:rPr>
              <a:t>;</a:t>
            </a:r>
            <a:br>
              <a:rPr>
                <a:solidFill>
                  <a:srgbClr val="080808"/>
                </a:solidFill>
              </a:rPr>
            </a:br>
            <a:r>
              <a:rPr>
                <a:solidFill>
                  <a:srgbClr val="080808"/>
                </a:solidFill>
              </a:rPr>
              <a:t>        </a:t>
            </a:r>
            <a:r>
              <a:t>double </a:t>
            </a:r>
            <a:r>
              <a:rPr>
                <a:solidFill>
                  <a:srgbClr val="000000"/>
                </a:solidFill>
              </a:rPr>
              <a:t>myDouble </a:t>
            </a:r>
            <a:r>
              <a:rPr>
                <a:solidFill>
                  <a:srgbClr val="080808"/>
                </a:solidFill>
              </a:rPr>
              <a:t>= </a:t>
            </a:r>
            <a:r>
              <a:rPr>
                <a:solidFill>
                  <a:srgbClr val="000000"/>
                </a:solidFill>
              </a:rPr>
              <a:t>myInt</a:t>
            </a:r>
            <a:r>
              <a:rPr>
                <a:solidFill>
                  <a:srgbClr val="080808"/>
                </a:solidFill>
              </a:rPr>
              <a:t>;    </a:t>
            </a:r>
            <a:r>
              <a:rPr i="1">
                <a:solidFill>
                  <a:srgbClr val="336B6B"/>
                </a:solidFill>
              </a:rPr>
              <a:t>// </a:t>
            </a:r>
            <a:r>
              <a:rPr i="1">
                <a:solidFill>
                  <a:srgbClr val="FF2600"/>
                </a:solidFill>
              </a:rPr>
              <a:t>Implicit</a:t>
            </a:r>
            <a:r>
              <a:rPr i="1">
                <a:solidFill>
                  <a:srgbClr val="336B6B"/>
                </a:solidFill>
              </a:rPr>
              <a:t> conversion from int to double</a:t>
            </a:r>
            <a:br>
              <a:rPr i="1">
                <a:solidFill>
                  <a:srgbClr val="8C8C8C"/>
                </a:solidFill>
              </a:rPr>
            </a:br>
            <a:r>
              <a:rPr i="1">
                <a:solidFill>
                  <a:srgbClr val="8C8C8C"/>
                </a:solidFill>
              </a:rPr>
              <a:t>                                    </a:t>
            </a:r>
            <a:r>
              <a:rPr i="1">
                <a:solidFill>
                  <a:srgbClr val="2F6065"/>
                </a:solidFill>
              </a:rPr>
              <a:t>// range of (double) &gt; range of (int)</a:t>
            </a:r>
            <a:br>
              <a:rPr i="1">
                <a:solidFill>
                  <a:srgbClr val="8C8C8C"/>
                </a:solidFill>
              </a:rPr>
            </a:br>
            <a:r>
              <a:rPr i="1">
                <a:solidFill>
                  <a:srgbClr val="8C8C8C"/>
                </a:solidFill>
              </a:rPr>
              <a:t>        </a:t>
            </a:r>
            <a:r>
              <a:rPr>
                <a:solidFill>
                  <a:srgbClr val="000000"/>
                </a:solidFill>
              </a:rPr>
              <a:t>System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1094"/>
                </a:solidFill>
              </a:rPr>
              <a:t>out</a:t>
            </a:r>
            <a:r>
              <a:rPr>
                <a:solidFill>
                  <a:srgbClr val="080808"/>
                </a:solidFill>
              </a:rPr>
              <a:t>.println(</a:t>
            </a:r>
            <a:r>
              <a:rPr>
                <a:solidFill>
                  <a:srgbClr val="067D17"/>
                </a:solidFill>
              </a:rPr>
              <a:t>"myInt(" </a:t>
            </a:r>
            <a:r>
              <a:rPr>
                <a:solidFill>
                  <a:srgbClr val="080808"/>
                </a:solidFill>
              </a:rPr>
              <a:t>+ </a:t>
            </a:r>
            <a:r>
              <a:rPr>
                <a:solidFill>
                  <a:srgbClr val="000000"/>
                </a:solidFill>
              </a:rPr>
              <a:t>myInt </a:t>
            </a:r>
            <a:r>
              <a:rPr>
                <a:solidFill>
                  <a:srgbClr val="080808"/>
                </a:solidFill>
              </a:rPr>
              <a:t>+ </a:t>
            </a:r>
            <a:r>
              <a:rPr>
                <a:solidFill>
                  <a:srgbClr val="067D17"/>
                </a:solidFill>
              </a:rPr>
              <a:t>") myDouble(" </a:t>
            </a:r>
            <a:r>
              <a:rPr>
                <a:solidFill>
                  <a:srgbClr val="080808"/>
                </a:solidFill>
              </a:rPr>
              <a:t>+ </a:t>
            </a:r>
            <a:r>
              <a:rPr>
                <a:solidFill>
                  <a:srgbClr val="000000"/>
                </a:solidFill>
              </a:rPr>
              <a:t>myDouble </a:t>
            </a:r>
            <a:r>
              <a:rPr>
                <a:solidFill>
                  <a:srgbClr val="080808"/>
                </a:solidFill>
              </a:rPr>
              <a:t>+ </a:t>
            </a:r>
            <a:r>
              <a:rPr>
                <a:solidFill>
                  <a:srgbClr val="067D17"/>
                </a:solidFill>
              </a:rPr>
              <a:t>")"</a:t>
            </a:r>
            <a:r>
              <a:rPr>
                <a:solidFill>
                  <a:srgbClr val="080808"/>
                </a:solidFill>
              </a:rPr>
              <a:t>);</a:t>
            </a:r>
            <a:br>
              <a:rPr>
                <a:solidFill>
                  <a:srgbClr val="080808"/>
                </a:solidFill>
              </a:rPr>
            </a:br>
            <a:br>
              <a:rPr>
                <a:solidFill>
                  <a:srgbClr val="080808"/>
                </a:solidFill>
              </a:rPr>
            </a:br>
            <a:r>
              <a:rPr>
                <a:solidFill>
                  <a:srgbClr val="080808"/>
                </a:solidFill>
              </a:rPr>
              <a:t>        </a:t>
            </a:r>
            <a:r>
              <a:rPr>
                <a:solidFill>
                  <a:srgbClr val="000000"/>
                </a:solidFill>
              </a:rPr>
              <a:t>myDouble </a:t>
            </a:r>
            <a:r>
              <a:rPr>
                <a:solidFill>
                  <a:srgbClr val="080808"/>
                </a:solidFill>
              </a:rPr>
              <a:t>= </a:t>
            </a:r>
            <a:r>
              <a:rPr>
                <a:solidFill>
                  <a:srgbClr val="1750EB"/>
                </a:solidFill>
              </a:rPr>
              <a:t>9.78</a:t>
            </a:r>
            <a:r>
              <a:rPr>
                <a:solidFill>
                  <a:srgbClr val="080808"/>
                </a:solidFill>
              </a:rPr>
              <a:t>;</a:t>
            </a:r>
            <a:br>
              <a:rPr>
                <a:solidFill>
                  <a:srgbClr val="080808"/>
                </a:solidFill>
              </a:rPr>
            </a:br>
            <a:r>
              <a:rPr>
                <a:solidFill>
                  <a:srgbClr val="080808"/>
                </a:solidFill>
              </a:rPr>
              <a:t>        </a:t>
            </a:r>
            <a:r>
              <a:rPr>
                <a:solidFill>
                  <a:srgbClr val="000000"/>
                </a:solidFill>
              </a:rPr>
              <a:t>myInt </a:t>
            </a:r>
            <a:r>
              <a:rPr>
                <a:solidFill>
                  <a:srgbClr val="080808"/>
                </a:solidFill>
              </a:rPr>
              <a:t>= (</a:t>
            </a:r>
            <a:r>
              <a:t>int</a:t>
            </a:r>
            <a:r>
              <a:rPr>
                <a:solidFill>
                  <a:srgbClr val="080808"/>
                </a:solidFill>
              </a:rPr>
              <a:t>) </a:t>
            </a:r>
            <a:r>
              <a:rPr>
                <a:solidFill>
                  <a:srgbClr val="000000"/>
                </a:solidFill>
              </a:rPr>
              <a:t>myDouble</a:t>
            </a:r>
            <a:r>
              <a:rPr>
                <a:solidFill>
                  <a:srgbClr val="080808"/>
                </a:solidFill>
              </a:rPr>
              <a:t>;     </a:t>
            </a:r>
            <a:r>
              <a:rPr i="1">
                <a:solidFill>
                  <a:srgbClr val="2E5F6B"/>
                </a:solidFill>
              </a:rPr>
              <a:t>// </a:t>
            </a:r>
            <a:r>
              <a:rPr i="1">
                <a:solidFill>
                  <a:srgbClr val="FF2600"/>
                </a:solidFill>
              </a:rPr>
              <a:t>Explicit </a:t>
            </a:r>
            <a:r>
              <a:rPr i="1">
                <a:solidFill>
                  <a:srgbClr val="2E5F6B"/>
                </a:solidFill>
              </a:rPr>
              <a:t>conversion from double to int</a:t>
            </a:r>
            <a:br>
              <a:rPr i="1">
                <a:solidFill>
                  <a:srgbClr val="8C8C8C"/>
                </a:solidFill>
              </a:rPr>
            </a:br>
            <a:br>
              <a:rPr i="1">
                <a:solidFill>
                  <a:srgbClr val="8C8C8C"/>
                </a:solidFill>
              </a:rPr>
            </a:br>
            <a:r>
              <a:rPr i="1">
                <a:solidFill>
                  <a:srgbClr val="8C8C8C"/>
                </a:solidFill>
              </a:rPr>
              <a:t>        </a:t>
            </a:r>
            <a:r>
              <a:rPr>
                <a:solidFill>
                  <a:srgbClr val="000000"/>
                </a:solidFill>
              </a:rPr>
              <a:t>System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1094"/>
                </a:solidFill>
              </a:rPr>
              <a:t>out</a:t>
            </a:r>
            <a:r>
              <a:rPr>
                <a:solidFill>
                  <a:srgbClr val="080808"/>
                </a:solidFill>
              </a:rPr>
              <a:t>.println(</a:t>
            </a:r>
            <a:r>
              <a:rPr>
                <a:solidFill>
                  <a:srgbClr val="067D17"/>
                </a:solidFill>
              </a:rPr>
              <a:t>"myInt(" </a:t>
            </a:r>
            <a:r>
              <a:rPr>
                <a:solidFill>
                  <a:srgbClr val="080808"/>
                </a:solidFill>
              </a:rPr>
              <a:t>+ </a:t>
            </a:r>
            <a:r>
              <a:rPr>
                <a:solidFill>
                  <a:srgbClr val="000000"/>
                </a:solidFill>
              </a:rPr>
              <a:t>myInt </a:t>
            </a:r>
            <a:r>
              <a:rPr>
                <a:solidFill>
                  <a:srgbClr val="080808"/>
                </a:solidFill>
              </a:rPr>
              <a:t>+ </a:t>
            </a:r>
            <a:r>
              <a:rPr>
                <a:solidFill>
                  <a:srgbClr val="067D17"/>
                </a:solidFill>
              </a:rPr>
              <a:t>") myDouble(" </a:t>
            </a:r>
            <a:r>
              <a:rPr>
                <a:solidFill>
                  <a:srgbClr val="080808"/>
                </a:solidFill>
              </a:rPr>
              <a:t>+ </a:t>
            </a:r>
            <a:r>
              <a:rPr>
                <a:solidFill>
                  <a:srgbClr val="000000"/>
                </a:solidFill>
              </a:rPr>
              <a:t>myDouble </a:t>
            </a:r>
            <a:r>
              <a:rPr>
                <a:solidFill>
                  <a:srgbClr val="080808"/>
                </a:solidFill>
              </a:rPr>
              <a:t>+ </a:t>
            </a:r>
            <a:r>
              <a:rPr>
                <a:solidFill>
                  <a:srgbClr val="067D17"/>
                </a:solidFill>
              </a:rPr>
              <a:t>")"</a:t>
            </a:r>
            <a:r>
              <a:rPr>
                <a:solidFill>
                  <a:srgbClr val="080808"/>
                </a:solidFill>
              </a:rPr>
              <a:t>);</a:t>
            </a:r>
            <a:br>
              <a:rPr>
                <a:solidFill>
                  <a:srgbClr val="080808"/>
                </a:solidFill>
              </a:rPr>
            </a:br>
            <a:r>
              <a:rPr>
                <a:solidFill>
                  <a:srgbClr val="080808"/>
                </a:solidFill>
              </a:rPr>
              <a:t>    }</a:t>
            </a:r>
            <a:br>
              <a:rPr>
                <a:solidFill>
                  <a:srgbClr val="080808"/>
                </a:solidFill>
              </a:rPr>
            </a:br>
            <a:r>
              <a:rPr>
                <a:solidFill>
                  <a:srgbClr val="080808"/>
                </a:solidFill>
              </a:rPr>
              <a:t>}</a:t>
            </a:r>
          </a:p>
        </p:txBody>
      </p:sp>
      <p:sp>
        <p:nvSpPr>
          <p:cNvPr id="118" name="TextBox 6"/>
          <p:cNvSpPr txBox="1"/>
          <p:nvPr/>
        </p:nvSpPr>
        <p:spPr>
          <a:xfrm>
            <a:off x="8654033" y="4592392"/>
            <a:ext cx="2940599" cy="862966"/>
          </a:xfrm>
          <a:prstGeom prst="rect">
            <a:avLst/>
          </a:prstGeom>
          <a:solidFill>
            <a:srgbClr val="FFFFFF"/>
          </a:solidFill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5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OUTPUT: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5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myInt(10) myDouble(10.0)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5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myInt(9) myDouble(9.78)</a:t>
            </a:r>
          </a:p>
        </p:txBody>
      </p:sp>
      <p:sp>
        <p:nvSpPr>
          <p:cNvPr id="119" name="슬라이드 번호 개체 틀 2"/>
          <p:cNvSpPr txBox="1"/>
          <p:nvPr>
            <p:ph type="sldNum" sz="quarter" idx="2"/>
          </p:nvPr>
        </p:nvSpPr>
        <p:spPr>
          <a:xfrm>
            <a:off x="11802200" y="6450397"/>
            <a:ext cx="28701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0" name="직사각형 7"/>
          <p:cNvSpPr/>
          <p:nvPr/>
        </p:nvSpPr>
        <p:spPr>
          <a:xfrm>
            <a:off x="1534249" y="1972576"/>
            <a:ext cx="1934684" cy="278963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</a:p>
        </p:txBody>
      </p:sp>
      <p:sp>
        <p:nvSpPr>
          <p:cNvPr id="121" name="직사각형 7"/>
          <p:cNvSpPr/>
          <p:nvPr/>
        </p:nvSpPr>
        <p:spPr>
          <a:xfrm>
            <a:off x="1534249" y="2302476"/>
            <a:ext cx="3034780" cy="278962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</a:p>
        </p:txBody>
      </p:sp>
      <p:sp>
        <p:nvSpPr>
          <p:cNvPr id="122" name="직사각형 7"/>
          <p:cNvSpPr/>
          <p:nvPr/>
        </p:nvSpPr>
        <p:spPr>
          <a:xfrm>
            <a:off x="1534249" y="2804840"/>
            <a:ext cx="8606984" cy="278962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</a:p>
        </p:txBody>
      </p:sp>
      <p:sp>
        <p:nvSpPr>
          <p:cNvPr id="123" name="직사각형 7"/>
          <p:cNvSpPr/>
          <p:nvPr/>
        </p:nvSpPr>
        <p:spPr>
          <a:xfrm>
            <a:off x="1534249" y="3637103"/>
            <a:ext cx="2931073" cy="278963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</a:p>
        </p:txBody>
      </p:sp>
      <p:sp>
        <p:nvSpPr>
          <p:cNvPr id="124" name="직사각형 7"/>
          <p:cNvSpPr/>
          <p:nvPr/>
        </p:nvSpPr>
        <p:spPr>
          <a:xfrm>
            <a:off x="1534249" y="3307204"/>
            <a:ext cx="2034866" cy="278962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</a:p>
        </p:txBody>
      </p:sp>
      <p:sp>
        <p:nvSpPr>
          <p:cNvPr id="125" name="직사각형 7"/>
          <p:cNvSpPr/>
          <p:nvPr/>
        </p:nvSpPr>
        <p:spPr>
          <a:xfrm>
            <a:off x="1534249" y="4118801"/>
            <a:ext cx="8606984" cy="278963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</a:p>
        </p:txBody>
      </p:sp>
      <p:sp>
        <p:nvSpPr>
          <p:cNvPr id="126" name="직사각형 7"/>
          <p:cNvSpPr/>
          <p:nvPr/>
        </p:nvSpPr>
        <p:spPr>
          <a:xfrm>
            <a:off x="8658796" y="4884394"/>
            <a:ext cx="2931073" cy="278962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</a:p>
        </p:txBody>
      </p:sp>
      <p:sp>
        <p:nvSpPr>
          <p:cNvPr id="127" name="직사각형 7"/>
          <p:cNvSpPr/>
          <p:nvPr/>
        </p:nvSpPr>
        <p:spPr>
          <a:xfrm>
            <a:off x="8658796" y="5167353"/>
            <a:ext cx="2931073" cy="278962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xit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0" dur="100" fill="hold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"/>
                            </p:stCondLst>
                            <p:childTnLst>
                              <p:par>
                                <p:cTn id="13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xit" nodeType="click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8" dur="100" fill="hold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"/>
                            </p:stCondLst>
                            <p:childTnLst>
                              <p:par>
                                <p:cTn id="21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"/>
                            </p:stCondLst>
                            <p:childTnLst>
                              <p:par>
                                <p:cTn id="24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xit" nodeType="clickEffect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29" dur="100" fill="hold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"/>
                            </p:stCondLst>
                            <p:childTnLst>
                              <p:par>
                                <p:cTn id="32" presetClass="exit" nodeType="afterEffect" presetID="10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33" dur="100" fill="hold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"/>
                            </p:stCondLst>
                            <p:childTnLst>
                              <p:par>
                                <p:cTn id="36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xit" nodeType="clickEffect" presetID="10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41" dur="100" fill="hold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"/>
                            </p:stCondLst>
                            <p:childTnLst>
                              <p:par>
                                <p:cTn id="44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xit" nodeType="clickEffect" presetID="10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49" dur="100" fill="hold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"/>
                            </p:stCondLst>
                            <p:childTnLst>
                              <p:par>
                                <p:cTn id="52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"/>
                            </p:stCondLst>
                            <p:childTnLst>
                              <p:par>
                                <p:cTn id="55" presetClass="entr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3" grpId="12"/>
      <p:bldP build="whole" bldLvl="1" animBg="1" rev="0" advAuto="0" spid="124" grpId="9"/>
      <p:bldP build="whole" bldLvl="1" animBg="1" rev="0" advAuto="0" spid="124" grpId="10"/>
      <p:bldP build="whole" bldLvl="1" animBg="1" rev="0" advAuto="0" spid="121" grpId="3"/>
      <p:bldP build="whole" bldLvl="1" animBg="1" rev="0" advAuto="0" spid="121" grpId="4"/>
      <p:bldP build="whole" bldLvl="1" animBg="1" rev="0" advAuto="0" spid="125" grpId="13"/>
      <p:bldP build="whole" bldLvl="1" animBg="1" rev="0" advAuto="0" spid="122" grpId="5"/>
      <p:bldP build="whole" bldLvl="1" animBg="1" rev="0" advAuto="0" spid="122" grpId="7"/>
      <p:bldP build="whole" bldLvl="1" animBg="1" rev="0" advAuto="0" spid="126" grpId="6"/>
      <p:bldP build="whole" bldLvl="1" animBg="1" rev="0" advAuto="0" spid="126" grpId="8"/>
      <p:bldP build="whole" bldLvl="1" animBg="1" rev="0" advAuto="0" spid="127" grpId="14"/>
      <p:bldP build="whole" bldLvl="1" animBg="1" rev="0" advAuto="0" spid="120" grpId="1"/>
      <p:bldP build="whole" bldLvl="1" animBg="1" rev="0" advAuto="0" spid="120" grpId="2"/>
      <p:bldP build="whole" bldLvl="1" animBg="1" rev="0" advAuto="0" spid="123" grpId="1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2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Named Constants</a:t>
            </a:r>
          </a:p>
        </p:txBody>
      </p:sp>
      <p:sp>
        <p:nvSpPr>
          <p:cNvPr id="132" name="Rectangle 3"/>
          <p:cNvSpPr txBox="1"/>
          <p:nvPr>
            <p:ph type="body" idx="1"/>
          </p:nvPr>
        </p:nvSpPr>
        <p:spPr>
          <a:xfrm>
            <a:off x="551383" y="1124741"/>
            <a:ext cx="11043248" cy="540060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Named constants having names: </a:t>
            </a:r>
          </a:p>
          <a:p>
            <a:pPr marL="0" indent="0">
              <a:lnSpc>
                <a:spcPct val="90000"/>
              </a:lnSpc>
              <a:buSzTx/>
              <a:buNone/>
            </a:pPr>
          </a:p>
          <a:p>
            <a:pPr lvl="1" marL="342900" indent="114300">
              <a:lnSpc>
                <a:spcPct val="90000"/>
              </a:lnSpc>
              <a:buSzTx/>
              <a:buNone/>
              <a:defRPr sz="2000">
                <a:solidFill>
                  <a:srgbClr val="FF0000"/>
                </a:solidFill>
                <a:latin typeface="JetBrains Mono Bold"/>
                <a:ea typeface="JetBrains Mono Bold"/>
                <a:cs typeface="JetBrains Mono Bold"/>
                <a:sym typeface="JetBrains Mono Bold"/>
              </a:defRPr>
            </a:pPr>
            <a:r>
              <a:t>public static final </a:t>
            </a:r>
            <a:r>
              <a:rPr>
                <a:solidFill>
                  <a:srgbClr val="034CA1"/>
                </a:solidFill>
              </a:rPr>
              <a:t>int INCHES_PER_FOOT = 12;</a:t>
            </a:r>
            <a:endParaRPr sz="2300"/>
          </a:p>
          <a:p>
            <a:pPr lvl="1" marL="342900" indent="114300">
              <a:lnSpc>
                <a:spcPct val="90000"/>
              </a:lnSpc>
              <a:buSzTx/>
              <a:buNone/>
              <a:defRPr sz="2000">
                <a:solidFill>
                  <a:srgbClr val="FF0000"/>
                </a:solidFill>
                <a:latin typeface="JetBrains Mono Bold"/>
                <a:ea typeface="JetBrains Mono Bold"/>
                <a:cs typeface="JetBrains Mono Bold"/>
                <a:sym typeface="JetBrains Mono Bold"/>
              </a:defRPr>
            </a:pPr>
            <a:r>
              <a:t>public static final </a:t>
            </a:r>
            <a:r>
              <a:rPr>
                <a:solidFill>
                  <a:srgbClr val="034CA1"/>
                </a:solidFill>
              </a:rPr>
              <a:t>double RATE = 0.14;</a:t>
            </a:r>
            <a:endParaRPr sz="2300"/>
          </a:p>
          <a:p>
            <a:pPr lvl="1" marL="342900" indent="114300">
              <a:lnSpc>
                <a:spcPct val="90000"/>
              </a:lnSpc>
              <a:buSzTx/>
              <a:buNone/>
              <a:defRPr b="1" sz="2000">
                <a:solidFill>
                  <a:srgbClr val="034CA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 lvl="1" marL="800100" indent="-342900">
              <a:lnSpc>
                <a:spcPct val="90000"/>
              </a:lnSpc>
              <a:defRPr sz="2000"/>
            </a:pPr>
            <a:r>
              <a:t>Cannot change the value in the program</a:t>
            </a:r>
            <a:endParaRPr sz="2300"/>
          </a:p>
          <a:p>
            <a:pPr lvl="1" marL="800100" indent="-342900">
              <a:lnSpc>
                <a:spcPct val="90000"/>
              </a:lnSpc>
              <a:defRPr sz="2000"/>
            </a:pPr>
          </a:p>
          <a:p>
            <a:pPr lvl="1" marL="800100" indent="-342900">
              <a:lnSpc>
                <a:spcPct val="90000"/>
              </a:lnSpc>
              <a:defRPr sz="2000"/>
            </a:pPr>
            <a:r>
              <a:t>Naming convention for constants:  Use all uppercase letters, and designate word boundaries with an underscore character</a:t>
            </a:r>
          </a:p>
        </p:txBody>
      </p:sp>
      <p:sp>
        <p:nvSpPr>
          <p:cNvPr id="133" name="슬라이드 번호 개체 틀 1"/>
          <p:cNvSpPr txBox="1"/>
          <p:nvPr>
            <p:ph type="sldNum" sz="quarter" idx="2"/>
          </p:nvPr>
        </p:nvSpPr>
        <p:spPr>
          <a:xfrm>
            <a:off x="11724724" y="6435620"/>
            <a:ext cx="243740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/>
          <a:lstStyle>
            <a:lvl1pPr>
              <a:defRPr>
                <a:latin typeface="+mj-lt"/>
                <a:ea typeface="+mj-ea"/>
                <a:cs typeface="+mj-cs"/>
                <a:sym typeface="나눔스퀘어 네오 OTF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4" name="직사각형 7"/>
          <p:cNvSpPr/>
          <p:nvPr/>
        </p:nvSpPr>
        <p:spPr>
          <a:xfrm>
            <a:off x="4663529" y="1921776"/>
            <a:ext cx="2373271" cy="386119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34" grpId="2"/>
      <p:bldP build="p" bldLvl="5" animBg="1" rev="0" advAuto="0" spid="13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Strings</a:t>
            </a:r>
          </a:p>
        </p:txBody>
      </p:sp>
      <p:sp>
        <p:nvSpPr>
          <p:cNvPr id="139" name="텍스트 개체 틀 2"/>
          <p:cNvSpPr txBox="1"/>
          <p:nvPr>
            <p:ph type="body" sz="quarter" idx="1"/>
          </p:nvPr>
        </p:nvSpPr>
        <p:spPr>
          <a:xfrm>
            <a:off x="551383" y="1124742"/>
            <a:ext cx="11043248" cy="462758"/>
          </a:xfrm>
          <a:prstGeom prst="rect">
            <a:avLst/>
          </a:prstGeom>
        </p:spPr>
        <p:txBody>
          <a:bodyPr/>
          <a:lstStyle/>
          <a:p>
            <a:pPr/>
            <a:r>
              <a:t>A class used to handle text</a:t>
            </a:r>
          </a:p>
        </p:txBody>
      </p:sp>
      <p:sp>
        <p:nvSpPr>
          <p:cNvPr id="140" name="TextBox 4"/>
          <p:cNvSpPr txBox="1"/>
          <p:nvPr/>
        </p:nvSpPr>
        <p:spPr>
          <a:xfrm>
            <a:off x="736599" y="1774752"/>
            <a:ext cx="10452101" cy="35807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0033B3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public class </a:t>
            </a:r>
            <a:r>
              <a:rPr>
                <a:solidFill>
                  <a:srgbClr val="000000"/>
                </a:solidFill>
              </a:rPr>
              <a:t>StringClass </a:t>
            </a:r>
            <a:r>
              <a:rPr>
                <a:solidFill>
                  <a:srgbClr val="080808"/>
                </a:solidFill>
              </a:rPr>
              <a:t>{</a:t>
            </a:r>
            <a:br>
              <a:rPr>
                <a:solidFill>
                  <a:srgbClr val="080808"/>
                </a:solidFill>
              </a:rPr>
            </a:br>
            <a:r>
              <a:rPr>
                <a:solidFill>
                  <a:srgbClr val="080808"/>
                </a:solidFill>
              </a:rPr>
              <a:t>    </a:t>
            </a:r>
            <a:r>
              <a:t>public static void </a:t>
            </a:r>
            <a:r>
              <a:rPr>
                <a:solidFill>
                  <a:srgbClr val="00627A"/>
                </a:solidFill>
              </a:rPr>
              <a:t>main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String</a:t>
            </a:r>
            <a:r>
              <a:rPr>
                <a:solidFill>
                  <a:srgbClr val="080808"/>
                </a:solidFill>
              </a:rPr>
              <a:t>[] </a:t>
            </a:r>
            <a:r>
              <a:rPr>
                <a:solidFill>
                  <a:srgbClr val="000000"/>
                </a:solidFill>
              </a:rPr>
              <a:t>args</a:t>
            </a:r>
            <a:r>
              <a:rPr>
                <a:solidFill>
                  <a:srgbClr val="080808"/>
                </a:solidFill>
              </a:rPr>
              <a:t>) {</a:t>
            </a:r>
            <a:br>
              <a:rPr>
                <a:solidFill>
                  <a:srgbClr val="080808"/>
                </a:solidFill>
              </a:rPr>
            </a:br>
            <a:r>
              <a:rPr>
                <a:solidFill>
                  <a:srgbClr val="080808"/>
                </a:solidFill>
              </a:rPr>
              <a:t>        </a:t>
            </a:r>
            <a:r>
              <a:rPr>
                <a:solidFill>
                  <a:srgbClr val="000000"/>
                </a:solidFill>
              </a:rPr>
              <a:t>String greeting </a:t>
            </a:r>
            <a:r>
              <a:rPr>
                <a:solidFill>
                  <a:srgbClr val="080808"/>
                </a:solidFill>
              </a:rPr>
              <a:t>= </a:t>
            </a:r>
            <a:r>
              <a:rPr>
                <a:solidFill>
                  <a:srgbClr val="067D17"/>
                </a:solidFill>
              </a:rPr>
              <a:t>"Hello, World!"</a:t>
            </a:r>
            <a:r>
              <a:rPr>
                <a:solidFill>
                  <a:srgbClr val="080808"/>
                </a:solidFill>
              </a:rPr>
              <a:t>;</a:t>
            </a:r>
            <a:br>
              <a:rPr>
                <a:solidFill>
                  <a:srgbClr val="080808"/>
                </a:solidFill>
              </a:rPr>
            </a:br>
            <a:r>
              <a:rPr>
                <a:solidFill>
                  <a:srgbClr val="080808"/>
                </a:solidFill>
              </a:rPr>
              <a:t>        </a:t>
            </a:r>
            <a:r>
              <a:rPr>
                <a:solidFill>
                  <a:srgbClr val="000000"/>
                </a:solidFill>
              </a:rPr>
              <a:t>String firstName </a:t>
            </a:r>
            <a:r>
              <a:rPr>
                <a:solidFill>
                  <a:srgbClr val="080808"/>
                </a:solidFill>
              </a:rPr>
              <a:t>= </a:t>
            </a:r>
            <a:r>
              <a:rPr>
                <a:solidFill>
                  <a:srgbClr val="067D17"/>
                </a:solidFill>
              </a:rPr>
              <a:t>"John"</a:t>
            </a:r>
            <a:r>
              <a:rPr>
                <a:solidFill>
                  <a:srgbClr val="080808"/>
                </a:solidFill>
              </a:rPr>
              <a:t>;</a:t>
            </a:r>
            <a:br>
              <a:rPr>
                <a:solidFill>
                  <a:srgbClr val="080808"/>
                </a:solidFill>
              </a:rPr>
            </a:br>
            <a:r>
              <a:rPr>
                <a:solidFill>
                  <a:srgbClr val="080808"/>
                </a:solidFill>
              </a:rPr>
              <a:t>        </a:t>
            </a:r>
            <a:r>
              <a:rPr>
                <a:solidFill>
                  <a:srgbClr val="000000"/>
                </a:solidFill>
              </a:rPr>
              <a:t>String lastName </a:t>
            </a:r>
            <a:r>
              <a:rPr>
                <a:solidFill>
                  <a:srgbClr val="080808"/>
                </a:solidFill>
              </a:rPr>
              <a:t>= </a:t>
            </a:r>
            <a:r>
              <a:rPr>
                <a:solidFill>
                  <a:srgbClr val="067D17"/>
                </a:solidFill>
              </a:rPr>
              <a:t>"Doe"</a:t>
            </a:r>
            <a:r>
              <a:rPr>
                <a:solidFill>
                  <a:srgbClr val="080808"/>
                </a:solidFill>
              </a:rPr>
              <a:t>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solidFill>
                  <a:srgbClr val="080808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</a:p>
          <a:p>
            <a:pPr>
              <a:defRPr i="1">
                <a:solidFill>
                  <a:srgbClr val="8C8C8C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	 </a:t>
            </a:r>
            <a:r>
              <a:rPr>
                <a:solidFill>
                  <a:srgbClr val="FF9300"/>
                </a:solidFill>
              </a:rPr>
              <a:t>// Concatenation</a:t>
            </a:r>
            <a:br/>
            <a:r>
              <a:rPr i="0">
                <a:solidFill>
                  <a:srgbClr val="080808"/>
                </a:solidFill>
              </a:rPr>
              <a:t>        </a:t>
            </a:r>
            <a:r>
              <a:rPr i="0">
                <a:solidFill>
                  <a:srgbClr val="000000"/>
                </a:solidFill>
              </a:rPr>
              <a:t>String fullName </a:t>
            </a:r>
            <a:r>
              <a:rPr i="0">
                <a:solidFill>
                  <a:srgbClr val="080808"/>
                </a:solidFill>
              </a:rPr>
              <a:t>= </a:t>
            </a:r>
            <a:r>
              <a:rPr i="0">
                <a:solidFill>
                  <a:srgbClr val="000000"/>
                </a:solidFill>
              </a:rPr>
              <a:t>greeting </a:t>
            </a:r>
            <a:r>
              <a:rPr i="0">
                <a:solidFill>
                  <a:srgbClr val="080808"/>
                </a:solidFill>
              </a:rPr>
              <a:t>+ </a:t>
            </a:r>
            <a:r>
              <a:rPr i="0">
                <a:solidFill>
                  <a:srgbClr val="067D17"/>
                </a:solidFill>
              </a:rPr>
              <a:t>" " </a:t>
            </a:r>
            <a:r>
              <a:rPr i="0">
                <a:solidFill>
                  <a:srgbClr val="080808"/>
                </a:solidFill>
              </a:rPr>
              <a:t>+ </a:t>
            </a:r>
            <a:r>
              <a:rPr i="0">
                <a:solidFill>
                  <a:srgbClr val="000000"/>
                </a:solidFill>
              </a:rPr>
              <a:t>firstName </a:t>
            </a:r>
            <a:r>
              <a:rPr i="0">
                <a:solidFill>
                  <a:srgbClr val="080808"/>
                </a:solidFill>
              </a:rPr>
              <a:t>+ </a:t>
            </a:r>
            <a:r>
              <a:rPr i="0">
                <a:solidFill>
                  <a:srgbClr val="067D17"/>
                </a:solidFill>
              </a:rPr>
              <a:t>" " </a:t>
            </a:r>
            <a:r>
              <a:rPr i="0">
                <a:solidFill>
                  <a:srgbClr val="080808"/>
                </a:solidFill>
              </a:rPr>
              <a:t>+ </a:t>
            </a:r>
            <a:r>
              <a:rPr i="0">
                <a:solidFill>
                  <a:srgbClr val="000000"/>
                </a:solidFill>
              </a:rPr>
              <a:t>lastName</a:t>
            </a:r>
            <a:r>
              <a:rPr i="0">
                <a:solidFill>
                  <a:srgbClr val="080808"/>
                </a:solidFill>
              </a:rPr>
              <a:t>; </a:t>
            </a:r>
            <a:endParaRPr i="0"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i="1">
                <a:solidFill>
                  <a:srgbClr val="8C8C8C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br>
              <a:rPr i="0">
                <a:latin typeface="나눔스퀘어OTF Regular"/>
                <a:ea typeface="나눔스퀘어OTF Regular"/>
                <a:cs typeface="나눔스퀘어OTF Regular"/>
                <a:sym typeface="나눔스퀘어OTF Regular"/>
              </a:rPr>
            </a:br>
            <a:r>
              <a:t>        </a:t>
            </a:r>
            <a:r>
              <a:rPr i="0">
                <a:solidFill>
                  <a:srgbClr val="000000"/>
                </a:solidFill>
              </a:rPr>
              <a:t>System</a:t>
            </a:r>
            <a:r>
              <a:rPr i="0">
                <a:solidFill>
                  <a:srgbClr val="080808"/>
                </a:solidFill>
              </a:rPr>
              <a:t>.</a:t>
            </a:r>
            <a:r>
              <a:rPr>
                <a:solidFill>
                  <a:srgbClr val="871094"/>
                </a:solidFill>
              </a:rPr>
              <a:t>out</a:t>
            </a:r>
            <a:r>
              <a:rPr i="0">
                <a:solidFill>
                  <a:srgbClr val="080808"/>
                </a:solidFill>
              </a:rPr>
              <a:t>.println(</a:t>
            </a:r>
            <a:r>
              <a:rPr i="0">
                <a:solidFill>
                  <a:srgbClr val="000000"/>
                </a:solidFill>
              </a:rPr>
              <a:t>fullName</a:t>
            </a:r>
            <a:r>
              <a:rPr i="0">
                <a:solidFill>
                  <a:srgbClr val="080808"/>
                </a:solidFill>
              </a:rPr>
              <a:t>); </a:t>
            </a:r>
            <a:r>
              <a:rPr>
                <a:solidFill>
                  <a:srgbClr val="FF9300"/>
                </a:solidFill>
              </a:rPr>
              <a:t>// Outputs "Hello, World! John Doe"</a:t>
            </a:r>
            <a:br/>
            <a:r>
              <a:t>    </a:t>
            </a:r>
            <a:r>
              <a:rPr i="0">
                <a:solidFill>
                  <a:srgbClr val="080808"/>
                </a:solidFill>
              </a:rPr>
              <a:t>}</a:t>
            </a:r>
            <a:br>
              <a:rPr i="0">
                <a:solidFill>
                  <a:srgbClr val="080808"/>
                </a:solidFill>
              </a:rPr>
            </a:br>
            <a:r>
              <a:rPr i="0">
                <a:solidFill>
                  <a:srgbClr val="080808"/>
                </a:solidFill>
              </a:rPr>
              <a:t>}</a:t>
            </a:r>
          </a:p>
        </p:txBody>
      </p:sp>
      <p:sp>
        <p:nvSpPr>
          <p:cNvPr id="141" name="슬라이드 번호 개체 틀 3"/>
          <p:cNvSpPr txBox="1"/>
          <p:nvPr>
            <p:ph type="sldNum" sz="quarter" idx="2"/>
          </p:nvPr>
        </p:nvSpPr>
        <p:spPr>
          <a:xfrm>
            <a:off x="11802200" y="6450397"/>
            <a:ext cx="28701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2" name="직사각형 7"/>
          <p:cNvSpPr/>
          <p:nvPr/>
        </p:nvSpPr>
        <p:spPr>
          <a:xfrm>
            <a:off x="1828453" y="2429100"/>
            <a:ext cx="4812329" cy="854056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</a:p>
        </p:txBody>
      </p:sp>
      <p:sp>
        <p:nvSpPr>
          <p:cNvPr id="143" name="직사각형 7"/>
          <p:cNvSpPr/>
          <p:nvPr/>
        </p:nvSpPr>
        <p:spPr>
          <a:xfrm>
            <a:off x="1811018" y="3863708"/>
            <a:ext cx="8747764" cy="278963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</a:p>
        </p:txBody>
      </p:sp>
      <p:sp>
        <p:nvSpPr>
          <p:cNvPr id="144" name="직사각형 7"/>
          <p:cNvSpPr/>
          <p:nvPr/>
        </p:nvSpPr>
        <p:spPr>
          <a:xfrm>
            <a:off x="5954978" y="4381177"/>
            <a:ext cx="4966543" cy="371694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xit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0" dur="100" fill="hold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"/>
                            </p:stCondLst>
                            <p:childTnLst>
                              <p:par>
                                <p:cTn id="13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xit" nodeType="click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8" dur="100" fill="hold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"/>
                            </p:stCondLst>
                            <p:childTnLst>
                              <p:par>
                                <p:cTn id="21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2" grpId="1"/>
      <p:bldP build="whole" bldLvl="1" animBg="1" rev="0" advAuto="0" spid="142" grpId="2"/>
      <p:bldP build="whole" bldLvl="1" animBg="1" rev="0" advAuto="0" spid="143" grpId="3"/>
      <p:bldP build="whole" bldLvl="1" animBg="1" rev="0" advAuto="0" spid="143" grpId="4"/>
      <p:bldP build="whole" bldLvl="1" animBg="1" rev="0" advAuto="0" spid="144" grpId="5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2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Concatenation of Strings</a:t>
            </a:r>
          </a:p>
        </p:txBody>
      </p:sp>
      <p:sp>
        <p:nvSpPr>
          <p:cNvPr id="149" name="Rectangle 3"/>
          <p:cNvSpPr txBox="1"/>
          <p:nvPr>
            <p:ph type="body" idx="1"/>
          </p:nvPr>
        </p:nvSpPr>
        <p:spPr>
          <a:xfrm>
            <a:off x="551383" y="1124741"/>
            <a:ext cx="11043248" cy="540060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000"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String str4 = “The answer is " + 42    </a:t>
            </a:r>
            <a:r>
              <a:rPr>
                <a:solidFill>
                  <a:srgbClr val="FF9300"/>
                </a:solidFill>
              </a:rPr>
              <a:t>// “The answer is 42”</a:t>
            </a:r>
            <a:endParaRPr>
              <a:solidFill>
                <a:srgbClr val="808080"/>
              </a:solidFill>
            </a:endParaRPr>
          </a:p>
          <a:p>
            <a:pPr marL="0" indent="0">
              <a:buSzTx/>
              <a:buNone/>
              <a:defRPr sz="2000"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defRPr>
            </a:pPr>
            <a:r>
              <a:t>int</a:t>
            </a:r>
            <a:r>
              <a:rPr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rPr>
              <a:t> k = </a:t>
            </a:r>
            <a:r>
              <a:rPr>
                <a:solidFill>
                  <a:srgbClr val="1C00CF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rPr>
              <a:t>35</a:t>
            </a:r>
            <a:r>
              <a:rPr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rPr>
              <a:t>;</a:t>
            </a:r>
            <a:endParaRPr>
              <a:solidFill>
                <a:srgbClr val="000000"/>
              </a:solidFill>
              <a:latin typeface="JetBrains Mono Regular"/>
              <a:ea typeface="JetBrains Mono Regular"/>
              <a:cs typeface="JetBrains Mono Regular"/>
              <a:sym typeface="JetBrains Mono Regular"/>
            </a:endParaRPr>
          </a:p>
          <a:p>
            <a:pPr marL="0" indent="0">
              <a:buSzTx/>
              <a:buNone/>
              <a:defRPr sz="2000"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String str5 = “Yes ” + k;              </a:t>
            </a:r>
            <a:r>
              <a:rPr>
                <a:solidFill>
                  <a:srgbClr val="FF9300"/>
                </a:solidFill>
              </a:rPr>
              <a:t>// “Yes 35”</a:t>
            </a:r>
          </a:p>
        </p:txBody>
      </p:sp>
      <p:sp>
        <p:nvSpPr>
          <p:cNvPr id="150" name="슬라이드 번호 개체 틀 1"/>
          <p:cNvSpPr txBox="1"/>
          <p:nvPr>
            <p:ph type="sldNum" sz="quarter" idx="2"/>
          </p:nvPr>
        </p:nvSpPr>
        <p:spPr>
          <a:xfrm>
            <a:off x="11689520" y="6435620"/>
            <a:ext cx="278944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/>
          <a:lstStyle>
            <a:lvl1pPr>
              <a:defRPr>
                <a:latin typeface="+mj-lt"/>
                <a:ea typeface="+mj-ea"/>
                <a:cs typeface="+mj-cs"/>
                <a:sym typeface="나눔스퀘어 네오 OTF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9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2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String Indexes</a:t>
            </a:r>
          </a:p>
        </p:txBody>
      </p:sp>
      <p:sp>
        <p:nvSpPr>
          <p:cNvPr id="155" name="슬라이드 번호 개체 틀 1"/>
          <p:cNvSpPr txBox="1"/>
          <p:nvPr>
            <p:ph type="sldNum" sz="quarter" idx="2"/>
          </p:nvPr>
        </p:nvSpPr>
        <p:spPr>
          <a:xfrm>
            <a:off x="11685405" y="6435620"/>
            <a:ext cx="283059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/>
          <a:lstStyle>
            <a:lvl1pPr>
              <a:defRPr>
                <a:latin typeface="+mj-lt"/>
                <a:ea typeface="+mj-ea"/>
                <a:cs typeface="+mj-cs"/>
                <a:sym typeface="나눔스퀘어 네오 OTF Regular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56" name="이미지" descr="이미지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63772" y="2034376"/>
            <a:ext cx="9639506" cy="1306940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“Java is fun.”"/>
          <p:cNvSpPr txBox="1"/>
          <p:nvPr/>
        </p:nvSpPr>
        <p:spPr>
          <a:xfrm>
            <a:off x="1102900" y="1322133"/>
            <a:ext cx="1688178" cy="434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2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“Java is fun.”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ctangle 2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String Methods</a:t>
            </a:r>
            <a:r>
              <a:t> </a:t>
            </a:r>
            <a:r>
              <a:t>(1/3)</a:t>
            </a:r>
          </a:p>
        </p:txBody>
      </p:sp>
      <p:sp>
        <p:nvSpPr>
          <p:cNvPr id="162" name="슬라이드 번호 개체 틀 1"/>
          <p:cNvSpPr txBox="1"/>
          <p:nvPr>
            <p:ph type="sldNum" sz="quarter" idx="2"/>
          </p:nvPr>
        </p:nvSpPr>
        <p:spPr>
          <a:xfrm>
            <a:off x="11691806" y="6435620"/>
            <a:ext cx="276658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/>
          <a:lstStyle>
            <a:lvl1pPr>
              <a:defRPr>
                <a:latin typeface="+mj-lt"/>
                <a:ea typeface="+mj-ea"/>
                <a:cs typeface="+mj-cs"/>
                <a:sym typeface="나눔스퀘어 네오 OTF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63" name="public class StringMethods {…"/>
          <p:cNvSpPr txBox="1"/>
          <p:nvPr/>
        </p:nvSpPr>
        <p:spPr>
          <a:xfrm>
            <a:off x="568616" y="1013754"/>
            <a:ext cx="11054768" cy="4711739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AD3DA4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class</a:t>
            </a:r>
            <a:r>
              <a:t> StringMethods {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 b="1">
                <a:solidFill>
                  <a:srgbClr val="AD3DA4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static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void</a:t>
            </a:r>
            <a:r>
              <a:t> main(String[] args) {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String str = </a:t>
            </a:r>
            <a:r>
              <a:rPr>
                <a:solidFill>
                  <a:srgbClr val="D12F1B"/>
                </a:solidFill>
              </a:rPr>
              <a:t>"Hello, World!"</a:t>
            </a:r>
            <a:r>
              <a:t>;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502284">
              <a:tabLst>
                <a:tab pos="495300" algn="l"/>
              </a:tabLst>
              <a:defRPr sz="1600"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        </a:t>
            </a:r>
            <a:r>
              <a:rPr b="1">
                <a:solidFill>
                  <a:srgbClr val="AD3DA4"/>
                </a:solidFill>
              </a:rPr>
              <a:t>int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 length = str.length(); </a:t>
            </a:r>
            <a:r>
              <a:t>// length of the string: 13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 sz="1600"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        </a:t>
            </a:r>
            <a:r>
              <a:rPr b="1">
                <a:solidFill>
                  <a:srgbClr val="AD3DA4"/>
                </a:solidFill>
              </a:rPr>
              <a:t>char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 ch = str.charAt(</a:t>
            </a:r>
            <a:r>
              <a:rPr>
                <a:solidFill>
                  <a:srgbClr val="272AD8"/>
                </a:solidFill>
              </a:rPr>
              <a:t>0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); </a:t>
            </a:r>
            <a:r>
              <a:t>// character at a specific index position: 'H'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502284">
              <a:tabLst>
                <a:tab pos="495300" algn="l"/>
              </a:tabLst>
              <a:defRPr sz="1600"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        </a:t>
            </a:r>
            <a:r>
              <a:t>// substring from the given begin index to the end: "World!"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String substr1 = str.substring(</a:t>
            </a:r>
            <a:r>
              <a:rPr>
                <a:solidFill>
                  <a:srgbClr val="272AD8"/>
                </a:solidFill>
              </a:rPr>
              <a:t>7</a:t>
            </a:r>
            <a:r>
              <a:t>);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lvl="4" indent="914400" defTabSz="502284">
              <a:tabLst>
                <a:tab pos="495300" algn="l"/>
              </a:tabLst>
              <a:defRPr sz="1600"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// substring from index1 to index2: "Hello"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        String substr2 = str.substring(</a:t>
            </a:r>
            <a:r>
              <a:rPr>
                <a:solidFill>
                  <a:srgbClr val="272AD8"/>
                </a:solidFill>
              </a:rPr>
              <a:t>0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, </a:t>
            </a:r>
            <a:r>
              <a:rPr>
                <a:solidFill>
                  <a:srgbClr val="272AD8"/>
                </a:solidFill>
              </a:rPr>
              <a:t>5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);   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 sz="1600"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502284">
              <a:tabLst>
                <a:tab pos="495300" algn="l"/>
              </a:tabLst>
              <a:defRPr sz="1600"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        </a:t>
            </a:r>
            <a:r>
              <a:t>// str과 given String의 내용 비교 (reference, 즉, 주소 비교 아님) : true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b="1">
                <a:solidFill>
                  <a:srgbClr val="AD3DA4"/>
                </a:solidFill>
              </a:rPr>
              <a:t>boolean</a:t>
            </a:r>
            <a:r>
              <a:t> isEqual = str.equals(</a:t>
            </a:r>
            <a:r>
              <a:rPr>
                <a:solidFill>
                  <a:srgbClr val="D12F1B"/>
                </a:solidFill>
              </a:rPr>
              <a:t>"Hello, World!”</a:t>
            </a:r>
            <a:r>
              <a:t>);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502284">
              <a:tabLst>
                <a:tab pos="495300" algn="l"/>
              </a:tabLst>
              <a:defRPr sz="1600"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        </a:t>
            </a:r>
            <a:r>
              <a:t>// 대소문자 구분없이 내용 비교: true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b="1">
                <a:solidFill>
                  <a:srgbClr val="AD3DA4"/>
                </a:solidFill>
              </a:rPr>
              <a:t>boolean</a:t>
            </a:r>
            <a:r>
              <a:t> isEqualIgnoreCase = str.equalsIgnoreCase(</a:t>
            </a:r>
            <a:r>
              <a:rPr>
                <a:solidFill>
                  <a:srgbClr val="D12F1B"/>
                </a:solidFill>
              </a:rPr>
              <a:t>"hello, world!"</a:t>
            </a:r>
            <a:r>
              <a:t>);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6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6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16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16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2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String Methods</a:t>
            </a:r>
            <a:r>
              <a:t> </a:t>
            </a:r>
            <a:r>
              <a:t>(2/3)</a:t>
            </a:r>
          </a:p>
        </p:txBody>
      </p:sp>
      <p:sp>
        <p:nvSpPr>
          <p:cNvPr id="168" name="슬라이드 번호 개체 틀 1"/>
          <p:cNvSpPr txBox="1"/>
          <p:nvPr>
            <p:ph type="sldNum" sz="quarter" idx="2"/>
          </p:nvPr>
        </p:nvSpPr>
        <p:spPr>
          <a:xfrm>
            <a:off x="11689215" y="6435620"/>
            <a:ext cx="279249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/>
          <a:lstStyle>
            <a:lvl1pPr>
              <a:defRPr>
                <a:latin typeface="+mj-lt"/>
                <a:ea typeface="+mj-ea"/>
                <a:cs typeface="+mj-cs"/>
                <a:sym typeface="나눔스퀘어 네오 OTF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69" name="// dictionary order로 str &gt; &quot;Hello&quot; 이면 positive, str &lt; &quot;Hello&quot; 이면 negative…"/>
          <p:cNvSpPr txBox="1"/>
          <p:nvPr/>
        </p:nvSpPr>
        <p:spPr>
          <a:xfrm>
            <a:off x="590697" y="1102900"/>
            <a:ext cx="11043249" cy="4053027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502284">
              <a:tabLst>
                <a:tab pos="495300" algn="l"/>
              </a:tabLst>
              <a:defRPr sz="1600"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        </a:t>
            </a:r>
            <a:r>
              <a:t>// dictionary order로 str &gt; "Hello" 이면 positive, str &lt; "Hello" 이면 negative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 sz="1600"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        </a:t>
            </a:r>
            <a:r>
              <a:t>// str == "Hello" 이면 0을 return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b="1">
                <a:solidFill>
                  <a:srgbClr val="AD3DA4"/>
                </a:solidFill>
              </a:rPr>
              <a:t>int</a:t>
            </a:r>
            <a:r>
              <a:t> comparison = str.compareTo(</a:t>
            </a:r>
            <a:r>
              <a:rPr>
                <a:solidFill>
                  <a:srgbClr val="D12F1B"/>
                </a:solidFill>
              </a:rPr>
              <a:t>"Hello"</a:t>
            </a:r>
            <a:r>
              <a:t>); </a:t>
            </a:r>
            <a:r>
              <a:rPr>
                <a:solidFill>
                  <a:srgbClr val="2D8504"/>
                </a:solidFill>
              </a:rPr>
              <a:t>// Positive value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b="1">
                <a:solidFill>
                  <a:srgbClr val="AD3DA4"/>
                </a:solidFill>
              </a:rPr>
              <a:t>int</a:t>
            </a:r>
            <a:r>
              <a:t> comparisonIgnoreCase = str.compareToIgnoreCase(</a:t>
            </a:r>
            <a:r>
              <a:rPr>
                <a:solidFill>
                  <a:srgbClr val="D12F1B"/>
                </a:solidFill>
              </a:rPr>
              <a:t>"hello"</a:t>
            </a:r>
            <a:r>
              <a:t>); </a:t>
            </a:r>
            <a:r>
              <a:rPr>
                <a:solidFill>
                  <a:srgbClr val="2D8504"/>
                </a:solidFill>
              </a:rPr>
              <a:t>// Positive value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502284">
              <a:tabLst>
                <a:tab pos="495300" algn="l"/>
              </a:tabLst>
              <a:defRPr sz="1600"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        </a:t>
            </a:r>
            <a:r>
              <a:rPr b="1">
                <a:solidFill>
                  <a:srgbClr val="AD3DA4"/>
                </a:solidFill>
              </a:rPr>
              <a:t>int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 index = str.indexOf(</a:t>
            </a:r>
            <a:r>
              <a:rPr>
                <a:solidFill>
                  <a:srgbClr val="D12F1B"/>
                </a:solidFill>
              </a:rPr>
              <a:t>"World"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);       </a:t>
            </a:r>
            <a:r>
              <a:t>// 처음 출현하는 World의 W의 index: 7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b="1">
                <a:solidFill>
                  <a:srgbClr val="AD3DA4"/>
                </a:solidFill>
              </a:rPr>
              <a:t>int</a:t>
            </a:r>
            <a:r>
              <a:t> lastIndex = str.lastIndexOf(</a:t>
            </a:r>
            <a:r>
              <a:rPr>
                <a:solidFill>
                  <a:srgbClr val="D12F1B"/>
                </a:solidFill>
              </a:rPr>
              <a:t>"o"</a:t>
            </a:r>
            <a:r>
              <a:t>);   </a:t>
            </a:r>
            <a:r>
              <a:rPr>
                <a:solidFill>
                  <a:srgbClr val="2D8504"/>
                </a:solidFill>
              </a:rPr>
              <a:t>// 마지막 출현하는 o의 index: 8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        </a:t>
            </a:r>
            <a:r>
              <a:rPr b="1">
                <a:solidFill>
                  <a:srgbClr val="AD3DA4"/>
                </a:solidFill>
              </a:rPr>
              <a:t>boolean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 contains = str.contains(</a:t>
            </a:r>
            <a:r>
              <a:rPr>
                <a:solidFill>
                  <a:srgbClr val="D12F1B"/>
                </a:solidFill>
              </a:rPr>
              <a:t>"Hello"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); </a:t>
            </a:r>
            <a:r>
              <a:t>// 주어진 substring을 포함하는가? true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String replacedStr = str.replace(</a:t>
            </a:r>
            <a:r>
              <a:rPr>
                <a:solidFill>
                  <a:srgbClr val="272AD8"/>
                </a:solidFill>
              </a:rPr>
              <a:t>'o'</a:t>
            </a:r>
            <a:r>
              <a:t>, </a:t>
            </a:r>
            <a:r>
              <a:rPr>
                <a:solidFill>
                  <a:srgbClr val="272AD8"/>
                </a:solidFill>
              </a:rPr>
              <a:t>'a'</a:t>
            </a:r>
            <a:r>
              <a:t>); </a:t>
            </a:r>
            <a:r>
              <a:rPr>
                <a:solidFill>
                  <a:srgbClr val="2D8504"/>
                </a:solidFill>
              </a:rPr>
              <a:t>// "Hella, Warld!"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String replacedStr2 = str.replace(</a:t>
            </a:r>
            <a:r>
              <a:rPr>
                <a:solidFill>
                  <a:srgbClr val="D12F1B"/>
                </a:solidFill>
              </a:rPr>
              <a:t>"World"</a:t>
            </a:r>
            <a:r>
              <a:t>, </a:t>
            </a:r>
            <a:r>
              <a:rPr>
                <a:solidFill>
                  <a:srgbClr val="D12F1B"/>
                </a:solidFill>
              </a:rPr>
              <a:t>"Java"</a:t>
            </a:r>
            <a:r>
              <a:t>); </a:t>
            </a:r>
            <a:r>
              <a:rPr>
                <a:solidFill>
                  <a:srgbClr val="2D8504"/>
                </a:solidFill>
              </a:rPr>
              <a:t>// "Hello, Java!"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String replacedAllStr = str.replaceAll(</a:t>
            </a:r>
            <a:r>
              <a:rPr>
                <a:solidFill>
                  <a:srgbClr val="D12F1B"/>
                </a:solidFill>
              </a:rPr>
              <a:t>"l"</a:t>
            </a:r>
            <a:r>
              <a:t>, </a:t>
            </a:r>
            <a:r>
              <a:rPr>
                <a:solidFill>
                  <a:srgbClr val="D12F1B"/>
                </a:solidFill>
              </a:rPr>
              <a:t>"L"</a:t>
            </a:r>
            <a:r>
              <a:t>); </a:t>
            </a:r>
            <a:r>
              <a:rPr>
                <a:solidFill>
                  <a:srgbClr val="2D8504"/>
                </a:solidFill>
              </a:rPr>
              <a:t>// "HeLLo, WorLd!"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String replacedFirstStr = str.replaceFirst(</a:t>
            </a:r>
            <a:r>
              <a:rPr>
                <a:solidFill>
                  <a:srgbClr val="D12F1B"/>
                </a:solidFill>
              </a:rPr>
              <a:t>"l"</a:t>
            </a:r>
            <a:r>
              <a:t>, </a:t>
            </a:r>
            <a:r>
              <a:rPr>
                <a:solidFill>
                  <a:srgbClr val="D12F1B"/>
                </a:solidFill>
              </a:rPr>
              <a:t>"L"</a:t>
            </a:r>
            <a:r>
              <a:t>); </a:t>
            </a:r>
            <a:r>
              <a:rPr>
                <a:solidFill>
                  <a:srgbClr val="2D8504"/>
                </a:solidFill>
              </a:rPr>
              <a:t>// "HeLlo, World!"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String upper = str.toUpperCase(); </a:t>
            </a:r>
            <a:r>
              <a:rPr>
                <a:solidFill>
                  <a:srgbClr val="2D8504"/>
                </a:solidFill>
              </a:rPr>
              <a:t>// 대문자로: "HELLO, WORLD!"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String lower = str.toLowerCase(); </a:t>
            </a:r>
            <a:r>
              <a:rPr>
                <a:solidFill>
                  <a:srgbClr val="2D8504"/>
                </a:solidFill>
              </a:rPr>
              <a:t>// 소문자로: "hello, world!"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6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6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16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69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2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String Methods</a:t>
            </a:r>
            <a:r>
              <a:t> </a:t>
            </a:r>
            <a:r>
              <a:t>(3/3)</a:t>
            </a:r>
          </a:p>
        </p:txBody>
      </p:sp>
      <p:sp>
        <p:nvSpPr>
          <p:cNvPr id="174" name="슬라이드 번호 개체 틀 1"/>
          <p:cNvSpPr txBox="1"/>
          <p:nvPr>
            <p:ph type="sldNum" sz="quarter" idx="2"/>
          </p:nvPr>
        </p:nvSpPr>
        <p:spPr>
          <a:xfrm>
            <a:off x="11698359" y="6435620"/>
            <a:ext cx="270105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/>
          <a:lstStyle>
            <a:lvl1pPr>
              <a:defRPr>
                <a:latin typeface="+mj-lt"/>
                <a:ea typeface="+mj-ea"/>
                <a:cs typeface="+mj-cs"/>
                <a:sym typeface="나눔스퀘어 네오 OTF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75" name="String trimmedStr = str.trim(); // 앞뒤 공백이 제거된 문자열…"/>
          <p:cNvSpPr txBox="1"/>
          <p:nvPr/>
        </p:nvSpPr>
        <p:spPr>
          <a:xfrm>
            <a:off x="620814" y="1110132"/>
            <a:ext cx="11043249" cy="3035677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String trimmedStr = str.trim(); </a:t>
            </a:r>
            <a:r>
              <a:rPr>
                <a:solidFill>
                  <a:srgbClr val="2D8504"/>
                </a:solidFill>
              </a:rPr>
              <a:t>// 앞뒤 공백이 제거된 문자열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String[] words = str.split(</a:t>
            </a:r>
            <a:r>
              <a:rPr>
                <a:solidFill>
                  <a:srgbClr val="D12F1B"/>
                </a:solidFill>
              </a:rPr>
              <a:t>", "</a:t>
            </a:r>
            <a:r>
              <a:t>); </a:t>
            </a:r>
            <a:r>
              <a:rPr>
                <a:solidFill>
                  <a:srgbClr val="2D8504"/>
                </a:solidFill>
              </a:rPr>
              <a:t>// words[0] = “Hello”, words[1] = “World!”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String joinedStr = String.join(</a:t>
            </a:r>
            <a:r>
              <a:rPr>
                <a:solidFill>
                  <a:srgbClr val="D12F1B"/>
                </a:solidFill>
              </a:rPr>
              <a:t>", "</a:t>
            </a:r>
            <a:r>
              <a:t>, </a:t>
            </a:r>
            <a:r>
              <a:rPr>
                <a:solidFill>
                  <a:srgbClr val="D12F1B"/>
                </a:solidFill>
              </a:rPr>
              <a:t>"Hello"</a:t>
            </a:r>
            <a:r>
              <a:t>, </a:t>
            </a:r>
            <a:r>
              <a:rPr>
                <a:solidFill>
                  <a:srgbClr val="D12F1B"/>
                </a:solidFill>
              </a:rPr>
              <a:t>"World"</a:t>
            </a:r>
            <a:r>
              <a:t>); </a:t>
            </a:r>
            <a:r>
              <a:rPr>
                <a:solidFill>
                  <a:srgbClr val="2D8504"/>
                </a:solidFill>
              </a:rPr>
              <a:t>// "Hello, World"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String intStr = String.valueOf(</a:t>
            </a:r>
            <a:r>
              <a:rPr>
                <a:solidFill>
                  <a:srgbClr val="272AD8"/>
                </a:solidFill>
              </a:rPr>
              <a:t>123</a:t>
            </a:r>
            <a:r>
              <a:t>);  </a:t>
            </a:r>
            <a:r>
              <a:rPr>
                <a:solidFill>
                  <a:srgbClr val="2D8504"/>
                </a:solidFill>
              </a:rPr>
              <a:t>// integer 123을 String "123" 으로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String boolStr = String.valueOf(</a:t>
            </a:r>
            <a:r>
              <a:rPr b="1">
                <a:solidFill>
                  <a:srgbClr val="AD3DA4"/>
                </a:solidFill>
              </a:rPr>
              <a:t>true</a:t>
            </a:r>
            <a:r>
              <a:t>); </a:t>
            </a:r>
            <a:r>
              <a:rPr>
                <a:solidFill>
                  <a:srgbClr val="2D8504"/>
                </a:solidFill>
              </a:rPr>
              <a:t>// boolean true를 String "true"로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b="1">
                <a:solidFill>
                  <a:srgbClr val="AD3DA4"/>
                </a:solidFill>
              </a:rPr>
              <a:t>boolean</a:t>
            </a:r>
            <a:r>
              <a:t> startsWith = str.startsWith(</a:t>
            </a:r>
            <a:r>
              <a:rPr>
                <a:solidFill>
                  <a:srgbClr val="D12F1B"/>
                </a:solidFill>
              </a:rPr>
              <a:t>"Hello"</a:t>
            </a:r>
            <a:r>
              <a:t>); </a:t>
            </a:r>
            <a:r>
              <a:rPr>
                <a:solidFill>
                  <a:srgbClr val="2D8504"/>
                </a:solidFill>
              </a:rPr>
              <a:t>// true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b="1">
                <a:solidFill>
                  <a:srgbClr val="AD3DA4"/>
                </a:solidFill>
              </a:rPr>
              <a:t>boolean</a:t>
            </a:r>
            <a:r>
              <a:t> endsWith = str.endsWith(</a:t>
            </a:r>
            <a:r>
              <a:rPr>
                <a:solidFill>
                  <a:srgbClr val="D12F1B"/>
                </a:solidFill>
              </a:rPr>
              <a:t>"!"</a:t>
            </a:r>
            <a:r>
              <a:t>); </a:t>
            </a:r>
            <a:r>
              <a:rPr>
                <a:solidFill>
                  <a:srgbClr val="2D8504"/>
                </a:solidFill>
              </a:rPr>
              <a:t>// true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b="1">
                <a:solidFill>
                  <a:srgbClr val="AD3DA4"/>
                </a:solidFill>
              </a:rPr>
              <a:t>boolean</a:t>
            </a:r>
            <a:r>
              <a:t> isEmpty = str.isEmpty(); </a:t>
            </a:r>
            <a:r>
              <a:rPr>
                <a:solidFill>
                  <a:srgbClr val="2D8504"/>
                </a:solidFill>
              </a:rPr>
              <a:t>// false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}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5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ectangle 2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Escape Sequences</a:t>
            </a:r>
          </a:p>
        </p:txBody>
      </p:sp>
      <p:pic>
        <p:nvPicPr>
          <p:cNvPr id="180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rcRect l="0" t="19815" r="0" b="13863"/>
          <a:stretch>
            <a:fillRect/>
          </a:stretch>
        </p:blipFill>
        <p:spPr>
          <a:xfrm>
            <a:off x="997283" y="2059957"/>
            <a:ext cx="9830658" cy="1910260"/>
          </a:xfrm>
          <a:prstGeom prst="rect">
            <a:avLst/>
          </a:prstGeom>
          <a:ln w="6350">
            <a:solidFill>
              <a:srgbClr val="A7A7A7"/>
            </a:solidFill>
            <a:miter lim="400000"/>
          </a:ln>
        </p:spPr>
      </p:pic>
      <p:sp>
        <p:nvSpPr>
          <p:cNvPr id="181" name="슬라이드 번호 개체 틀 1"/>
          <p:cNvSpPr txBox="1"/>
          <p:nvPr>
            <p:ph type="sldNum" sz="quarter" idx="2"/>
          </p:nvPr>
        </p:nvSpPr>
        <p:spPr>
          <a:xfrm>
            <a:off x="11685405" y="6435620"/>
            <a:ext cx="283059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/>
          <a:lstStyle>
            <a:lvl1pPr>
              <a:defRPr>
                <a:latin typeface="+mj-lt"/>
                <a:ea typeface="+mj-ea"/>
                <a:cs typeface="+mj-cs"/>
                <a:sym typeface="나눔스퀘어 네오 OTF Regular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82" name="TextBox 2"/>
          <p:cNvSpPr txBox="1"/>
          <p:nvPr/>
        </p:nvSpPr>
        <p:spPr>
          <a:xfrm>
            <a:off x="1101160" y="4437112"/>
            <a:ext cx="6985581" cy="1158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Ex) System.out.print(“Hey Guys\\\n\”Oh\t\’Yes!!”);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Hey Guys\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“Oh	‘Yes!! </a:t>
            </a:r>
          </a:p>
        </p:txBody>
      </p:sp>
      <p:sp>
        <p:nvSpPr>
          <p:cNvPr id="183" name="프로그램에서 특별한 의도로 사용되는 문자…"/>
          <p:cNvSpPr txBox="1"/>
          <p:nvPr/>
        </p:nvSpPr>
        <p:spPr>
          <a:xfrm>
            <a:off x="969598" y="1219036"/>
            <a:ext cx="4986073" cy="650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300789" indent="-300789">
              <a:buSzPct val="100000"/>
              <a:buAutoNum type="arabicParenR" startAt="1"/>
              <a:defRPr sz="2000"/>
            </a:pPr>
            <a:r>
              <a:t>프로그램에서 특별한 의도로 사용되는 문자</a:t>
            </a:r>
          </a:p>
          <a:p>
            <a:pPr marL="300789" indent="-300789">
              <a:buSzPct val="100000"/>
              <a:buAutoNum type="arabicParenR" startAt="1"/>
              <a:defRPr sz="2000"/>
            </a:pPr>
            <a:r>
              <a:t>눈에 안보이는 특수 문자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2" grpId="3"/>
      <p:bldP build="p" bldLvl="5" animBg="1" rev="0" advAuto="0" spid="183" grpId="1"/>
      <p:bldP build="whole" bldLvl="1" animBg="1" rev="0" advAuto="0" spid="180" grpId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Rectangle 2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String Processing</a:t>
            </a:r>
          </a:p>
        </p:txBody>
      </p:sp>
      <p:sp>
        <p:nvSpPr>
          <p:cNvPr id="188" name="Rectangle 3"/>
          <p:cNvSpPr txBox="1"/>
          <p:nvPr>
            <p:ph type="body" idx="1"/>
          </p:nvPr>
        </p:nvSpPr>
        <p:spPr>
          <a:xfrm>
            <a:off x="551383" y="1124741"/>
            <a:ext cx="11043248" cy="4459842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A </a:t>
            </a:r>
            <a:r>
              <a:rPr b="1">
                <a:solidFill>
                  <a:srgbClr val="034CA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t> object in Java</a:t>
            </a:r>
          </a:p>
          <a:p>
            <a:pPr lvl="1" marL="800100" indent="-342900">
              <a:lnSpc>
                <a:spcPct val="90000"/>
              </a:lnSpc>
              <a:defRPr sz="2200"/>
            </a:pPr>
            <a:r>
              <a:t>immutable, i.e., the characters it contains cannot be changed</a:t>
            </a:r>
            <a:endParaRPr sz="2300"/>
          </a:p>
          <a:p>
            <a:pPr lvl="1" marL="800100" indent="-342900">
              <a:lnSpc>
                <a:spcPct val="90000"/>
              </a:lnSpc>
              <a:defRPr sz="2200"/>
            </a:pPr>
          </a:p>
          <a:p>
            <a:pPr>
              <a:lnSpc>
                <a:spcPct val="90000"/>
              </a:lnSpc>
              <a:defRPr b="1">
                <a:solidFill>
                  <a:srgbClr val="034CA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StringBuffer</a:t>
            </a:r>
          </a:p>
          <a:p>
            <a:pPr lvl="1" marL="800100" indent="-342900">
              <a:lnSpc>
                <a:spcPct val="90000"/>
              </a:lnSpc>
              <a:defRPr sz="2200">
                <a:solidFill>
                  <a:srgbClr val="404040"/>
                </a:solidFill>
              </a:defRPr>
            </a:pPr>
            <a:r>
              <a:t>Can be changed</a:t>
            </a:r>
            <a:endParaRPr sz="2300"/>
          </a:p>
          <a:p>
            <a:pPr>
              <a:lnSpc>
                <a:spcPct val="90000"/>
              </a:lnSpc>
            </a:pPr>
          </a:p>
          <a:p>
            <a:pPr>
              <a:lnSpc>
                <a:spcPct val="90000"/>
              </a:lnSpc>
            </a:pPr>
            <a:r>
              <a:t>[NOTE] Possible to change the value of a </a:t>
            </a:r>
            <a:r>
              <a:rPr b="1">
                <a:solidFill>
                  <a:srgbClr val="034CA1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t> variable by using an assignment statement</a:t>
            </a:r>
          </a:p>
          <a:p>
            <a:pPr marL="0" indent="0">
              <a:lnSpc>
                <a:spcPct val="90000"/>
              </a:lnSpc>
              <a:buSzTx/>
              <a:buNone/>
            </a:pPr>
          </a:p>
          <a:p>
            <a:pPr lvl="2" marL="304800" indent="609600">
              <a:lnSpc>
                <a:spcPct val="90000"/>
              </a:lnSpc>
              <a:buSzTx/>
              <a:buNone/>
              <a:defRPr b="1" sz="2000">
                <a:solidFill>
                  <a:srgbClr val="034CA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String name = "Soprano";</a:t>
            </a:r>
            <a:endParaRPr sz="2200"/>
          </a:p>
          <a:p>
            <a:pPr lvl="2" marL="304800" indent="609600">
              <a:lnSpc>
                <a:spcPct val="90000"/>
              </a:lnSpc>
              <a:buSzTx/>
              <a:buNone/>
              <a:defRPr b="1" sz="2000">
                <a:solidFill>
                  <a:srgbClr val="034CA1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name = "Anthony " + name;</a:t>
            </a:r>
          </a:p>
        </p:txBody>
      </p:sp>
      <p:sp>
        <p:nvSpPr>
          <p:cNvPr id="189" name="슬라이드 번호 개체 틀 1"/>
          <p:cNvSpPr txBox="1"/>
          <p:nvPr>
            <p:ph type="sldNum" sz="quarter" idx="2"/>
          </p:nvPr>
        </p:nvSpPr>
        <p:spPr>
          <a:xfrm>
            <a:off x="11689215" y="6435620"/>
            <a:ext cx="279249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/>
          <a:lstStyle>
            <a:lvl1pPr>
              <a:defRPr>
                <a:latin typeface="+mj-lt"/>
                <a:ea typeface="+mj-ea"/>
                <a:cs typeface="+mj-cs"/>
                <a:sym typeface="나눔스퀘어 네오 OTF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Basic structure of a Java program</a:t>
            </a:r>
            <a:r>
              <a:t> </a:t>
            </a:r>
            <a:r>
              <a:t>(1/5) </a:t>
            </a:r>
          </a:p>
        </p:txBody>
      </p:sp>
      <p:sp>
        <p:nvSpPr>
          <p:cNvPr id="44" name="TextBox 6"/>
          <p:cNvSpPr txBox="1"/>
          <p:nvPr/>
        </p:nvSpPr>
        <p:spPr>
          <a:xfrm>
            <a:off x="551382" y="1061187"/>
            <a:ext cx="7725720" cy="3685740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8C8C8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/**</a:t>
            </a:r>
            <a:br/>
            <a:r>
              <a:t> * This is a JavaDoc comment to generate documentation</a:t>
            </a:r>
            <a:br/>
            <a:r>
              <a:t> */</a:t>
            </a:r>
            <a:br/>
            <a:r>
              <a:rPr b="1">
                <a:solidFill>
                  <a:srgbClr val="0033B3"/>
                </a:solidFill>
              </a:rPr>
              <a:t>public</a:t>
            </a:r>
            <a:r>
              <a:rPr>
                <a:solidFill>
                  <a:srgbClr val="0033B3"/>
                </a:solidFill>
              </a:rPr>
              <a:t> </a:t>
            </a:r>
            <a:r>
              <a:rPr b="1">
                <a:solidFill>
                  <a:srgbClr val="0033B3"/>
                </a:solidFill>
              </a:rPr>
              <a:t>class</a:t>
            </a:r>
            <a:r>
              <a:rPr>
                <a:solidFill>
                  <a:srgbClr val="0033B3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HelloWorld1 </a:t>
            </a:r>
            <a:r>
              <a:rPr>
                <a:solidFill>
                  <a:srgbClr val="080808"/>
                </a:solidFill>
              </a:rPr>
              <a:t>{</a:t>
            </a:r>
            <a:br>
              <a:rPr>
                <a:solidFill>
                  <a:srgbClr val="080808"/>
                </a:solidFill>
              </a:rPr>
            </a:b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public static void </a:t>
            </a:r>
            <a:r>
              <a:rPr>
                <a:solidFill>
                  <a:srgbClr val="00627A"/>
                </a:solidFill>
              </a:rPr>
              <a:t>main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String</a:t>
            </a:r>
            <a:r>
              <a:rPr>
                <a:solidFill>
                  <a:srgbClr val="080808"/>
                </a:solidFill>
              </a:rPr>
              <a:t>[] </a:t>
            </a:r>
            <a:r>
              <a:rPr>
                <a:solidFill>
                  <a:srgbClr val="000000"/>
                </a:solidFill>
              </a:rPr>
              <a:t>args</a:t>
            </a:r>
            <a:r>
              <a:rPr>
                <a:solidFill>
                  <a:srgbClr val="080808"/>
                </a:solidFill>
              </a:rPr>
              <a:t>) {</a:t>
            </a:r>
            <a:br>
              <a:rPr>
                <a:solidFill>
                  <a:srgbClr val="080808"/>
                </a:solidFill>
              </a:rPr>
            </a:br>
            <a:r>
              <a:rPr>
                <a:solidFill>
                  <a:srgbClr val="080808"/>
                </a:solidFill>
              </a:rPr>
              <a:t>        </a:t>
            </a:r>
            <a:r>
              <a:t>// Single statement</a:t>
            </a:r>
            <a:br/>
            <a:r>
              <a:rPr i="1"/>
              <a:t>        </a:t>
            </a:r>
            <a:r>
              <a:rPr>
                <a:solidFill>
                  <a:srgbClr val="000000"/>
                </a:solidFill>
              </a:rPr>
              <a:t>System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1094"/>
                </a:solidFill>
              </a:rPr>
              <a:t>out</a:t>
            </a:r>
            <a:r>
              <a:rPr>
                <a:solidFill>
                  <a:srgbClr val="080808"/>
                </a:solidFill>
              </a:rPr>
              <a:t>.println(</a:t>
            </a:r>
            <a:r>
              <a:rPr>
                <a:solidFill>
                  <a:srgbClr val="067D17"/>
                </a:solidFill>
              </a:rPr>
              <a:t>"Hello, World!"</a:t>
            </a:r>
            <a:r>
              <a:rPr>
                <a:solidFill>
                  <a:srgbClr val="080808"/>
                </a:solidFill>
              </a:rPr>
              <a:t>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i="1" sz="16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i="1" sz="1600">
                <a:solidFill>
                  <a:srgbClr val="8C8C8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  </a:t>
            </a:r>
            <a:r>
              <a:rPr i="0"/>
              <a:t>// Block of statements</a:t>
            </a:r>
            <a:br>
              <a:rPr i="0"/>
            </a:br>
            <a:r>
              <a:t>        </a:t>
            </a:r>
            <a:r>
              <a:rPr i="0">
                <a:solidFill>
                  <a:srgbClr val="080808"/>
                </a:solidFill>
              </a:rPr>
              <a:t>{</a:t>
            </a:r>
            <a:r>
              <a:rPr i="0">
                <a:solidFill>
                  <a:srgbClr val="080808"/>
                </a:solidFill>
              </a:rPr>
              <a:t>   </a:t>
            </a:r>
            <a:br>
              <a:rPr i="0">
                <a:solidFill>
                  <a:srgbClr val="080808"/>
                </a:solidFill>
              </a:rPr>
            </a:br>
            <a:r>
              <a:rPr i="0">
                <a:solidFill>
                  <a:srgbClr val="080808"/>
                </a:solidFill>
              </a:rPr>
              <a:t>            </a:t>
            </a:r>
            <a:r>
              <a:rPr i="0">
                <a:solidFill>
                  <a:srgbClr val="000000"/>
                </a:solidFill>
              </a:rPr>
              <a:t>System</a:t>
            </a:r>
            <a:r>
              <a:rPr i="0">
                <a:solidFill>
                  <a:srgbClr val="080808"/>
                </a:solidFill>
              </a:rPr>
              <a:t>.</a:t>
            </a:r>
            <a:r>
              <a:rPr>
                <a:solidFill>
                  <a:srgbClr val="871094"/>
                </a:solidFill>
              </a:rPr>
              <a:t>out</a:t>
            </a:r>
            <a:r>
              <a:rPr i="0">
                <a:solidFill>
                  <a:srgbClr val="080808"/>
                </a:solidFill>
              </a:rPr>
              <a:t>.println(</a:t>
            </a:r>
            <a:r>
              <a:rPr i="0">
                <a:solidFill>
                  <a:srgbClr val="067D17"/>
                </a:solidFill>
              </a:rPr>
              <a:t>"This is a block."</a:t>
            </a:r>
            <a:r>
              <a:rPr i="0">
                <a:solidFill>
                  <a:srgbClr val="080808"/>
                </a:solidFill>
              </a:rPr>
              <a:t>);</a:t>
            </a:r>
            <a:br>
              <a:rPr i="0">
                <a:solidFill>
                  <a:srgbClr val="080808"/>
                </a:solidFill>
              </a:rPr>
            </a:br>
            <a:r>
              <a:rPr i="0">
                <a:solidFill>
                  <a:srgbClr val="080808"/>
                </a:solidFill>
              </a:rPr>
              <a:t>            </a:t>
            </a:r>
            <a:r>
              <a:rPr i="0">
                <a:solidFill>
                  <a:srgbClr val="000000"/>
                </a:solidFill>
              </a:rPr>
              <a:t>System</a:t>
            </a:r>
            <a:r>
              <a:rPr i="0">
                <a:solidFill>
                  <a:srgbClr val="080808"/>
                </a:solidFill>
              </a:rPr>
              <a:t>.</a:t>
            </a:r>
            <a:r>
              <a:rPr>
                <a:solidFill>
                  <a:srgbClr val="871094"/>
                </a:solidFill>
              </a:rPr>
              <a:t>out</a:t>
            </a:r>
            <a:r>
              <a:rPr i="0">
                <a:solidFill>
                  <a:srgbClr val="080808"/>
                </a:solidFill>
              </a:rPr>
              <a:t>.println(</a:t>
            </a:r>
            <a:r>
              <a:rPr i="0">
                <a:solidFill>
                  <a:srgbClr val="067D17"/>
                </a:solidFill>
              </a:rPr>
              <a:t>"It contains multiple statements."</a:t>
            </a:r>
            <a:r>
              <a:rPr i="0">
                <a:solidFill>
                  <a:srgbClr val="080808"/>
                </a:solidFill>
              </a:rPr>
              <a:t>);</a:t>
            </a:r>
            <a:br>
              <a:rPr i="0">
                <a:solidFill>
                  <a:srgbClr val="080808"/>
                </a:solidFill>
              </a:rPr>
            </a:br>
            <a:r>
              <a:rPr i="0">
                <a:solidFill>
                  <a:srgbClr val="080808"/>
                </a:solidFill>
              </a:rPr>
              <a:t>        }</a:t>
            </a:r>
            <a:br>
              <a:rPr i="0">
                <a:solidFill>
                  <a:srgbClr val="080808"/>
                </a:solidFill>
              </a:rPr>
            </a:br>
            <a:r>
              <a:rPr i="0">
                <a:solidFill>
                  <a:srgbClr val="080808"/>
                </a:solidFill>
              </a:rPr>
              <a:t>    }</a:t>
            </a:r>
            <a:br>
              <a:rPr i="0">
                <a:solidFill>
                  <a:srgbClr val="080808"/>
                </a:solidFill>
              </a:rPr>
            </a:br>
            <a:r>
              <a:rPr i="0">
                <a:solidFill>
                  <a:srgbClr val="080808"/>
                </a:solidFill>
              </a:rPr>
              <a:t>}</a:t>
            </a:r>
          </a:p>
        </p:txBody>
      </p:sp>
      <p:sp>
        <p:nvSpPr>
          <p:cNvPr id="45" name="직사각형 7"/>
          <p:cNvSpPr/>
          <p:nvPr/>
        </p:nvSpPr>
        <p:spPr>
          <a:xfrm>
            <a:off x="547735" y="1794684"/>
            <a:ext cx="799524" cy="276368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</a:p>
        </p:txBody>
      </p:sp>
      <p:sp>
        <p:nvSpPr>
          <p:cNvPr id="46" name="직사각형 8"/>
          <p:cNvSpPr/>
          <p:nvPr/>
        </p:nvSpPr>
        <p:spPr>
          <a:xfrm>
            <a:off x="1358473" y="1792143"/>
            <a:ext cx="646808" cy="281449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</a:p>
        </p:txBody>
      </p:sp>
      <p:sp>
        <p:nvSpPr>
          <p:cNvPr id="47" name="직사각형 9"/>
          <p:cNvSpPr/>
          <p:nvPr/>
        </p:nvSpPr>
        <p:spPr>
          <a:xfrm>
            <a:off x="2016331" y="1792142"/>
            <a:ext cx="1294412" cy="281451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</a:p>
        </p:txBody>
      </p:sp>
      <p:sp>
        <p:nvSpPr>
          <p:cNvPr id="48" name="텍스트 개체 틀 2"/>
          <p:cNvSpPr txBox="1"/>
          <p:nvPr>
            <p:ph type="body" sz="quarter" idx="1"/>
          </p:nvPr>
        </p:nvSpPr>
        <p:spPr>
          <a:xfrm>
            <a:off x="6934406" y="1051003"/>
            <a:ext cx="4717686" cy="2012832"/>
          </a:xfrm>
          <a:prstGeom prst="rect">
            <a:avLst/>
          </a:prstGeom>
          <a:solidFill>
            <a:srgbClr val="FFFFFF"/>
          </a:solidFill>
          <a:ln>
            <a:solidFill>
              <a:srgbClr val="BFBFBF"/>
            </a:solidFill>
          </a:ln>
        </p:spPr>
        <p:txBody>
          <a:bodyPr/>
          <a:lstStyle/>
          <a:p>
            <a:pPr marL="180473" indent="-180473">
              <a:buClr>
                <a:srgbClr val="404040"/>
              </a:buClr>
              <a:buFontTx/>
              <a:defRPr sz="1800">
                <a:solidFill>
                  <a:srgbClr val="FF0000"/>
                </a:solidFill>
              </a:defRPr>
            </a:pPr>
            <a:r>
              <a:t>public</a:t>
            </a:r>
            <a:r>
              <a:rPr>
                <a:solidFill>
                  <a:srgbClr val="595959"/>
                </a:solidFill>
              </a:rPr>
              <a:t>: access modifier</a:t>
            </a:r>
            <a:endParaRPr>
              <a:solidFill>
                <a:srgbClr val="595959"/>
              </a:solidFill>
            </a:endParaRPr>
          </a:p>
          <a:p>
            <a:pPr lvl="1" marL="561473" indent="-180473">
              <a:buClr>
                <a:srgbClr val="404040"/>
              </a:buClr>
              <a:buFontTx/>
              <a:buChar char="•"/>
              <a:defRPr sz="1800">
                <a:solidFill>
                  <a:srgbClr val="595959"/>
                </a:solidFill>
              </a:defRPr>
            </a:pPr>
            <a:r>
              <a:t>The class can be used anywhere</a:t>
            </a:r>
            <a:endParaRPr sz="2300"/>
          </a:p>
          <a:p>
            <a:pPr marL="180473" indent="-180473">
              <a:buClr>
                <a:srgbClr val="404040"/>
              </a:buClr>
              <a:buFontTx/>
              <a:defRPr sz="1800">
                <a:solidFill>
                  <a:srgbClr val="FF0000"/>
                </a:solidFill>
              </a:defRPr>
            </a:pPr>
            <a:r>
              <a:t>class</a:t>
            </a:r>
            <a:r>
              <a:rPr>
                <a:solidFill>
                  <a:srgbClr val="595959"/>
                </a:solidFill>
              </a:rPr>
              <a:t>: keyword for class definition</a:t>
            </a:r>
            <a:endParaRPr>
              <a:solidFill>
                <a:srgbClr val="595959"/>
              </a:solidFill>
            </a:endParaRPr>
          </a:p>
          <a:p>
            <a:pPr marL="180473" indent="-180473">
              <a:buClr>
                <a:srgbClr val="404040"/>
              </a:buClr>
              <a:buFontTx/>
              <a:defRPr sz="1800">
                <a:solidFill>
                  <a:srgbClr val="FF0000"/>
                </a:solidFill>
              </a:defRPr>
            </a:pPr>
            <a:r>
              <a:t>HelloWorld1</a:t>
            </a:r>
            <a:r>
              <a:rPr>
                <a:solidFill>
                  <a:srgbClr val="595959"/>
                </a:solidFill>
              </a:rPr>
              <a:t>: the name of the class</a:t>
            </a:r>
            <a:endParaRPr>
              <a:solidFill>
                <a:srgbClr val="595959"/>
              </a:solidFill>
            </a:endParaRPr>
          </a:p>
          <a:p>
            <a:pPr marL="180473" indent="-180473">
              <a:buClr>
                <a:srgbClr val="404040"/>
              </a:buClr>
              <a:buFontTx/>
              <a:defRPr sz="1800">
                <a:solidFill>
                  <a:srgbClr val="595959"/>
                </a:solidFill>
              </a:defRPr>
            </a:pPr>
            <a:r>
              <a:rPr>
                <a:solidFill>
                  <a:srgbClr val="FF5959"/>
                </a:solidFill>
              </a:rPr>
              <a:t>begins</a:t>
            </a:r>
            <a:r>
              <a:t> with </a:t>
            </a:r>
            <a:r>
              <a:rPr>
                <a:solidFill>
                  <a:srgbClr val="FF5959"/>
                </a:solidFill>
              </a:rPr>
              <a:t>{</a:t>
            </a:r>
            <a:r>
              <a:t> and </a:t>
            </a:r>
            <a:r>
              <a:rPr>
                <a:solidFill>
                  <a:srgbClr val="FF5959"/>
                </a:solidFill>
              </a:rPr>
              <a:t>ends</a:t>
            </a:r>
            <a:r>
              <a:t> with </a:t>
            </a:r>
            <a:r>
              <a:rPr>
                <a:solidFill>
                  <a:srgbClr val="FF5959"/>
                </a:solidFill>
              </a:rPr>
              <a:t>}</a:t>
            </a:r>
          </a:p>
        </p:txBody>
      </p:sp>
      <p:sp>
        <p:nvSpPr>
          <p:cNvPr id="49" name="직사각형 11"/>
          <p:cNvSpPr/>
          <p:nvPr/>
        </p:nvSpPr>
        <p:spPr>
          <a:xfrm>
            <a:off x="3370202" y="1800192"/>
            <a:ext cx="176529" cy="265352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</a:p>
        </p:txBody>
      </p:sp>
      <p:sp>
        <p:nvSpPr>
          <p:cNvPr id="50" name="직사각형 12"/>
          <p:cNvSpPr/>
          <p:nvPr/>
        </p:nvSpPr>
        <p:spPr>
          <a:xfrm>
            <a:off x="592157" y="4475707"/>
            <a:ext cx="163816" cy="276368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</a:p>
        </p:txBody>
      </p:sp>
      <p:sp>
        <p:nvSpPr>
          <p:cNvPr id="51" name="슬라이드 번호 개체 틀 3"/>
          <p:cNvSpPr txBox="1"/>
          <p:nvPr>
            <p:ph type="sldNum" sz="quarter" idx="2"/>
          </p:nvPr>
        </p:nvSpPr>
        <p:spPr>
          <a:xfrm>
            <a:off x="11893640" y="6450397"/>
            <a:ext cx="19557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xit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xit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xit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5" grpId="2"/>
      <p:bldP build="whole" bldLvl="1" animBg="1" rev="0" advAuto="0" spid="45" grpId="3"/>
      <p:bldP build="p" bldLvl="5" animBg="1" rev="0" advAuto="0" spid="48" grpId="1"/>
      <p:bldP build="whole" bldLvl="1" animBg="1" rev="0" advAuto="0" spid="49" grpId="8"/>
      <p:bldP build="whole" bldLvl="1" animBg="1" rev="0" advAuto="0" spid="46" grpId="4"/>
      <p:bldP build="whole" bldLvl="1" animBg="1" rev="0" advAuto="0" spid="46" grpId="5"/>
      <p:bldP build="whole" bldLvl="1" animBg="1" rev="0" advAuto="0" spid="47" grpId="6"/>
      <p:bldP build="whole" bldLvl="1" animBg="1" rev="0" advAuto="0" spid="47" grpId="7"/>
      <p:bldP build="whole" bldLvl="1" animBg="1" rev="0" advAuto="0" spid="50" grpId="9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 2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Character Sets - ASCII</a:t>
            </a:r>
          </a:p>
        </p:txBody>
      </p:sp>
      <p:sp>
        <p:nvSpPr>
          <p:cNvPr id="194" name="Rectangle 3"/>
          <p:cNvSpPr txBox="1"/>
          <p:nvPr>
            <p:ph type="body" sz="half" idx="1"/>
          </p:nvPr>
        </p:nvSpPr>
        <p:spPr>
          <a:xfrm>
            <a:off x="626510" y="1124742"/>
            <a:ext cx="4896546" cy="453650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ASCII:  A character set used by many programming languages  that contains  all the </a:t>
            </a:r>
            <a:r>
              <a:rPr u="sng"/>
              <a:t>characters normally used on an English-language keyboard</a:t>
            </a:r>
            <a:r>
              <a:t>, plus </a:t>
            </a:r>
            <a:r>
              <a:rPr u="sng"/>
              <a:t>a few      special characters</a:t>
            </a:r>
            <a:endParaRPr u="sng"/>
          </a:p>
          <a:p>
            <a:pPr lvl="1" marL="800100" indent="-342900">
              <a:lnSpc>
                <a:spcPct val="90000"/>
              </a:lnSpc>
              <a:defRPr sz="2000"/>
            </a:pPr>
            <a:r>
              <a:t>Each character is represented by   a particular number</a:t>
            </a:r>
            <a:endParaRPr sz="2300"/>
          </a:p>
          <a:p>
            <a:pPr lvl="1" marL="800100" indent="-342900">
              <a:lnSpc>
                <a:spcPct val="90000"/>
              </a:lnSpc>
              <a:defRPr sz="2000"/>
            </a:pPr>
            <a:r>
              <a:t>1</a:t>
            </a:r>
            <a:r>
              <a:t> </a:t>
            </a:r>
            <a:r>
              <a:t>byte (8 bits)</a:t>
            </a:r>
          </a:p>
        </p:txBody>
      </p:sp>
      <p:sp>
        <p:nvSpPr>
          <p:cNvPr id="195" name="슬라이드 번호 개체 틀 1"/>
          <p:cNvSpPr txBox="1"/>
          <p:nvPr>
            <p:ph type="sldNum" sz="quarter" idx="2"/>
          </p:nvPr>
        </p:nvSpPr>
        <p:spPr>
          <a:xfrm>
            <a:off x="11653096" y="6435620"/>
            <a:ext cx="315368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/>
          <a:lstStyle>
            <a:lvl1pPr>
              <a:defRPr>
                <a:latin typeface="+mj-lt"/>
                <a:ea typeface="+mj-ea"/>
                <a:cs typeface="+mj-cs"/>
                <a:sym typeface="나눔스퀘어 네오 OTF Regular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96" name="그림 2" descr="그림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73006" y="297951"/>
            <a:ext cx="5194743" cy="61900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tangle 2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Character Sets - Unicode</a:t>
            </a:r>
          </a:p>
        </p:txBody>
      </p:sp>
      <p:sp>
        <p:nvSpPr>
          <p:cNvPr id="201" name="Rectangle 3"/>
          <p:cNvSpPr txBox="1"/>
          <p:nvPr>
            <p:ph type="body" idx="1"/>
          </p:nvPr>
        </p:nvSpPr>
        <p:spPr>
          <a:xfrm>
            <a:off x="551383" y="1124741"/>
            <a:ext cx="11043248" cy="540060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Unicode:  A character set used by the Java language</a:t>
            </a:r>
          </a:p>
          <a:p>
            <a:pPr lvl="1" marL="800100" indent="-342900">
              <a:lnSpc>
                <a:spcPct val="90000"/>
              </a:lnSpc>
              <a:defRPr sz="2200"/>
            </a:pPr>
            <a:r>
              <a:t>includes all the ASCII characters plus many of the characters used in languages   with a different alphabet from English (ex. Korean)</a:t>
            </a:r>
            <a:endParaRPr sz="2300"/>
          </a:p>
          <a:p>
            <a:pPr lvl="1" marL="800100" indent="-342900">
              <a:lnSpc>
                <a:spcPct val="90000"/>
              </a:lnSpc>
              <a:defRPr sz="2200"/>
            </a:pPr>
            <a:r>
              <a:t>2 bytes (16 bits)</a:t>
            </a:r>
          </a:p>
        </p:txBody>
      </p:sp>
      <p:sp>
        <p:nvSpPr>
          <p:cNvPr id="202" name="슬라이드 번호 개체 틀 1"/>
          <p:cNvSpPr txBox="1"/>
          <p:nvPr>
            <p:ph type="sldNum" sz="quarter" idx="2"/>
          </p:nvPr>
        </p:nvSpPr>
        <p:spPr>
          <a:xfrm>
            <a:off x="11691958" y="6435620"/>
            <a:ext cx="276506" cy="2565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/>
          <a:lstStyle>
            <a:lvl1pPr>
              <a:defRPr>
                <a:latin typeface="+mj-lt"/>
                <a:ea typeface="+mj-ea"/>
                <a:cs typeface="+mj-cs"/>
                <a:sym typeface="나눔스퀘어 네오 OTF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Basic structure of a Java program</a:t>
            </a:r>
            <a:r>
              <a:t> </a:t>
            </a:r>
            <a:r>
              <a:t>(2/5) </a:t>
            </a:r>
          </a:p>
        </p:txBody>
      </p:sp>
      <p:sp>
        <p:nvSpPr>
          <p:cNvPr id="56" name="TextBox 6"/>
          <p:cNvSpPr txBox="1"/>
          <p:nvPr/>
        </p:nvSpPr>
        <p:spPr>
          <a:xfrm>
            <a:off x="551382" y="1061187"/>
            <a:ext cx="7725720" cy="3685740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8C8C8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/**</a:t>
            </a:r>
            <a:br/>
            <a:r>
              <a:t> * This is a JavaDoc comment to generate documentation</a:t>
            </a:r>
            <a:br/>
            <a:r>
              <a:t> */</a:t>
            </a:r>
            <a:br/>
            <a:r>
              <a:rPr b="1">
                <a:solidFill>
                  <a:srgbClr val="0033B3"/>
                </a:solidFill>
              </a:rPr>
              <a:t>public</a:t>
            </a:r>
            <a:r>
              <a:rPr>
                <a:solidFill>
                  <a:srgbClr val="0033B3"/>
                </a:solidFill>
              </a:rPr>
              <a:t> </a:t>
            </a:r>
            <a:r>
              <a:rPr b="1">
                <a:solidFill>
                  <a:srgbClr val="0033B3"/>
                </a:solidFill>
              </a:rPr>
              <a:t>class</a:t>
            </a:r>
            <a:r>
              <a:rPr>
                <a:solidFill>
                  <a:srgbClr val="0033B3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HelloWorld1 </a:t>
            </a:r>
            <a:r>
              <a:rPr>
                <a:solidFill>
                  <a:srgbClr val="080808"/>
                </a:solidFill>
              </a:rPr>
              <a:t>{</a:t>
            </a:r>
            <a:br>
              <a:rPr>
                <a:solidFill>
                  <a:srgbClr val="080808"/>
                </a:solidFill>
              </a:rPr>
            </a:b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public static void </a:t>
            </a:r>
            <a:r>
              <a:rPr>
                <a:solidFill>
                  <a:srgbClr val="00627A"/>
                </a:solidFill>
              </a:rPr>
              <a:t>main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String</a:t>
            </a:r>
            <a:r>
              <a:rPr>
                <a:solidFill>
                  <a:srgbClr val="080808"/>
                </a:solidFill>
              </a:rPr>
              <a:t>[] </a:t>
            </a:r>
            <a:r>
              <a:rPr>
                <a:solidFill>
                  <a:srgbClr val="000000"/>
                </a:solidFill>
              </a:rPr>
              <a:t>args</a:t>
            </a:r>
            <a:r>
              <a:rPr>
                <a:solidFill>
                  <a:srgbClr val="080808"/>
                </a:solidFill>
              </a:rPr>
              <a:t>) {</a:t>
            </a:r>
            <a:br>
              <a:rPr>
                <a:solidFill>
                  <a:srgbClr val="080808"/>
                </a:solidFill>
              </a:rPr>
            </a:br>
            <a:r>
              <a:rPr>
                <a:solidFill>
                  <a:srgbClr val="080808"/>
                </a:solidFill>
              </a:rPr>
              <a:t>        </a:t>
            </a:r>
            <a:r>
              <a:t>// Single statement</a:t>
            </a:r>
            <a:br/>
            <a:r>
              <a:rPr i="1"/>
              <a:t>        </a:t>
            </a:r>
            <a:r>
              <a:rPr>
                <a:solidFill>
                  <a:srgbClr val="000000"/>
                </a:solidFill>
              </a:rPr>
              <a:t>System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1094"/>
                </a:solidFill>
              </a:rPr>
              <a:t>out</a:t>
            </a:r>
            <a:r>
              <a:rPr>
                <a:solidFill>
                  <a:srgbClr val="080808"/>
                </a:solidFill>
              </a:rPr>
              <a:t>.println(</a:t>
            </a:r>
            <a:r>
              <a:rPr>
                <a:solidFill>
                  <a:srgbClr val="067D17"/>
                </a:solidFill>
              </a:rPr>
              <a:t>"Hello, World!"</a:t>
            </a:r>
            <a:r>
              <a:rPr>
                <a:solidFill>
                  <a:srgbClr val="080808"/>
                </a:solidFill>
              </a:rPr>
              <a:t>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i="1" sz="16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i="1" sz="1600">
                <a:solidFill>
                  <a:srgbClr val="8C8C8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  </a:t>
            </a:r>
            <a:r>
              <a:rPr i="0"/>
              <a:t>// Block of statements</a:t>
            </a:r>
            <a:br>
              <a:rPr i="0"/>
            </a:br>
            <a:r>
              <a:t>        </a:t>
            </a:r>
            <a:r>
              <a:rPr i="0">
                <a:solidFill>
                  <a:srgbClr val="080808"/>
                </a:solidFill>
              </a:rPr>
              <a:t>{</a:t>
            </a:r>
            <a:r>
              <a:rPr i="0">
                <a:solidFill>
                  <a:srgbClr val="080808"/>
                </a:solidFill>
              </a:rPr>
              <a:t>   </a:t>
            </a:r>
            <a:br>
              <a:rPr i="0">
                <a:solidFill>
                  <a:srgbClr val="080808"/>
                </a:solidFill>
              </a:rPr>
            </a:br>
            <a:r>
              <a:rPr i="0">
                <a:solidFill>
                  <a:srgbClr val="080808"/>
                </a:solidFill>
              </a:rPr>
              <a:t>            </a:t>
            </a:r>
            <a:r>
              <a:rPr i="0">
                <a:solidFill>
                  <a:srgbClr val="000000"/>
                </a:solidFill>
              </a:rPr>
              <a:t>System</a:t>
            </a:r>
            <a:r>
              <a:rPr i="0">
                <a:solidFill>
                  <a:srgbClr val="080808"/>
                </a:solidFill>
              </a:rPr>
              <a:t>.</a:t>
            </a:r>
            <a:r>
              <a:rPr>
                <a:solidFill>
                  <a:srgbClr val="871094"/>
                </a:solidFill>
              </a:rPr>
              <a:t>out</a:t>
            </a:r>
            <a:r>
              <a:rPr i="0">
                <a:solidFill>
                  <a:srgbClr val="080808"/>
                </a:solidFill>
              </a:rPr>
              <a:t>.println(</a:t>
            </a:r>
            <a:r>
              <a:rPr i="0">
                <a:solidFill>
                  <a:srgbClr val="067D17"/>
                </a:solidFill>
              </a:rPr>
              <a:t>"This is a block."</a:t>
            </a:r>
            <a:r>
              <a:rPr i="0">
                <a:solidFill>
                  <a:srgbClr val="080808"/>
                </a:solidFill>
              </a:rPr>
              <a:t>);</a:t>
            </a:r>
            <a:br>
              <a:rPr i="0">
                <a:solidFill>
                  <a:srgbClr val="080808"/>
                </a:solidFill>
              </a:rPr>
            </a:br>
            <a:r>
              <a:rPr i="0">
                <a:solidFill>
                  <a:srgbClr val="080808"/>
                </a:solidFill>
              </a:rPr>
              <a:t>            </a:t>
            </a:r>
            <a:r>
              <a:rPr i="0">
                <a:solidFill>
                  <a:srgbClr val="000000"/>
                </a:solidFill>
              </a:rPr>
              <a:t>System</a:t>
            </a:r>
            <a:r>
              <a:rPr i="0">
                <a:solidFill>
                  <a:srgbClr val="080808"/>
                </a:solidFill>
              </a:rPr>
              <a:t>.</a:t>
            </a:r>
            <a:r>
              <a:rPr>
                <a:solidFill>
                  <a:srgbClr val="871094"/>
                </a:solidFill>
              </a:rPr>
              <a:t>out</a:t>
            </a:r>
            <a:r>
              <a:rPr i="0">
                <a:solidFill>
                  <a:srgbClr val="080808"/>
                </a:solidFill>
              </a:rPr>
              <a:t>.println(</a:t>
            </a:r>
            <a:r>
              <a:rPr i="0">
                <a:solidFill>
                  <a:srgbClr val="067D17"/>
                </a:solidFill>
              </a:rPr>
              <a:t>"It contains multiple statements."</a:t>
            </a:r>
            <a:r>
              <a:rPr i="0">
                <a:solidFill>
                  <a:srgbClr val="080808"/>
                </a:solidFill>
              </a:rPr>
              <a:t>);</a:t>
            </a:r>
            <a:br>
              <a:rPr i="0">
                <a:solidFill>
                  <a:srgbClr val="080808"/>
                </a:solidFill>
              </a:rPr>
            </a:br>
            <a:r>
              <a:rPr i="0">
                <a:solidFill>
                  <a:srgbClr val="080808"/>
                </a:solidFill>
              </a:rPr>
              <a:t>        }</a:t>
            </a:r>
            <a:br>
              <a:rPr i="0">
                <a:solidFill>
                  <a:srgbClr val="080808"/>
                </a:solidFill>
              </a:rPr>
            </a:br>
            <a:r>
              <a:rPr i="0">
                <a:solidFill>
                  <a:srgbClr val="080808"/>
                </a:solidFill>
              </a:rPr>
              <a:t>    }</a:t>
            </a:r>
            <a:br>
              <a:rPr i="0">
                <a:solidFill>
                  <a:srgbClr val="080808"/>
                </a:solidFill>
              </a:rPr>
            </a:br>
            <a:r>
              <a:rPr i="0">
                <a:solidFill>
                  <a:srgbClr val="080808"/>
                </a:solidFill>
              </a:rPr>
              <a:t>}</a:t>
            </a:r>
          </a:p>
        </p:txBody>
      </p:sp>
      <p:sp>
        <p:nvSpPr>
          <p:cNvPr id="57" name="직사각형 10"/>
          <p:cNvSpPr/>
          <p:nvPr/>
        </p:nvSpPr>
        <p:spPr>
          <a:xfrm>
            <a:off x="1006929" y="2051955"/>
            <a:ext cx="7125194" cy="2436453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</a:p>
        </p:txBody>
      </p:sp>
      <p:sp>
        <p:nvSpPr>
          <p:cNvPr id="58" name="텍스트 개체 틀 2"/>
          <p:cNvSpPr txBox="1"/>
          <p:nvPr>
            <p:ph type="body" sz="quarter" idx="1"/>
          </p:nvPr>
        </p:nvSpPr>
        <p:spPr>
          <a:xfrm>
            <a:off x="6934406" y="1051003"/>
            <a:ext cx="4717686" cy="2012832"/>
          </a:xfrm>
          <a:prstGeom prst="rect">
            <a:avLst/>
          </a:prstGeom>
          <a:solidFill>
            <a:srgbClr val="FFFFFF"/>
          </a:solidFill>
          <a:ln>
            <a:solidFill>
              <a:srgbClr val="BFBFBF"/>
            </a:solidFill>
          </a:ln>
        </p:spPr>
        <p:txBody>
          <a:bodyPr/>
          <a:lstStyle/>
          <a:p>
            <a:pPr>
              <a:defRPr sz="1800">
                <a:solidFill>
                  <a:srgbClr val="595959"/>
                </a:solidFill>
              </a:defRPr>
            </a:pPr>
            <a:r>
              <a:t>Method “main”</a:t>
            </a:r>
          </a:p>
          <a:p>
            <a:pPr>
              <a:defRPr sz="1800">
                <a:solidFill>
                  <a:srgbClr val="595959"/>
                </a:solidFill>
              </a:defRPr>
            </a:pPr>
            <a:r>
              <a:t>The first method executed when the program starts</a:t>
            </a:r>
          </a:p>
          <a:p>
            <a:pPr>
              <a:defRPr sz="1800">
                <a:solidFill>
                  <a:srgbClr val="595959"/>
                </a:solidFill>
              </a:defRPr>
            </a:pPr>
            <a:r>
              <a:t>Should be included in any executable program</a:t>
            </a:r>
          </a:p>
        </p:txBody>
      </p:sp>
      <p:sp>
        <p:nvSpPr>
          <p:cNvPr id="59" name="슬라이드 번호 개체 틀 4"/>
          <p:cNvSpPr txBox="1"/>
          <p:nvPr>
            <p:ph type="sldNum" sz="quarter" idx="2"/>
          </p:nvPr>
        </p:nvSpPr>
        <p:spPr>
          <a:xfrm>
            <a:off x="11893640" y="6450397"/>
            <a:ext cx="19557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7" grpId="1"/>
      <p:bldP build="p" bldLvl="1" animBg="1" rev="0" advAuto="0" spid="58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Basic structure of a Java program</a:t>
            </a:r>
            <a:r>
              <a:t> </a:t>
            </a:r>
            <a:r>
              <a:t>(3/5) </a:t>
            </a:r>
          </a:p>
        </p:txBody>
      </p:sp>
      <p:sp>
        <p:nvSpPr>
          <p:cNvPr id="64" name="TextBox 6"/>
          <p:cNvSpPr txBox="1"/>
          <p:nvPr/>
        </p:nvSpPr>
        <p:spPr>
          <a:xfrm>
            <a:off x="551383" y="980727"/>
            <a:ext cx="9579010" cy="3685740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8C8C8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/**</a:t>
            </a:r>
            <a:br/>
            <a:r>
              <a:t> * This is a JavaDoc comment to generate documentation</a:t>
            </a:r>
            <a:br/>
            <a:r>
              <a:t> */</a:t>
            </a:r>
            <a:br/>
            <a:r>
              <a:rPr>
                <a:solidFill>
                  <a:srgbClr val="0033B3"/>
                </a:solidFill>
              </a:rPr>
              <a:t>public class </a:t>
            </a:r>
            <a:r>
              <a:rPr>
                <a:solidFill>
                  <a:srgbClr val="000000"/>
                </a:solidFill>
              </a:rPr>
              <a:t>HelloWorld1 </a:t>
            </a:r>
            <a:r>
              <a:rPr>
                <a:solidFill>
                  <a:srgbClr val="080808"/>
                </a:solidFill>
              </a:rPr>
              <a:t>{</a:t>
            </a:r>
            <a:br>
              <a:rPr>
                <a:solidFill>
                  <a:srgbClr val="080808"/>
                </a:solidFill>
              </a:rPr>
            </a:b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public static void </a:t>
            </a:r>
            <a:r>
              <a:rPr>
                <a:solidFill>
                  <a:srgbClr val="00627A"/>
                </a:solidFill>
              </a:rPr>
              <a:t>main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String</a:t>
            </a:r>
            <a:r>
              <a:rPr>
                <a:solidFill>
                  <a:srgbClr val="080808"/>
                </a:solidFill>
              </a:rPr>
              <a:t>[] </a:t>
            </a:r>
            <a:r>
              <a:rPr>
                <a:solidFill>
                  <a:srgbClr val="000000"/>
                </a:solidFill>
              </a:rPr>
              <a:t>args</a:t>
            </a:r>
            <a:r>
              <a:rPr>
                <a:solidFill>
                  <a:srgbClr val="080808"/>
                </a:solidFill>
              </a:rPr>
              <a:t>) {</a:t>
            </a:r>
            <a:br>
              <a:rPr>
                <a:solidFill>
                  <a:srgbClr val="080808"/>
                </a:solidFill>
              </a:rPr>
            </a:br>
            <a:r>
              <a:rPr>
                <a:solidFill>
                  <a:srgbClr val="080808"/>
                </a:solidFill>
              </a:rPr>
              <a:t>        </a:t>
            </a:r>
            <a:r>
              <a:t>// Single statement</a:t>
            </a:r>
            <a:br/>
            <a:r>
              <a:rPr i="1"/>
              <a:t>        </a:t>
            </a:r>
            <a:r>
              <a:rPr>
                <a:solidFill>
                  <a:srgbClr val="000000"/>
                </a:solidFill>
              </a:rPr>
              <a:t>System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1094"/>
                </a:solidFill>
              </a:rPr>
              <a:t>out</a:t>
            </a:r>
            <a:r>
              <a:rPr>
                <a:solidFill>
                  <a:srgbClr val="080808"/>
                </a:solidFill>
              </a:rPr>
              <a:t>.println(</a:t>
            </a:r>
            <a:r>
              <a:rPr>
                <a:solidFill>
                  <a:srgbClr val="067D17"/>
                </a:solidFill>
              </a:rPr>
              <a:t>"Hello, World!"</a:t>
            </a:r>
            <a:r>
              <a:rPr>
                <a:solidFill>
                  <a:srgbClr val="080808"/>
                </a:solidFill>
              </a:rPr>
              <a:t>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i="1" sz="16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i="1" sz="1600">
                <a:solidFill>
                  <a:srgbClr val="8C8C8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  </a:t>
            </a:r>
            <a:r>
              <a:rPr i="0"/>
              <a:t>// Block of statements</a:t>
            </a:r>
            <a:br>
              <a:rPr i="0"/>
            </a:br>
            <a:r>
              <a:t>        </a:t>
            </a:r>
            <a:r>
              <a:rPr i="0">
                <a:solidFill>
                  <a:srgbClr val="080808"/>
                </a:solidFill>
              </a:rPr>
              <a:t>{</a:t>
            </a:r>
            <a:r>
              <a:rPr i="0">
                <a:solidFill>
                  <a:srgbClr val="080808"/>
                </a:solidFill>
              </a:rPr>
              <a:t>   </a:t>
            </a:r>
            <a:br>
              <a:rPr i="0">
                <a:solidFill>
                  <a:srgbClr val="080808"/>
                </a:solidFill>
              </a:rPr>
            </a:br>
            <a:r>
              <a:rPr i="0">
                <a:solidFill>
                  <a:srgbClr val="080808"/>
                </a:solidFill>
              </a:rPr>
              <a:t>            </a:t>
            </a:r>
            <a:r>
              <a:rPr i="0">
                <a:solidFill>
                  <a:srgbClr val="000000"/>
                </a:solidFill>
              </a:rPr>
              <a:t>System</a:t>
            </a:r>
            <a:r>
              <a:rPr i="0">
                <a:solidFill>
                  <a:srgbClr val="080808"/>
                </a:solidFill>
              </a:rPr>
              <a:t>.</a:t>
            </a:r>
            <a:r>
              <a:rPr>
                <a:solidFill>
                  <a:srgbClr val="871094"/>
                </a:solidFill>
              </a:rPr>
              <a:t>out</a:t>
            </a:r>
            <a:r>
              <a:rPr i="0">
                <a:solidFill>
                  <a:srgbClr val="080808"/>
                </a:solidFill>
              </a:rPr>
              <a:t>.println(</a:t>
            </a:r>
            <a:r>
              <a:rPr i="0">
                <a:solidFill>
                  <a:srgbClr val="067D17"/>
                </a:solidFill>
              </a:rPr>
              <a:t>"This is a block."</a:t>
            </a:r>
            <a:r>
              <a:rPr i="0">
                <a:solidFill>
                  <a:srgbClr val="080808"/>
                </a:solidFill>
              </a:rPr>
              <a:t>);</a:t>
            </a:r>
            <a:br>
              <a:rPr i="0">
                <a:solidFill>
                  <a:srgbClr val="080808"/>
                </a:solidFill>
              </a:rPr>
            </a:br>
            <a:r>
              <a:rPr i="0">
                <a:solidFill>
                  <a:srgbClr val="080808"/>
                </a:solidFill>
              </a:rPr>
              <a:t>            </a:t>
            </a:r>
            <a:r>
              <a:rPr i="0">
                <a:solidFill>
                  <a:srgbClr val="000000"/>
                </a:solidFill>
              </a:rPr>
              <a:t>System</a:t>
            </a:r>
            <a:r>
              <a:rPr i="0">
                <a:solidFill>
                  <a:srgbClr val="080808"/>
                </a:solidFill>
              </a:rPr>
              <a:t>.</a:t>
            </a:r>
            <a:r>
              <a:rPr>
                <a:solidFill>
                  <a:srgbClr val="871094"/>
                </a:solidFill>
              </a:rPr>
              <a:t>out</a:t>
            </a:r>
            <a:r>
              <a:rPr i="0">
                <a:solidFill>
                  <a:srgbClr val="080808"/>
                </a:solidFill>
              </a:rPr>
              <a:t>.println(</a:t>
            </a:r>
            <a:r>
              <a:rPr i="0">
                <a:solidFill>
                  <a:srgbClr val="067D17"/>
                </a:solidFill>
              </a:rPr>
              <a:t>"It contains multiple statements."</a:t>
            </a:r>
            <a:r>
              <a:rPr i="0">
                <a:solidFill>
                  <a:srgbClr val="080808"/>
                </a:solidFill>
              </a:rPr>
              <a:t>);</a:t>
            </a:r>
            <a:br>
              <a:rPr i="0">
                <a:solidFill>
                  <a:srgbClr val="080808"/>
                </a:solidFill>
              </a:rPr>
            </a:br>
            <a:r>
              <a:rPr i="0">
                <a:solidFill>
                  <a:srgbClr val="080808"/>
                </a:solidFill>
              </a:rPr>
              <a:t>        }</a:t>
            </a:r>
            <a:br>
              <a:rPr i="0">
                <a:solidFill>
                  <a:srgbClr val="080808"/>
                </a:solidFill>
              </a:rPr>
            </a:br>
            <a:r>
              <a:rPr i="0">
                <a:solidFill>
                  <a:srgbClr val="080808"/>
                </a:solidFill>
              </a:rPr>
              <a:t>    }</a:t>
            </a:r>
            <a:br>
              <a:rPr i="0">
                <a:solidFill>
                  <a:srgbClr val="080808"/>
                </a:solidFill>
              </a:rPr>
            </a:br>
            <a:r>
              <a:rPr i="0">
                <a:solidFill>
                  <a:srgbClr val="080808"/>
                </a:solidFill>
              </a:rPr>
              <a:t>}</a:t>
            </a:r>
          </a:p>
        </p:txBody>
      </p:sp>
      <p:sp>
        <p:nvSpPr>
          <p:cNvPr id="65" name="직사각형 7"/>
          <p:cNvSpPr/>
          <p:nvPr/>
        </p:nvSpPr>
        <p:spPr>
          <a:xfrm>
            <a:off x="905261" y="1942141"/>
            <a:ext cx="876160" cy="282796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</a:p>
        </p:txBody>
      </p:sp>
      <p:sp>
        <p:nvSpPr>
          <p:cNvPr id="66" name="직사각형 8"/>
          <p:cNvSpPr/>
          <p:nvPr/>
        </p:nvSpPr>
        <p:spPr>
          <a:xfrm>
            <a:off x="1781420" y="1934353"/>
            <a:ext cx="761544" cy="282796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</a:p>
        </p:txBody>
      </p:sp>
      <p:sp>
        <p:nvSpPr>
          <p:cNvPr id="67" name="직사각형 3"/>
          <p:cNvSpPr/>
          <p:nvPr/>
        </p:nvSpPr>
        <p:spPr>
          <a:xfrm>
            <a:off x="2542965" y="1948570"/>
            <a:ext cx="571466" cy="276368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</a:p>
        </p:txBody>
      </p:sp>
      <p:sp>
        <p:nvSpPr>
          <p:cNvPr id="68" name="직사각형 4"/>
          <p:cNvSpPr/>
          <p:nvPr/>
        </p:nvSpPr>
        <p:spPr>
          <a:xfrm>
            <a:off x="3152531" y="1948570"/>
            <a:ext cx="480038" cy="269939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</a:p>
        </p:txBody>
      </p:sp>
      <p:sp>
        <p:nvSpPr>
          <p:cNvPr id="69" name="직사각형 5"/>
          <p:cNvSpPr/>
          <p:nvPr/>
        </p:nvSpPr>
        <p:spPr>
          <a:xfrm>
            <a:off x="3734963" y="1952421"/>
            <a:ext cx="1431057" cy="282796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</a:p>
        </p:txBody>
      </p:sp>
      <p:sp>
        <p:nvSpPr>
          <p:cNvPr id="70" name="슬라이드 번호 개체 틀 2"/>
          <p:cNvSpPr txBox="1"/>
          <p:nvPr>
            <p:ph type="sldNum" sz="quarter" idx="2"/>
          </p:nvPr>
        </p:nvSpPr>
        <p:spPr>
          <a:xfrm>
            <a:off x="11893640" y="6450397"/>
            <a:ext cx="19557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1" name="public: access modifier…"/>
          <p:cNvSpPr txBox="1"/>
          <p:nvPr/>
        </p:nvSpPr>
        <p:spPr>
          <a:xfrm>
            <a:off x="7154741" y="986325"/>
            <a:ext cx="4944848" cy="1717039"/>
          </a:xfrm>
          <a:prstGeom prst="rect">
            <a:avLst/>
          </a:prstGeom>
          <a:solidFill>
            <a:srgbClr val="FFFFFF"/>
          </a:solidFill>
          <a:ln w="12700">
            <a:solidFill>
              <a:srgbClr val="BFBFB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342899" indent="-342899">
              <a:spcBef>
                <a:spcPts val="500"/>
              </a:spcBef>
              <a:buSzPct val="100000"/>
              <a:buFont typeface="Arial"/>
              <a:buChar char="•"/>
              <a:defRPr sz="14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public</a:t>
            </a:r>
            <a:r>
              <a:rPr>
                <a:solidFill>
                  <a:srgbClr val="595959"/>
                </a:solidFill>
              </a:rPr>
              <a:t>: access modifier</a:t>
            </a:r>
            <a:endParaRPr>
              <a:solidFill>
                <a:srgbClr val="464646"/>
              </a:solidFill>
            </a:endParaRPr>
          </a:p>
          <a:p>
            <a:pPr lvl="1" marL="800100" indent="-342900">
              <a:spcBef>
                <a:spcPts val="500"/>
              </a:spcBef>
              <a:buSzPct val="100000"/>
              <a:buFont typeface="Arial"/>
              <a:buChar char="◦"/>
              <a:defRPr sz="1400"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main method can be called from anywhere</a:t>
            </a:r>
            <a:endParaRPr>
              <a:solidFill>
                <a:srgbClr val="464646"/>
              </a:solidFill>
            </a:endParaRPr>
          </a:p>
          <a:p>
            <a:pPr marL="342899" indent="-342899">
              <a:spcBef>
                <a:spcPts val="500"/>
              </a:spcBef>
              <a:buSzPct val="100000"/>
              <a:buFont typeface="Arial"/>
              <a:buChar char="•"/>
              <a:defRPr sz="14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static</a:t>
            </a:r>
            <a:r>
              <a:rPr>
                <a:solidFill>
                  <a:srgbClr val="595959"/>
                </a:solidFill>
              </a:rPr>
              <a:t>: method belongs class not instance</a:t>
            </a:r>
            <a:endParaRPr>
              <a:solidFill>
                <a:srgbClr val="464646"/>
              </a:solidFill>
            </a:endParaRPr>
          </a:p>
          <a:p>
            <a:pPr marL="342899" indent="-342899">
              <a:spcBef>
                <a:spcPts val="500"/>
              </a:spcBef>
              <a:buSzPct val="100000"/>
              <a:buFont typeface="Arial"/>
              <a:buChar char="•"/>
              <a:defRPr sz="14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void</a:t>
            </a:r>
            <a:r>
              <a:rPr>
                <a:solidFill>
                  <a:srgbClr val="595959"/>
                </a:solidFill>
              </a:rPr>
              <a:t>: no return type</a:t>
            </a:r>
            <a:endParaRPr>
              <a:solidFill>
                <a:srgbClr val="464646"/>
              </a:solidFill>
            </a:endParaRPr>
          </a:p>
          <a:p>
            <a:pPr marL="342899" indent="-342899">
              <a:spcBef>
                <a:spcPts val="500"/>
              </a:spcBef>
              <a:buSzPct val="100000"/>
              <a:buFont typeface="Arial"/>
              <a:buChar char="•"/>
              <a:defRPr sz="14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main</a:t>
            </a:r>
            <a:r>
              <a:rPr>
                <a:solidFill>
                  <a:srgbClr val="595959"/>
                </a:solidFill>
              </a:rPr>
              <a:t>: method name</a:t>
            </a:r>
            <a:endParaRPr>
              <a:solidFill>
                <a:srgbClr val="464646"/>
              </a:solidFill>
            </a:endParaRPr>
          </a:p>
          <a:p>
            <a:pPr marL="342899" indent="-342899">
              <a:spcBef>
                <a:spcPts val="500"/>
              </a:spcBef>
              <a:buSzPct val="100000"/>
              <a:buFont typeface="Arial"/>
              <a:buChar char="•"/>
              <a:defRPr sz="1400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Strings[] args</a:t>
            </a:r>
            <a:r>
              <a:rPr>
                <a:solidFill>
                  <a:srgbClr val="595959"/>
                </a:solidFill>
              </a:rPr>
              <a:t>: array of Strings, command line arguments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xit" nodeType="click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21" dur="100" fill="hold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"/>
                            </p:stCondLst>
                            <p:childTnLst>
                              <p:par>
                                <p:cTn id="24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"/>
                            </p:stCondLst>
                            <p:childTnLst>
                              <p:par>
                                <p:cTn id="27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xit" nodeType="clickEffect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32" dur="100" fill="hold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"/>
                            </p:stCondLst>
                            <p:childTnLst>
                              <p:par>
                                <p:cTn id="35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"/>
                            </p:stCondLst>
                            <p:childTnLst>
                              <p:par>
                                <p:cTn id="38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xit" nodeType="clickEffect" presetID="10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43" dur="100" fill="hold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"/>
                            </p:stCondLst>
                            <p:childTnLst>
                              <p:par>
                                <p:cTn id="46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"/>
                            </p:stCondLst>
                            <p:childTnLst>
                              <p:par>
                                <p:cTn id="49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xit" nodeType="clickEffect" presetID="10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54" dur="100" fill="hold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"/>
                            </p:stCondLst>
                            <p:childTnLst>
                              <p:par>
                                <p:cTn id="57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"/>
                            </p:stCondLst>
                            <p:childTnLst>
                              <p:par>
                                <p:cTn id="60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4" grpId="1"/>
      <p:bldP build="whole" bldLvl="1" animBg="1" rev="0" advAuto="0" spid="67" grpId="8"/>
      <p:bldP build="whole" bldLvl="1" animBg="1" rev="0" advAuto="0" spid="69" grpId="11"/>
      <p:bldP build="whole" bldLvl="1" animBg="1" rev="0" advAuto="0" spid="68" grpId="9"/>
      <p:bldP build="whole" bldLvl="1" animBg="1" rev="0" advAuto="0" spid="65" grpId="2"/>
      <p:bldP build="whole" bldLvl="1" animBg="1" rev="0" advAuto="0" spid="66" grpId="5"/>
      <p:bldP build="whole" bldLvl="1" animBg="1" rev="0" advAuto="0" spid="66" grpId="6"/>
      <p:bldP build="whole" bldLvl="1" animBg="1" rev="0" advAuto="0" spid="65" grpId="4"/>
      <p:bldP build="p" bldLvl="5" animBg="1" rev="0" advAuto="0" spid="71" grpId="3"/>
      <p:bldP build="whole" bldLvl="1" animBg="1" rev="0" advAuto="0" spid="68" grpId="10"/>
      <p:bldP build="whole" bldLvl="1" animBg="1" rev="0" advAuto="0" spid="67" grpId="7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Basic structure of a Java program</a:t>
            </a:r>
            <a:r>
              <a:t> </a:t>
            </a:r>
            <a:r>
              <a:t>(4/5) </a:t>
            </a:r>
          </a:p>
        </p:txBody>
      </p:sp>
      <p:sp>
        <p:nvSpPr>
          <p:cNvPr id="76" name="TextBox 6"/>
          <p:cNvSpPr txBox="1"/>
          <p:nvPr/>
        </p:nvSpPr>
        <p:spPr>
          <a:xfrm>
            <a:off x="551383" y="980727"/>
            <a:ext cx="9579010" cy="3685740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8C8C8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/**</a:t>
            </a:r>
            <a:br/>
            <a:r>
              <a:t> * This is a JavaDoc comment to generate documentation</a:t>
            </a:r>
            <a:br/>
            <a:r>
              <a:t> */</a:t>
            </a:r>
            <a:br/>
            <a:r>
              <a:rPr>
                <a:solidFill>
                  <a:srgbClr val="0033B3"/>
                </a:solidFill>
              </a:rPr>
              <a:t>public class </a:t>
            </a:r>
            <a:r>
              <a:rPr>
                <a:solidFill>
                  <a:srgbClr val="000000"/>
                </a:solidFill>
              </a:rPr>
              <a:t>HelloWorld1 </a:t>
            </a:r>
            <a:r>
              <a:rPr>
                <a:solidFill>
                  <a:srgbClr val="080808"/>
                </a:solidFill>
              </a:rPr>
              <a:t>{</a:t>
            </a:r>
            <a:br>
              <a:rPr>
                <a:solidFill>
                  <a:srgbClr val="080808"/>
                </a:solidFill>
              </a:rPr>
            </a:b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public static void </a:t>
            </a:r>
            <a:r>
              <a:rPr>
                <a:solidFill>
                  <a:srgbClr val="00627A"/>
                </a:solidFill>
              </a:rPr>
              <a:t>main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String</a:t>
            </a:r>
            <a:r>
              <a:rPr>
                <a:solidFill>
                  <a:srgbClr val="080808"/>
                </a:solidFill>
              </a:rPr>
              <a:t>[] </a:t>
            </a:r>
            <a:r>
              <a:rPr>
                <a:solidFill>
                  <a:srgbClr val="000000"/>
                </a:solidFill>
              </a:rPr>
              <a:t>args</a:t>
            </a:r>
            <a:r>
              <a:rPr>
                <a:solidFill>
                  <a:srgbClr val="080808"/>
                </a:solidFill>
              </a:rPr>
              <a:t>) {</a:t>
            </a:r>
            <a:br>
              <a:rPr>
                <a:solidFill>
                  <a:srgbClr val="080808"/>
                </a:solidFill>
              </a:rPr>
            </a:br>
            <a:r>
              <a:rPr>
                <a:solidFill>
                  <a:srgbClr val="080808"/>
                </a:solidFill>
              </a:rPr>
              <a:t>        </a:t>
            </a:r>
            <a:r>
              <a:t>// Single statement</a:t>
            </a:r>
            <a:br/>
            <a:r>
              <a:rPr i="1"/>
              <a:t>        </a:t>
            </a:r>
            <a:r>
              <a:rPr>
                <a:solidFill>
                  <a:srgbClr val="000000"/>
                </a:solidFill>
              </a:rPr>
              <a:t>System</a:t>
            </a:r>
            <a:r>
              <a:rPr>
                <a:solidFill>
                  <a:srgbClr val="080808"/>
                </a:solidFill>
              </a:rPr>
              <a:t>.</a:t>
            </a:r>
            <a:r>
              <a:rPr i="1">
                <a:solidFill>
                  <a:srgbClr val="871094"/>
                </a:solidFill>
              </a:rPr>
              <a:t>out</a:t>
            </a:r>
            <a:r>
              <a:rPr>
                <a:solidFill>
                  <a:srgbClr val="080808"/>
                </a:solidFill>
              </a:rPr>
              <a:t>.println(</a:t>
            </a:r>
            <a:r>
              <a:rPr>
                <a:solidFill>
                  <a:srgbClr val="067D17"/>
                </a:solidFill>
              </a:rPr>
              <a:t>"Hello, World!"</a:t>
            </a:r>
            <a:r>
              <a:rPr>
                <a:solidFill>
                  <a:srgbClr val="080808"/>
                </a:solidFill>
              </a:rPr>
              <a:t>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i="1" sz="1600">
                <a:solidFill>
                  <a:srgbClr val="080808"/>
                </a:solidFill>
                <a:latin typeface="Consolas"/>
                <a:ea typeface="Consolas"/>
                <a:cs typeface="Consolas"/>
                <a:sym typeface="Consolas"/>
              </a:defRPr>
            </a:pPr>
          </a:p>
          <a:p>
            <a:pPr>
              <a:defRPr i="1" sz="1600">
                <a:solidFill>
                  <a:srgbClr val="8C8C8C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        </a:t>
            </a:r>
            <a:r>
              <a:rPr i="0"/>
              <a:t>// Block of statements</a:t>
            </a:r>
            <a:br>
              <a:rPr i="0"/>
            </a:br>
            <a:r>
              <a:t>        </a:t>
            </a:r>
            <a:r>
              <a:rPr i="0">
                <a:solidFill>
                  <a:srgbClr val="080808"/>
                </a:solidFill>
              </a:rPr>
              <a:t>{</a:t>
            </a:r>
            <a:r>
              <a:rPr i="0">
                <a:solidFill>
                  <a:srgbClr val="080808"/>
                </a:solidFill>
              </a:rPr>
              <a:t>   </a:t>
            </a:r>
            <a:br>
              <a:rPr i="0">
                <a:solidFill>
                  <a:srgbClr val="080808"/>
                </a:solidFill>
              </a:rPr>
            </a:br>
            <a:r>
              <a:rPr i="0">
                <a:solidFill>
                  <a:srgbClr val="080808"/>
                </a:solidFill>
              </a:rPr>
              <a:t>            </a:t>
            </a:r>
            <a:r>
              <a:rPr i="0">
                <a:solidFill>
                  <a:srgbClr val="000000"/>
                </a:solidFill>
              </a:rPr>
              <a:t>System</a:t>
            </a:r>
            <a:r>
              <a:rPr i="0">
                <a:solidFill>
                  <a:srgbClr val="080808"/>
                </a:solidFill>
              </a:rPr>
              <a:t>.</a:t>
            </a:r>
            <a:r>
              <a:rPr>
                <a:solidFill>
                  <a:srgbClr val="871094"/>
                </a:solidFill>
              </a:rPr>
              <a:t>out</a:t>
            </a:r>
            <a:r>
              <a:rPr i="0">
                <a:solidFill>
                  <a:srgbClr val="080808"/>
                </a:solidFill>
              </a:rPr>
              <a:t>.println(</a:t>
            </a:r>
            <a:r>
              <a:rPr i="0">
                <a:solidFill>
                  <a:srgbClr val="067D17"/>
                </a:solidFill>
              </a:rPr>
              <a:t>"This is a block."</a:t>
            </a:r>
            <a:r>
              <a:rPr i="0">
                <a:solidFill>
                  <a:srgbClr val="080808"/>
                </a:solidFill>
              </a:rPr>
              <a:t>);</a:t>
            </a:r>
            <a:br>
              <a:rPr i="0">
                <a:solidFill>
                  <a:srgbClr val="080808"/>
                </a:solidFill>
              </a:rPr>
            </a:br>
            <a:r>
              <a:rPr i="0">
                <a:solidFill>
                  <a:srgbClr val="080808"/>
                </a:solidFill>
              </a:rPr>
              <a:t>            </a:t>
            </a:r>
            <a:r>
              <a:rPr i="0">
                <a:solidFill>
                  <a:srgbClr val="000000"/>
                </a:solidFill>
              </a:rPr>
              <a:t>System</a:t>
            </a:r>
            <a:r>
              <a:rPr i="0">
                <a:solidFill>
                  <a:srgbClr val="080808"/>
                </a:solidFill>
              </a:rPr>
              <a:t>.</a:t>
            </a:r>
            <a:r>
              <a:rPr>
                <a:solidFill>
                  <a:srgbClr val="871094"/>
                </a:solidFill>
              </a:rPr>
              <a:t>out</a:t>
            </a:r>
            <a:r>
              <a:rPr i="0">
                <a:solidFill>
                  <a:srgbClr val="080808"/>
                </a:solidFill>
              </a:rPr>
              <a:t>.println(</a:t>
            </a:r>
            <a:r>
              <a:rPr i="0">
                <a:solidFill>
                  <a:srgbClr val="067D17"/>
                </a:solidFill>
              </a:rPr>
              <a:t>"It contains multiple statements."</a:t>
            </a:r>
            <a:r>
              <a:rPr i="0">
                <a:solidFill>
                  <a:srgbClr val="080808"/>
                </a:solidFill>
              </a:rPr>
              <a:t>);</a:t>
            </a:r>
            <a:br>
              <a:rPr i="0">
                <a:solidFill>
                  <a:srgbClr val="080808"/>
                </a:solidFill>
              </a:rPr>
            </a:br>
            <a:r>
              <a:rPr i="0">
                <a:solidFill>
                  <a:srgbClr val="080808"/>
                </a:solidFill>
              </a:rPr>
              <a:t>        }</a:t>
            </a:r>
            <a:br>
              <a:rPr i="0">
                <a:solidFill>
                  <a:srgbClr val="080808"/>
                </a:solidFill>
              </a:rPr>
            </a:br>
            <a:r>
              <a:rPr i="0">
                <a:solidFill>
                  <a:srgbClr val="080808"/>
                </a:solidFill>
              </a:rPr>
              <a:t>    }</a:t>
            </a:r>
            <a:br>
              <a:rPr i="0">
                <a:solidFill>
                  <a:srgbClr val="080808"/>
                </a:solidFill>
              </a:rPr>
            </a:br>
            <a:r>
              <a:rPr i="0">
                <a:solidFill>
                  <a:srgbClr val="080808"/>
                </a:solidFill>
              </a:rPr>
              <a:t>}</a:t>
            </a:r>
          </a:p>
        </p:txBody>
      </p:sp>
      <p:sp>
        <p:nvSpPr>
          <p:cNvPr id="77" name="직사각형 7"/>
          <p:cNvSpPr/>
          <p:nvPr/>
        </p:nvSpPr>
        <p:spPr>
          <a:xfrm>
            <a:off x="577801" y="989826"/>
            <a:ext cx="6124136" cy="701032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</a:p>
        </p:txBody>
      </p:sp>
      <p:sp>
        <p:nvSpPr>
          <p:cNvPr id="78" name="직사각형 2"/>
          <p:cNvSpPr/>
          <p:nvPr/>
        </p:nvSpPr>
        <p:spPr>
          <a:xfrm>
            <a:off x="1427385" y="2211005"/>
            <a:ext cx="2321757" cy="278963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</a:p>
        </p:txBody>
      </p:sp>
      <p:sp>
        <p:nvSpPr>
          <p:cNvPr id="79" name="슬라이드 번호 개체 틀 3"/>
          <p:cNvSpPr txBox="1"/>
          <p:nvPr>
            <p:ph type="sldNum" sz="quarter" idx="2"/>
          </p:nvPr>
        </p:nvSpPr>
        <p:spPr>
          <a:xfrm>
            <a:off x="11893640" y="6450397"/>
            <a:ext cx="19557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0" name="multi-line comments: /* ....  */…"/>
          <p:cNvSpPr txBox="1"/>
          <p:nvPr/>
        </p:nvSpPr>
        <p:spPr>
          <a:xfrm>
            <a:off x="7300275" y="970280"/>
            <a:ext cx="4421829" cy="1348739"/>
          </a:xfrm>
          <a:prstGeom prst="rect">
            <a:avLst/>
          </a:prstGeom>
          <a:solidFill>
            <a:srgbClr val="FFFFFF"/>
          </a:solidFill>
          <a:ln w="12700">
            <a:solidFill>
              <a:srgbClr val="BFBFB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180473" indent="-180473">
              <a:spcBef>
                <a:spcPts val="500"/>
              </a:spcBef>
              <a:buClr>
                <a:srgbClr val="434343">
                  <a:alpha val="0"/>
                </a:srgbClr>
              </a:buClr>
              <a:buSzPct val="100000"/>
              <a:buChar char="•"/>
              <a:defRPr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multi-line comments</a:t>
            </a:r>
            <a:r>
              <a:rPr>
                <a:solidFill>
                  <a:srgbClr val="595959"/>
                </a:solidFill>
              </a:rPr>
              <a:t>: /* ....  */</a:t>
            </a:r>
            <a:endParaRPr sz="2400">
              <a:solidFill>
                <a:srgbClr val="464646"/>
              </a:solidFill>
            </a:endParaRPr>
          </a:p>
          <a:p>
            <a:pPr marL="180473" indent="-180473">
              <a:spcBef>
                <a:spcPts val="500"/>
              </a:spcBef>
              <a:buClr>
                <a:srgbClr val="434343">
                  <a:alpha val="0"/>
                </a:srgbClr>
              </a:buClr>
              <a:buSzPct val="100000"/>
              <a:buChar char="•"/>
              <a:defRPr>
                <a:solidFill>
                  <a:srgbClr val="595959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/** ... */: can be captured by JavaDoc tool (automatic manual generation)</a:t>
            </a:r>
            <a:endParaRPr sz="2400">
              <a:solidFill>
                <a:srgbClr val="464646"/>
              </a:solidFill>
            </a:endParaRPr>
          </a:p>
          <a:p>
            <a:pPr marL="180473" indent="-180473">
              <a:spcBef>
                <a:spcPts val="500"/>
              </a:spcBef>
              <a:buClr>
                <a:srgbClr val="434343">
                  <a:alpha val="0"/>
                </a:srgbClr>
              </a:buClr>
              <a:buSzPct val="100000"/>
              <a:buChar char="•"/>
              <a:defRPr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single-line comments</a:t>
            </a:r>
            <a:r>
              <a:rPr>
                <a:solidFill>
                  <a:srgbClr val="595959"/>
                </a:solidFill>
              </a:rPr>
              <a:t>: // .....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xit" nodeType="click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22" dur="100" fill="hold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"/>
                            </p:stCondLst>
                            <p:childTnLst>
                              <p:par>
                                <p:cTn id="25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"/>
                            </p:stCondLst>
                            <p:childTnLst>
                              <p:par>
                                <p:cTn id="28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0" grpId="3"/>
      <p:bldP build="whole" bldLvl="1" animBg="1" rev="0" advAuto="0" spid="77" grpId="2"/>
      <p:bldP build="whole" bldLvl="1" animBg="1" rev="0" advAuto="0" spid="76" grpId="1"/>
      <p:bldP build="whole" bldLvl="1" animBg="1" rev="0" advAuto="0" spid="77" grpId="4"/>
      <p:bldP build="whole" bldLvl="1" animBg="1" rev="0" advAuto="0" spid="78" grpId="5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Basic structure of a Java program</a:t>
            </a:r>
            <a:r>
              <a:t> </a:t>
            </a:r>
            <a:r>
              <a:t>(5/5) </a:t>
            </a:r>
          </a:p>
        </p:txBody>
      </p:sp>
      <p:sp>
        <p:nvSpPr>
          <p:cNvPr id="85" name="TextBox 6"/>
          <p:cNvSpPr txBox="1"/>
          <p:nvPr/>
        </p:nvSpPr>
        <p:spPr>
          <a:xfrm>
            <a:off x="551383" y="980727"/>
            <a:ext cx="9579010" cy="41014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8C8C8C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/**</a:t>
            </a:r>
            <a:br/>
            <a:r>
              <a:t> * This is a JavaDoc comment to generate documentation</a:t>
            </a:r>
            <a:br/>
            <a:r>
              <a:t> */</a:t>
            </a:r>
            <a:br/>
            <a:r>
              <a:rPr>
                <a:solidFill>
                  <a:srgbClr val="0033B3"/>
                </a:solidFill>
              </a:rPr>
              <a:t>public class </a:t>
            </a:r>
            <a:r>
              <a:rPr>
                <a:solidFill>
                  <a:srgbClr val="000000"/>
                </a:solidFill>
              </a:rPr>
              <a:t>HelloWorld1 </a:t>
            </a:r>
            <a:r>
              <a:rPr>
                <a:solidFill>
                  <a:srgbClr val="080808"/>
                </a:solidFill>
              </a:rPr>
              <a:t>{</a:t>
            </a:r>
            <a:br>
              <a:rPr>
                <a:solidFill>
                  <a:srgbClr val="080808"/>
                </a:solidFill>
              </a:rPr>
            </a:br>
            <a:r>
              <a:rPr>
                <a:solidFill>
                  <a:srgbClr val="080808"/>
                </a:solidFill>
              </a:rPr>
              <a:t>    </a:t>
            </a:r>
            <a:r>
              <a:rPr>
                <a:solidFill>
                  <a:srgbClr val="0033B3"/>
                </a:solidFill>
              </a:rPr>
              <a:t>public static void </a:t>
            </a:r>
            <a:r>
              <a:rPr>
                <a:solidFill>
                  <a:srgbClr val="00627A"/>
                </a:solidFill>
              </a:rPr>
              <a:t>main</a:t>
            </a:r>
            <a:r>
              <a:rPr>
                <a:solidFill>
                  <a:srgbClr val="080808"/>
                </a:solidFill>
              </a:rPr>
              <a:t>(</a:t>
            </a:r>
            <a:r>
              <a:rPr>
                <a:solidFill>
                  <a:srgbClr val="000000"/>
                </a:solidFill>
              </a:rPr>
              <a:t>String</a:t>
            </a:r>
            <a:r>
              <a:rPr>
                <a:solidFill>
                  <a:srgbClr val="080808"/>
                </a:solidFill>
              </a:rPr>
              <a:t>[] </a:t>
            </a:r>
            <a:r>
              <a:rPr>
                <a:solidFill>
                  <a:srgbClr val="000000"/>
                </a:solidFill>
              </a:rPr>
              <a:t>args</a:t>
            </a:r>
            <a:r>
              <a:rPr>
                <a:solidFill>
                  <a:srgbClr val="080808"/>
                </a:solidFill>
              </a:rPr>
              <a:t>) {</a:t>
            </a:r>
            <a:br>
              <a:rPr>
                <a:solidFill>
                  <a:srgbClr val="080808"/>
                </a:solidFill>
              </a:rPr>
            </a:br>
            <a:r>
              <a:rPr>
                <a:solidFill>
                  <a:srgbClr val="080808"/>
                </a:solidFill>
              </a:rPr>
              <a:t>        </a:t>
            </a:r>
            <a:r>
              <a:t>// Single statement</a:t>
            </a:r>
            <a:br/>
            <a:r>
              <a:t>        </a:t>
            </a:r>
            <a:r>
              <a:rPr>
                <a:solidFill>
                  <a:srgbClr val="000000"/>
                </a:solidFill>
              </a:rPr>
              <a:t>System</a:t>
            </a:r>
            <a:r>
              <a:rPr>
                <a:solidFill>
                  <a:srgbClr val="080808"/>
                </a:solidFill>
              </a:rPr>
              <a:t>.</a:t>
            </a:r>
            <a:r>
              <a:rPr>
                <a:solidFill>
                  <a:srgbClr val="871094"/>
                </a:solidFill>
              </a:rPr>
              <a:t>out</a:t>
            </a:r>
            <a:r>
              <a:rPr>
                <a:solidFill>
                  <a:srgbClr val="080808"/>
                </a:solidFill>
              </a:rPr>
              <a:t>.println(</a:t>
            </a:r>
            <a:r>
              <a:rPr>
                <a:solidFill>
                  <a:srgbClr val="067D17"/>
                </a:solidFill>
              </a:rPr>
              <a:t>"Hello, World!"</a:t>
            </a:r>
            <a:r>
              <a:rPr>
                <a:solidFill>
                  <a:srgbClr val="080808"/>
                </a:solidFill>
              </a:rPr>
              <a:t>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solidFill>
                  <a:srgbClr val="080808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</a:p>
          <a:p>
            <a:pPr>
              <a:defRPr sz="1600">
                <a:solidFill>
                  <a:srgbClr val="8C8C8C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        </a:t>
            </a:r>
            <a:r>
              <a:t>// Block of statements</a:t>
            </a:r>
            <a:br/>
            <a:r>
              <a:t>        </a:t>
            </a:r>
            <a:r>
              <a:rPr>
                <a:solidFill>
                  <a:srgbClr val="080808"/>
                </a:solidFill>
              </a:rPr>
              <a:t>{</a:t>
            </a:r>
            <a:r>
              <a:rPr>
                <a:solidFill>
                  <a:srgbClr val="080808"/>
                </a:solidFill>
              </a:rPr>
              <a:t>   </a:t>
            </a:r>
            <a:br>
              <a:rPr>
                <a:solidFill>
                  <a:srgbClr val="080808"/>
                </a:solidFill>
              </a:rPr>
            </a:br>
            <a:r>
              <a:rPr>
                <a:solidFill>
                  <a:srgbClr val="080808"/>
                </a:solidFill>
              </a:rPr>
              <a:t>            </a:t>
            </a:r>
            <a:r>
              <a:rPr>
                <a:solidFill>
                  <a:srgbClr val="000000"/>
                </a:solidFill>
              </a:rPr>
              <a:t>System</a:t>
            </a:r>
            <a:r>
              <a:rPr>
                <a:solidFill>
                  <a:srgbClr val="080808"/>
                </a:solidFill>
              </a:rPr>
              <a:t>.</a:t>
            </a:r>
            <a:r>
              <a:rPr>
                <a:solidFill>
                  <a:srgbClr val="871094"/>
                </a:solidFill>
              </a:rPr>
              <a:t>out</a:t>
            </a:r>
            <a:r>
              <a:rPr>
                <a:solidFill>
                  <a:srgbClr val="080808"/>
                </a:solidFill>
              </a:rPr>
              <a:t>.println(</a:t>
            </a:r>
            <a:r>
              <a:rPr>
                <a:solidFill>
                  <a:srgbClr val="067D17"/>
                </a:solidFill>
              </a:rPr>
              <a:t>"This is a block."</a:t>
            </a:r>
            <a:r>
              <a:rPr>
                <a:solidFill>
                  <a:srgbClr val="080808"/>
                </a:solidFill>
              </a:rPr>
              <a:t>);</a:t>
            </a:r>
            <a:br>
              <a:rPr>
                <a:solidFill>
                  <a:srgbClr val="080808"/>
                </a:solidFill>
              </a:rPr>
            </a:br>
            <a:r>
              <a:rPr>
                <a:solidFill>
                  <a:srgbClr val="080808"/>
                </a:solidFill>
              </a:rPr>
              <a:t>            </a:t>
            </a:r>
            <a:r>
              <a:rPr>
                <a:solidFill>
                  <a:srgbClr val="000000"/>
                </a:solidFill>
              </a:rPr>
              <a:t>System</a:t>
            </a:r>
            <a:r>
              <a:rPr>
                <a:solidFill>
                  <a:srgbClr val="080808"/>
                </a:solidFill>
              </a:rPr>
              <a:t>.</a:t>
            </a:r>
            <a:r>
              <a:rPr>
                <a:solidFill>
                  <a:srgbClr val="871094"/>
                </a:solidFill>
              </a:rPr>
              <a:t>out</a:t>
            </a:r>
            <a:r>
              <a:rPr>
                <a:solidFill>
                  <a:srgbClr val="080808"/>
                </a:solidFill>
              </a:rPr>
              <a:t>.println(</a:t>
            </a:r>
            <a:r>
              <a:rPr>
                <a:solidFill>
                  <a:srgbClr val="067D17"/>
                </a:solidFill>
              </a:rPr>
              <a:t>"It contains multiple statements."</a:t>
            </a:r>
            <a:r>
              <a:rPr>
                <a:solidFill>
                  <a:srgbClr val="080808"/>
                </a:solidFill>
              </a:rPr>
              <a:t>);</a:t>
            </a:r>
            <a:br>
              <a:rPr>
                <a:solidFill>
                  <a:srgbClr val="080808"/>
                </a:solidFill>
              </a:rPr>
            </a:br>
            <a:r>
              <a:rPr>
                <a:solidFill>
                  <a:srgbClr val="080808"/>
                </a:solidFill>
              </a:rPr>
              <a:t>        }</a:t>
            </a:r>
            <a:br>
              <a:rPr>
                <a:solidFill>
                  <a:srgbClr val="080808"/>
                </a:solidFill>
              </a:rPr>
            </a:br>
            <a:r>
              <a:rPr>
                <a:solidFill>
                  <a:srgbClr val="080808"/>
                </a:solidFill>
              </a:rPr>
              <a:t>    }</a:t>
            </a:r>
            <a:br>
              <a:rPr>
                <a:solidFill>
                  <a:srgbClr val="080808"/>
                </a:solidFill>
              </a:rPr>
            </a:br>
            <a:r>
              <a:rPr>
                <a:solidFill>
                  <a:srgbClr val="080808"/>
                </a:solidFill>
              </a:rPr>
              <a:t>}</a:t>
            </a:r>
          </a:p>
        </p:txBody>
      </p:sp>
      <p:sp>
        <p:nvSpPr>
          <p:cNvPr id="86" name="직사각형 2"/>
          <p:cNvSpPr/>
          <p:nvPr/>
        </p:nvSpPr>
        <p:spPr>
          <a:xfrm>
            <a:off x="1513186" y="3104596"/>
            <a:ext cx="7389513" cy="1434618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</a:p>
        </p:txBody>
      </p:sp>
      <p:sp>
        <p:nvSpPr>
          <p:cNvPr id="87" name="슬라이드 번호 개체 틀 4"/>
          <p:cNvSpPr txBox="1"/>
          <p:nvPr>
            <p:ph type="sldNum" sz="quarter" idx="2"/>
          </p:nvPr>
        </p:nvSpPr>
        <p:spPr>
          <a:xfrm>
            <a:off x="11893640" y="6450397"/>
            <a:ext cx="19557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6" grpId="2"/>
      <p:bldP build="whole" bldLvl="1" animBg="1" rev="0" advAuto="0" spid="8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Identifiers</a:t>
            </a:r>
          </a:p>
        </p:txBody>
      </p:sp>
      <p:sp>
        <p:nvSpPr>
          <p:cNvPr id="92" name="텍스트 개체 틀 2"/>
          <p:cNvSpPr txBox="1"/>
          <p:nvPr>
            <p:ph type="body" idx="1"/>
          </p:nvPr>
        </p:nvSpPr>
        <p:spPr>
          <a:xfrm>
            <a:off x="551383" y="1011282"/>
            <a:ext cx="11043248" cy="5400603"/>
          </a:xfrm>
          <a:prstGeom prst="rect">
            <a:avLst/>
          </a:prstGeom>
        </p:spPr>
        <p:txBody>
          <a:bodyPr/>
          <a:lstStyle/>
          <a:p>
            <a:pPr marL="342899" indent="-342899">
              <a:defRPr sz="2200">
                <a:solidFill>
                  <a:srgbClr val="404040"/>
                </a:solidFill>
              </a:defRPr>
            </a:pPr>
            <a:r>
              <a:t>Identifiers</a:t>
            </a:r>
          </a:p>
          <a:p>
            <a:pPr lvl="1" marL="800100" indent="-342900">
              <a:defRPr sz="2200">
                <a:solidFill>
                  <a:srgbClr val="404040"/>
                </a:solidFill>
              </a:defRPr>
            </a:pPr>
            <a:r>
              <a:t>The name of variables, constants, methods, parameters, classes, ...</a:t>
            </a:r>
          </a:p>
          <a:p>
            <a:pPr marL="342899" indent="-342899">
              <a:defRPr sz="2200">
                <a:solidFill>
                  <a:srgbClr val="404040"/>
                </a:solidFill>
              </a:defRPr>
            </a:pPr>
            <a:r>
              <a:t>Identifier Rules</a:t>
            </a:r>
          </a:p>
          <a:p>
            <a:pPr lvl="1" marL="800100" indent="-342900">
              <a:buFont typeface="Helvetica"/>
              <a:defRPr b="1" sz="2200">
                <a:solidFill>
                  <a:srgbClr val="404040"/>
                </a:solidFill>
              </a:defRPr>
            </a:pPr>
            <a:r>
              <a:t>Case sensitivity</a:t>
            </a:r>
            <a:r>
              <a:rPr b="0"/>
              <a:t>: MyVariable </a:t>
            </a:r>
            <a14:m>
              <m:oMath>
                <m:r>
                  <a:rPr xmlns:a="http://schemas.openxmlformats.org/drawingml/2006/main" sz="2200" i="1">
                    <a:solidFill>
                      <a:srgbClr val="3F3F3F"/>
                    </a:solidFill>
                    <a:latin typeface="Cambria Math" panose="02040503050406030204" pitchFamily="18" charset="0"/>
                  </a:rPr>
                  <m:t>≠</m:t>
                </m:r>
              </m:oMath>
            </a14:m>
            <a:r>
              <a:rPr b="0"/>
              <a:t> myVariable</a:t>
            </a:r>
          </a:p>
          <a:p>
            <a:pPr lvl="1" marL="800100" indent="-342900">
              <a:buFont typeface="Helvetica"/>
              <a:defRPr b="1" sz="2200">
                <a:solidFill>
                  <a:srgbClr val="404040"/>
                </a:solidFill>
              </a:defRPr>
            </a:pPr>
            <a:r>
              <a:t>Reserved words (keywords) cannot be used</a:t>
            </a:r>
            <a:r>
              <a:rPr b="0"/>
              <a:t>: class, public, void, …</a:t>
            </a:r>
            <a:endParaRPr b="0"/>
          </a:p>
          <a:p>
            <a:pPr lvl="1" marL="800100" indent="-342900">
              <a:buFont typeface="Helvetica"/>
              <a:defRPr b="1" sz="2200">
                <a:solidFill>
                  <a:srgbClr val="404040"/>
                </a:solidFill>
              </a:defRPr>
            </a:pPr>
            <a:r>
              <a:t>General Naming Rules:</a:t>
            </a:r>
            <a:endParaRPr b="0"/>
          </a:p>
          <a:p>
            <a:pPr lvl="2" marL="1257300" indent="-342900">
              <a:buFont typeface="Helvetica"/>
              <a:buChar char="•"/>
              <a:defRPr b="1" sz="2200">
                <a:solidFill>
                  <a:srgbClr val="404040"/>
                </a:solidFill>
              </a:defRPr>
            </a:pPr>
            <a:r>
              <a:rPr b="0"/>
              <a:t>Cannot start with numeric characters</a:t>
            </a:r>
            <a:endParaRPr b="0"/>
          </a:p>
          <a:p>
            <a:pPr lvl="2" marL="1257300" indent="-342900">
              <a:buFont typeface="Helvetica"/>
              <a:buChar char="•"/>
              <a:defRPr b="1" sz="2200">
                <a:solidFill>
                  <a:srgbClr val="404040"/>
                </a:solidFill>
              </a:defRPr>
            </a:pPr>
            <a:r>
              <a:rPr b="0"/>
              <a:t>Cannot use special characters except $ and _</a:t>
            </a:r>
          </a:p>
          <a:p>
            <a:pPr lvl="1" marL="800100" indent="-342900">
              <a:buFont typeface="Helvetica"/>
              <a:defRPr b="1" sz="2200">
                <a:solidFill>
                  <a:srgbClr val="404040"/>
                </a:solidFill>
              </a:defRPr>
            </a:pPr>
            <a:r>
              <a:t>Naming Conventions</a:t>
            </a:r>
            <a:r>
              <a:rPr b="0"/>
              <a:t>: </a:t>
            </a:r>
          </a:p>
          <a:p>
            <a:pPr lvl="2" marL="1219200" indent="-304800">
              <a:buFontTx/>
              <a:defRPr sz="2200">
                <a:solidFill>
                  <a:srgbClr val="404040"/>
                </a:solidFill>
              </a:defRPr>
            </a:pPr>
            <a:r>
              <a:t>camelCase for variables and methods: myVariable</a:t>
            </a:r>
          </a:p>
          <a:p>
            <a:pPr lvl="2" marL="1219200" indent="-304800">
              <a:buFontTx/>
              <a:defRPr sz="2200">
                <a:solidFill>
                  <a:srgbClr val="404040"/>
                </a:solidFill>
              </a:defRPr>
            </a:pPr>
            <a:r>
              <a:t>PascalCase for classes: MyClass</a:t>
            </a:r>
          </a:p>
        </p:txBody>
      </p:sp>
      <p:sp>
        <p:nvSpPr>
          <p:cNvPr id="93" name="슬라이드 번호 개체 틀 3"/>
          <p:cNvSpPr txBox="1"/>
          <p:nvPr>
            <p:ph type="sldNum" sz="quarter" idx="2"/>
          </p:nvPr>
        </p:nvSpPr>
        <p:spPr>
          <a:xfrm>
            <a:off x="11893640" y="6450397"/>
            <a:ext cx="19557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Data Types</a:t>
            </a:r>
          </a:p>
        </p:txBody>
      </p:sp>
      <p:sp>
        <p:nvSpPr>
          <p:cNvPr id="98" name="슬라이드 번호 개체 틀 3"/>
          <p:cNvSpPr txBox="1"/>
          <p:nvPr>
            <p:ph type="sldNum" sz="quarter" idx="2"/>
          </p:nvPr>
        </p:nvSpPr>
        <p:spPr>
          <a:xfrm>
            <a:off x="11893640" y="6450397"/>
            <a:ext cx="19557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9" name="직사각형"/>
          <p:cNvSpPr/>
          <p:nvPr/>
        </p:nvSpPr>
        <p:spPr>
          <a:xfrm>
            <a:off x="3810000" y="1115060"/>
            <a:ext cx="4213503" cy="1863924"/>
          </a:xfrm>
          <a:prstGeom prst="rect">
            <a:avLst/>
          </a:prstGeom>
          <a:ln w="19050">
            <a:solidFill>
              <a:srgbClr val="FF2600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0" name="직사각형"/>
          <p:cNvSpPr/>
          <p:nvPr/>
        </p:nvSpPr>
        <p:spPr>
          <a:xfrm>
            <a:off x="3810000" y="3028989"/>
            <a:ext cx="4213503" cy="1062515"/>
          </a:xfrm>
          <a:prstGeom prst="rect">
            <a:avLst/>
          </a:prstGeom>
          <a:ln w="19050">
            <a:solidFill>
              <a:srgbClr val="FF2600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직사각형"/>
          <p:cNvSpPr/>
          <p:nvPr/>
        </p:nvSpPr>
        <p:spPr>
          <a:xfrm>
            <a:off x="3810000" y="4214614"/>
            <a:ext cx="4902082" cy="461090"/>
          </a:xfrm>
          <a:prstGeom prst="rect">
            <a:avLst/>
          </a:prstGeom>
          <a:ln w="19050">
            <a:solidFill>
              <a:srgbClr val="FF2600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2" name="직사각형"/>
          <p:cNvSpPr/>
          <p:nvPr/>
        </p:nvSpPr>
        <p:spPr>
          <a:xfrm>
            <a:off x="3810000" y="4707373"/>
            <a:ext cx="4902082" cy="461091"/>
          </a:xfrm>
          <a:prstGeom prst="rect">
            <a:avLst/>
          </a:prstGeom>
          <a:ln w="19050">
            <a:solidFill>
              <a:srgbClr val="FF2600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3" name="직사각형"/>
          <p:cNvSpPr/>
          <p:nvPr/>
        </p:nvSpPr>
        <p:spPr>
          <a:xfrm>
            <a:off x="1762760" y="5222557"/>
            <a:ext cx="8666481" cy="782877"/>
          </a:xfrm>
          <a:prstGeom prst="rect">
            <a:avLst/>
          </a:prstGeom>
          <a:ln w="19050">
            <a:solidFill>
              <a:srgbClr val="FF9300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4" name="직사각형"/>
          <p:cNvSpPr/>
          <p:nvPr/>
        </p:nvSpPr>
        <p:spPr>
          <a:xfrm>
            <a:off x="1763593" y="992703"/>
            <a:ext cx="3797301" cy="4156949"/>
          </a:xfrm>
          <a:prstGeom prst="rect">
            <a:avLst/>
          </a:prstGeom>
          <a:ln w="19050">
            <a:solidFill>
              <a:srgbClr val="FF9300"/>
            </a:solidFill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05" name="붙여넣은 동영상.png" descr="붙여넣은 동영상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98650" y="1106243"/>
            <a:ext cx="8376474" cy="47865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xit" nodeType="click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3" dur="200" fill="hold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"/>
                            </p:stCondLst>
                            <p:childTnLst>
                              <p:par>
                                <p:cTn id="16" presetClass="exit" nodeType="after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7" dur="200" fill="hold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"/>
                            </p:stCondLst>
                            <p:childTnLst>
                              <p:par>
                                <p:cTn id="20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xit" nodeType="clickEffect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25" dur="200" fill="hold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"/>
                            </p:stCondLst>
                            <p:childTnLst>
                              <p:par>
                                <p:cTn id="28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xit" nodeType="clickEffect" presetID="10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33" dur="200" fill="hold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"/>
                            </p:stCondLst>
                            <p:childTnLst>
                              <p:par>
                                <p:cTn id="36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xit" nodeType="clickEffect" presetID="10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41" dur="200" fill="hold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"/>
                            </p:stCondLst>
                            <p:childTnLst>
                              <p:par>
                                <p:cTn id="44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1" grpId="9"/>
      <p:bldP build="whole" bldLvl="1" animBg="1" rev="0" advAuto="0" spid="101" grpId="10"/>
      <p:bldP build="whole" bldLvl="1" animBg="1" rev="0" advAuto="0" spid="104" grpId="4"/>
      <p:bldP build="whole" bldLvl="1" animBg="1" rev="0" advAuto="0" spid="99" grpId="5"/>
      <p:bldP build="whole" bldLvl="1" animBg="1" rev="0" advAuto="0" spid="99" grpId="6"/>
      <p:bldP build="whole" bldLvl="1" animBg="1" rev="0" advAuto="0" spid="103" grpId="2"/>
      <p:bldP build="whole" bldLvl="1" animBg="1" rev="0" advAuto="0" spid="100" grpId="7"/>
      <p:bldP build="whole" bldLvl="1" animBg="1" rev="0" advAuto="0" spid="103" grpId="3"/>
      <p:bldP build="whole" bldLvl="1" animBg="1" rev="0" advAuto="0" spid="100" grpId="8"/>
      <p:bldP build="whole" bldLvl="1" animBg="1" rev="0" advAuto="0" spid="102" grpId="11"/>
      <p:bldP build="whole" bldLvl="1" animBg="1" rev="0" advAuto="0" spid="10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Data Types: Example</a:t>
            </a:r>
          </a:p>
        </p:txBody>
      </p:sp>
      <p:sp>
        <p:nvSpPr>
          <p:cNvPr id="110" name="TextBox 7"/>
          <p:cNvSpPr txBox="1"/>
          <p:nvPr/>
        </p:nvSpPr>
        <p:spPr>
          <a:xfrm>
            <a:off x="551381" y="4744959"/>
            <a:ext cx="7424220" cy="6343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OUTPUT: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myNumber=10 yourNumber=10 f1=3.151492 d1=3.151492</a:t>
            </a:r>
          </a:p>
        </p:txBody>
      </p:sp>
      <p:sp>
        <p:nvSpPr>
          <p:cNvPr id="111" name="TextBox 8"/>
          <p:cNvSpPr txBox="1"/>
          <p:nvPr/>
        </p:nvSpPr>
        <p:spPr>
          <a:xfrm>
            <a:off x="551382" y="1122583"/>
            <a:ext cx="10904020" cy="29965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public</a:t>
            </a:r>
            <a:r>
              <a:rPr>
                <a:solidFill>
                  <a:srgbClr val="000000"/>
                </a:solidFill>
              </a:rPr>
              <a:t> </a:t>
            </a:r>
            <a:r>
              <a:t>class</a:t>
            </a:r>
            <a:r>
              <a:rPr>
                <a:solidFill>
                  <a:srgbClr val="000000"/>
                </a:solidFill>
              </a:rPr>
              <a:t> DataTypesExample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>
                <a:solidFill>
                  <a:srgbClr val="9B2393"/>
                </a:solidFill>
              </a:rPr>
              <a:t>public</a:t>
            </a:r>
            <a:r>
              <a:t> </a:t>
            </a:r>
            <a:r>
              <a:rPr>
                <a:solidFill>
                  <a:srgbClr val="9B2393"/>
                </a:solidFill>
              </a:rPr>
              <a:t>static</a:t>
            </a:r>
            <a:r>
              <a:t> </a:t>
            </a:r>
            <a:r>
              <a:rPr>
                <a:solidFill>
                  <a:srgbClr val="9B2393"/>
                </a:solidFill>
              </a:rPr>
              <a:t>void</a:t>
            </a:r>
            <a:r>
              <a:t> main(String[] args)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solidFill>
                  <a:srgbClr val="5D6C7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>
                <a:solidFill>
                  <a:srgbClr val="9B2393"/>
                </a:solidFill>
              </a:rPr>
              <a:t>int</a:t>
            </a:r>
            <a:r>
              <a:t> myNumber; // variable declaration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myNumber = </a:t>
            </a:r>
            <a:r>
              <a:rPr>
                <a:solidFill>
                  <a:srgbClr val="1C00CF"/>
                </a:solidFill>
              </a:rPr>
              <a:t>10</a:t>
            </a:r>
            <a:r>
              <a:t>; </a:t>
            </a:r>
            <a:r>
              <a:rPr>
                <a:solidFill>
                  <a:srgbClr val="5D6C79"/>
                </a:solidFill>
              </a:rPr>
              <a:t>// initialization</a:t>
            </a:r>
          </a:p>
          <a:p>
            <a:pPr>
              <a:defRPr sz="1600">
                <a:solidFill>
                  <a:srgbClr val="5D6C7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>
                <a:solidFill>
                  <a:srgbClr val="9B2393"/>
                </a:solidFill>
              </a:rPr>
              <a:t>int</a:t>
            </a:r>
            <a:r>
              <a:t> yourNumber = </a:t>
            </a:r>
            <a:r>
              <a:rPr>
                <a:solidFill>
                  <a:srgbClr val="1C00CF"/>
                </a:solidFill>
              </a:rPr>
              <a:t>10</a:t>
            </a:r>
            <a:r>
              <a:t>; // declaration with initialization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solidFill>
                  <a:srgbClr val="5D6C7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>
                <a:solidFill>
                  <a:srgbClr val="9B2393"/>
                </a:solidFill>
              </a:rPr>
              <a:t>float</a:t>
            </a:r>
            <a:r>
              <a:t> f1 = </a:t>
            </a:r>
            <a:r>
              <a:rPr>
                <a:solidFill>
                  <a:srgbClr val="1C00CF"/>
                </a:solidFill>
              </a:rPr>
              <a:t>3.151492f</a:t>
            </a:r>
            <a:r>
              <a:t>; // float type literal should be ended with the suffix 'f'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solidFill>
                  <a:srgbClr val="5D6C79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>
                <a:solidFill>
                  <a:srgbClr val="9B2393"/>
                </a:solidFill>
              </a:rPr>
              <a:t>double</a:t>
            </a:r>
            <a:r>
              <a:t> d1 = </a:t>
            </a:r>
            <a:r>
              <a:rPr>
                <a:solidFill>
                  <a:srgbClr val="1C00CF"/>
                </a:solidFill>
              </a:rPr>
              <a:t>3.151492</a:t>
            </a:r>
            <a:r>
              <a:t>; // double type literal doesn't have to have any suffix.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System.out.println(</a:t>
            </a:r>
            <a:r>
              <a:rPr>
                <a:solidFill>
                  <a:srgbClr val="C41A16"/>
                </a:solidFill>
              </a:rPr>
              <a:t>"myNumber="</a:t>
            </a:r>
            <a:r>
              <a:t> + myNumber + </a:t>
            </a:r>
            <a:r>
              <a:rPr>
                <a:solidFill>
                  <a:srgbClr val="C41A16"/>
                </a:solidFill>
              </a:rPr>
              <a:t>" yourNumber="</a:t>
            </a:r>
            <a:r>
              <a:t> + yourNumber +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        </a:t>
            </a:r>
            <a:r>
              <a:rPr>
                <a:solidFill>
                  <a:srgbClr val="C41A16"/>
                </a:solidFill>
              </a:rPr>
              <a:t>" f1="</a:t>
            </a:r>
            <a:r>
              <a:t> + f1 + </a:t>
            </a:r>
            <a:r>
              <a:rPr>
                <a:solidFill>
                  <a:srgbClr val="C41A16"/>
                </a:solidFill>
              </a:rPr>
              <a:t>" d1="</a:t>
            </a:r>
            <a:r>
              <a:t> + d1);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  <p:sp>
        <p:nvSpPr>
          <p:cNvPr id="112" name="슬라이드 번호 개체 틀 2"/>
          <p:cNvSpPr txBox="1"/>
          <p:nvPr>
            <p:ph type="sldNum" sz="quarter" idx="2"/>
          </p:nvPr>
        </p:nvSpPr>
        <p:spPr>
          <a:xfrm>
            <a:off x="11893640" y="6450397"/>
            <a:ext cx="19557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0" grpId="2"/>
      <p:bldP build="p" bldLvl="5" animBg="1" rev="0" advAuto="0" spid="111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나눔스퀘어 네오 OTF Regular"/>
        <a:ea typeface="나눔스퀘어 네오 OTF Regular"/>
        <a:cs typeface="나눔스퀘어 네오 OTF Regular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나눔스퀘어 네오 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나눔스퀘어 네오 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나눔스퀘어 네오 OTF Regular"/>
        <a:ea typeface="나눔스퀘어 네오 OTF Regular"/>
        <a:cs typeface="나눔스퀘어 네오 OTF Regular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나눔스퀘어 네오 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나눔스퀘어 네오 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