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j-lt"/>
        <a:ea typeface="+mj-ea"/>
        <a:cs typeface="+mj-cs"/>
        <a:sym typeface="나눔스퀘어 네오 OTF Regular"/>
      </a:defRPr>
    </a:lvl1pPr>
    <a:lvl2pPr indent="228600" latinLnBrk="0">
      <a:defRPr sz="1500">
        <a:latin typeface="+mj-lt"/>
        <a:ea typeface="+mj-ea"/>
        <a:cs typeface="+mj-cs"/>
        <a:sym typeface="나눔스퀘어 네오 OTF Regular"/>
      </a:defRPr>
    </a:lvl2pPr>
    <a:lvl3pPr indent="457200" latinLnBrk="0">
      <a:defRPr sz="1500">
        <a:latin typeface="+mj-lt"/>
        <a:ea typeface="+mj-ea"/>
        <a:cs typeface="+mj-cs"/>
        <a:sym typeface="나눔스퀘어 네오 OTF Regular"/>
      </a:defRPr>
    </a:lvl3pPr>
    <a:lvl4pPr indent="685800" latinLnBrk="0">
      <a:defRPr sz="1500">
        <a:latin typeface="+mj-lt"/>
        <a:ea typeface="+mj-ea"/>
        <a:cs typeface="+mj-cs"/>
        <a:sym typeface="나눔스퀘어 네오 OTF Regular"/>
      </a:defRPr>
    </a:lvl4pPr>
    <a:lvl5pPr indent="914400" latinLnBrk="0">
      <a:defRPr sz="1500">
        <a:latin typeface="+mj-lt"/>
        <a:ea typeface="+mj-ea"/>
        <a:cs typeface="+mj-cs"/>
        <a:sym typeface="나눔스퀘어 네오 OTF Regular"/>
      </a:defRPr>
    </a:lvl5pPr>
    <a:lvl6pPr indent="1143000" latinLnBrk="0">
      <a:defRPr sz="1500">
        <a:latin typeface="+mj-lt"/>
        <a:ea typeface="+mj-ea"/>
        <a:cs typeface="+mj-cs"/>
        <a:sym typeface="나눔스퀘어 네오 OTF Regular"/>
      </a:defRPr>
    </a:lvl6pPr>
    <a:lvl7pPr indent="1371600" latinLnBrk="0">
      <a:defRPr sz="1500">
        <a:latin typeface="+mj-lt"/>
        <a:ea typeface="+mj-ea"/>
        <a:cs typeface="+mj-cs"/>
        <a:sym typeface="나눔스퀘어 네오 OTF Regular"/>
      </a:defRPr>
    </a:lvl7pPr>
    <a:lvl8pPr indent="1600200" latinLnBrk="0">
      <a:defRPr sz="1500">
        <a:latin typeface="+mj-lt"/>
        <a:ea typeface="+mj-ea"/>
        <a:cs typeface="+mj-cs"/>
        <a:sym typeface="나눔스퀘어 네오 OTF Regular"/>
      </a:defRPr>
    </a:lvl8pPr>
    <a:lvl9pPr indent="1828800" latinLnBrk="0">
      <a:defRPr sz="1500">
        <a:latin typeface="+mj-lt"/>
        <a:ea typeface="+mj-ea"/>
        <a:cs typeface="+mj-cs"/>
        <a:sym typeface="나눔스퀘어 네오 OTF Regular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 강의에서는 Java 언어의 operator들과 control structure들에 대해 강의하겠습니다.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1" name="Shape 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10</a:t>
            </a:r>
          </a:p>
          <a:p>
            <a:pPr/>
          </a:p>
          <a:p>
            <a:pPr/>
            <a:r>
              <a:t>Bitwise operator는 variable value로 계산하는 것이 아니라</a:t>
            </a:r>
          </a:p>
          <a:p>
            <a:pPr/>
            <a:r>
              <a:t>value의 bit 표현으로 logical 및 shift operation을 합니다. </a:t>
            </a:r>
          </a:p>
          <a:p>
            <a:pPr/>
            <a:r>
              <a:t>여기에는 and, or, xor, not 의 logical operation과</a:t>
            </a:r>
          </a:p>
          <a:p>
            <a:pPr/>
            <a:r>
              <a:t>Left shift, right shift 가 있습니다. </a:t>
            </a:r>
          </a:p>
          <a:p>
            <a:pPr/>
            <a:r>
              <a:t>다음 slide에서 예제를 보도록 하겠습니다.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11</a:t>
            </a:r>
          </a:p>
          <a:p>
            <a:pPr/>
          </a:p>
          <a:p>
            <a:pPr/>
            <a:r>
              <a:t>a는 5, b는 -3으로 초기화 되었는데, </a:t>
            </a:r>
          </a:p>
          <a:p>
            <a:pPr/>
            <a:r>
              <a:t>Binary 표현은 각각 00000101, 11111101 입니다. </a:t>
            </a:r>
          </a:p>
          <a:p>
            <a:pPr/>
            <a:r>
              <a:t>먼저 a bitwise and (&amp;) b 는 각 대응하는 bit가 모두 1일 경우에만 결과 bit가 1이 됩니다. </a:t>
            </a:r>
          </a:p>
          <a:p>
            <a:pPr/>
            <a:r>
              <a:t>따라서 결과는 000000101 이 됩니다. </a:t>
            </a:r>
          </a:p>
          <a:p>
            <a:pPr/>
            <a:r>
              <a:t>다음, a bitwise or (|) b 는 각 대응하는 bit 중 하나만 1이라도 결과 bit가 1이 됩니다. </a:t>
            </a:r>
          </a:p>
          <a:p>
            <a:pPr/>
            <a:r>
              <a:t>따라서 결과는 11111101 이 됩니다. </a:t>
            </a:r>
          </a:p>
          <a:p>
            <a:pPr/>
            <a:r>
              <a:t>다음, a bitwise xor (^) b는 각 대응하는 bit가 다를 경우에만 결과 bit가 1이 됩니다. </a:t>
            </a:r>
          </a:p>
          <a:p>
            <a:pPr/>
            <a:r>
              <a:t>따라서 결과는 11111000 이 됩니다. </a:t>
            </a:r>
          </a:p>
          <a:p>
            <a:pPr/>
            <a:r>
              <a:t>다음, not (~) a 는 a의 bit를 반전하는 것, 즉 1’s complment를 구하는 것입니다. </a:t>
            </a:r>
          </a:p>
          <a:p>
            <a:pPr/>
            <a:r>
              <a:t>따라서 결과는 11111010 이 됩니다. </a:t>
            </a:r>
          </a:p>
          <a:p>
            <a:pPr/>
            <a:r>
              <a:t>다음 a left shift 1 은 맨 왼쪽의 sign bit를 보전하면서 bit를 하나씩 왼쪽으로 shift합니다. </a:t>
            </a:r>
          </a:p>
          <a:p>
            <a:pPr/>
            <a:r>
              <a:t>오른쪽에 새로 들어오는 bit는 0을 넣습니다. </a:t>
            </a:r>
          </a:p>
          <a:p>
            <a:pPr/>
            <a:r>
              <a:t>따라서 결과는 00001010 이 됩니다. </a:t>
            </a:r>
          </a:p>
          <a:p>
            <a:pPr/>
            <a:r>
              <a:t>다음 b left shift 1 을 할 때에는 맨 왼쪽의 bit가 1로 보전되는지를 보아야 합니다. </a:t>
            </a:r>
          </a:p>
          <a:p>
            <a:pPr/>
            <a:r>
              <a:t>다행히 1이 보전되고 있으니 하나씩 왼쪽으로 밀고 </a:t>
            </a:r>
          </a:p>
          <a:p>
            <a:pPr/>
            <a:r>
              <a:t>오른쪽 끝에 0을 새로 넣어주면 11111010 이 됩니다. </a:t>
            </a:r>
          </a:p>
          <a:p>
            <a:pPr/>
            <a:r>
              <a:t>주의해서 보아야 할 것은 b &gt;&gt; 1 입니다. </a:t>
            </a:r>
          </a:p>
          <a:p>
            <a:pPr/>
            <a:r>
              <a:t>이 때 왼쪽에서 새로 들어오는 bit는 0이 아니라 1이 되어야 합니다. </a:t>
            </a:r>
          </a:p>
          <a:p>
            <a:pPr/>
            <a:r>
              <a:t>원래의 수 b가 음수라서 sign bit가 1이 였기 때문입니다. </a:t>
            </a:r>
          </a:p>
          <a:p>
            <a:pPr/>
            <a:r>
              <a:t>따라서 b &gt;&gt; 1 의 값은 11111110 이 됩니다. </a:t>
            </a:r>
          </a:p>
          <a:p>
            <a:pPr/>
            <a:r>
              <a:t>다음 a &gt;&gt; 2와 b &gt;&gt; 2 는 각각 a와 b를 right shift하는 것을 두번 연속으로 하면 됩니다. </a:t>
            </a:r>
          </a:p>
          <a:p>
            <a:pPr/>
            <a:r>
              <a:t>결과를 잘 확인하기 바랍니다. 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12</a:t>
            </a:r>
          </a:p>
          <a:p>
            <a:pPr/>
          </a:p>
          <a:p>
            <a:pPr/>
            <a:r>
              <a:t>Ternary Operator는 if-else 문을 간단히 표현한 것입니다. </a:t>
            </a:r>
          </a:p>
          <a:p>
            <a:pPr/>
            <a:r>
              <a:t>(Condition) ? (true_part) : (false_part) 형태 입니다. </a:t>
            </a:r>
          </a:p>
          <a:p>
            <a:pPr/>
            <a:r>
              <a:t>condition이 true 이면 true_part를, 아니면 false_part를 return 합니다. </a:t>
            </a:r>
          </a:p>
          <a:p>
            <a:pPr/>
            <a:r>
              <a:t>이를 if-else로 바꾸면</a:t>
            </a:r>
          </a:p>
          <a:p>
            <a:pPr/>
            <a:r>
              <a:t>If (Condition) true_part</a:t>
            </a:r>
          </a:p>
          <a:p>
            <a:pPr/>
            <a:r>
              <a:t>else false_part 가 되겠습니다. </a:t>
            </a:r>
          </a:p>
          <a:p>
            <a:pPr/>
            <a:r>
              <a:t>예제 프로그램에서 a 가 b 보다 크다는 condition이 true 라면 a를,</a:t>
            </a:r>
          </a:p>
          <a:p>
            <a:pPr/>
            <a:r>
              <a:t>아니라면 b를 max에 assign 합니다.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13</a:t>
            </a:r>
          </a:p>
          <a:p>
            <a:pPr/>
          </a:p>
          <a:p>
            <a:pPr/>
            <a:r>
              <a:t>If 문의 body는 조건이 맞으면 실행이 됩니다. </a:t>
            </a:r>
          </a:p>
          <a:p>
            <a:pPr/>
            <a:r>
              <a:t>첫번 파트는 num 이 5보다 크다는 조건이 맞다면 block안의 body가 실행됩니다. </a:t>
            </a:r>
          </a:p>
          <a:p>
            <a:pPr/>
            <a:r>
              <a:t>두번째 파트에서는 num이 5보다 크다는 조건이 맞다면 위의 block이 </a:t>
            </a:r>
          </a:p>
          <a:p>
            <a:pPr/>
            <a:r>
              <a:t>조건이 만족되지 않는다면, 즉 조건을 계산해 본 결과가 false라면</a:t>
            </a:r>
          </a:p>
          <a:p>
            <a:pPr/>
            <a:r>
              <a:t>아래의 else block이 실행됩니다.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14</a:t>
            </a:r>
          </a:p>
          <a:p>
            <a:pPr/>
          </a:p>
          <a:p>
            <a:pPr/>
            <a:r>
              <a:t>이 multiple if-else 문은</a:t>
            </a:r>
          </a:p>
          <a:p>
            <a:pPr/>
            <a:r>
              <a:t>여러가지 condition들 중에 맞는 하나를 골라서 수행하도록 합니다. </a:t>
            </a:r>
          </a:p>
          <a:p>
            <a:pPr/>
            <a:r>
              <a:t>Condition A가 true이면 U를 수행한 후 Z로 건너뛰고, </a:t>
            </a:r>
          </a:p>
          <a:p>
            <a:pPr/>
            <a:r>
              <a:t>Condition B가 true이면 V를 수행한 후 Z로 건너뛰고, </a:t>
            </a:r>
          </a:p>
          <a:p>
            <a:pPr/>
            <a:r>
              <a:t>Condition C가 true이면 X를 수행한 후 Z로 건너뛰고, </a:t>
            </a:r>
          </a:p>
          <a:p>
            <a:pPr/>
            <a:r>
              <a:t>A, B, C가 모두 아닌 경우 Y를 수행하고 Z로 진행하게 됩니다. </a:t>
            </a:r>
          </a:p>
          <a:p>
            <a:pPr/>
            <a:r>
              <a:t>뒤에 나오는 switch 문과 비슷한 역할을 수행한다고 보면 되겠습니다. 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3" name="Shape 1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15</a:t>
            </a:r>
          </a:p>
          <a:p>
            <a:pPr/>
          </a:p>
          <a:p>
            <a:pPr/>
            <a:r>
              <a:t>Switch 문의 활용법을 보여주는 예제를 보겠습니다. </a:t>
            </a:r>
          </a:p>
          <a:p>
            <a:pPr/>
            <a:r>
              <a:t>Keyboard input을 받는데 사용하는 Scanner class object를 활용하기 위해</a:t>
            </a:r>
          </a:p>
          <a:p>
            <a:pPr/>
            <a:r>
              <a:t>java.util.Scanner package를 import 하였습니다. </a:t>
            </a:r>
          </a:p>
          <a:p>
            <a:pPr/>
            <a:r>
              <a:t>점수를 받아들여 저장할 int score variable과 </a:t>
            </a:r>
          </a:p>
          <a:p>
            <a:pPr/>
            <a:r>
              <a:t>성적 문자를 저장할 character grade를 declare 하였습니다. </a:t>
            </a:r>
          </a:p>
          <a:p>
            <a:pPr/>
            <a:r>
              <a:t>Keyboard 입력을 받을 Scanner object를 하나 생성하고</a:t>
            </a:r>
          </a:p>
          <a:p>
            <a:pPr/>
            <a:r>
              <a:t>Screen에 “What is your score?” 라는 prompt를 보여줍니다. </a:t>
            </a:r>
          </a:p>
          <a:p>
            <a:pPr/>
            <a:r>
              <a:t>keyboard로 사용자가 점수를 입력하면 이를 score로 받아 들입니다. </a:t>
            </a:r>
          </a:p>
          <a:p>
            <a:pPr/>
            <a:r>
              <a:t>Keyboard 인풋에 대해서는 다음 슬라이드 노트에서 자세히 살펴보겠습니다. </a:t>
            </a:r>
          </a:p>
          <a:p>
            <a:pPr/>
            <a:r>
              <a:t>이제 score를 10으로 나눈 몫을 scoreOverTen에 저장해서, </a:t>
            </a:r>
          </a:p>
          <a:p>
            <a:pPr/>
            <a:r>
              <a:t>9, 8, 7, .. 과 같이 한자리 숫자 점수로 만들었습니다.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16</a:t>
            </a:r>
          </a:p>
          <a:p>
            <a:pPr/>
          </a:p>
          <a:p>
            <a:pPr/>
            <a:r>
              <a:t>Switch keyword 다음의 condition인 scoreOverTen 의 값으로 case를 정하게 됩니다. </a:t>
            </a:r>
          </a:p>
          <a:p>
            <a:pPr/>
            <a:r>
              <a:t>scoreOverTen이 10 또는 9일 경우, 즉, score가 90에서 100점 일 경우,</a:t>
            </a:r>
          </a:p>
          <a:p>
            <a:pPr/>
            <a:r>
              <a:t>A 학점을 주고 break를 만나 switch문을 빠져나오게 됩니다. </a:t>
            </a:r>
          </a:p>
          <a:p>
            <a:pPr/>
            <a:r>
              <a:t>scoreOverTen이 8일 경우, 즉, 80점대 점수일 경우</a:t>
            </a:r>
          </a:p>
          <a:p>
            <a:pPr/>
            <a:r>
              <a:t>B 학점을 주고 break를 만나 switch문을 빠져나옵니다. </a:t>
            </a:r>
          </a:p>
          <a:p>
            <a:pPr/>
            <a:r>
              <a:t>위의 두 case가 아닌 경우에는 </a:t>
            </a:r>
          </a:p>
          <a:p>
            <a:pPr/>
            <a:r>
              <a:t>Default case를 수행하여 C 학점을 부여합니다. </a:t>
            </a:r>
          </a:p>
          <a:p>
            <a:pPr/>
            <a:r>
              <a:t>마지막으로 점수와 학점을 프린트합니다.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17</a:t>
            </a:r>
          </a:p>
          <a:p>
            <a:pPr/>
          </a:p>
          <a:p>
            <a:pPr/>
            <a:r>
              <a:t>이 부분은 switch 문이 condition으로 String type을 사용할 수 있다는 것을</a:t>
            </a:r>
          </a:p>
          <a:p>
            <a:pPr/>
            <a:r>
              <a:t>보여주고 있습니다. </a:t>
            </a:r>
          </a:p>
          <a:p>
            <a:pPr/>
            <a:r>
              <a:t>Americano와 CafeLatte 중에 하나의 coffee를 선택하여 </a:t>
            </a:r>
          </a:p>
          <a:p>
            <a:pPr/>
            <a:r>
              <a:t>그 이름을 입력하게 합니다. </a:t>
            </a:r>
          </a:p>
          <a:p>
            <a:pPr/>
            <a:r>
              <a:t>Sales 변수를 0으로 초기화 하여 주문이 들어오는 가격을 </a:t>
            </a:r>
          </a:p>
          <a:p>
            <a:pPr/>
            <a:r>
              <a:t>오늘 매출에 더하려 합니다. </a:t>
            </a:r>
          </a:p>
          <a:p>
            <a:pPr/>
            <a:r>
              <a:t>입력을 저장한 String 변수 menu가 “Americano” 인 경우</a:t>
            </a:r>
          </a:p>
          <a:p>
            <a:pPr/>
            <a:r>
              <a:t>sales에 3500을 더한 후</a:t>
            </a:r>
          </a:p>
          <a:p>
            <a:pPr/>
            <a:r>
              <a:t>break를 만나 switch문을 빠져 나옵니다. </a:t>
            </a:r>
          </a:p>
          <a:p>
            <a:pPr/>
            <a:r>
              <a:t>menu가 “CafeLatte” 인 경우</a:t>
            </a:r>
          </a:p>
          <a:p>
            <a:pPr/>
            <a:r>
              <a:t>sales에 4500을 더한 후</a:t>
            </a:r>
          </a:p>
          <a:p>
            <a:pPr/>
            <a:r>
              <a:t>break를 만나 switch문을 빠져 나옵니다. </a:t>
            </a:r>
          </a:p>
          <a:p>
            <a:pPr/>
            <a:r>
              <a:t>만약 위의 두가지 case가 아닌</a:t>
            </a:r>
          </a:p>
          <a:p>
            <a:pPr/>
            <a:r>
              <a:t>다른 coffee 이름이 입력되는 경우</a:t>
            </a:r>
          </a:p>
          <a:p>
            <a:pPr/>
            <a:r>
              <a:t>Coffee 주문이 잘못되었다고 프린트 하고</a:t>
            </a:r>
          </a:p>
          <a:p>
            <a:pPr/>
            <a:r>
              <a:t>프로그램을 강제로 끝내게 됩니다. </a:t>
            </a:r>
          </a:p>
          <a:p>
            <a:pPr/>
            <a:r>
              <a:t>프로그램을 강제로 끝내는데 사용하는 명령은 System.exit(0) 입니다. </a:t>
            </a:r>
          </a:p>
          <a:p>
            <a:pPr/>
            <a:r>
              <a:t>Switch를 빠져 나온 후 현재의 sales 값을 프린트 합니다.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18</a:t>
            </a:r>
          </a:p>
          <a:p>
            <a:pPr/>
          </a:p>
          <a:p>
            <a:pPr/>
            <a:r>
              <a:t>For loop는 반복 횟수가 미리 정해져 있는 경우 사용하기 편리합니다. </a:t>
            </a:r>
          </a:p>
          <a:p>
            <a:pPr/>
            <a:r>
              <a:t>Basic한 for loop는 인덱스가 되는 변수의 초기값, 반복 유지 조건, </a:t>
            </a:r>
          </a:p>
          <a:p>
            <a:pPr/>
            <a:r>
              <a:t>인덱스 변화식으로 이루어 집니다. </a:t>
            </a:r>
          </a:p>
          <a:p>
            <a:pPr/>
            <a:r>
              <a:t>예를 들면 이 경우에는 i 값이 0부터 시작되고,</a:t>
            </a:r>
          </a:p>
          <a:p>
            <a:pPr/>
            <a:r>
              <a:t>i가 5보다 작은 동안 계속 반복되며</a:t>
            </a:r>
          </a:p>
          <a:p>
            <a:pPr/>
            <a:r>
              <a:t>반복마다 i를 1씩 증가 시킵니다.</a:t>
            </a:r>
          </a:p>
          <a:p>
            <a:pPr/>
            <a:r>
              <a:t>그래서 output은 0, 1, 2, 3, 4 가 나오게 됩니다. </a:t>
            </a:r>
          </a:p>
          <a:p>
            <a:pPr/>
          </a:p>
          <a:p>
            <a:pPr/>
            <a:r>
              <a:t>그 아래 쪽은 nested for loop 입니다. </a:t>
            </a:r>
          </a:p>
          <a:p>
            <a:pPr/>
            <a:r>
              <a:t>i가 1부터 3까지 1씩 증가하는 동안</a:t>
            </a:r>
          </a:p>
          <a:p>
            <a:pPr/>
            <a:r>
              <a:t>각 i에 대해 j는 1부터 3까지 1씩 증가하게 됩니다. </a:t>
            </a:r>
          </a:p>
          <a:p>
            <a:pPr/>
            <a:r>
              <a:t>따라서 가운데에 있는 System.out.println 문은 </a:t>
            </a:r>
          </a:p>
          <a:p>
            <a:pPr/>
            <a:r>
              <a:t>3 곱하기 3 은 9. 즉, 아홉번 수행되게 됩니다. </a:t>
            </a:r>
          </a:p>
          <a:p>
            <a:pPr/>
          </a:p>
          <a:p>
            <a:pPr/>
            <a:r>
              <a:t>output에 보면 i가 1인 동안 j가 1, 2, 3으로 차례로 변하고</a:t>
            </a:r>
          </a:p>
          <a:p>
            <a:pPr/>
            <a:r>
              <a:t>다시 i가 2인 동안 j가 변하고 하는 것을 볼 수 있습니다.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19</a:t>
            </a:r>
          </a:p>
          <a:p>
            <a:pPr/>
          </a:p>
          <a:p>
            <a:pPr/>
            <a:r>
              <a:t>For 문에는 array (배열) 내의 각 element들에 대해 </a:t>
            </a:r>
          </a:p>
          <a:p>
            <a:pPr/>
            <a:r>
              <a:t>순서대로 주어진 일을 하게 하는 기능도 있습니다. </a:t>
            </a:r>
          </a:p>
          <a:p>
            <a:pPr/>
            <a:r>
              <a:t>이 예에서는 numbers array가 1, 2, 3, 4, 5 값을 가지고 있습니다. </a:t>
            </a:r>
          </a:p>
          <a:p>
            <a:pPr/>
            <a:r>
              <a:t>for each 기능을 이용하여 </a:t>
            </a:r>
          </a:p>
          <a:p>
            <a:pPr/>
            <a:r>
              <a:t>for (int number : numbers) 라고 해 주면</a:t>
            </a:r>
          </a:p>
          <a:p>
            <a:pPr/>
            <a:r>
              <a:t>numbers array 내의 모든 element 들을 순서대로 돌면서 </a:t>
            </a:r>
          </a:p>
          <a:p>
            <a:pPr/>
            <a:r>
              <a:t>variable n이 1, 2, 3, 4, 5 값을 차례로 가지게 됩니다. </a:t>
            </a:r>
          </a:p>
          <a:p>
            <a:pPr/>
            <a:r>
              <a:t>따라서 위 예제의 output은 1, 2, 3, 4, 5 가 됩니다.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2</a:t>
            </a:r>
          </a:p>
          <a:p>
            <a:pPr/>
          </a:p>
          <a:p>
            <a:pPr/>
            <a:r>
              <a:t>Arithmetic operator는 수학적인 계산을 하는 operator들입니다. </a:t>
            </a:r>
          </a:p>
          <a:p>
            <a:pPr/>
            <a:r>
              <a:t>이 operator들에는 덧셈</a:t>
            </a:r>
          </a:p>
          <a:p>
            <a:pPr/>
            <a:r>
              <a:t>뺄셈</a:t>
            </a:r>
          </a:p>
          <a:p>
            <a:pPr/>
            <a:r>
              <a:t>곱셈</a:t>
            </a:r>
          </a:p>
          <a:p>
            <a:pPr/>
            <a:r>
              <a:t>나눗셈</a:t>
            </a:r>
          </a:p>
          <a:p>
            <a:pPr/>
            <a:r>
              <a:t>나머지 연산</a:t>
            </a:r>
          </a:p>
          <a:p>
            <a:pPr/>
            <a:r>
              <a:t>1 증가</a:t>
            </a:r>
          </a:p>
          <a:p>
            <a:pPr/>
            <a:r>
              <a:t>1 감소 가 있습니다.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20</a:t>
            </a:r>
          </a:p>
          <a:p>
            <a:pPr/>
          </a:p>
          <a:p>
            <a:pPr/>
            <a:r>
              <a:t>while loop는 반복문을 구성하는데 있어 가장 자유도가 높은 control structure 입니다. </a:t>
            </a:r>
          </a:p>
          <a:p>
            <a:pPr/>
            <a:r>
              <a:t>i를 0으로 초기화 한 후</a:t>
            </a:r>
          </a:p>
          <a:p>
            <a:pPr/>
            <a:r>
              <a:t>i를 1씩 증가시키면서</a:t>
            </a:r>
          </a:p>
          <a:p>
            <a:pPr/>
            <a:r>
              <a:t>i &lt; 5 의 condition을 만족하는 동안</a:t>
            </a:r>
          </a:p>
          <a:p>
            <a:pPr/>
            <a:r>
              <a:t>while문의 body를 실행합니다. </a:t>
            </a:r>
          </a:p>
          <a:p>
            <a:pPr/>
            <a:r>
              <a:t>따라서 output은 0 1 2 3 4 가 됩니다. </a:t>
            </a:r>
          </a:p>
          <a:p>
            <a:pPr/>
            <a:r>
              <a:t>i를 다시 0으로 초기화 하고</a:t>
            </a:r>
          </a:p>
          <a:p>
            <a:pPr/>
            <a:r>
              <a:t>두번째 while loop에서는</a:t>
            </a:r>
          </a:p>
          <a:p>
            <a:pPr/>
            <a:r>
              <a:t>괄호안의 condition을 true로 하여 </a:t>
            </a:r>
          </a:p>
          <a:p>
            <a:pPr/>
            <a:r>
              <a:t>무한 loop를 실행하도록 만들어 놓았습니다. </a:t>
            </a:r>
          </a:p>
          <a:p>
            <a:pPr/>
            <a:r>
              <a:t>대신 body 안에 i가 5보다 같거나 커진 경우</a:t>
            </a:r>
          </a:p>
          <a:p>
            <a:pPr/>
            <a:r>
              <a:t>break를 실행하면서 while loop를 탈출하게 됩니다. </a:t>
            </a:r>
          </a:p>
          <a:p>
            <a:pPr/>
            <a:r>
              <a:t>따라서 두번째 while loop의 output은 </a:t>
            </a:r>
          </a:p>
          <a:p>
            <a:pPr/>
            <a:r>
              <a:t>첫번째 while 문과 마찬가지로</a:t>
            </a:r>
          </a:p>
          <a:p>
            <a:pPr/>
            <a:r>
              <a:t>0 1 2 3 4 가 됩니다. </a:t>
            </a:r>
          </a:p>
          <a:p>
            <a:pPr/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21</a:t>
            </a:r>
          </a:p>
          <a:p>
            <a:pPr/>
          </a:p>
          <a:p>
            <a:pPr/>
            <a:r>
              <a:t>do while loop는 while loop와는 달리 while과 condition이 맨 아래 있습니다. </a:t>
            </a:r>
          </a:p>
          <a:p>
            <a:pPr/>
            <a:r>
              <a:t>i를 0으로 초기화 하였고</a:t>
            </a:r>
          </a:p>
          <a:p>
            <a:pPr/>
            <a:r>
              <a:t>do while 문을 시작하는 do keyword가 나옵니다. </a:t>
            </a:r>
          </a:p>
          <a:p>
            <a:pPr/>
            <a:r>
              <a:t>Body 안에서 i를 print 하고</a:t>
            </a:r>
          </a:p>
          <a:p>
            <a:pPr/>
            <a:r>
              <a:t>i를 1 증가 시킵니다. </a:t>
            </a:r>
          </a:p>
          <a:p>
            <a:pPr/>
            <a:r>
              <a:t>Body 끝에 while 과 condition이 자리하고 있습니다. </a:t>
            </a:r>
          </a:p>
          <a:p>
            <a:pPr/>
            <a:r>
              <a:t>여기서는 i &lt; 5 라는 condition을 test하는데</a:t>
            </a:r>
          </a:p>
          <a:p>
            <a:pPr/>
            <a:r>
              <a:t>이 condition을 만족하면 다시 do로 올라가서 body를 반복하는 것입니다. </a:t>
            </a:r>
          </a:p>
          <a:p>
            <a:pPr/>
            <a:r>
              <a:t>따라서 첫번째 do while loop의 output은 0 1 2 3 4 입니다. </a:t>
            </a:r>
          </a:p>
          <a:p>
            <a:pPr/>
            <a:r>
              <a:t>두번째 do while loop 전에 i를 다시 0으로 하였습니다. </a:t>
            </a:r>
          </a:p>
          <a:p>
            <a:pPr/>
            <a:r>
              <a:t>do while loop의 특징은 반드시 body를 한번 이상은 실행 한다는 것입니다. </a:t>
            </a:r>
          </a:p>
          <a:p>
            <a:pPr/>
            <a:r>
              <a:t>따라서 “printed at least once” 라는 String은 첫번째 body 실행 시에 print됩니다. </a:t>
            </a:r>
          </a:p>
          <a:p>
            <a:pPr/>
            <a:r>
              <a:t>그러나 i가 바로 1로 증가되고</a:t>
            </a:r>
          </a:p>
          <a:p>
            <a:pPr/>
            <a:r>
              <a:t>아래의 while condition은 (i &lt; 0) 이기 때문에 </a:t>
            </a:r>
          </a:p>
          <a:p>
            <a:pPr/>
            <a:r>
              <a:t>i가 1이 되는 첫번째 비교때 do while loop를 빠져나오게 됩니다. </a:t>
            </a:r>
          </a:p>
          <a:p>
            <a:pPr/>
            <a:r>
              <a:t>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22</a:t>
            </a:r>
          </a:p>
          <a:p>
            <a:pPr/>
          </a:p>
          <a:p>
            <a:pPr/>
            <a:r>
              <a:t>이 예제에서는 break와 continue 문의 기능을 보여줍니다. </a:t>
            </a:r>
          </a:p>
          <a:p>
            <a:pPr/>
            <a:r>
              <a:t>첫번째 for loop에서 i가 0부터 증가해서 5가 되는 순간</a:t>
            </a:r>
          </a:p>
          <a:p>
            <a:pPr/>
            <a:r>
              <a:t>break가 실행되고 for loop를 빠져나오게 됩니다. </a:t>
            </a:r>
          </a:p>
          <a:p>
            <a:pPr/>
            <a:r>
              <a:t>따라서 output은 0 1 2 3 4 입니다. </a:t>
            </a:r>
          </a:p>
          <a:p>
            <a:pPr/>
            <a:r>
              <a:t>두번째 for loop에서는 i를 2로 나눈 나머지가 0이 되는 경우에는</a:t>
            </a:r>
          </a:p>
          <a:p>
            <a:pPr/>
            <a:r>
              <a:t>즉 i가 짝수인 경우에는</a:t>
            </a:r>
          </a:p>
          <a:p>
            <a:pPr/>
            <a:r>
              <a:t>continue문이 실행되어 그 아래에 있는 print 명령을 실행하지 않고</a:t>
            </a:r>
          </a:p>
          <a:p>
            <a:pPr/>
            <a:r>
              <a:t>for가 있는 line으로 건너뛰게 됩니다. </a:t>
            </a:r>
          </a:p>
          <a:p>
            <a:pPr/>
            <a:r>
              <a:t>따라서 i가 홀수 일때에만 print되기 때문에</a:t>
            </a:r>
          </a:p>
          <a:p>
            <a:pPr/>
            <a:r>
              <a:t>두번째 for loop의 output은 1 3 5 7 9 입니다.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" name="Shape 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3</a:t>
            </a:r>
          </a:p>
          <a:p>
            <a:pPr/>
          </a:p>
          <a:p>
            <a:pPr/>
            <a:r>
              <a:t>Arithmetic operation에 대한 예제를 보겠습니다. </a:t>
            </a:r>
          </a:p>
          <a:p>
            <a:pPr/>
            <a:r>
              <a:t>Int type a를 11, b를 5로 initialize했습니다. </a:t>
            </a:r>
          </a:p>
          <a:p>
            <a:pPr/>
            <a:r>
              <a:t>Sum, difference, product는 간단합니다. </a:t>
            </a:r>
          </a:p>
          <a:p>
            <a:pPr/>
            <a:r>
              <a:t>나눗셈의 경우 int 간의 나누기는 소숫점 이하를 버립니다. </a:t>
            </a:r>
          </a:p>
          <a:p>
            <a:pPr/>
            <a:r>
              <a:t>a  나누기 b, 즉 11 나누기  5 는 2.xxx 가 되기 때문에 정수부만 남기면 2가 됩니다. </a:t>
            </a:r>
          </a:p>
          <a:p>
            <a:pPr/>
            <a:r>
              <a:t>Remainder, 즉, 나머지 operation의 경우 </a:t>
            </a:r>
          </a:p>
          <a:p>
            <a:pPr/>
            <a:r>
              <a:t>11 나누기 5의 정수 나눗셈의 경우 몫이 2, 나머지가 1이 되겠습니다. </a:t>
            </a:r>
          </a:p>
          <a:p>
            <a:pPr/>
            <a:r>
              <a:t>따라서 나머지는 1이 됩니다.</a:t>
            </a:r>
          </a:p>
          <a:p>
            <a:pPr/>
            <a:r>
              <a:t>c = a++ 에서는 a의 값을 일단 먼저 c에 assign한 후 a 값을 1 증가시킵니다. </a:t>
            </a:r>
          </a:p>
          <a:p>
            <a:pPr/>
            <a:r>
              <a:t>따라서 c는 기존의 a값인 11을 그대로 가지게 되고</a:t>
            </a:r>
          </a:p>
          <a:p>
            <a:pPr/>
            <a:r>
              <a:t>a는 1이 증가되어 이제 a 값은 12가 됩니다.   </a:t>
            </a:r>
          </a:p>
          <a:p>
            <a:pPr/>
            <a:r>
              <a:t>그 다음 d = ++a 는 prefix increment 이므로</a:t>
            </a:r>
          </a:p>
          <a:p>
            <a:pPr/>
            <a:r>
              <a:t>a 값을 먼저 증가 시키고 나서 그 값을 d에 assign 합니다. </a:t>
            </a:r>
          </a:p>
          <a:p>
            <a:pPr/>
            <a:r>
              <a:t>따라서 d 값과 a 값 모두 13이 됩니다. </a:t>
            </a:r>
          </a:p>
          <a:p>
            <a:pPr/>
            <a:r>
              <a:t>마찬가지로 b— 와 —b 는 postfix와 prefix decrement로 </a:t>
            </a:r>
          </a:p>
          <a:p>
            <a:pPr/>
            <a:r>
              <a:t>b의 값을 1 감소 시키는 순서가 다릅니다. </a:t>
            </a:r>
          </a:p>
          <a:p>
            <a:pPr/>
            <a:r>
              <a:t>e 와 f 값이 각각 5와 3이 되는 것을 잘 따져 보시기 바랍니다. </a:t>
            </a:r>
          </a:p>
          <a:p>
            <a:pPr/>
            <a:r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4</a:t>
            </a:r>
          </a:p>
          <a:p>
            <a:pPr/>
          </a:p>
          <a:p>
            <a:pPr/>
            <a:r>
              <a:t>Comparison operator들은 두 value들의 크기를 테스트하고 그 결과를 boolean 값으로 return 합니다. </a:t>
            </a:r>
          </a:p>
          <a:p>
            <a:pPr/>
            <a:r>
              <a:t>Equal to 는 equal sign 두개를 연이어 쓰는데 두 value들이 같은 경우 true를 return 합니다. </a:t>
            </a:r>
          </a:p>
          <a:p>
            <a:pPr/>
            <a:r>
              <a:t>Not equal to 는 값이 다른 경우 true 입니다. </a:t>
            </a:r>
          </a:p>
          <a:p>
            <a:pPr/>
            <a:r>
              <a:t>Greater than은 왼쪽이 큰 경우 true</a:t>
            </a:r>
          </a:p>
          <a:p>
            <a:pPr/>
            <a:r>
              <a:t>Less than은 왼쪽이 작은 경우 true</a:t>
            </a:r>
          </a:p>
          <a:p>
            <a:pPr/>
            <a:r>
              <a:t>Greater than or equal to는 왼쪽이 크거나 같은 경우 true</a:t>
            </a:r>
          </a:p>
          <a:p>
            <a:pPr/>
            <a:r>
              <a:t>Less than or equal to는 왼쪽이 작거나 같은 경우 true 입니다.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" name="Shape 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5</a:t>
            </a:r>
          </a:p>
          <a:p>
            <a:pPr/>
          </a:p>
          <a:p>
            <a:pPr/>
            <a:r>
              <a:t>이 예제는 comparison operator의 사용 예를 보여주고 있습니다. </a:t>
            </a:r>
          </a:p>
          <a:p>
            <a:pPr/>
            <a:r>
              <a:t>특이 사항이 없으므로 다른 언급 없이 넘어가도록 하겠습니다.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6</a:t>
            </a:r>
          </a:p>
          <a:p>
            <a:pPr/>
          </a:p>
          <a:p>
            <a:pPr/>
            <a:r>
              <a:t>Logical operator는 주로 두 개의 boolean expression을 합친 경우의 boolean 값을 return 합니다. </a:t>
            </a:r>
          </a:p>
          <a:p>
            <a:pPr/>
            <a:r>
              <a:t>AND, OR, NOT 의 세 가지가 있으며</a:t>
            </a:r>
          </a:p>
          <a:p>
            <a:pPr/>
            <a:r>
              <a:t>이 operation들의 결과는 truth table, 즉, 진리표에 의거하여 계산합니다. </a:t>
            </a:r>
          </a:p>
          <a:p>
            <a:pPr/>
            <a:r>
              <a:t>특이한 사항이 없으므로 넘어가도록 하겠습니다.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7</a:t>
            </a:r>
          </a:p>
          <a:p>
            <a:pPr/>
          </a:p>
          <a:p>
            <a:pPr/>
            <a:r>
              <a:t>Assignment operator는 오른쪽 사이드의 값을 왼쪽 사이드의 variable에 assign 합니다. </a:t>
            </a:r>
          </a:p>
          <a:p>
            <a:pPr/>
            <a:r>
              <a:t>Compound assignment는 arithmetic operator와 assignment를 합친 것으로</a:t>
            </a:r>
          </a:p>
          <a:p>
            <a:pPr/>
            <a:r>
              <a:t>예를 들면 a += 5 는 a = a + 5 를 의미합니다. </a:t>
            </a:r>
          </a:p>
          <a:p>
            <a:pPr/>
            <a:r>
              <a:t>나머지는 그냥 넘어가도록 하겠습니다.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9" name="Shape 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8</a:t>
            </a:r>
          </a:p>
          <a:p>
            <a:pPr/>
          </a:p>
          <a:p>
            <a:pPr/>
            <a:r>
              <a:t>Java 언어에서 음의 정수의 binary 표현은 2’s complement를 사용합니다. </a:t>
            </a:r>
          </a:p>
          <a:p>
            <a:pPr/>
            <a:r>
              <a:t>먼저 양수인 a 에서 시작하여 1’s complement를 구합니다. </a:t>
            </a:r>
          </a:p>
          <a:p>
            <a:pPr/>
            <a:r>
              <a:t>그러면 a의 모든 bit가 반전되어 0은 1이 되고 1은 0이 됩니다. </a:t>
            </a:r>
          </a:p>
          <a:p>
            <a:pPr/>
            <a:r>
              <a:t>그 후에 1’s complement 결과에 1을 더해 주면 최종 음수 표현이 나옵니다. </a:t>
            </a:r>
          </a:p>
          <a:p>
            <a:pPr/>
          </a:p>
          <a:p>
            <a:pPr/>
            <a:r>
              <a:t>예제 프로그램을 보면 </a:t>
            </a:r>
          </a:p>
          <a:p>
            <a:pPr/>
            <a:r>
              <a:t>a는 양수 5로 주어졌습니다. </a:t>
            </a:r>
          </a:p>
          <a:p>
            <a:pPr/>
            <a:r>
              <a:t>~a 로 a의 1’s complement를 구합니다. </a:t>
            </a:r>
          </a:p>
          <a:p>
            <a:pPr/>
            <a:r>
              <a:t>그 다음에 1을 더해 2’s complement를 구합니다. </a:t>
            </a:r>
          </a:p>
          <a:p>
            <a:pPr/>
            <a:r>
              <a:t>-5와 5의 2’s complement를 binary로 프린트 해 보면 </a:t>
            </a:r>
          </a:p>
          <a:p>
            <a:pPr/>
            <a:r>
              <a:t>두 표현이 같은 것을 알 수 있습니다. </a:t>
            </a:r>
          </a:p>
          <a:p>
            <a:pPr/>
            <a:r>
              <a:t>한가지 관찰할 수 있는 것은</a:t>
            </a:r>
          </a:p>
          <a:p>
            <a:pPr/>
            <a:r>
              <a:t>양수는 모두 맨 왼쪽 bit가 0으로 시작되고</a:t>
            </a:r>
          </a:p>
          <a:p>
            <a:pPr/>
            <a:r>
              <a:t>음수는 1로 시작된다는 것입니다. </a:t>
            </a:r>
          </a:p>
          <a:p>
            <a:pPr/>
            <a:r>
              <a:t>따라서 맨 왼쪽 bit를 sign bit라 부릅니다.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5" name="Shape 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9</a:t>
            </a:r>
          </a:p>
          <a:p>
            <a:pPr/>
          </a:p>
          <a:p>
            <a:pPr/>
            <a:r>
              <a:t>그러면 2’s complement로 표현된 음수가 </a:t>
            </a:r>
          </a:p>
          <a:p>
            <a:pPr/>
            <a:r>
              <a:t>실제로 어떤 정수를 나타내는 지 </a:t>
            </a:r>
          </a:p>
          <a:p>
            <a:pPr/>
            <a:r>
              <a:t>어떻게 알아낼 수 있을까요? </a:t>
            </a:r>
          </a:p>
          <a:p>
            <a:pPr/>
            <a:r>
              <a:t>그것은 2’s complement를 구한</a:t>
            </a:r>
          </a:p>
          <a:p>
            <a:pPr/>
            <a:r>
              <a:t>역방향으로 계산을 하면 됩니다. </a:t>
            </a:r>
          </a:p>
          <a:p>
            <a:pPr/>
            <a:r>
              <a:t>먼저 음수표현에서 1을 뺍니다. </a:t>
            </a:r>
          </a:p>
          <a:p>
            <a:pPr/>
            <a:r>
              <a:t>그것을 반전하여 양의정수로 만듭니다. </a:t>
            </a:r>
          </a:p>
          <a:p>
            <a:pPr/>
            <a:r>
              <a:t>그러면 -를 붙여 원래 음의 정수가 어떤 수 였는지를 알아낼 수 있습니다. </a:t>
            </a:r>
          </a:p>
          <a:p>
            <a:pPr/>
            <a:r>
              <a:t>예를 하나 들어보겠습니다. </a:t>
            </a:r>
          </a:p>
          <a:p>
            <a:pPr/>
            <a:r>
              <a:t>A의 표현이 11111011 이었다고 합시다. </a:t>
            </a:r>
          </a:p>
          <a:p>
            <a:pPr/>
            <a:r>
              <a:t>이것은 1로 시작하니 분명히 음의 정수 입니다. </a:t>
            </a:r>
          </a:p>
          <a:p>
            <a:pPr/>
            <a:r>
              <a:t>여기에서 1을 뺀 A - 1은 11111010 이 됩니다. </a:t>
            </a:r>
          </a:p>
          <a:p>
            <a:pPr/>
            <a:r>
              <a:t>그리고 이것을 반전하니 00000101 이 되는데</a:t>
            </a:r>
          </a:p>
          <a:p>
            <a:pPr/>
            <a:r>
              <a:t>이 수는 +5를 나타냅니다. </a:t>
            </a:r>
          </a:p>
          <a:p>
            <a:pPr/>
            <a:r>
              <a:t>따라서 원래의 수 -A 의 값은 -5 였음을 알 수 있습니다.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551383" y="1124742"/>
            <a:ext cx="11043248" cy="540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681446" y="6437907"/>
            <a:ext cx="287019" cy="25196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815008" marR="0" indent="-35780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246909" marR="0" indent="-33250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▪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0</a:t>
            </a:r>
            <a:r>
              <a:t>2</a:t>
            </a:r>
            <a:r>
              <a:t>_</a:t>
            </a:r>
            <a:r>
              <a:t>2</a:t>
            </a:r>
            <a:r>
              <a:t> </a:t>
            </a:r>
            <a:r>
              <a:t>Operators</a:t>
            </a:r>
            <a:br/>
            <a:r>
              <a:t>and Control Structures</a:t>
            </a:r>
          </a:p>
        </p:txBody>
      </p:sp>
      <p:sp>
        <p:nvSpPr>
          <p:cNvPr id="32" name="Subtitle 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Object-Oriented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Bitwise Operators</a:t>
            </a:r>
          </a:p>
        </p:txBody>
      </p:sp>
      <p:sp>
        <p:nvSpPr>
          <p:cNvPr id="88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Bitwise operators perform operations on bits.</a:t>
            </a:r>
          </a:p>
          <a:p>
            <a:pPr marL="0" indent="0">
              <a:buSzTx/>
              <a:buNone/>
            </a:pPr>
          </a:p>
          <a:p>
            <a:pPr>
              <a:defRPr b="1"/>
            </a:pPr>
            <a:r>
              <a:t>AND (&amp;)</a:t>
            </a:r>
            <a:r>
              <a:rPr b="0"/>
              <a:t>: Performs a bitwise AND.</a:t>
            </a:r>
            <a:endParaRPr b="0"/>
          </a:p>
          <a:p>
            <a:pPr>
              <a:defRPr b="1"/>
            </a:pPr>
            <a:r>
              <a:t>OR (|)</a:t>
            </a:r>
            <a:r>
              <a:rPr b="0"/>
              <a:t>: Performs a bitwise OR.</a:t>
            </a:r>
            <a:endParaRPr b="0"/>
          </a:p>
          <a:p>
            <a:pPr>
              <a:defRPr b="1"/>
            </a:pPr>
            <a:r>
              <a:t>XOR (^)</a:t>
            </a:r>
            <a:r>
              <a:rPr b="0"/>
              <a:t>: Performs a bitwise XOR.</a:t>
            </a:r>
            <a:endParaRPr b="0"/>
          </a:p>
          <a:p>
            <a:pPr>
              <a:defRPr b="1"/>
            </a:pPr>
            <a:r>
              <a:t>NOT (~)</a:t>
            </a:r>
            <a:r>
              <a:rPr b="0"/>
              <a:t>: Performs a bitwise NOT.</a:t>
            </a:r>
            <a:endParaRPr b="0"/>
          </a:p>
          <a:p>
            <a:pPr>
              <a:defRPr b="1"/>
            </a:pPr>
            <a:r>
              <a:t>Left shift (&lt;&lt;)</a:t>
            </a:r>
            <a:r>
              <a:rPr b="0"/>
              <a:t>: Shifts bits to the left.</a:t>
            </a:r>
            <a:endParaRPr b="0"/>
          </a:p>
          <a:p>
            <a:pPr>
              <a:defRPr b="1"/>
            </a:pPr>
            <a:r>
              <a:t>Right shift (&gt;&gt;)</a:t>
            </a:r>
            <a:r>
              <a:rPr b="0"/>
              <a:t>: Shifts bits to the right.</a:t>
            </a:r>
          </a:p>
        </p:txBody>
      </p:sp>
      <p:sp>
        <p:nvSpPr>
          <p:cNvPr id="8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 of Bitwise Operators</a:t>
            </a:r>
          </a:p>
        </p:txBody>
      </p:sp>
      <p:sp>
        <p:nvSpPr>
          <p:cNvPr id="9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public class BitwiseOperators {…"/>
          <p:cNvSpPr txBox="1"/>
          <p:nvPr/>
        </p:nvSpPr>
        <p:spPr>
          <a:xfrm>
            <a:off x="673079" y="1088726"/>
            <a:ext cx="10799856" cy="43681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BitwiseOperators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a = </a:t>
            </a:r>
            <a:r>
              <a:rPr>
                <a:solidFill>
                  <a:srgbClr val="272AD8"/>
                </a:solidFill>
              </a:rPr>
              <a:t>5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, b = </a:t>
            </a:r>
            <a:r>
              <a:rPr>
                <a:solidFill>
                  <a:srgbClr val="272AD8"/>
                </a:solidFill>
              </a:rPr>
              <a:t>-3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;         </a:t>
            </a:r>
            <a:r>
              <a:t>// a =  5       (00000101)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                           </a:t>
            </a:r>
            <a:r>
              <a:t>// b = -3       (11111101)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andResult = a &amp; b;     </a:t>
            </a:r>
            <a:r>
              <a:t>// a &amp; b =  5   (00000101)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orResult = a | b;      </a:t>
            </a:r>
            <a:r>
              <a:t>// a | b = -3   (11111101)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xorResult = a ^ b;     </a:t>
            </a:r>
            <a:r>
              <a:t>// a ^ b = -8   (11111000)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notResult = ~a;        </a:t>
            </a:r>
            <a:r>
              <a:t>// ~a = -6      (11111010)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leftShift = a &lt;&lt; </a:t>
            </a:r>
            <a:r>
              <a:rPr>
                <a:solidFill>
                  <a:srgbClr val="272AD8"/>
                </a:solidFill>
              </a:rPr>
              <a:t>1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;    </a:t>
            </a:r>
            <a:r>
              <a:t>// a &lt;&lt; 1 = 10  (00001010)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leftShiftB = b &lt;&lt; </a:t>
            </a:r>
            <a:r>
              <a:rPr>
                <a:solidFill>
                  <a:srgbClr val="272AD8"/>
                </a:solidFill>
              </a:rPr>
              <a:t>1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;   </a:t>
            </a:r>
            <a:r>
              <a:t>// b &lt;&lt; 1 = -6  (11111010)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rightShift = a &gt;&gt; </a:t>
            </a:r>
            <a:r>
              <a:rPr>
                <a:solidFill>
                  <a:srgbClr val="272AD8"/>
                </a:solidFill>
              </a:rPr>
              <a:t>1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;   </a:t>
            </a:r>
            <a:r>
              <a:t>// a &gt;&gt; 1 =  2  (00000010)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rightShiftB = b &gt;&gt; </a:t>
            </a:r>
            <a:r>
              <a:rPr>
                <a:solidFill>
                  <a:srgbClr val="272AD8"/>
                </a:solidFill>
              </a:rPr>
              <a:t>1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;  </a:t>
            </a:r>
            <a:r>
              <a:t>// b &gt;&gt; 1 = -2  (11111110)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right2Shift = a &gt;&gt; </a:t>
            </a:r>
            <a:r>
              <a:rPr>
                <a:solidFill>
                  <a:srgbClr val="272AD8"/>
                </a:solidFill>
              </a:rPr>
              <a:t>2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;  </a:t>
            </a:r>
            <a:r>
              <a:t>// a &gt;&gt; 2 =  1  (00000001)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right2ShiftB = b &gt;&gt; </a:t>
            </a:r>
            <a:r>
              <a:rPr>
                <a:solidFill>
                  <a:srgbClr val="272AD8"/>
                </a:solidFill>
              </a:rPr>
              <a:t>2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; </a:t>
            </a:r>
            <a:r>
              <a:t>// b &gt;&gt; 2 = -1  (11111111)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Ternary Operator</a:t>
            </a:r>
          </a:p>
        </p:txBody>
      </p:sp>
      <p:sp>
        <p:nvSpPr>
          <p:cNvPr id="100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The ternary operator is a shorthand for the if-else statement.</a:t>
            </a:r>
          </a:p>
          <a:p>
            <a:pPr>
              <a:defRPr b="1"/>
            </a:pPr>
            <a:r>
              <a:t>Syntax</a:t>
            </a:r>
            <a:r>
              <a:rPr b="0"/>
              <a:t>: </a:t>
            </a:r>
            <a:r>
              <a:rPr b="0" u="sng"/>
              <a:t>condition</a:t>
            </a:r>
            <a:r>
              <a:rPr b="0"/>
              <a:t> ? </a:t>
            </a:r>
            <a:r>
              <a:rPr b="0" u="sng"/>
              <a:t>value if true</a:t>
            </a:r>
            <a:r>
              <a:rPr b="0"/>
              <a:t> : </a:t>
            </a:r>
            <a:r>
              <a:rPr b="0" u="sng"/>
              <a:t>value if false</a:t>
            </a: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" name="TextBox 4"/>
          <p:cNvSpPr txBox="1"/>
          <p:nvPr/>
        </p:nvSpPr>
        <p:spPr>
          <a:xfrm>
            <a:off x="948091" y="2319091"/>
            <a:ext cx="6578601" cy="18535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33B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TernaryOperator </a:t>
            </a:r>
            <a:r>
              <a:rPr>
                <a:solidFill>
                  <a:srgbClr val="080808"/>
                </a:solidFill>
              </a:rPr>
              <a:t>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</a:t>
            </a:r>
            <a:r>
              <a:t>public static void </a:t>
            </a:r>
            <a:r>
              <a:rPr>
                <a:solidFill>
                  <a:srgbClr val="00627A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</a:t>
            </a:r>
            <a:r>
              <a:rPr>
                <a:solidFill>
                  <a:srgbClr val="000000"/>
                </a:solidFill>
              </a:rPr>
              <a:t>args</a:t>
            </a:r>
            <a:r>
              <a:rPr>
                <a:solidFill>
                  <a:srgbClr val="080808"/>
                </a:solidFill>
              </a:rPr>
              <a:t>) 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</a:t>
            </a:r>
            <a:r>
              <a:t>int 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10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000000"/>
                </a:solidFill>
              </a:rPr>
              <a:t>b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20</a:t>
            </a:r>
            <a:r>
              <a:rPr>
                <a:solidFill>
                  <a:srgbClr val="080808"/>
                </a:solidFill>
              </a:rPr>
              <a:t>;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</a:t>
            </a:r>
            <a:r>
              <a:t>int </a:t>
            </a:r>
            <a:r>
              <a:rPr>
                <a:solidFill>
                  <a:srgbClr val="000000"/>
                </a:solidFill>
              </a:rPr>
              <a:t>max </a:t>
            </a:r>
            <a:r>
              <a:rPr>
                <a:solidFill>
                  <a:srgbClr val="080808"/>
                </a:solidFill>
              </a:rPr>
              <a:t>= (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&gt; </a:t>
            </a:r>
            <a:r>
              <a:rPr>
                <a:solidFill>
                  <a:srgbClr val="000000"/>
                </a:solidFill>
              </a:rPr>
              <a:t>b</a:t>
            </a:r>
            <a:r>
              <a:rPr>
                <a:solidFill>
                  <a:srgbClr val="080808"/>
                </a:solidFill>
              </a:rPr>
              <a:t>) ? 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: </a:t>
            </a:r>
            <a:r>
              <a:rPr>
                <a:solidFill>
                  <a:srgbClr val="000000"/>
                </a:solidFill>
              </a:rPr>
              <a:t>b</a:t>
            </a:r>
            <a:r>
              <a:rPr>
                <a:solidFill>
                  <a:srgbClr val="080808"/>
                </a:solidFill>
              </a:rPr>
              <a:t>; </a:t>
            </a:r>
            <a:r>
              <a:rPr i="1">
                <a:solidFill>
                  <a:srgbClr val="8C8C8C"/>
                </a:solidFill>
              </a:rPr>
              <a:t>// 20</a:t>
            </a:r>
            <a:br>
              <a:rPr i="1">
                <a:solidFill>
                  <a:srgbClr val="8C8C8C"/>
                </a:solidFill>
              </a:rPr>
            </a:b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80808"/>
                </a:solidFill>
              </a:rPr>
              <a:t>}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" grpId="2"/>
      <p:bldP build="p" bldLvl="5" animBg="1" rev="0" advAuto="0" spid="10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if Statement (1/2)</a:t>
            </a:r>
          </a:p>
        </p:txBody>
      </p:sp>
      <p:sp>
        <p:nvSpPr>
          <p:cNvPr id="10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8" name="TextBox 4"/>
          <p:cNvSpPr txBox="1"/>
          <p:nvPr/>
        </p:nvSpPr>
        <p:spPr>
          <a:xfrm>
            <a:off x="551383" y="1095027"/>
            <a:ext cx="8864601" cy="36061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33B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int </a:t>
            </a:r>
            <a:r>
              <a:rPr>
                <a:solidFill>
                  <a:srgbClr val="000000"/>
                </a:solidFill>
              </a:rPr>
              <a:t>num = 5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0033B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if 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num </a:t>
            </a:r>
            <a:r>
              <a:rPr>
                <a:solidFill>
                  <a:srgbClr val="080808"/>
                </a:solidFill>
              </a:rPr>
              <a:t>&gt; </a:t>
            </a:r>
            <a:r>
              <a:rPr>
                <a:solidFill>
                  <a:srgbClr val="1750EB"/>
                </a:solidFill>
              </a:rPr>
              <a:t>5</a:t>
            </a:r>
            <a:r>
              <a:rPr>
                <a:solidFill>
                  <a:srgbClr val="080808"/>
                </a:solidFill>
              </a:rPr>
              <a:t>) 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1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rPr>
                <a:solidFill>
                  <a:srgbClr val="067D17"/>
                </a:solidFill>
              </a:rPr>
              <a:t>"Number is greater than 5"</a:t>
            </a:r>
            <a:r>
              <a:rPr>
                <a:solidFill>
                  <a:srgbClr val="080808"/>
                </a:solidFill>
              </a:rPr>
              <a:t>);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080808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num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2</a:t>
            </a:r>
            <a:r>
              <a:rPr>
                <a:solidFill>
                  <a:srgbClr val="080808"/>
                </a:solidFill>
              </a:rPr>
              <a:t>;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033B3"/>
                </a:solidFill>
              </a:rPr>
              <a:t>if </a:t>
            </a:r>
            <a:r>
              <a:rPr>
                <a:solidFill>
                  <a:srgbClr val="080808"/>
                </a:solidFill>
              </a:rPr>
              <a:t>(</a:t>
            </a:r>
            <a:r>
              <a:t>num </a:t>
            </a:r>
            <a:r>
              <a:rPr>
                <a:solidFill>
                  <a:srgbClr val="080808"/>
                </a:solidFill>
              </a:rPr>
              <a:t>&gt; </a:t>
            </a:r>
            <a:r>
              <a:rPr>
                <a:solidFill>
                  <a:srgbClr val="1750EB"/>
                </a:solidFill>
              </a:rPr>
              <a:t>5</a:t>
            </a:r>
            <a:r>
              <a:rPr>
                <a:solidFill>
                  <a:srgbClr val="080808"/>
                </a:solidFill>
              </a:rPr>
              <a:t>) 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</a:t>
            </a:r>
            <a: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1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rPr>
                <a:solidFill>
                  <a:srgbClr val="067D17"/>
                </a:solidFill>
              </a:rPr>
              <a:t>"Number is greater than 5"</a:t>
            </a:r>
            <a:r>
              <a:rPr>
                <a:solidFill>
                  <a:srgbClr val="080808"/>
                </a:solidFill>
              </a:rPr>
              <a:t>);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} </a:t>
            </a:r>
            <a:endParaRPr>
              <a:solidFill>
                <a:srgbClr val="080808"/>
              </a:solidFill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>
                <a:solidFill>
                  <a:srgbClr val="0033B3"/>
                </a:solidFill>
              </a:rPr>
              <a:t>else </a:t>
            </a:r>
            <a:r>
              <a:rPr>
                <a:solidFill>
                  <a:srgbClr val="080808"/>
                </a:solidFill>
              </a:rPr>
              <a:t>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</a:t>
            </a:r>
            <a: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1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rPr>
                <a:solidFill>
                  <a:srgbClr val="067D17"/>
                </a:solidFill>
              </a:rPr>
              <a:t>"Number is not greater than 5"</a:t>
            </a:r>
            <a:r>
              <a:rPr>
                <a:solidFill>
                  <a:srgbClr val="080808"/>
                </a:solidFill>
              </a:rPr>
              <a:t>);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8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if Statement (2/2)</a:t>
            </a:r>
          </a:p>
        </p:txBody>
      </p:sp>
      <p:sp>
        <p:nvSpPr>
          <p:cNvPr id="1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4" name="if (A) { U }…"/>
          <p:cNvSpPr txBox="1"/>
          <p:nvPr/>
        </p:nvSpPr>
        <p:spPr>
          <a:xfrm>
            <a:off x="663850" y="1348745"/>
            <a:ext cx="9817630" cy="3402964"/>
          </a:xfrm>
          <a:prstGeom prst="rect">
            <a:avLst/>
          </a:prstGeom>
          <a:solidFill>
            <a:srgbClr val="FFFFFF"/>
          </a:solidFill>
          <a:ln>
            <a:solidFill>
              <a:srgbClr val="9E9E9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 sz="23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if</a:t>
            </a:r>
            <a:r>
              <a:t> (A) { U }</a:t>
            </a:r>
          </a:p>
          <a:p>
            <a:pPr defTabSz="502284">
              <a:tabLst>
                <a:tab pos="495300" algn="l"/>
              </a:tabLst>
              <a:defRPr sz="23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else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if</a:t>
            </a:r>
            <a:r>
              <a:t> (B) { V }</a:t>
            </a:r>
          </a:p>
          <a:p>
            <a:pPr defTabSz="502284">
              <a:tabLst>
                <a:tab pos="495300" algn="l"/>
              </a:tabLst>
              <a:defRPr sz="23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else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if</a:t>
            </a:r>
            <a:r>
              <a:t> (C) { X }</a:t>
            </a:r>
          </a:p>
          <a:p>
            <a:pPr defTabSz="502284">
              <a:tabLst>
                <a:tab pos="495300" algn="l"/>
              </a:tabLst>
              <a:defRPr sz="23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else</a:t>
            </a:r>
            <a:r>
              <a:t> { Y }</a:t>
            </a:r>
          </a:p>
          <a:p>
            <a:pPr defTabSz="502284">
              <a:tabLst>
                <a:tab pos="495300" algn="l"/>
              </a:tabLst>
              <a:defRPr sz="23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Z</a:t>
            </a:r>
          </a:p>
          <a:p>
            <a:pPr defTabSz="502284">
              <a:tabLst>
                <a:tab pos="495300" algn="l"/>
              </a:tabLst>
              <a:defRPr sz="23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23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if</a:t>
            </a:r>
            <a:r>
              <a:t> condition A is </a:t>
            </a:r>
            <a:r>
              <a:rPr b="1">
                <a:solidFill>
                  <a:srgbClr val="AD3DA4"/>
                </a:solidFill>
              </a:rPr>
              <a:t>true</a:t>
            </a:r>
            <a:r>
              <a:t>, U and </a:t>
            </a:r>
            <a:r>
              <a:rPr b="1">
                <a:solidFill>
                  <a:srgbClr val="AD3DA4"/>
                </a:solidFill>
              </a:rPr>
              <a:t>goto</a:t>
            </a:r>
            <a:r>
              <a:t> Z</a:t>
            </a:r>
          </a:p>
          <a:p>
            <a:pPr defTabSz="502284">
              <a:tabLst>
                <a:tab pos="495300" algn="l"/>
              </a:tabLst>
              <a:defRPr sz="23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if</a:t>
            </a:r>
            <a:r>
              <a:t> condition B is </a:t>
            </a:r>
            <a:r>
              <a:rPr b="1">
                <a:solidFill>
                  <a:srgbClr val="AD3DA4"/>
                </a:solidFill>
              </a:rPr>
              <a:t>true</a:t>
            </a:r>
            <a:r>
              <a:t>, V and </a:t>
            </a:r>
            <a:r>
              <a:rPr b="1">
                <a:solidFill>
                  <a:srgbClr val="AD3DA4"/>
                </a:solidFill>
              </a:rPr>
              <a:t>goto</a:t>
            </a:r>
            <a:r>
              <a:t> Z</a:t>
            </a:r>
          </a:p>
          <a:p>
            <a:pPr defTabSz="502284">
              <a:tabLst>
                <a:tab pos="495300" algn="l"/>
              </a:tabLst>
              <a:defRPr sz="23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if</a:t>
            </a:r>
            <a:r>
              <a:t> condition C is </a:t>
            </a:r>
            <a:r>
              <a:rPr b="1">
                <a:solidFill>
                  <a:srgbClr val="AD3DA4"/>
                </a:solidFill>
              </a:rPr>
              <a:t>true</a:t>
            </a:r>
            <a:r>
              <a:t>, X and </a:t>
            </a:r>
            <a:r>
              <a:rPr b="1">
                <a:solidFill>
                  <a:srgbClr val="AD3DA4"/>
                </a:solidFill>
              </a:rPr>
              <a:t>goto</a:t>
            </a:r>
            <a:r>
              <a:t> Z</a:t>
            </a:r>
          </a:p>
          <a:p>
            <a:pPr defTabSz="502284">
              <a:tabLst>
                <a:tab pos="495300" algn="l"/>
              </a:tabLst>
              <a:defRPr sz="23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else</a:t>
            </a:r>
            <a:r>
              <a:t> Y and </a:t>
            </a:r>
            <a:r>
              <a:rPr b="1">
                <a:solidFill>
                  <a:srgbClr val="AD3DA4"/>
                </a:solidFill>
              </a:rPr>
              <a:t>goto</a:t>
            </a:r>
            <a:r>
              <a:t> Z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switch Statement (1/3)</a:t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TextBox 8"/>
          <p:cNvSpPr txBox="1"/>
          <p:nvPr/>
        </p:nvSpPr>
        <p:spPr>
          <a:xfrm>
            <a:off x="600932" y="4960065"/>
            <a:ext cx="5039891" cy="431166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Prompt: What is your score? </a:t>
            </a:r>
            <a:r>
              <a:rPr>
                <a:solidFill>
                  <a:srgbClr val="FF2600"/>
                </a:solidFill>
              </a:rPr>
              <a:t>73</a:t>
            </a:r>
          </a:p>
        </p:txBody>
      </p:sp>
      <p:sp>
        <p:nvSpPr>
          <p:cNvPr id="121" name="import java.util.Scanner;…"/>
          <p:cNvSpPr txBox="1"/>
          <p:nvPr/>
        </p:nvSpPr>
        <p:spPr>
          <a:xfrm>
            <a:off x="615989" y="1176129"/>
            <a:ext cx="10914036" cy="3453764"/>
          </a:xfrm>
          <a:prstGeom prst="rect">
            <a:avLst/>
          </a:prstGeom>
          <a:ln>
            <a:solidFill>
              <a:srgbClr val="9E9E9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import</a:t>
            </a:r>
            <a:r>
              <a:t> java.util.Scanner;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SwitchStatement {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score;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char</a:t>
            </a:r>
            <a:r>
              <a:t> grade;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Scanner keyboard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Scanner(System.in);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System.out.print(</a:t>
            </a:r>
            <a:r>
              <a:rPr>
                <a:solidFill>
                  <a:srgbClr val="D12F1B"/>
                </a:solidFill>
              </a:rPr>
              <a:t>"What is your score? "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score = keyboard.nextInt();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scoreOverTen = score / </a:t>
            </a:r>
            <a:r>
              <a:rPr>
                <a:solidFill>
                  <a:srgbClr val="272AD8"/>
                </a:solidFill>
              </a:rPr>
              <a:t>10</a:t>
            </a:r>
            <a:r>
              <a:t>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1" grpId="1"/>
      <p:bldP build="whole" bldLvl="1" animBg="1" rev="0" advAuto="0" spid="120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switch Statement (2/3)</a:t>
            </a:r>
          </a:p>
        </p:txBody>
      </p:sp>
      <p:sp>
        <p:nvSpPr>
          <p:cNvPr id="12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switch (scoreOverTen) {…"/>
          <p:cNvSpPr txBox="1"/>
          <p:nvPr/>
        </p:nvSpPr>
        <p:spPr>
          <a:xfrm>
            <a:off x="385857" y="1208631"/>
            <a:ext cx="11420286" cy="405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switch</a:t>
            </a:r>
            <a:r>
              <a:t> (scoreOverTen) {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AD3DA4"/>
                </a:solidFill>
              </a:rPr>
              <a:t>case</a:t>
            </a:r>
            <a:r>
              <a:t> </a:t>
            </a:r>
            <a:r>
              <a:rPr>
                <a:solidFill>
                  <a:srgbClr val="272AD8"/>
                </a:solidFill>
              </a:rPr>
              <a:t>10</a:t>
            </a:r>
            <a:r>
              <a:t>: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AD3DA4"/>
                </a:solidFill>
              </a:rPr>
              <a:t>case</a:t>
            </a:r>
            <a:r>
              <a:t> </a:t>
            </a:r>
            <a:r>
              <a:rPr>
                <a:solidFill>
                  <a:srgbClr val="272AD8"/>
                </a:solidFill>
              </a:rPr>
              <a:t>9</a:t>
            </a:r>
            <a:r>
              <a:t>: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grade = </a:t>
            </a:r>
            <a:r>
              <a:rPr>
                <a:solidFill>
                  <a:srgbClr val="272AD8"/>
                </a:solidFill>
              </a:rPr>
              <a:t>'A'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  <a:r>
              <a:rPr b="1">
                <a:solidFill>
                  <a:srgbClr val="AD3DA4"/>
                </a:solidFill>
              </a:rPr>
              <a:t>break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AD3DA4"/>
                </a:solidFill>
              </a:rPr>
              <a:t>case</a:t>
            </a:r>
            <a:r>
              <a:t> </a:t>
            </a:r>
            <a:r>
              <a:rPr>
                <a:solidFill>
                  <a:srgbClr val="272AD8"/>
                </a:solidFill>
              </a:rPr>
              <a:t>8</a:t>
            </a:r>
            <a:r>
              <a:t>: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grade = </a:t>
            </a:r>
            <a:r>
              <a:rPr>
                <a:solidFill>
                  <a:srgbClr val="272AD8"/>
                </a:solidFill>
              </a:rPr>
              <a:t>'B'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  <a:r>
              <a:rPr b="1">
                <a:solidFill>
                  <a:srgbClr val="AD3DA4"/>
                </a:solidFill>
              </a:rPr>
              <a:t>break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AD3DA4"/>
                </a:solidFill>
              </a:rPr>
              <a:t>default</a:t>
            </a:r>
            <a:r>
              <a:t>: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grade = </a:t>
            </a:r>
            <a:r>
              <a:rPr>
                <a:solidFill>
                  <a:srgbClr val="272AD8"/>
                </a:solidFill>
              </a:rPr>
              <a:t>'C'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}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System.out.println(</a:t>
            </a:r>
            <a:r>
              <a:rPr>
                <a:solidFill>
                  <a:srgbClr val="D12F1B"/>
                </a:solidFill>
              </a:rPr>
              <a:t>"Score: "</a:t>
            </a:r>
            <a:r>
              <a:t> + score + </a:t>
            </a:r>
            <a:r>
              <a:rPr>
                <a:solidFill>
                  <a:srgbClr val="D12F1B"/>
                </a:solidFill>
              </a:rPr>
              <a:t>" Grade: "</a:t>
            </a:r>
            <a:r>
              <a:t> + grade + </a:t>
            </a:r>
            <a:r>
              <a:rPr>
                <a:solidFill>
                  <a:srgbClr val="D12F1B"/>
                </a:solidFill>
              </a:rPr>
              <a:t>"\n"</a:t>
            </a: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switch Statement (3/3)</a:t>
            </a:r>
          </a:p>
        </p:txBody>
      </p:sp>
      <p:sp>
        <p:nvSpPr>
          <p:cNvPr id="13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System.out.print(&quot;Choose your menu (Americano, CafeLatte): &quot;);…"/>
          <p:cNvSpPr txBox="1"/>
          <p:nvPr/>
        </p:nvSpPr>
        <p:spPr>
          <a:xfrm>
            <a:off x="621845" y="1021502"/>
            <a:ext cx="10151042" cy="5158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System.out.print(</a:t>
            </a:r>
            <a:r>
              <a:t>"Choose your menu (Americano, CafeLatte): 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);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String menu = keyboard.next();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sales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switch</a:t>
            </a:r>
            <a:r>
              <a:t> (menu)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AD3DA4"/>
                </a:solidFill>
              </a:rPr>
              <a:t>case</a:t>
            </a:r>
            <a:r>
              <a:t> </a:t>
            </a:r>
            <a:r>
              <a:rPr>
                <a:solidFill>
                  <a:srgbClr val="D12F1B"/>
                </a:solidFill>
              </a:rPr>
              <a:t>"Americano"</a:t>
            </a:r>
            <a:r>
              <a:t>: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sales += </a:t>
            </a:r>
            <a:r>
              <a:rPr>
                <a:solidFill>
                  <a:srgbClr val="272AD8"/>
                </a:solidFill>
              </a:rPr>
              <a:t>3500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  <a:r>
              <a:rPr b="1">
                <a:solidFill>
                  <a:srgbClr val="AD3DA4"/>
                </a:solidFill>
              </a:rPr>
              <a:t>break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AD3DA4"/>
                </a:solidFill>
              </a:rPr>
              <a:t>case</a:t>
            </a:r>
            <a:r>
              <a:t> </a:t>
            </a:r>
            <a:r>
              <a:rPr>
                <a:solidFill>
                  <a:srgbClr val="D12F1B"/>
                </a:solidFill>
              </a:rPr>
              <a:t>"CafeLatte"</a:t>
            </a:r>
            <a:r>
              <a:t>: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sales += </a:t>
            </a:r>
            <a:r>
              <a:rPr>
                <a:solidFill>
                  <a:srgbClr val="272AD8"/>
                </a:solidFill>
              </a:rPr>
              <a:t>4500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  <a:r>
              <a:rPr b="1">
                <a:solidFill>
                  <a:srgbClr val="AD3DA4"/>
                </a:solidFill>
              </a:rPr>
              <a:t>break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AD3DA4"/>
                </a:solidFill>
              </a:rPr>
              <a:t>default</a:t>
            </a:r>
            <a:r>
              <a:t>: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        System.out.println(</a:t>
            </a:r>
            <a:r>
              <a:t>"Wrong coffee menu.. system exit..."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);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System.exit(</a:t>
            </a:r>
            <a:r>
              <a:rPr>
                <a:solidFill>
                  <a:srgbClr val="272AD8"/>
                </a:solidFill>
              </a:rPr>
              <a:t>0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System.out.println(</a:t>
            </a:r>
            <a:r>
              <a:rPr>
                <a:solidFill>
                  <a:srgbClr val="D12F1B"/>
                </a:solidFill>
              </a:rPr>
              <a:t>"Sales: "</a:t>
            </a:r>
            <a:r>
              <a:t> + sales);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3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3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3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3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3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for Loop (1/2)</a:t>
            </a:r>
          </a:p>
        </p:txBody>
      </p:sp>
      <p:sp>
        <p:nvSpPr>
          <p:cNvPr id="13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public class ForLoop {…"/>
          <p:cNvSpPr txBox="1"/>
          <p:nvPr/>
        </p:nvSpPr>
        <p:spPr>
          <a:xfrm>
            <a:off x="553696" y="1236680"/>
            <a:ext cx="9288918" cy="37585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ForLoop {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t>// basic for loop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for</a:t>
            </a:r>
            <a:r>
              <a:t> (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i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 i &lt; </a:t>
            </a:r>
            <a:r>
              <a:rPr>
                <a:solidFill>
                  <a:srgbClr val="272AD8"/>
                </a:solidFill>
              </a:rPr>
              <a:t>5</a:t>
            </a:r>
            <a:r>
              <a:t>; i++) {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System.out.println(i);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}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t>// nested for loop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for</a:t>
            </a:r>
            <a:r>
              <a:t> (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i = </a:t>
            </a:r>
            <a:r>
              <a:rPr>
                <a:solidFill>
                  <a:srgbClr val="272AD8"/>
                </a:solidFill>
              </a:rPr>
              <a:t>1</a:t>
            </a:r>
            <a:r>
              <a:t>; i &lt;= </a:t>
            </a:r>
            <a:r>
              <a:rPr>
                <a:solidFill>
                  <a:srgbClr val="272AD8"/>
                </a:solidFill>
              </a:rPr>
              <a:t>3</a:t>
            </a:r>
            <a:r>
              <a:t>; i++) {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AD3DA4"/>
                </a:solidFill>
              </a:rPr>
              <a:t>for</a:t>
            </a:r>
            <a:r>
              <a:t> (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j = </a:t>
            </a:r>
            <a:r>
              <a:rPr>
                <a:solidFill>
                  <a:srgbClr val="272AD8"/>
                </a:solidFill>
              </a:rPr>
              <a:t>1</a:t>
            </a:r>
            <a:r>
              <a:t>; j &lt;= </a:t>
            </a:r>
            <a:r>
              <a:rPr>
                <a:solidFill>
                  <a:srgbClr val="272AD8"/>
                </a:solidFill>
              </a:rPr>
              <a:t>3</a:t>
            </a:r>
            <a:r>
              <a:t>; j++) {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System.out.println(</a:t>
            </a:r>
            <a:r>
              <a:rPr>
                <a:solidFill>
                  <a:srgbClr val="D12F1B"/>
                </a:solidFill>
              </a:rPr>
              <a:t>"i: "</a:t>
            </a:r>
            <a:r>
              <a:t> + i + </a:t>
            </a:r>
            <a:r>
              <a:rPr>
                <a:solidFill>
                  <a:srgbClr val="D12F1B"/>
                </a:solidFill>
              </a:rPr>
              <a:t>", j: "</a:t>
            </a:r>
            <a:r>
              <a:t> + j);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}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}</a:t>
            </a:r>
          </a:p>
        </p:txBody>
      </p:sp>
      <p:sp>
        <p:nvSpPr>
          <p:cNvPr id="140" name="0…"/>
          <p:cNvSpPr txBox="1"/>
          <p:nvPr/>
        </p:nvSpPr>
        <p:spPr>
          <a:xfrm>
            <a:off x="10317946" y="1308493"/>
            <a:ext cx="1370518" cy="4062397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0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1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2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3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4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i: 1, j: 1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i: 1, j: 2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i: 1, j: 3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i: 2, j: 1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i: 2, j: 2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i: 2, j: 3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i: 3, j: 1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i: 3, j: 2</a:t>
            </a:r>
          </a:p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i: 3, j: 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or Loop (2/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Loop (2/2)</a:t>
            </a:r>
          </a:p>
        </p:txBody>
      </p:sp>
      <p:sp>
        <p:nvSpPr>
          <p:cNvPr id="1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6" name="// for-each…"/>
          <p:cNvSpPr txBox="1"/>
          <p:nvPr/>
        </p:nvSpPr>
        <p:spPr>
          <a:xfrm>
            <a:off x="639480" y="1368645"/>
            <a:ext cx="10636780" cy="22345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 sz="21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t>// for-each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21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[] numbers = {</a:t>
            </a:r>
            <a:r>
              <a:rPr>
                <a:solidFill>
                  <a:srgbClr val="272AD8"/>
                </a:solidFill>
              </a:rPr>
              <a:t>1</a:t>
            </a:r>
            <a:r>
              <a:t>, </a:t>
            </a:r>
            <a:r>
              <a:rPr>
                <a:solidFill>
                  <a:srgbClr val="272AD8"/>
                </a:solidFill>
              </a:rPr>
              <a:t>2</a:t>
            </a:r>
            <a:r>
              <a:t>, </a:t>
            </a:r>
            <a:r>
              <a:rPr>
                <a:solidFill>
                  <a:srgbClr val="272AD8"/>
                </a:solidFill>
              </a:rPr>
              <a:t>3</a:t>
            </a:r>
            <a:r>
              <a:t>, </a:t>
            </a:r>
            <a:r>
              <a:rPr>
                <a:solidFill>
                  <a:srgbClr val="272AD8"/>
                </a:solidFill>
              </a:rPr>
              <a:t>4</a:t>
            </a:r>
            <a:r>
              <a:t>, </a:t>
            </a:r>
            <a:r>
              <a:rPr>
                <a:solidFill>
                  <a:srgbClr val="272AD8"/>
                </a:solidFill>
              </a:rPr>
              <a:t>5</a:t>
            </a:r>
            <a:r>
              <a:t>};</a:t>
            </a:r>
          </a:p>
          <a:p>
            <a:pPr defTabSz="502284">
              <a:tabLst>
                <a:tab pos="495300" algn="l"/>
              </a:tabLst>
              <a:defRPr sz="21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for</a:t>
            </a:r>
            <a:r>
              <a:t> (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n : numbers) {</a:t>
            </a:r>
          </a:p>
          <a:p>
            <a:pPr defTabSz="502284">
              <a:tabLst>
                <a:tab pos="495300" algn="l"/>
              </a:tabLst>
              <a:defRPr sz="21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System.out.println(n);</a:t>
            </a:r>
          </a:p>
          <a:p>
            <a:pPr defTabSz="502284">
              <a:tabLst>
                <a:tab pos="495300" algn="l"/>
              </a:tabLst>
              <a:defRPr sz="21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}</a:t>
            </a:r>
          </a:p>
          <a:p>
            <a:pPr defTabSz="502284">
              <a:tabLst>
                <a:tab pos="495300" algn="l"/>
              </a:tabLst>
              <a:defRPr sz="21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 sz="21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Arithmetic Operators</a:t>
            </a:r>
          </a:p>
        </p:txBody>
      </p:sp>
      <p:sp>
        <p:nvSpPr>
          <p:cNvPr id="37" name="텍스트 개체 틀 2"/>
          <p:cNvSpPr txBox="1"/>
          <p:nvPr>
            <p:ph type="body" idx="1"/>
          </p:nvPr>
        </p:nvSpPr>
        <p:spPr>
          <a:xfrm>
            <a:off x="551383" y="1124742"/>
            <a:ext cx="11043248" cy="476286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perform mathematical operations</a:t>
            </a:r>
            <a:endParaRPr b="1"/>
          </a:p>
          <a:p>
            <a:pPr>
              <a:defRPr b="1"/>
            </a:pPr>
          </a:p>
          <a:p>
            <a:pPr>
              <a:defRPr b="1"/>
            </a:pPr>
            <a:r>
              <a:t>Addition (+)</a:t>
            </a:r>
            <a:r>
              <a:rPr b="0"/>
              <a:t>: Adds two operands.</a:t>
            </a:r>
            <a:endParaRPr b="0"/>
          </a:p>
          <a:p>
            <a:pPr>
              <a:defRPr b="1"/>
            </a:pPr>
            <a:r>
              <a:t>Subtraction (-)</a:t>
            </a:r>
            <a:r>
              <a:rPr b="0"/>
              <a:t>: Subtracts the second operand from the first.</a:t>
            </a:r>
            <a:endParaRPr b="0"/>
          </a:p>
          <a:p>
            <a:pPr>
              <a:defRPr b="1"/>
            </a:pPr>
            <a:r>
              <a:t>Multiplication (*)</a:t>
            </a:r>
            <a:r>
              <a:rPr b="0"/>
              <a:t>: Multiplies two operands.</a:t>
            </a:r>
            <a:endParaRPr b="0"/>
          </a:p>
          <a:p>
            <a:pPr>
              <a:defRPr b="1"/>
            </a:pPr>
            <a:r>
              <a:t>Division (/)</a:t>
            </a:r>
            <a:r>
              <a:rPr b="0"/>
              <a:t>: Divides the numerator by the denominator.</a:t>
            </a:r>
            <a:endParaRPr b="0"/>
          </a:p>
          <a:p>
            <a:pPr>
              <a:defRPr b="1"/>
            </a:pPr>
            <a:r>
              <a:t>Modulus (%)</a:t>
            </a:r>
            <a:r>
              <a:rPr b="0"/>
              <a:t>: Returns the remainder of a division.</a:t>
            </a:r>
            <a:endParaRPr b="0"/>
          </a:p>
          <a:p>
            <a:pPr>
              <a:defRPr b="1"/>
            </a:pPr>
            <a:r>
              <a:t>Increment (++)</a:t>
            </a:r>
            <a:r>
              <a:rPr b="0"/>
              <a:t>: Increases the value of an operand by 1.</a:t>
            </a:r>
            <a:endParaRPr b="0"/>
          </a:p>
          <a:p>
            <a:pPr>
              <a:defRPr b="1"/>
            </a:pPr>
            <a:r>
              <a:t>Decrement (--)</a:t>
            </a:r>
            <a:r>
              <a:rPr b="0"/>
              <a:t>: Decreases the value of an operand by 1.</a:t>
            </a:r>
          </a:p>
        </p:txBody>
      </p:sp>
      <p:sp>
        <p:nvSpPr>
          <p:cNvPr id="38" name="슬라이드 번호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while Loop</a:t>
            </a:r>
          </a:p>
        </p:txBody>
      </p:sp>
      <p:sp>
        <p:nvSpPr>
          <p:cNvPr id="15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2" name="public class WhileLoop {…"/>
          <p:cNvSpPr txBox="1"/>
          <p:nvPr/>
        </p:nvSpPr>
        <p:spPr>
          <a:xfrm>
            <a:off x="604111" y="1108847"/>
            <a:ext cx="10172191" cy="49015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WhileLoop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i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while</a:t>
            </a:r>
            <a:r>
              <a:t> (i &lt; </a:t>
            </a:r>
            <a:r>
              <a:rPr>
                <a:solidFill>
                  <a:srgbClr val="272AD8"/>
                </a:solidFill>
              </a:rPr>
              <a:t>5</a:t>
            </a:r>
            <a:r>
              <a:t>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System.out.println(i);  </a:t>
            </a:r>
            <a:r>
              <a:rPr>
                <a:solidFill>
                  <a:schemeClr val="accent4"/>
                </a:solidFill>
              </a:rPr>
              <a:t>// 0 1 2 3 4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i++;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i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 b="1">
                <a:solidFill>
                  <a:srgbClr val="AD3DA4"/>
                </a:solidFill>
              </a:rPr>
              <a:t>while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(</a:t>
            </a:r>
            <a:r>
              <a:rPr b="1">
                <a:solidFill>
                  <a:srgbClr val="AD3DA4"/>
                </a:solidFill>
              </a:rPr>
              <a:t>true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) {  </a:t>
            </a:r>
            <a:r>
              <a:t>// infinite loop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    </a:t>
            </a:r>
            <a:r>
              <a:rPr b="1">
                <a:solidFill>
                  <a:srgbClr val="AD3DA4"/>
                </a:solidFill>
              </a:rPr>
              <a:t>if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(i &gt;= </a:t>
            </a:r>
            <a:r>
              <a:rPr>
                <a:solidFill>
                  <a:srgbClr val="272AD8"/>
                </a:solidFill>
              </a:rPr>
              <a:t>5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) {  </a:t>
            </a:r>
            <a:r>
              <a:t>// using break statment to exit from the loop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</a:t>
            </a:r>
            <a:r>
              <a:rPr b="1">
                <a:solidFill>
                  <a:srgbClr val="AD3DA4"/>
                </a:solidFill>
              </a:rPr>
              <a:t>break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System.out.println(i);  </a:t>
            </a:r>
            <a:r>
              <a:rPr>
                <a:solidFill>
                  <a:schemeClr val="accent4"/>
                </a:solidFill>
              </a:rPr>
              <a:t>// 0 1 2 3 4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i++;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5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5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5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5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do-while Loop</a:t>
            </a:r>
          </a:p>
        </p:txBody>
      </p:sp>
      <p:sp>
        <p:nvSpPr>
          <p:cNvPr id="15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8" name="public class DoWhileLoop {…"/>
          <p:cNvSpPr txBox="1"/>
          <p:nvPr/>
        </p:nvSpPr>
        <p:spPr>
          <a:xfrm>
            <a:off x="625897" y="1074991"/>
            <a:ext cx="7958506" cy="43681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DoWhileLoop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i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do</a:t>
            </a:r>
            <a:r>
              <a:t>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System.out.println(i); </a:t>
            </a:r>
            <a:r>
              <a:rPr>
                <a:solidFill>
                  <a:schemeClr val="accent4"/>
                </a:solidFill>
              </a:rPr>
              <a:t>// 0 1 2 3 4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i++;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} </a:t>
            </a:r>
            <a:r>
              <a:rPr b="1">
                <a:solidFill>
                  <a:srgbClr val="AD3DA4"/>
                </a:solidFill>
              </a:rPr>
              <a:t>while</a:t>
            </a:r>
            <a:r>
              <a:t> (i &lt; </a:t>
            </a:r>
            <a:r>
              <a:rPr>
                <a:solidFill>
                  <a:srgbClr val="272AD8"/>
                </a:solidFill>
              </a:rPr>
              <a:t>5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i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do</a:t>
            </a:r>
            <a:r>
              <a:t>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System.out.println(</a:t>
            </a:r>
            <a:r>
              <a:rPr>
                <a:solidFill>
                  <a:srgbClr val="D12F1B"/>
                </a:solidFill>
              </a:rPr>
              <a:t>"printed at least once."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i++;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} </a:t>
            </a:r>
            <a:r>
              <a:rPr b="1">
                <a:solidFill>
                  <a:srgbClr val="AD3DA4"/>
                </a:solidFill>
              </a:rPr>
              <a:t>while</a:t>
            </a:r>
            <a:r>
              <a:t> (i &lt; </a:t>
            </a:r>
            <a:r>
              <a:rPr>
                <a:solidFill>
                  <a:srgbClr val="272AD8"/>
                </a:solidFill>
              </a:rPr>
              <a:t>0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break and continue</a:t>
            </a:r>
          </a:p>
        </p:txBody>
      </p:sp>
      <p:sp>
        <p:nvSpPr>
          <p:cNvPr id="16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" name="TextBox 6"/>
          <p:cNvSpPr txBox="1"/>
          <p:nvPr/>
        </p:nvSpPr>
        <p:spPr>
          <a:xfrm>
            <a:off x="7670800" y="1997838"/>
            <a:ext cx="444500" cy="30219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40404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0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40404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1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40404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2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40404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3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40404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4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40404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1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40404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3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40404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5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40404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7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40404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9</a:t>
            </a:r>
          </a:p>
        </p:txBody>
      </p:sp>
      <p:sp>
        <p:nvSpPr>
          <p:cNvPr id="165" name="public class LoopControl {     public static void main(String[] args) {         for (int i = 0; i &lt; 10; i++) {             if (i == 5) {                 break; // exit out the for loop             }             System.out.println(i);         }         fo"/>
          <p:cNvSpPr txBox="1"/>
          <p:nvPr/>
        </p:nvSpPr>
        <p:spPr>
          <a:xfrm>
            <a:off x="520565" y="1081817"/>
            <a:ext cx="6939754" cy="4879365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>
              <a:defRPr>
                <a:solidFill>
                  <a:srgbClr val="0033B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LoopControl </a:t>
            </a:r>
            <a:r>
              <a:rPr>
                <a:solidFill>
                  <a:srgbClr val="080808"/>
                </a:solidFill>
              </a:rPr>
              <a:t>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</a:t>
            </a:r>
            <a:r>
              <a:t>public static void </a:t>
            </a:r>
            <a:r>
              <a:rPr>
                <a:solidFill>
                  <a:srgbClr val="00627A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</a:t>
            </a:r>
            <a:r>
              <a:rPr>
                <a:solidFill>
                  <a:srgbClr val="000000"/>
                </a:solidFill>
              </a:rPr>
              <a:t>args</a:t>
            </a:r>
            <a:r>
              <a:rPr>
                <a:solidFill>
                  <a:srgbClr val="080808"/>
                </a:solidFill>
              </a:rPr>
              <a:t>) 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</a:t>
            </a:r>
            <a:r>
              <a:t>for </a:t>
            </a:r>
            <a:r>
              <a:rPr>
                <a:solidFill>
                  <a:srgbClr val="080808"/>
                </a:solidFill>
              </a:rPr>
              <a:t>(</a:t>
            </a:r>
            <a:r>
              <a:t>int </a:t>
            </a:r>
            <a:r>
              <a:rPr>
                <a:solidFill>
                  <a:srgbClr val="000000"/>
                </a:solidFill>
              </a:rPr>
              <a:t>i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0</a:t>
            </a:r>
            <a:r>
              <a:rPr>
                <a:solidFill>
                  <a:srgbClr val="080808"/>
                </a:solidFill>
              </a:rPr>
              <a:t>; </a:t>
            </a:r>
            <a:r>
              <a:rPr>
                <a:solidFill>
                  <a:srgbClr val="000000"/>
                </a:solidFill>
              </a:rPr>
              <a:t>i </a:t>
            </a:r>
            <a:r>
              <a:rPr>
                <a:solidFill>
                  <a:srgbClr val="080808"/>
                </a:solidFill>
              </a:rPr>
              <a:t>&lt; </a:t>
            </a:r>
            <a:r>
              <a:rPr>
                <a:solidFill>
                  <a:srgbClr val="1750EB"/>
                </a:solidFill>
              </a:rPr>
              <a:t>10</a:t>
            </a:r>
            <a:r>
              <a:rPr>
                <a:solidFill>
                  <a:srgbClr val="080808"/>
                </a:solidFill>
              </a:rPr>
              <a:t>; </a:t>
            </a:r>
            <a:r>
              <a:rPr>
                <a:solidFill>
                  <a:srgbClr val="000000"/>
                </a:solidFill>
              </a:rPr>
              <a:t>i</a:t>
            </a:r>
            <a:r>
              <a:rPr>
                <a:solidFill>
                  <a:srgbClr val="080808"/>
                </a:solidFill>
              </a:rPr>
              <a:t>++) 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    </a:t>
            </a:r>
            <a:r>
              <a:t>if 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i </a:t>
            </a:r>
            <a:r>
              <a:rPr>
                <a:solidFill>
                  <a:srgbClr val="080808"/>
                </a:solidFill>
              </a:rPr>
              <a:t>== </a:t>
            </a:r>
            <a:r>
              <a:rPr>
                <a:solidFill>
                  <a:srgbClr val="1750EB"/>
                </a:solidFill>
              </a:rPr>
              <a:t>5</a:t>
            </a:r>
            <a:r>
              <a:rPr>
                <a:solidFill>
                  <a:srgbClr val="080808"/>
                </a:solidFill>
              </a:rPr>
              <a:t>) 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        </a:t>
            </a:r>
            <a:r>
              <a:t>break</a:t>
            </a:r>
            <a:r>
              <a:rPr>
                <a:solidFill>
                  <a:srgbClr val="080808"/>
                </a:solidFill>
              </a:rPr>
              <a:t>; </a:t>
            </a:r>
            <a:r>
              <a:rPr>
                <a:solidFill>
                  <a:srgbClr val="808080"/>
                </a:solidFill>
              </a:rPr>
              <a:t>// exit out the</a:t>
            </a:r>
            <a:r>
              <a:rPr>
                <a:solidFill>
                  <a:srgbClr val="808080"/>
                </a:solidFill>
              </a:rPr>
              <a:t> </a:t>
            </a:r>
            <a:r>
              <a:rPr>
                <a:solidFill>
                  <a:srgbClr val="808080"/>
                </a:solidFill>
              </a:rPr>
              <a:t>for loop</a:t>
            </a:r>
            <a:br>
              <a:rPr>
                <a:solidFill>
                  <a:srgbClr val="808080"/>
                </a:solidFill>
              </a:rPr>
            </a:br>
            <a:r>
              <a:rPr>
                <a:solidFill>
                  <a:srgbClr val="080808"/>
                </a:solidFill>
              </a:rPr>
              <a:t>            }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1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rPr>
                <a:solidFill>
                  <a:srgbClr val="000000"/>
                </a:solidFill>
              </a:rPr>
              <a:t>i</a:t>
            </a:r>
            <a:r>
              <a:rPr>
                <a:solidFill>
                  <a:srgbClr val="080808"/>
                </a:solidFill>
              </a:rPr>
              <a:t>);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}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</a:t>
            </a:r>
            <a:r>
              <a:t>for </a:t>
            </a:r>
            <a:r>
              <a:rPr>
                <a:solidFill>
                  <a:srgbClr val="080808"/>
                </a:solidFill>
              </a:rPr>
              <a:t>(</a:t>
            </a:r>
            <a:r>
              <a:t>int </a:t>
            </a:r>
            <a:r>
              <a:rPr>
                <a:solidFill>
                  <a:srgbClr val="000000"/>
                </a:solidFill>
              </a:rPr>
              <a:t>i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0</a:t>
            </a:r>
            <a:r>
              <a:rPr>
                <a:solidFill>
                  <a:srgbClr val="080808"/>
                </a:solidFill>
              </a:rPr>
              <a:t>; </a:t>
            </a:r>
            <a:r>
              <a:rPr>
                <a:solidFill>
                  <a:srgbClr val="000000"/>
                </a:solidFill>
              </a:rPr>
              <a:t>i </a:t>
            </a:r>
            <a:r>
              <a:rPr>
                <a:solidFill>
                  <a:srgbClr val="080808"/>
                </a:solidFill>
              </a:rPr>
              <a:t>&lt; </a:t>
            </a:r>
            <a:r>
              <a:rPr>
                <a:solidFill>
                  <a:srgbClr val="1750EB"/>
                </a:solidFill>
              </a:rPr>
              <a:t>10</a:t>
            </a:r>
            <a:r>
              <a:rPr>
                <a:solidFill>
                  <a:srgbClr val="080808"/>
                </a:solidFill>
              </a:rPr>
              <a:t>; </a:t>
            </a:r>
            <a:r>
              <a:rPr>
                <a:solidFill>
                  <a:srgbClr val="000000"/>
                </a:solidFill>
              </a:rPr>
              <a:t>i</a:t>
            </a:r>
            <a:r>
              <a:rPr>
                <a:solidFill>
                  <a:srgbClr val="080808"/>
                </a:solidFill>
              </a:rPr>
              <a:t>++) 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    </a:t>
            </a:r>
            <a:r>
              <a:t>if 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i </a:t>
            </a:r>
            <a:r>
              <a:rPr>
                <a:solidFill>
                  <a:srgbClr val="080808"/>
                </a:solidFill>
              </a:rPr>
              <a:t>% </a:t>
            </a:r>
            <a:r>
              <a:rPr>
                <a:solidFill>
                  <a:srgbClr val="1750EB"/>
                </a:solidFill>
              </a:rPr>
              <a:t>2 </a:t>
            </a:r>
            <a:r>
              <a:rPr>
                <a:solidFill>
                  <a:srgbClr val="080808"/>
                </a:solidFill>
              </a:rPr>
              <a:t>== </a:t>
            </a:r>
            <a:r>
              <a:rPr>
                <a:solidFill>
                  <a:srgbClr val="1750EB"/>
                </a:solidFill>
              </a:rPr>
              <a:t>0</a:t>
            </a:r>
            <a:r>
              <a:rPr>
                <a:solidFill>
                  <a:srgbClr val="080808"/>
                </a:solidFill>
              </a:rPr>
              <a:t>) 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        </a:t>
            </a:r>
            <a:r>
              <a:t>continue</a:t>
            </a:r>
            <a:r>
              <a:rPr>
                <a:solidFill>
                  <a:srgbClr val="080808"/>
                </a:solidFill>
              </a:rPr>
              <a:t>; </a:t>
            </a:r>
            <a:r>
              <a:rPr>
                <a:solidFill>
                  <a:srgbClr val="808080"/>
                </a:solidFill>
              </a:rPr>
              <a:t>// go up to for</a:t>
            </a:r>
            <a:br>
              <a:rPr>
                <a:solidFill>
                  <a:srgbClr val="808080"/>
                </a:solidFill>
              </a:rPr>
            </a:br>
            <a:r>
              <a:rPr>
                <a:solidFill>
                  <a:srgbClr val="080808"/>
                </a:solidFill>
              </a:rPr>
              <a:t>            }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1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rPr>
                <a:solidFill>
                  <a:srgbClr val="000000"/>
                </a:solidFill>
              </a:rPr>
              <a:t>i</a:t>
            </a:r>
            <a:r>
              <a:rPr>
                <a:solidFill>
                  <a:srgbClr val="080808"/>
                </a:solidFill>
              </a:rPr>
              <a:t>);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}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}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4" grpId="2"/>
      <p:bldP build="p" bldLvl="5" animBg="1" rev="0" advAuto="0" spid="16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 of Arithmetic Operation</a:t>
            </a:r>
          </a:p>
        </p:txBody>
      </p:sp>
      <p:sp>
        <p:nvSpPr>
          <p:cNvPr id="43" name="슬라이드 번호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" name="public class ArithmeticOperators {…"/>
          <p:cNvSpPr txBox="1"/>
          <p:nvPr/>
        </p:nvSpPr>
        <p:spPr>
          <a:xfrm>
            <a:off x="587075" y="1008841"/>
            <a:ext cx="10852397" cy="4672964"/>
          </a:xfrm>
          <a:prstGeom prst="rect">
            <a:avLst/>
          </a:prstGeom>
          <a:ln>
            <a:solidFill>
              <a:srgbClr val="9E9E9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ArithmeticOperators {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 (String[] args) {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a = </a:t>
            </a:r>
            <a:r>
              <a:rPr>
                <a:solidFill>
                  <a:srgbClr val="272AD8"/>
                </a:solidFill>
              </a:rPr>
              <a:t>11</a:t>
            </a:r>
            <a:r>
              <a:t>, b = </a:t>
            </a:r>
            <a:r>
              <a:rPr>
                <a:solidFill>
                  <a:srgbClr val="272AD8"/>
                </a:solidFill>
              </a:rPr>
              <a:t>5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sum = a + b;        </a:t>
            </a:r>
            <a:r>
              <a:rPr>
                <a:solidFill>
                  <a:srgbClr val="2D8504"/>
                </a:solidFill>
              </a:rPr>
              <a:t>// 16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difference = a - b; </a:t>
            </a:r>
            <a:r>
              <a:rPr>
                <a:solidFill>
                  <a:srgbClr val="2D8504"/>
                </a:solidFill>
              </a:rPr>
              <a:t>// 6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product = a * b;    </a:t>
            </a:r>
            <a:r>
              <a:rPr>
                <a:solidFill>
                  <a:srgbClr val="2D8504"/>
                </a:solidFill>
              </a:rPr>
              <a:t>// 55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quotient = a / b;   </a:t>
            </a:r>
            <a:r>
              <a:rPr>
                <a:solidFill>
                  <a:srgbClr val="2D8504"/>
                </a:solidFill>
              </a:rPr>
              <a:t>// 2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remainder = a % b;  </a:t>
            </a:r>
            <a:r>
              <a:rPr>
                <a:solidFill>
                  <a:srgbClr val="2D8504"/>
                </a:solidFill>
              </a:rPr>
              <a:t>// 1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c = a++; </a:t>
            </a:r>
            <a:r>
              <a:rPr>
                <a:solidFill>
                  <a:srgbClr val="2D8504"/>
                </a:solidFill>
              </a:rPr>
              <a:t>// c = 11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d = ++a; </a:t>
            </a:r>
            <a:r>
              <a:rPr>
                <a:solidFill>
                  <a:srgbClr val="2D8504"/>
                </a:solidFill>
              </a:rPr>
              <a:t>// d = 13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e = b--; </a:t>
            </a:r>
            <a:r>
              <a:rPr>
                <a:solidFill>
                  <a:srgbClr val="2D8504"/>
                </a:solidFill>
              </a:rPr>
              <a:t>// e = 5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f = --b; </a:t>
            </a:r>
            <a:r>
              <a:rPr>
                <a:solidFill>
                  <a:srgbClr val="2D8504"/>
                </a:solidFill>
              </a:rPr>
              <a:t>// f = 3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System.out.println(</a:t>
            </a:r>
            <a:r>
              <a:rPr>
                <a:solidFill>
                  <a:srgbClr val="D12F1B"/>
                </a:solidFill>
              </a:rPr>
              <a:t>"sum = "</a:t>
            </a:r>
            <a:r>
              <a:t> + sum + </a:t>
            </a:r>
            <a:r>
              <a:rPr>
                <a:solidFill>
                  <a:srgbClr val="D12F1B"/>
                </a:solidFill>
              </a:rPr>
              <a:t>“\n"</a:t>
            </a:r>
            <a:r>
              <a:t>+ … );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Comparison Operators</a:t>
            </a:r>
          </a:p>
        </p:txBody>
      </p:sp>
      <p:sp>
        <p:nvSpPr>
          <p:cNvPr id="49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200"/>
            </a:pPr>
            <a:r>
              <a:t>Compare two values and return a boolean result</a:t>
            </a:r>
          </a:p>
          <a:p>
            <a:pPr marL="342899" indent="-342899">
              <a:defRPr sz="2200"/>
            </a:pPr>
          </a:p>
          <a:p>
            <a:pPr marL="342899" indent="-342899">
              <a:defRPr b="1" sz="2200"/>
            </a:pPr>
            <a:r>
              <a:t>Equal to (==)</a:t>
            </a:r>
            <a:r>
              <a:rPr b="0"/>
              <a:t>: Checks if two operands are equal.</a:t>
            </a:r>
            <a:endParaRPr b="0"/>
          </a:p>
          <a:p>
            <a:pPr marL="342899" indent="-342899">
              <a:defRPr b="1" sz="2200"/>
            </a:pPr>
            <a:r>
              <a:t>Not equal to (!=)</a:t>
            </a:r>
            <a:r>
              <a:rPr b="0"/>
              <a:t>: Checks if two operands are not equal.</a:t>
            </a:r>
            <a:endParaRPr b="0"/>
          </a:p>
          <a:p>
            <a:pPr marL="342899" indent="-342899">
              <a:defRPr b="1" sz="2200"/>
            </a:pPr>
            <a:r>
              <a:t>Greater than (&gt;)</a:t>
            </a:r>
            <a:r>
              <a:rPr b="0"/>
              <a:t>: Checks if the first operand is greater than the second.</a:t>
            </a:r>
            <a:endParaRPr b="0"/>
          </a:p>
          <a:p>
            <a:pPr marL="342899" indent="-342899">
              <a:defRPr b="1" sz="2200"/>
            </a:pPr>
            <a:r>
              <a:t>Less than (&lt;)</a:t>
            </a:r>
            <a:r>
              <a:rPr b="0"/>
              <a:t>: Checks if the first operand is less than the second.</a:t>
            </a:r>
            <a:endParaRPr b="0"/>
          </a:p>
          <a:p>
            <a:pPr marL="342899" indent="-342899">
              <a:defRPr b="1" sz="2200"/>
            </a:pPr>
            <a:r>
              <a:t>Greater than or equal to (&gt;=)</a:t>
            </a:r>
            <a:r>
              <a:rPr b="0"/>
              <a:t>: Checks if the first operand is greater than or equal to the second.</a:t>
            </a:r>
            <a:endParaRPr b="0"/>
          </a:p>
          <a:p>
            <a:pPr marL="342899" indent="-342899">
              <a:defRPr b="1" sz="2200"/>
            </a:pPr>
            <a:r>
              <a:t>Less than or equal to (&lt;=)</a:t>
            </a:r>
            <a:r>
              <a:rPr b="0"/>
              <a:t>: Checks if the first operand is less than or equal to the second.</a:t>
            </a: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 of Comparison Operators </a:t>
            </a:r>
          </a:p>
        </p:txBody>
      </p:sp>
      <p:sp>
        <p:nvSpPr>
          <p:cNvPr id="55" name="슬라이드 번호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public class ComparisonOperators {…"/>
          <p:cNvSpPr txBox="1"/>
          <p:nvPr/>
        </p:nvSpPr>
        <p:spPr>
          <a:xfrm>
            <a:off x="641653" y="1105975"/>
            <a:ext cx="7854443" cy="3034664"/>
          </a:xfrm>
          <a:prstGeom prst="rect">
            <a:avLst/>
          </a:prstGeom>
          <a:ln>
            <a:solidFill>
              <a:srgbClr val="9E9E9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ComparisonOperators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x = </a:t>
            </a:r>
            <a:r>
              <a:rPr>
                <a:solidFill>
                  <a:srgbClr val="272AD8"/>
                </a:solidFill>
              </a:rPr>
              <a:t>10</a:t>
            </a:r>
            <a:r>
              <a:t>, y = </a:t>
            </a:r>
            <a:r>
              <a:rPr>
                <a:solidFill>
                  <a:srgbClr val="272AD8"/>
                </a:solidFill>
              </a:rPr>
              <a:t>20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boolean</a:t>
            </a:r>
            <a:r>
              <a:t> isEqual = (x == y);          </a:t>
            </a:r>
            <a:r>
              <a:rPr>
                <a:solidFill>
                  <a:srgbClr val="2D8504"/>
                </a:solidFill>
              </a:rPr>
              <a:t>// false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boolean</a:t>
            </a:r>
            <a:r>
              <a:t> isNotEqual = (x != y);       </a:t>
            </a:r>
            <a:r>
              <a:rPr>
                <a:solidFill>
                  <a:srgbClr val="2D8504"/>
                </a:solidFill>
              </a:rPr>
              <a:t>// true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boolean</a:t>
            </a:r>
            <a:r>
              <a:t> isGreater = (x &gt; y);         </a:t>
            </a:r>
            <a:r>
              <a:rPr>
                <a:solidFill>
                  <a:srgbClr val="2D8504"/>
                </a:solidFill>
              </a:rPr>
              <a:t>// false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boolean</a:t>
            </a:r>
            <a:r>
              <a:t> isLess = (x &lt; y);            </a:t>
            </a:r>
            <a:r>
              <a:rPr>
                <a:solidFill>
                  <a:srgbClr val="2D8504"/>
                </a:solidFill>
              </a:rPr>
              <a:t>// true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boolean</a:t>
            </a:r>
            <a:r>
              <a:t> isGreaterOrEqual = (x &gt;= y); </a:t>
            </a:r>
            <a:r>
              <a:rPr>
                <a:solidFill>
                  <a:srgbClr val="2D8504"/>
                </a:solidFill>
              </a:rPr>
              <a:t>// false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boolean</a:t>
            </a:r>
            <a:r>
              <a:t> isLessOrEqual = (x &lt;= y);    </a:t>
            </a:r>
            <a:r>
              <a:rPr>
                <a:solidFill>
                  <a:srgbClr val="2D8504"/>
                </a:solidFill>
              </a:rPr>
              <a:t>// true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제목 1"/>
          <p:cNvSpPr txBox="1"/>
          <p:nvPr>
            <p:ph type="title"/>
          </p:nvPr>
        </p:nvSpPr>
        <p:spPr>
          <a:xfrm>
            <a:off x="574376" y="332656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Logical Operators</a:t>
            </a:r>
          </a:p>
        </p:txBody>
      </p:sp>
      <p:sp>
        <p:nvSpPr>
          <p:cNvPr id="61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Combining multiple boolean expressions</a:t>
            </a:r>
          </a:p>
          <a:p>
            <a:pPr>
              <a:defRPr b="1"/>
            </a:pPr>
            <a:r>
              <a:t>AND (&amp;&amp;)</a:t>
            </a:r>
            <a:r>
              <a:rPr b="0"/>
              <a:t>: Returns true if both operands are true.</a:t>
            </a:r>
            <a:endParaRPr b="0"/>
          </a:p>
          <a:p>
            <a:pPr>
              <a:defRPr b="1"/>
            </a:pPr>
            <a:r>
              <a:t>OR (||)</a:t>
            </a:r>
            <a:r>
              <a:rPr b="0"/>
              <a:t>: Returns true if at least one operand is true.</a:t>
            </a:r>
            <a:endParaRPr b="0"/>
          </a:p>
          <a:p>
            <a:pPr>
              <a:defRPr b="1"/>
            </a:pPr>
            <a:r>
              <a:t>NOT (!)</a:t>
            </a:r>
            <a:r>
              <a:rPr b="0"/>
              <a:t>: Reverses the logical state of its operand.</a:t>
            </a:r>
          </a:p>
        </p:txBody>
      </p:sp>
      <p:sp>
        <p:nvSpPr>
          <p:cNvPr id="62" name="슬라이드 번호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" name="TextBox 4"/>
          <p:cNvSpPr txBox="1"/>
          <p:nvPr/>
        </p:nvSpPr>
        <p:spPr>
          <a:xfrm>
            <a:off x="625175" y="3125738"/>
            <a:ext cx="7794926" cy="27425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solidFill>
                  <a:srgbClr val="0033B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LogicalOperators </a:t>
            </a:r>
            <a:r>
              <a:rPr>
                <a:solidFill>
                  <a:srgbClr val="080808"/>
                </a:solidFill>
              </a:rPr>
              <a:t>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</a:t>
            </a:r>
            <a:r>
              <a:t>public static void </a:t>
            </a:r>
            <a:r>
              <a:rPr>
                <a:solidFill>
                  <a:srgbClr val="00627A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</a:t>
            </a:r>
            <a:r>
              <a:rPr>
                <a:solidFill>
                  <a:srgbClr val="000000"/>
                </a:solidFill>
              </a:rPr>
              <a:t>args</a:t>
            </a:r>
            <a:r>
              <a:rPr>
                <a:solidFill>
                  <a:srgbClr val="080808"/>
                </a:solidFill>
              </a:rPr>
              <a:t>) 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</a:t>
            </a:r>
            <a:r>
              <a:t>boolean 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= </a:t>
            </a:r>
            <a:r>
              <a:t>true</a:t>
            </a:r>
            <a:r>
              <a:rPr>
                <a:solidFill>
                  <a:srgbClr val="080808"/>
                </a:solidFill>
              </a:rPr>
              <a:t>, </a:t>
            </a:r>
            <a:r>
              <a:rPr>
                <a:solidFill>
                  <a:srgbClr val="000000"/>
                </a:solidFill>
              </a:rPr>
              <a:t>b </a:t>
            </a:r>
            <a:r>
              <a:rPr>
                <a:solidFill>
                  <a:srgbClr val="080808"/>
                </a:solidFill>
              </a:rPr>
              <a:t>= </a:t>
            </a:r>
            <a:r>
              <a:t>false</a:t>
            </a:r>
            <a:r>
              <a:rPr>
                <a:solidFill>
                  <a:srgbClr val="080808"/>
                </a:solidFill>
              </a:rPr>
              <a:t>;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</a:t>
            </a:r>
            <a:r>
              <a:t>boolean </a:t>
            </a:r>
            <a:r>
              <a:rPr>
                <a:solidFill>
                  <a:srgbClr val="000000"/>
                </a:solidFill>
              </a:rPr>
              <a:t>andResult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&amp;&amp; </a:t>
            </a:r>
            <a:r>
              <a:rPr>
                <a:solidFill>
                  <a:srgbClr val="000000"/>
                </a:solidFill>
              </a:rPr>
              <a:t>b</a:t>
            </a:r>
            <a:r>
              <a:rPr>
                <a:solidFill>
                  <a:srgbClr val="080808"/>
                </a:solidFill>
              </a:rPr>
              <a:t>; </a:t>
            </a:r>
            <a:r>
              <a:rPr i="1">
                <a:solidFill>
                  <a:srgbClr val="8C8C8C"/>
                </a:solidFill>
              </a:rPr>
              <a:t>// false</a:t>
            </a:r>
            <a:br>
              <a:rPr i="1">
                <a:solidFill>
                  <a:srgbClr val="8C8C8C"/>
                </a:solidFill>
              </a:rPr>
            </a:br>
            <a:r>
              <a:rPr i="1">
                <a:solidFill>
                  <a:srgbClr val="8C8C8C"/>
                </a:solidFill>
              </a:rPr>
              <a:t>        </a:t>
            </a:r>
            <a:r>
              <a:t>boolean </a:t>
            </a:r>
            <a:r>
              <a:rPr>
                <a:solidFill>
                  <a:srgbClr val="000000"/>
                </a:solidFill>
              </a:rPr>
              <a:t>orResult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|| </a:t>
            </a:r>
            <a:r>
              <a:rPr>
                <a:solidFill>
                  <a:srgbClr val="000000"/>
                </a:solidFill>
              </a:rPr>
              <a:t>b</a:t>
            </a:r>
            <a:r>
              <a:rPr>
                <a:solidFill>
                  <a:srgbClr val="080808"/>
                </a:solidFill>
              </a:rPr>
              <a:t>;  </a:t>
            </a:r>
            <a:r>
              <a:rPr i="1">
                <a:solidFill>
                  <a:srgbClr val="8C8C8C"/>
                </a:solidFill>
              </a:rPr>
              <a:t>// true</a:t>
            </a:r>
            <a:br>
              <a:rPr i="1">
                <a:solidFill>
                  <a:srgbClr val="8C8C8C"/>
                </a:solidFill>
              </a:rPr>
            </a:br>
            <a:r>
              <a:rPr i="1">
                <a:solidFill>
                  <a:srgbClr val="8C8C8C"/>
                </a:solidFill>
              </a:rPr>
              <a:t>        </a:t>
            </a:r>
            <a:r>
              <a:t>boolean </a:t>
            </a:r>
            <a:r>
              <a:rPr>
                <a:solidFill>
                  <a:srgbClr val="000000"/>
                </a:solidFill>
              </a:rPr>
              <a:t>notResult </a:t>
            </a:r>
            <a:r>
              <a:rPr>
                <a:solidFill>
                  <a:srgbClr val="080808"/>
                </a:solidFill>
              </a:rPr>
              <a:t>= !</a:t>
            </a:r>
            <a:r>
              <a:rPr>
                <a:solidFill>
                  <a:srgbClr val="000000"/>
                </a:solidFill>
              </a:rPr>
              <a:t>a</a:t>
            </a:r>
            <a:r>
              <a:rPr>
                <a:solidFill>
                  <a:srgbClr val="080808"/>
                </a:solidFill>
              </a:rPr>
              <a:t>;     </a:t>
            </a:r>
            <a:r>
              <a:rPr i="1">
                <a:solidFill>
                  <a:srgbClr val="8C8C8C"/>
                </a:solidFill>
              </a:rPr>
              <a:t>// false</a:t>
            </a:r>
            <a:br>
              <a:rPr i="1">
                <a:solidFill>
                  <a:srgbClr val="8C8C8C"/>
                </a:solidFill>
              </a:rPr>
            </a:b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80808"/>
                </a:solidFill>
              </a:rPr>
              <a:t>}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Assignment Operators</a:t>
            </a:r>
          </a:p>
        </p:txBody>
      </p:sp>
      <p:sp>
        <p:nvSpPr>
          <p:cNvPr id="68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assign values to variables.</a:t>
            </a:r>
          </a:p>
          <a:p>
            <a:pPr>
              <a:defRPr b="1"/>
            </a:pPr>
            <a:r>
              <a:t>Simple assignment (=)</a:t>
            </a:r>
            <a:r>
              <a:rPr b="0"/>
              <a:t>: </a:t>
            </a:r>
            <a:endParaRPr b="0"/>
          </a:p>
          <a:p>
            <a:pPr lvl="1" marL="800100" indent="-342900">
              <a:buFont typeface="Helvetica"/>
              <a:defRPr sz="2300"/>
            </a:pPr>
            <a:r>
              <a:t>Assigns the right-hand side value to the left-hand side variable.</a:t>
            </a:r>
          </a:p>
          <a:p>
            <a:pPr>
              <a:defRPr b="1"/>
            </a:pPr>
            <a:r>
              <a:t>Compound assignment (+=, -=, *=, /=, %=)</a:t>
            </a:r>
            <a:r>
              <a:rPr b="0"/>
              <a:t>: </a:t>
            </a:r>
            <a:endParaRPr b="0"/>
          </a:p>
          <a:p>
            <a:pPr lvl="1" marL="800100" indent="-342900">
              <a:buFont typeface="Helvetica"/>
              <a:defRPr sz="2300"/>
            </a:pPr>
            <a:r>
              <a:t>Combines an arithmetic operation with assignment.</a:t>
            </a:r>
          </a:p>
        </p:txBody>
      </p:sp>
      <p:sp>
        <p:nvSpPr>
          <p:cNvPr id="69" name="슬라이드 번호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" name="TextBox 4"/>
          <p:cNvSpPr txBox="1"/>
          <p:nvPr/>
        </p:nvSpPr>
        <p:spPr>
          <a:xfrm>
            <a:off x="800100" y="3429000"/>
            <a:ext cx="7150100" cy="3021965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33B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AssignmentOperators </a:t>
            </a:r>
            <a:r>
              <a:rPr>
                <a:solidFill>
                  <a:srgbClr val="080808"/>
                </a:solidFill>
              </a:rPr>
              <a:t>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</a:t>
            </a:r>
            <a:r>
              <a:t>public static void </a:t>
            </a:r>
            <a:r>
              <a:rPr>
                <a:solidFill>
                  <a:srgbClr val="00627A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</a:t>
            </a:r>
            <a:r>
              <a:rPr>
                <a:solidFill>
                  <a:srgbClr val="000000"/>
                </a:solidFill>
              </a:rPr>
              <a:t>args</a:t>
            </a:r>
            <a:r>
              <a:rPr>
                <a:solidFill>
                  <a:srgbClr val="080808"/>
                </a:solidFill>
              </a:rPr>
              <a:t>) 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</a:t>
            </a:r>
            <a:r>
              <a:t>int 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10</a:t>
            </a:r>
            <a:r>
              <a:rPr>
                <a:solidFill>
                  <a:srgbClr val="080808"/>
                </a:solidFill>
              </a:rPr>
              <a:t>;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+= </a:t>
            </a:r>
            <a:r>
              <a:rPr>
                <a:solidFill>
                  <a:srgbClr val="1750EB"/>
                </a:solidFill>
              </a:rPr>
              <a:t>5</a:t>
            </a:r>
            <a:r>
              <a:rPr>
                <a:solidFill>
                  <a:srgbClr val="080808"/>
                </a:solidFill>
              </a:rPr>
              <a:t>; </a:t>
            </a:r>
            <a:r>
              <a:rPr i="1">
                <a:solidFill>
                  <a:srgbClr val="8C8C8C"/>
                </a:solidFill>
              </a:rPr>
              <a:t>// a = a + 5;  // 15</a:t>
            </a:r>
            <a:br>
              <a:rPr i="1">
                <a:solidFill>
                  <a:srgbClr val="8C8C8C"/>
                </a:solidFill>
              </a:rPr>
            </a:br>
            <a:r>
              <a:rPr i="1">
                <a:solidFill>
                  <a:srgbClr val="8C8C8C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-= </a:t>
            </a:r>
            <a:r>
              <a:rPr>
                <a:solidFill>
                  <a:srgbClr val="1750EB"/>
                </a:solidFill>
              </a:rPr>
              <a:t>3</a:t>
            </a:r>
            <a:r>
              <a:rPr>
                <a:solidFill>
                  <a:srgbClr val="080808"/>
                </a:solidFill>
              </a:rPr>
              <a:t>; </a:t>
            </a:r>
            <a:r>
              <a:rPr i="1">
                <a:solidFill>
                  <a:srgbClr val="8C8C8C"/>
                </a:solidFill>
              </a:rPr>
              <a:t>// a = a - 3;  // 12</a:t>
            </a:r>
            <a:br>
              <a:rPr i="1">
                <a:solidFill>
                  <a:srgbClr val="8C8C8C"/>
                </a:solidFill>
              </a:rPr>
            </a:br>
            <a:r>
              <a:rPr i="1">
                <a:solidFill>
                  <a:srgbClr val="8C8C8C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*= </a:t>
            </a:r>
            <a:r>
              <a:rPr>
                <a:solidFill>
                  <a:srgbClr val="1750EB"/>
                </a:solidFill>
              </a:rPr>
              <a:t>2</a:t>
            </a:r>
            <a:r>
              <a:rPr>
                <a:solidFill>
                  <a:srgbClr val="080808"/>
                </a:solidFill>
              </a:rPr>
              <a:t>; </a:t>
            </a:r>
            <a:r>
              <a:rPr i="1">
                <a:solidFill>
                  <a:srgbClr val="8C8C8C"/>
                </a:solidFill>
              </a:rPr>
              <a:t>// a = a * 2;  // 24</a:t>
            </a:r>
            <a:br>
              <a:rPr i="1">
                <a:solidFill>
                  <a:srgbClr val="8C8C8C"/>
                </a:solidFill>
              </a:rPr>
            </a:br>
            <a:r>
              <a:rPr i="1">
                <a:solidFill>
                  <a:srgbClr val="8C8C8C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/= </a:t>
            </a:r>
            <a:r>
              <a:rPr>
                <a:solidFill>
                  <a:srgbClr val="1750EB"/>
                </a:solidFill>
              </a:rPr>
              <a:t>4</a:t>
            </a:r>
            <a:r>
              <a:rPr>
                <a:solidFill>
                  <a:srgbClr val="080808"/>
                </a:solidFill>
              </a:rPr>
              <a:t>; </a:t>
            </a:r>
            <a:r>
              <a:rPr i="1">
                <a:solidFill>
                  <a:srgbClr val="8C8C8C"/>
                </a:solidFill>
              </a:rPr>
              <a:t>// a = a / 4;  // 6</a:t>
            </a:r>
            <a:br>
              <a:rPr i="1">
                <a:solidFill>
                  <a:srgbClr val="8C8C8C"/>
                </a:solidFill>
              </a:rPr>
            </a:br>
            <a:r>
              <a:rPr i="1">
                <a:solidFill>
                  <a:srgbClr val="8C8C8C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a </a:t>
            </a:r>
            <a:r>
              <a:rPr>
                <a:solidFill>
                  <a:srgbClr val="080808"/>
                </a:solidFill>
              </a:rPr>
              <a:t>%= </a:t>
            </a:r>
            <a:r>
              <a:rPr>
                <a:solidFill>
                  <a:srgbClr val="1750EB"/>
                </a:solidFill>
              </a:rPr>
              <a:t>3</a:t>
            </a:r>
            <a:r>
              <a:rPr>
                <a:solidFill>
                  <a:srgbClr val="080808"/>
                </a:solidFill>
              </a:rPr>
              <a:t>; </a:t>
            </a:r>
            <a:r>
              <a:rPr i="1">
                <a:solidFill>
                  <a:srgbClr val="8C8C8C"/>
                </a:solidFill>
              </a:rPr>
              <a:t>// a = a % 3;  // 0</a:t>
            </a:r>
            <a:br>
              <a:rPr i="1">
                <a:solidFill>
                  <a:srgbClr val="8C8C8C"/>
                </a:solidFill>
              </a:rPr>
            </a:br>
            <a:r>
              <a:rPr i="1">
                <a:solidFill>
                  <a:srgbClr val="8C8C8C"/>
                </a:solidFill>
              </a:rPr>
              <a:t>    </a:t>
            </a:r>
            <a:r>
              <a:rPr>
                <a:solidFill>
                  <a:srgbClr val="080808"/>
                </a:solidFill>
              </a:rPr>
              <a:t>}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Negative Integer (1/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Negative Integer (1/2)</a:t>
            </a:r>
          </a:p>
        </p:txBody>
      </p:sp>
      <p:sp>
        <p:nvSpPr>
          <p:cNvPr id="75" name="Negative number representation = 2’s complement of positive number…"/>
          <p:cNvSpPr txBox="1"/>
          <p:nvPr>
            <p:ph type="body" sz="quarter" idx="1"/>
          </p:nvPr>
        </p:nvSpPr>
        <p:spPr>
          <a:xfrm>
            <a:off x="551383" y="1094504"/>
            <a:ext cx="11043248" cy="1494212"/>
          </a:xfrm>
          <a:prstGeom prst="rect">
            <a:avLst/>
          </a:prstGeom>
        </p:spPr>
        <p:txBody>
          <a:bodyPr/>
          <a:lstStyle/>
          <a:p>
            <a:pPr marL="240631" indent="-240631">
              <a:buFontTx/>
              <a:buChar char="‣"/>
            </a:pPr>
            <a:r>
              <a:t>Negative number representation = 2’s complement of positive number</a:t>
            </a:r>
          </a:p>
          <a:p>
            <a:pPr lvl="1" marL="621631" indent="-240631">
              <a:buFontTx/>
              <a:buChar char="‣"/>
            </a:pPr>
            <a:r>
              <a:t>1’s complement of positive a = ~a</a:t>
            </a:r>
          </a:p>
          <a:p>
            <a:pPr lvl="1" marL="621631" indent="-240631">
              <a:buFontTx/>
              <a:buChar char="‣"/>
            </a:pPr>
            <a:r>
              <a:t>2’s complement of positive a = ~a + 1</a:t>
            </a:r>
          </a:p>
        </p:txBody>
      </p:sp>
      <p:sp>
        <p:nvSpPr>
          <p:cNvPr id="76" name="슬라이드 번호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public class NegativeInteger {…"/>
          <p:cNvSpPr txBox="1"/>
          <p:nvPr/>
        </p:nvSpPr>
        <p:spPr>
          <a:xfrm>
            <a:off x="660173" y="2707254"/>
            <a:ext cx="11261597" cy="2234564"/>
          </a:xfrm>
          <a:prstGeom prst="rect">
            <a:avLst/>
          </a:prstGeom>
          <a:ln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NegativeInteger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a = </a:t>
            </a:r>
            <a:r>
              <a:rPr>
                <a:solidFill>
                  <a:srgbClr val="272AD8"/>
                </a:solidFill>
              </a:rPr>
              <a:t>5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;   </a:t>
            </a:r>
            <a:r>
              <a:t>// a =  5     (00000101)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a = ~a;      </a:t>
            </a:r>
            <a:r>
              <a:t>// a = ~a     (11111010) 1's complement of a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a += </a:t>
            </a:r>
            <a:r>
              <a:rPr>
                <a:solidFill>
                  <a:srgbClr val="272AD8"/>
                </a:solidFill>
              </a:rPr>
              <a:t>1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;      </a:t>
            </a:r>
            <a:r>
              <a:t>// a = ~a + 1 (11111011) 1's complement + 1 = 2's complement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a = </a:t>
            </a:r>
            <a:r>
              <a:rPr>
                <a:solidFill>
                  <a:srgbClr val="272AD8"/>
                </a:solidFill>
              </a:rPr>
              <a:t>-5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;      </a:t>
            </a:r>
            <a:r>
              <a:t>// a = -5     (11111011) 2's complement 5 = -5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" grpId="1"/>
      <p:bldP build="p" bldLvl="5" animBg="1" rev="0" advAuto="0" spid="77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Negative Integer (2/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Negative Integer (2/2)</a:t>
            </a:r>
          </a:p>
        </p:txBody>
      </p:sp>
      <p:sp>
        <p:nvSpPr>
          <p:cNvPr id="82" name="From 2’s complement to negative integ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From 2’s complement to negative integer</a:t>
            </a:r>
          </a:p>
          <a:p>
            <a:pPr lvl="1" marL="800100" indent="-342900">
              <a:buChar char="•"/>
            </a:pPr>
            <a:r>
              <a:t>(-a) - 1 = 1’s complement of a</a:t>
            </a:r>
          </a:p>
          <a:p>
            <a:pPr lvl="1" marL="800100" indent="-342900">
              <a:buChar char="•"/>
            </a:pPr>
            <a:r>
              <a:t>~((-a) - 1) = a</a:t>
            </a:r>
          </a:p>
          <a:p>
            <a:pPr lvl="1" marL="800100" indent="-342900">
              <a:buChar char="•"/>
            </a:pPr>
            <a:r>
              <a:t>a is positive integer, so the original binary number represents the negative integer -a</a:t>
            </a:r>
          </a:p>
          <a:p>
            <a:pPr/>
            <a:r>
              <a:t>Ex) A = 11111011</a:t>
            </a:r>
          </a:p>
          <a:p>
            <a:pPr lvl="1" marL="800100" indent="-342900">
              <a:buChar char="•"/>
            </a:pPr>
            <a:r>
              <a:t>A - 1 = 11111010</a:t>
            </a:r>
          </a:p>
          <a:p>
            <a:pPr lvl="1" marL="800100" indent="-342900">
              <a:buChar char="•"/>
            </a:pPr>
            <a:r>
              <a:t>~(A - 1) = 00000101 = +5</a:t>
            </a:r>
          </a:p>
          <a:p>
            <a:pPr lvl="1" marL="800100" indent="-342900">
              <a:buChar char="•"/>
            </a:pPr>
            <a:r>
              <a:t>So A represents -5</a:t>
            </a:r>
          </a:p>
        </p:txBody>
      </p:sp>
      <p:sp>
        <p:nvSpPr>
          <p:cNvPr id="83" name="슬라이드 번호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