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이번 강의에서는 Screen I/O 에 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이 예에서는 output의 칸을 잘 맞춰서 </a:t>
            </a:r>
          </a:p>
          <a:p>
            <a:pPr/>
            <a:r>
              <a:t>표와 같은 형태로 print하는 것을 보여주고 있습니다. </a:t>
            </a:r>
          </a:p>
          <a:p>
            <a:pPr/>
            <a:r>
              <a:t>표의 field 제목들인 Name, Age, Score와</a:t>
            </a:r>
          </a:p>
          <a:p>
            <a:pPr/>
            <a:r>
              <a:t>표의 data entry들을</a:t>
            </a:r>
          </a:p>
          <a:p>
            <a:pPr/>
            <a:r>
              <a:t>열칸씩 잡고 좌우로 justify하면서</a:t>
            </a:r>
          </a:p>
          <a:p>
            <a:pPr/>
            <a:r>
              <a:t>줄을 잘 맞추었습니다. </a:t>
            </a:r>
          </a:p>
          <a:p>
            <a:pPr/>
            <a:r>
              <a:t>마지막 statement에서는 퍼센트 앞에 달러 싸인을 놓으면서</a:t>
            </a:r>
          </a:p>
          <a:p>
            <a:pPr/>
            <a:r>
              <a:t>output 앞에 달러 싸인이 프린트 되게 하였습니다.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Keyboard input을 받기 위해 필요한 Scanner class는 </a:t>
            </a:r>
          </a:p>
          <a:p>
            <a:pPr/>
            <a:r>
              <a:t>java.util package에 들어 있습니다. </a:t>
            </a:r>
          </a:p>
          <a:p>
            <a:pPr/>
            <a:r>
              <a:t>java.util package는 Java에서 default로 import를 해 주지 않기 때문에</a:t>
            </a:r>
          </a:p>
          <a:p>
            <a:pPr/>
            <a:r>
              <a:t>명백하게 import를 해야 합니다. </a:t>
            </a:r>
          </a:p>
          <a:p>
            <a:pPr/>
            <a:r>
              <a:t>그래서 첫줄에 보면 ‘import java.util.Scanner’ 로 Scanner class를 포함시켰습니다. </a:t>
            </a:r>
          </a:p>
          <a:p>
            <a:pPr/>
            <a:r>
              <a:t>import 할 때 java.util package의 모든 class를 포함하고 싶으면</a:t>
            </a:r>
          </a:p>
          <a:p>
            <a:pPr/>
            <a:r>
              <a:t>‘import java.util.*’ 이라고 하면 되는데, </a:t>
            </a:r>
          </a:p>
          <a:p>
            <a:pPr/>
            <a:r>
              <a:t>여기서는 Scanner class만을 필요로 하기 때문에</a:t>
            </a:r>
          </a:p>
          <a:p>
            <a:pPr/>
            <a:r>
              <a:t>그것만을 import 하였습니다. </a:t>
            </a:r>
          </a:p>
          <a:p>
            <a:pPr/>
            <a:r>
              <a:t>main method 내에서 scanner object를 하나 생성하기 위해 </a:t>
            </a:r>
          </a:p>
          <a:p>
            <a:pPr/>
            <a:r>
              <a:t>new Scanner(System.in); 을 실행합니다. </a:t>
            </a:r>
          </a:p>
          <a:p>
            <a:pPr/>
            <a:r>
              <a:t>이를 통해 scanner는 하나의 Scanner object를 가리키는 reference type variable이 됩니다. </a:t>
            </a:r>
          </a:p>
          <a:p>
            <a:pPr/>
            <a:r>
              <a:t>Program이 keyboard input을 받아들이기 위해 </a:t>
            </a:r>
          </a:p>
          <a:p>
            <a:pPr/>
            <a:r>
              <a:t>프로그램을 사용하는 user에게 안내를 해 줄 필요가 있습니다. </a:t>
            </a:r>
          </a:p>
          <a:p>
            <a:pPr/>
            <a:r>
              <a:t>그래서 어떤 입력을 어떤 형식으로 하라는 안내를 해 주는 말을 화면에 보여주는데</a:t>
            </a:r>
          </a:p>
          <a:p>
            <a:pPr/>
            <a:r>
              <a:t>이를 prompt라 부릅니다. </a:t>
            </a:r>
          </a:p>
          <a:p>
            <a:pPr/>
            <a:r>
              <a:t>이 예제에서는 먼저 정수 하나를 입력받기 위해 </a:t>
            </a:r>
          </a:p>
          <a:p>
            <a:pPr/>
            <a:r>
              <a:t>“Enter an integer: “ 라는 prompt를 프린트 하였습니다. </a:t>
            </a:r>
          </a:p>
          <a:p>
            <a:pPr/>
            <a:r>
              <a:t>keyboard 입력을 받기 위한 cursor가 prompt 뒤에 바로 위치하게 하기 위해 </a:t>
            </a:r>
          </a:p>
          <a:p>
            <a:pPr/>
            <a:r>
              <a:t>System.out.println 이 아닌 Sytem.out.print 를 사용하여 prompt를 보여줍니다. </a:t>
            </a:r>
          </a:p>
          <a:p>
            <a:pPr/>
            <a:r>
              <a:t>정수를 하나 입력받는 Scanner의 method는 nextInt() 입니다. </a:t>
            </a:r>
          </a:p>
          <a:p>
            <a:pPr/>
            <a:r>
              <a:t>Keyboard로 정수를 하나 입력하고 enter를 치면 </a:t>
            </a:r>
          </a:p>
          <a:p>
            <a:pPr/>
            <a:r>
              <a:t>그 정수 값이 읽혀져 return 되고 program의 variable ‘number’ 에 저장됩니다. </a:t>
            </a:r>
          </a:p>
          <a:p>
            <a:pPr/>
            <a:r>
              <a:t>입력이 잘 되었는지를 알아보기 위해 입력된 값을 “You entered: “ 라는 String과 함께</a:t>
            </a:r>
          </a:p>
          <a:p>
            <a:pPr/>
            <a:r>
              <a:t>screen에 출력하여 확인하도록 하였습니다. </a:t>
            </a:r>
          </a:p>
          <a:p>
            <a:pPr/>
            <a:r>
              <a:t>그 아래에는 double number를 하나 keyboard를 통해 입력 받는 코드가 있습니다. </a:t>
            </a:r>
          </a:p>
          <a:p>
            <a:pPr/>
            <a:r>
              <a:t>double number를 하나 입력받는 Scanner의 method는 nextDouble() 입니다. </a:t>
            </a:r>
          </a:p>
          <a:p>
            <a:pPr/>
            <a:r>
              <a:t>이 예제에서는 예를 들어 32.534라는 double number를 keyboard로 입력하였습니다. </a:t>
            </a:r>
          </a:p>
          <a:p>
            <a:pPr/>
            <a:r>
              <a:t> 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이 부분에서는 String 하나를 keyboard로 입력하는 것을 보여줍니다. </a:t>
            </a:r>
          </a:p>
          <a:p>
            <a:pPr/>
            <a:r>
              <a:t>이 때 사용하는 Scanner의 method는 next() 입니다. </a:t>
            </a:r>
          </a:p>
          <a:p>
            <a:pPr/>
          </a:p>
          <a:p>
            <a:pPr/>
            <a:r>
              <a:t>그 아래 부분에 나오는 것은</a:t>
            </a:r>
          </a:p>
          <a:p>
            <a:pPr/>
            <a:r>
              <a:t>blank 를 무시하고 현재 cursor에서 new line 전까지의 모든 character를 </a:t>
            </a:r>
          </a:p>
          <a:p>
            <a:pPr/>
            <a:r>
              <a:t>하나의 String으로 읽어 오는 부분으로</a:t>
            </a:r>
          </a:p>
          <a:p>
            <a:pPr/>
            <a:r>
              <a:t>nextLine() method를 사용합니다. </a:t>
            </a:r>
          </a:p>
          <a:p>
            <a:pPr/>
          </a:p>
          <a:p>
            <a:pPr/>
            <a:r>
              <a:t>결국 이 프로그램의 의도는 blank가 없는 단어를 word로 하나 읽어온 후</a:t>
            </a:r>
          </a:p>
          <a:p>
            <a:pPr/>
            <a:r>
              <a:t>그 다음에 또 다른 line을 입력하여 한 줄 전체를 nextLine() 으로 입력하는 것이었을 겁니다. </a:t>
            </a:r>
          </a:p>
          <a:p>
            <a:pPr/>
            <a:r>
              <a:t>그러나 comment 부분의 output을 보면</a:t>
            </a:r>
          </a:p>
          <a:p>
            <a:pPr/>
            <a:r>
              <a:t>“Korea” 라는 하나의 단어를 String으로 읽어오고 난 후</a:t>
            </a:r>
          </a:p>
          <a:p>
            <a:pPr/>
            <a:r>
              <a:t>nextLine() 이 자동으로 읽혀지면서 </a:t>
            </a:r>
          </a:p>
          <a:p>
            <a:pPr/>
            <a:r>
              <a:t>Enter a line of text: prompt 뒤에 You entered: () 가 나옵니다. </a:t>
            </a:r>
          </a:p>
          <a:p>
            <a:pPr/>
            <a:r>
              <a:t>즉, 사용자가 입력을 하지도 않았는데 nextLine() 이 empty String을 읽었다는 뜻입니다. </a:t>
            </a:r>
          </a:p>
          <a:p>
            <a:pPr/>
            <a:r>
              <a:t>이것은 next() 로 하나의 단어를 읽어간 후, 남아 있던 “\n” 을 </a:t>
            </a:r>
          </a:p>
          <a:p>
            <a:pPr/>
            <a:r>
              <a:t>nextLine() 이 하나의 valid한 input으로 취급하여서 </a:t>
            </a:r>
          </a:p>
          <a:p>
            <a:pPr/>
            <a:r>
              <a:t>\n을 제외한 empty String을 nextLine() 으로 읽어 버리기 때문입니다.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따라서 이러한 현상에 대한 대비가 필요합니다. </a:t>
            </a:r>
          </a:p>
          <a:p>
            <a:pPr/>
            <a:r>
              <a:t>이 slide에서는 간단한 solution을 제시하고 있습니다. </a:t>
            </a:r>
          </a:p>
          <a:p>
            <a:pPr/>
            <a:r>
              <a:t>앞의 경우와 마찬가지로 String 하나인 word를 scanner.next() 로 입력 받았습니다. </a:t>
            </a:r>
          </a:p>
          <a:p>
            <a:pPr/>
            <a:r>
              <a:t>그런데 그 이후에 온전한 한 line의 text input을 입력 받기 전에 </a:t>
            </a:r>
          </a:p>
          <a:p>
            <a:pPr/>
            <a:r>
              <a:t>현재 남아 있는 “\n” 을 제거해야 할 필요가 있는 것이지요. </a:t>
            </a:r>
          </a:p>
          <a:p>
            <a:pPr/>
            <a:r>
              <a:t>그래서 이 예제에서는 scanner.nextLine() 을 한번 call하여</a:t>
            </a:r>
          </a:p>
          <a:p>
            <a:pPr/>
            <a:r>
              <a:t>“\n” 전까지의 남아 있는 입력 부분을 dummy String으로 받아 무시하는 과정을 추가하였습니다. </a:t>
            </a:r>
          </a:p>
          <a:p>
            <a:pPr/>
            <a:r>
              <a:t>이렇게 하게 되면 기존에 남아 있는 입력 부분은 모두 사라지게 되며</a:t>
            </a:r>
          </a:p>
          <a:p>
            <a:pPr/>
            <a:r>
              <a:t>그 후에 한 라인을 온전히 새로운 입력으로 받아 들이는 부분은</a:t>
            </a:r>
          </a:p>
          <a:p>
            <a:pPr/>
            <a:r>
              <a:t>정상 작동하게 됩니다.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이 부분에서도 비슷하게 dummy String으로 input out 하는 또 다른 예를 보여주고 있습니다. </a:t>
            </a:r>
          </a:p>
          <a:p>
            <a:pPr/>
            <a:r>
              <a:t>먼저 int input 하나를 nextInt() 로 받습니다. </a:t>
            </a:r>
          </a:p>
          <a:p>
            <a:pPr/>
            <a:r>
              <a:t>뒤에 한 줄을 온전히 읽기 전에 남아 있는 “\n” 를 읽어서 버리기 위하여</a:t>
            </a:r>
          </a:p>
          <a:p>
            <a:pPr/>
            <a:r>
              <a:t>dummy2 String을 하나 nextLine()으로 읽었습니다. </a:t>
            </a:r>
          </a:p>
          <a:p>
            <a:pPr/>
            <a:r>
              <a:t>그 후에 nextLine() 으로 새로운 한줄 텍스트를 읽습니다.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입력을 keyboard에서 받는 것이 아니라 String으로 input을 대신하게 할 수도 있습니다. </a:t>
            </a:r>
          </a:p>
          <a:p>
            <a:pPr/>
            <a:r>
              <a:t>java.util.Scanner를 역시 import 하였습니다. </a:t>
            </a:r>
          </a:p>
          <a:p>
            <a:pPr/>
            <a:r>
              <a:t>input으로 사용할 String을 정의합니다. </a:t>
            </a:r>
          </a:p>
          <a:p>
            <a:pPr/>
            <a:r>
              <a:t>이 예제에서는 input 이라는 String안에 String, double, int data 하나씩을 넣어 정의하였습니다. </a:t>
            </a:r>
          </a:p>
          <a:p>
            <a:pPr/>
            <a:r>
              <a:t>그리고 Scanner object를 생성할 때 Scanner의 constructor parameter로 </a:t>
            </a:r>
          </a:p>
          <a:p>
            <a:pPr/>
            <a:r>
              <a:t>System.in 대신 String input을 지정하였습니다. </a:t>
            </a:r>
          </a:p>
          <a:p>
            <a:pPr/>
            <a:r>
              <a:t>이렇게 하면 keyboard에서 읽어 오는 것이아니라 </a:t>
            </a:r>
          </a:p>
          <a:p>
            <a:pPr/>
            <a:r>
              <a:t>input을 String으로 부터 읽어올 수 있습니다. </a:t>
            </a:r>
          </a:p>
          <a:p>
            <a:pPr/>
            <a:r>
              <a:t>그 다음에는 정상적으로 String, float, int data를 하나씩 읽어 옵니다.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blank space 이외에도 다른 delimiter를 사용하여 input data를 구분할 수 있습니다. </a:t>
            </a:r>
          </a:p>
          <a:p>
            <a:pPr/>
            <a:r>
              <a:t>프로그램의 전반부는 정상적으로 String으로 부터 input을 받아 </a:t>
            </a:r>
          </a:p>
          <a:p>
            <a:pPr/>
            <a:r>
              <a:t>10 20 30 의 세 개의 정수를 입력 받아 출력하였습니다. </a:t>
            </a:r>
          </a:p>
          <a:p>
            <a:pPr/>
            <a:r>
              <a:t>두번째 Scanner object는 useDelimiter method를 사용하여</a:t>
            </a:r>
          </a:p>
          <a:p>
            <a:pPr/>
            <a:r>
              <a:t>쉼표를 delimiter로 지정하였습니다. </a:t>
            </a:r>
          </a:p>
          <a:p>
            <a:pPr/>
            <a:r>
              <a:t>따라서 “10, 20, 30” 이라는 input String을 </a:t>
            </a:r>
          </a:p>
          <a:p>
            <a:pPr/>
            <a:r>
              <a:t>10 20 30 이라는 세개의 정수로 나누어 입력 받을 수 있습니다. 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지금까지 많이 사용했던 System.out.print와 System.out.println을 사용하는</a:t>
            </a:r>
          </a:p>
          <a:p>
            <a:pPr/>
            <a:r>
              <a:t>예제 프로그램 입니다. </a:t>
            </a:r>
          </a:p>
          <a:p>
            <a:pPr/>
            <a:r>
              <a:t>System.out.print는 print가 끝난 후 줄을 바꾸지 않아서</a:t>
            </a:r>
          </a:p>
          <a:p>
            <a:pPr/>
            <a:r>
              <a:t>같은 줄에 출력이 계속 이어지게 합니다. </a:t>
            </a:r>
          </a:p>
          <a:p>
            <a:pPr/>
            <a:r>
              <a:t>System.out.println은 출력이 끝난 이후 줄을 바꿉니다. </a:t>
            </a:r>
          </a:p>
          <a:p>
            <a:pPr/>
            <a:r>
              <a:t>String과 int, boolean, char 등 다른 type과 concatenation 하여 출력이 가능합니다. </a:t>
            </a:r>
          </a:p>
          <a:p>
            <a:pPr/>
            <a:r>
              <a:t>맨 마지막 줄에 보면 “” + false 와 같이 하여 print를 했는데</a:t>
            </a:r>
          </a:p>
          <a:p>
            <a:pPr/>
            <a:r>
              <a:t>이 경우는 System.out.println(false) 해도 되고 </a:t>
            </a:r>
          </a:p>
          <a:p>
            <a:pPr/>
            <a:r>
              <a:t>empty String과 concatenation하면서 false를 String type으로 바꾸어 print를 해도 됩니다./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output에서 줄을 맞추거나 여러가지 유형으로 프린트를 할 수 있게 해 주는 method가</a:t>
            </a:r>
          </a:p>
          <a:p>
            <a:pPr/>
            <a:r>
              <a:t>System.out.printf 입니다. </a:t>
            </a:r>
          </a:p>
          <a:p>
            <a:pPr/>
            <a:r>
              <a:t>사실 printf는 원래 C와 C++에서 사용되던 것인데</a:t>
            </a:r>
          </a:p>
          <a:p>
            <a:pPr/>
            <a:r>
              <a:t>Java의 단순한 출력 기능을 보완해 주기 위하여</a:t>
            </a:r>
          </a:p>
          <a:p>
            <a:pPr/>
            <a:r>
              <a:t>Java에 추가된 것은 오래되지 않았습니다. </a:t>
            </a:r>
          </a:p>
          <a:p>
            <a:pPr/>
            <a:r>
              <a:t>printf 에는 format specifier라는 기능이 있습니다. </a:t>
            </a:r>
          </a:p>
          <a:p>
            <a:pPr/>
            <a:r>
              <a:t>print 할 data의 type에 따라 적절한 specifier를 선택할 수 있습니다. </a:t>
            </a:r>
          </a:p>
          <a:p>
            <a:pPr/>
            <a:r>
              <a:t>integer, floating-point, String, character, boolean 등의</a:t>
            </a:r>
          </a:p>
          <a:p>
            <a:pPr/>
            <a:r>
              <a:t>형식으로 print할 수 있습니다. </a:t>
            </a:r>
          </a:p>
          <a:p>
            <a:pPr/>
            <a:r>
              <a:t>%d 를 사용하여 integer 123을 출력하였습니다. </a:t>
            </a:r>
          </a:p>
          <a:p>
            <a:pPr/>
            <a:r>
              <a:t>output이 차지하는 width를 지정할 경우 %10d 와 같이 할 수 있습니다. </a:t>
            </a:r>
          </a:p>
          <a:p>
            <a:pPr/>
            <a:r>
              <a:t>이 예에서는 width를 10으로 하여 integer를 print하며</a:t>
            </a:r>
          </a:p>
          <a:p>
            <a:pPr/>
            <a:r>
              <a:t>default로 오른쪽에 붙어서 print가 되며</a:t>
            </a:r>
          </a:p>
          <a:p>
            <a:pPr/>
            <a:r>
              <a:t>width 중에 남는 부분은 blank space로 보여지게 됩니다. </a:t>
            </a:r>
          </a:p>
          <a:p>
            <a:pPr/>
            <a:r>
              <a:t>실수 출력의 경우, 정수부와 소수부의 자리수를 지정할 수 있는데</a:t>
            </a:r>
          </a:p>
          <a:p>
            <a:pPr/>
            <a:r>
              <a:t>%5.3f %10.2f 와 같이 하면 됩니다. </a:t>
            </a:r>
          </a:p>
          <a:p>
            <a:pPr/>
            <a:r>
              <a:t>이 예에서는 정수부는 제약이 없고 소수부는 두 자리로 한정한 예를 보여주고 있습니다. </a:t>
            </a:r>
          </a:p>
          <a:p>
            <a:pPr/>
            <a:r>
              <a:t>왼쪽으로 당겨 프린트하고 싶다면 퍼센트 다음에 음의 정수를 붙여서 </a:t>
            </a:r>
          </a:p>
          <a:p>
            <a:pPr/>
            <a:r>
              <a:t>칸수를 잡아주면 됩니다.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</a:t>
            </a:r>
            <a:r>
              <a:t>2</a:t>
            </a:r>
            <a:r>
              <a:t>_</a:t>
            </a:r>
            <a:r>
              <a:t>3</a:t>
            </a:r>
            <a:r>
              <a:t> </a:t>
            </a:r>
            <a:r>
              <a:t>Screen I/O</a:t>
            </a:r>
          </a:p>
        </p:txBody>
      </p:sp>
      <p:sp>
        <p:nvSpPr>
          <p:cNvPr id="39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Formatted Output: System.out.printf (2/2)</a:t>
            </a:r>
          </a:p>
        </p:txBody>
      </p:sp>
      <p:sp>
        <p:nvSpPr>
          <p:cNvPr id="93" name="슬라이드 번호 개체 틀 8"/>
          <p:cNvSpPr txBox="1"/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System.out.printf(&quot;%-10s %10s %10s\n&quot;, &quot;Name&quot;, &quot;Age&quot;, &quot;Score&quot;);…"/>
          <p:cNvSpPr txBox="1"/>
          <p:nvPr/>
        </p:nvSpPr>
        <p:spPr>
          <a:xfrm>
            <a:off x="615889" y="1060262"/>
            <a:ext cx="11043249" cy="17011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"%-10s %10s %10s\n"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"Name"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"Age"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"Score"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"%-10s %10d %10.2f\n"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"Alice"</a:t>
            </a:r>
            <a:r>
              <a:t>, </a:t>
            </a:r>
            <a:r>
              <a:rPr>
                <a:solidFill>
                  <a:srgbClr val="272AD8"/>
                </a:solidFill>
              </a:rPr>
              <a:t>30</a:t>
            </a:r>
            <a:r>
              <a:t>, </a:t>
            </a:r>
            <a:r>
              <a:rPr>
                <a:solidFill>
                  <a:srgbClr val="272AD8"/>
                </a:solidFill>
              </a:rPr>
              <a:t>88.5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"%-10s %10d %10.2f\n"</a:t>
            </a:r>
            <a:r>
              <a:t>, </a:t>
            </a:r>
            <a:r>
              <a:rPr>
                <a:solidFill>
                  <a:srgbClr val="D12F1B"/>
                </a:solidFill>
              </a:rPr>
              <a:t>"Bob"</a:t>
            </a:r>
            <a:r>
              <a:t>, </a:t>
            </a:r>
            <a:r>
              <a:rPr>
                <a:solidFill>
                  <a:srgbClr val="272AD8"/>
                </a:solidFill>
              </a:rPr>
              <a:t>25</a:t>
            </a:r>
            <a:r>
              <a:t>, </a:t>
            </a:r>
            <a:r>
              <a:rPr>
                <a:solidFill>
                  <a:srgbClr val="272AD8"/>
                </a:solidFill>
              </a:rPr>
              <a:t>91.75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"Price: $%.2f\n"</a:t>
            </a:r>
            <a:r>
              <a:t>, </a:t>
            </a:r>
            <a:r>
              <a:rPr>
                <a:solidFill>
                  <a:srgbClr val="272AD8"/>
                </a:solidFill>
              </a:rPr>
              <a:t>19.99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95" name="Name              Age      Score…"/>
          <p:cNvSpPr txBox="1"/>
          <p:nvPr/>
        </p:nvSpPr>
        <p:spPr>
          <a:xfrm>
            <a:off x="605440" y="2845721"/>
            <a:ext cx="4517786" cy="11677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Name              Age      Score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Alice              </a:t>
            </a:r>
            <a:r>
              <a:rPr>
                <a:solidFill>
                  <a:srgbClr val="272AD8"/>
                </a:solidFill>
              </a:rPr>
              <a:t>30</a:t>
            </a:r>
            <a:r>
              <a:t>      </a:t>
            </a:r>
            <a:r>
              <a:rPr>
                <a:solidFill>
                  <a:srgbClr val="272AD8"/>
                </a:solidFill>
              </a:rPr>
              <a:t>88.50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Bob                </a:t>
            </a:r>
            <a:r>
              <a:rPr>
                <a:solidFill>
                  <a:srgbClr val="272AD8"/>
                </a:solidFill>
              </a:rPr>
              <a:t>25</a:t>
            </a:r>
            <a:r>
              <a:t>      </a:t>
            </a:r>
            <a:r>
              <a:rPr>
                <a:solidFill>
                  <a:srgbClr val="272AD8"/>
                </a:solidFill>
              </a:rPr>
              <a:t>91.75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Price: $</a:t>
            </a:r>
            <a:r>
              <a:rPr>
                <a:solidFill>
                  <a:srgbClr val="272AD8"/>
                </a:solidFill>
              </a:rPr>
              <a:t>19.99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Keyboard Input (1/4)</a:t>
            </a:r>
          </a:p>
        </p:txBody>
      </p:sp>
      <p:sp>
        <p:nvSpPr>
          <p:cNvPr id="44" name="슬라이드 번호 개체 틀 2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5" name="import java.util.Scanner;…"/>
          <p:cNvSpPr txBox="1"/>
          <p:nvPr/>
        </p:nvSpPr>
        <p:spPr>
          <a:xfrm>
            <a:off x="589248" y="1087034"/>
            <a:ext cx="10967518" cy="38347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ScannerClass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sz="1800"/>
              <a:t>Scanner scanner = </a:t>
            </a:r>
            <a:r>
              <a:rPr b="1" sz="1800">
                <a:solidFill>
                  <a:srgbClr val="AD3DA4"/>
                </a:solidFill>
              </a:rPr>
              <a:t>new</a:t>
            </a:r>
            <a:r>
              <a:rPr sz="1800"/>
              <a:t> Scanner(System.in);</a:t>
            </a:r>
            <a:endParaRPr sz="1800"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System.out.print(</a:t>
            </a:r>
            <a:r>
              <a:rPr>
                <a:solidFill>
                  <a:srgbClr val="D12F1B"/>
                </a:solidFill>
              </a:rPr>
              <a:t>"Enter an integer: "</a:t>
            </a:r>
            <a:r>
              <a:t>);        </a:t>
            </a:r>
            <a:r>
              <a:rPr sz="1500">
                <a:solidFill>
                  <a:srgbClr val="2D8504"/>
                </a:solidFill>
              </a:rPr>
              <a:t>// Enter an integer:</a:t>
            </a:r>
            <a:endParaRPr sz="1500"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number = scanner.nextInt();                </a:t>
            </a:r>
            <a:r>
              <a:rPr sz="1500">
                <a:solidFill>
                  <a:srgbClr val="2D8504"/>
                </a:solidFill>
              </a:rPr>
              <a:t>// Enter an integer: 243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System.out.println(</a:t>
            </a:r>
            <a:r>
              <a:rPr>
                <a:solidFill>
                  <a:srgbClr val="D12F1B"/>
                </a:solidFill>
              </a:rPr>
              <a:t>"You entered: "</a:t>
            </a:r>
            <a:r>
              <a:t> + number);  </a:t>
            </a:r>
            <a:r>
              <a:rPr sz="1500">
                <a:solidFill>
                  <a:srgbClr val="2D8504"/>
                </a:solidFill>
              </a:rPr>
              <a:t>// You entered: 243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System.out.print(</a:t>
            </a:r>
            <a:r>
              <a:rPr>
                <a:solidFill>
                  <a:srgbClr val="D12F1B"/>
                </a:solidFill>
              </a:rPr>
              <a:t>"Enter a double number: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</a:t>
            </a:r>
            <a:r>
              <a:rPr sz="1500"/>
              <a:t>// Enter a double number: 32.534</a:t>
            </a:r>
            <a:endParaRPr sz="1500"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</a:t>
            </a:r>
            <a:r>
              <a:rPr b="1">
                <a:solidFill>
                  <a:srgbClr val="AD3DA4"/>
                </a:solidFill>
              </a:rPr>
              <a:t>double</a:t>
            </a:r>
            <a:r>
              <a:t> dnumber = scanner.nextDouble();       </a:t>
            </a:r>
            <a:r>
              <a:rPr sz="1500">
                <a:solidFill>
                  <a:srgbClr val="2D8504"/>
                </a:solidFill>
              </a:rPr>
              <a:t>// Enter a double number: 32.534</a:t>
            </a:r>
            <a:endParaRPr sz="1500"/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System.out.println(</a:t>
            </a:r>
            <a:r>
              <a:rPr>
                <a:solidFill>
                  <a:srgbClr val="D12F1B"/>
                </a:solidFill>
              </a:rPr>
              <a:t>"You entered: "</a:t>
            </a:r>
            <a:r>
              <a:t> + dnumber); </a:t>
            </a:r>
            <a:r>
              <a:rPr sz="1500">
                <a:solidFill>
                  <a:srgbClr val="2D8504"/>
                </a:solidFill>
              </a:rPr>
              <a:t>// You entered: 32.534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Keyboard Input (2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Keyboard Input (2/4)</a:t>
            </a: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System.out.print(&quot;Enter a word: &quot;);           // Enter a word:…"/>
          <p:cNvSpPr txBox="1"/>
          <p:nvPr/>
        </p:nvSpPr>
        <p:spPr>
          <a:xfrm>
            <a:off x="556145" y="1172980"/>
            <a:ext cx="11033724" cy="2234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 word: "</a:t>
            </a:r>
            <a:r>
              <a:t>);           </a:t>
            </a:r>
            <a:r>
              <a:rPr>
                <a:solidFill>
                  <a:srgbClr val="2D8504"/>
                </a:solidFill>
              </a:rPr>
              <a:t>// Enter a word: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word = scanner.next();                 </a:t>
            </a:r>
            <a:r>
              <a:rPr>
                <a:solidFill>
                  <a:srgbClr val="2D8504"/>
                </a:solidFill>
              </a:rPr>
              <a:t>// Enter a word: Korea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System.out.println(</a:t>
            </a:r>
            <a:r>
              <a:rPr>
                <a:solidFill>
                  <a:srgbClr val="D12F1B"/>
                </a:solidFill>
              </a:rPr>
              <a:t>"You entered: "</a:t>
            </a:r>
            <a:r>
              <a:t> + word);   </a:t>
            </a:r>
            <a:r>
              <a:rPr>
                <a:solidFill>
                  <a:srgbClr val="2D8504"/>
                </a:solidFill>
              </a:rPr>
              <a:t>// You entered: Korea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 line of text: "</a:t>
            </a:r>
            <a:r>
              <a:t>);   </a:t>
            </a:r>
            <a:r>
              <a:rPr>
                <a:solidFill>
                  <a:srgbClr val="2D8504"/>
                </a:solidFill>
              </a:rPr>
              <a:t>// Enter a line of text: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line = scanner.nextLine();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System.out.println(</a:t>
            </a:r>
            <a:r>
              <a:rPr>
                <a:solidFill>
                  <a:srgbClr val="D12F1B"/>
                </a:solidFill>
              </a:rPr>
              <a:t>"You entered: </a:t>
            </a:r>
            <a:r>
              <a:rPr>
                <a:solidFill>
                  <a:srgbClr val="C13F2A"/>
                </a:solidFill>
              </a:rPr>
              <a:t>("</a:t>
            </a:r>
            <a:r>
              <a:t> +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line + </a:t>
            </a:r>
            <a:r>
              <a:rPr>
                <a:solidFill>
                  <a:srgbClr val="C13F2A"/>
                </a:solidFill>
              </a:rPr>
              <a:t>")"</a:t>
            </a:r>
            <a:r>
              <a:t>);       </a:t>
            </a:r>
            <a:r>
              <a:rPr>
                <a:solidFill>
                  <a:srgbClr val="478325"/>
                </a:solidFill>
              </a:rPr>
              <a:t>// Enter a line of text: You entered: ()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Keyboard Input (3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Keyboard Input (3/4)</a:t>
            </a:r>
          </a:p>
        </p:txBody>
      </p:sp>
      <p:sp>
        <p:nvSpPr>
          <p:cNvPr id="56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System.out.print(&quot;Enter a word: &quot;);         // Enter a word:…"/>
          <p:cNvSpPr txBox="1"/>
          <p:nvPr/>
        </p:nvSpPr>
        <p:spPr>
          <a:xfrm>
            <a:off x="550039" y="1139197"/>
            <a:ext cx="11261598" cy="2234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 word: "</a:t>
            </a:r>
            <a:r>
              <a:t>);         </a:t>
            </a:r>
            <a:r>
              <a:rPr>
                <a:solidFill>
                  <a:srgbClr val="2D8504"/>
                </a:solidFill>
              </a:rPr>
              <a:t>// Enter a word: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word2 = scanner.next();              </a:t>
            </a:r>
            <a:r>
              <a:rPr>
                <a:solidFill>
                  <a:srgbClr val="2D8504"/>
                </a:solidFill>
              </a:rPr>
              <a:t>// Enter a word: Korea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System.out.println(</a:t>
            </a:r>
            <a:r>
              <a:rPr>
                <a:solidFill>
                  <a:srgbClr val="D12F1B"/>
                </a:solidFill>
              </a:rPr>
              <a:t>"You entered: "</a:t>
            </a:r>
            <a:r>
              <a:t> + word2);</a:t>
            </a:r>
            <a:r>
              <a:rPr>
                <a:solidFill>
                  <a:srgbClr val="2D8504"/>
                </a:solidFill>
              </a:rPr>
              <a:t>// You entered: Korea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dummy = scanner.nextLine();          </a:t>
            </a:r>
            <a:r>
              <a:rPr>
                <a:solidFill>
                  <a:srgbClr val="2D8504"/>
                </a:solidFill>
              </a:rPr>
              <a:t>// read out dummy = "\n";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 line of text: 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Enter a line of text: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line2 = scanner.nextLine();          </a:t>
            </a:r>
            <a:r>
              <a:rPr>
                <a:solidFill>
                  <a:srgbClr val="2D8504"/>
                </a:solidFill>
              </a:rPr>
              <a:t>// Enter a line of text: Seoul Busan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System.out.println(</a:t>
            </a:r>
            <a:r>
              <a:rPr>
                <a:solidFill>
                  <a:srgbClr val="D12F1B"/>
                </a:solidFill>
              </a:rPr>
              <a:t>"You entered: ("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line2 + </a:t>
            </a:r>
            <a:r>
              <a:rPr>
                <a:solidFill>
                  <a:srgbClr val="D12F1B"/>
                </a:solidFill>
              </a:rPr>
              <a:t>")"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</a:t>
            </a:r>
            <a:r>
              <a:t>// You entered: (Seoul Busan)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Keyboard Input (4/4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Keyboard Input (4/4)</a:t>
            </a:r>
          </a:p>
        </p:txBody>
      </p:sp>
      <p:sp>
        <p:nvSpPr>
          <p:cNvPr id="62" name="슬라이드 번호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System.out.print(&quot;Enter an integer: &quot;);    // Enter an integer:…"/>
          <p:cNvSpPr txBox="1"/>
          <p:nvPr/>
        </p:nvSpPr>
        <p:spPr>
          <a:xfrm>
            <a:off x="583822" y="1086051"/>
            <a:ext cx="11024356" cy="19678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an integer: "</a:t>
            </a:r>
            <a:r>
              <a:t>);    </a:t>
            </a:r>
            <a:r>
              <a:rPr>
                <a:solidFill>
                  <a:srgbClr val="2D8504"/>
                </a:solidFill>
              </a:rPr>
              <a:t>// Enter an integer: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int</a:t>
            </a:r>
            <a:r>
              <a:t> num = scanner.nextInt();               </a:t>
            </a:r>
            <a:r>
              <a:rPr>
                <a:solidFill>
                  <a:srgbClr val="2D8504"/>
                </a:solidFill>
              </a:rPr>
              <a:t>// Enter an integer: 243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dummy2 = scanner.nextLine();        </a:t>
            </a:r>
            <a:r>
              <a:rPr>
                <a:solidFill>
                  <a:srgbClr val="2D8504"/>
                </a:solidFill>
              </a:rPr>
              <a:t>// read out dummy2 = "\n"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System.out.print(</a:t>
            </a:r>
            <a:r>
              <a:rPr>
                <a:solidFill>
                  <a:srgbClr val="D12F1B"/>
                </a:solidFill>
              </a:rPr>
              <a:t>"Enter a line of text: "</a:t>
            </a:r>
            <a:r>
              <a:t>);</a:t>
            </a:r>
            <a:r>
              <a:rPr>
                <a:solidFill>
                  <a:srgbClr val="2D8504"/>
                </a:solidFill>
              </a:rPr>
              <a:t>// Enter a line of text: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line3 = scanner.nextLine();         </a:t>
            </a:r>
            <a:r>
              <a:rPr>
                <a:solidFill>
                  <a:srgbClr val="2D8504"/>
                </a:solidFill>
              </a:rPr>
              <a:t>// Enter a line of text: Seoul Busan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System.out.println(</a:t>
            </a:r>
            <a:r>
              <a:rPr>
                <a:solidFill>
                  <a:srgbClr val="D12F1B"/>
                </a:solidFill>
              </a:rPr>
              <a:t>"You entered: </a:t>
            </a:r>
            <a:r>
              <a:rPr>
                <a:solidFill>
                  <a:srgbClr val="C13F2A"/>
                </a:solidFill>
              </a:rPr>
              <a:t>("</a:t>
            </a:r>
            <a:r>
              <a:t> + num + 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</a:t>
            </a:r>
            <a:r>
              <a:rPr>
                <a:solidFill>
                  <a:srgbClr val="C13F2A"/>
                </a:solidFill>
              </a:rPr>
              <a:t>") ("</a:t>
            </a:r>
            <a:r>
              <a:t> + line3 + </a:t>
            </a:r>
            <a:r>
              <a:rPr>
                <a:solidFill>
                  <a:srgbClr val="C13F2A"/>
                </a:solidFill>
              </a:rPr>
              <a:t>")"</a:t>
            </a:r>
            <a:r>
              <a:rPr>
                <a:solidFill>
                  <a:srgbClr val="272727"/>
                </a:solidFill>
              </a:rPr>
              <a:t>); </a:t>
            </a:r>
            <a:r>
              <a:t>      </a:t>
            </a:r>
            <a:r>
              <a:rPr>
                <a:solidFill>
                  <a:srgbClr val="478325"/>
                </a:solidFill>
              </a:rPr>
              <a:t>// You entered: (243) (Seoul Busan)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Input by String</a:t>
            </a:r>
          </a:p>
        </p:txBody>
      </p:sp>
      <p:sp>
        <p:nvSpPr>
          <p:cNvPr id="68" name="슬라이드 번호 개체 틀 2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import java.util.Scanner;…"/>
          <p:cNvSpPr txBox="1"/>
          <p:nvPr/>
        </p:nvSpPr>
        <p:spPr>
          <a:xfrm>
            <a:off x="604304" y="1105382"/>
            <a:ext cx="10983393" cy="3568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InputByString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input = </a:t>
            </a:r>
            <a:r>
              <a:rPr>
                <a:solidFill>
                  <a:srgbClr val="D12F1B"/>
                </a:solidFill>
              </a:rPr>
              <a:t>"Korea 123.456 5678"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scanner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</a:t>
            </a:r>
            <a:r>
              <a:rPr>
                <a:solidFill>
                  <a:srgbClr val="FF2600"/>
                </a:solidFill>
              </a:rPr>
              <a:t>input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str = scanner.next();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float</a:t>
            </a:r>
            <a:r>
              <a:t> fnum = scanner.nextFloat();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inum = scanner.nextInt();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System.out.println(str + </a:t>
            </a:r>
            <a:r>
              <a:rPr>
                <a:solidFill>
                  <a:srgbClr val="D12F1B"/>
                </a:solidFill>
              </a:rPr>
              <a:t>" "</a:t>
            </a:r>
            <a:r>
              <a:t> + fnum + </a:t>
            </a:r>
            <a:r>
              <a:rPr>
                <a:solidFill>
                  <a:srgbClr val="D12F1B"/>
                </a:solidFill>
              </a:rPr>
              <a:t>" "</a:t>
            </a:r>
            <a:r>
              <a:t> + inum);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OUTPUT: Korea 123.456 5678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Changing Delimiters</a:t>
            </a:r>
          </a:p>
        </p:txBody>
      </p:sp>
      <p:sp>
        <p:nvSpPr>
          <p:cNvPr id="74" name="슬라이드 번호 개체 틀 2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import java.util.Scanner;…"/>
          <p:cNvSpPr txBox="1"/>
          <p:nvPr/>
        </p:nvSpPr>
        <p:spPr>
          <a:xfrm>
            <a:off x="617590" y="1071630"/>
            <a:ext cx="10910834" cy="43681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InputDelimiter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input = </a:t>
            </a:r>
            <a:r>
              <a:rPr>
                <a:solidFill>
                  <a:srgbClr val="D12F1B"/>
                </a:solidFill>
              </a:rPr>
              <a:t>"10 20 30"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scanner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Scanner(input);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(scanner.hasNextInt())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System.out.println(scanner.nextInt());  </a:t>
            </a:r>
            <a:r>
              <a:rPr>
                <a:solidFill>
                  <a:srgbClr val="2D8504"/>
                </a:solidFill>
              </a:rPr>
              <a:t>// 10 20 30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String input2 = </a:t>
            </a:r>
            <a:r>
              <a:rPr>
                <a:solidFill>
                  <a:srgbClr val="D12F1B"/>
                </a:solidFill>
              </a:rPr>
              <a:t>"10,20,30"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scanner2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Scanner(input2).</a:t>
            </a:r>
            <a:r>
              <a:rPr>
                <a:solidFill>
                  <a:srgbClr val="FF2600"/>
                </a:solidFill>
              </a:rPr>
              <a:t>useDelimiter</a:t>
            </a:r>
            <a:r>
              <a:t>(</a:t>
            </a:r>
            <a:r>
              <a:rPr>
                <a:solidFill>
                  <a:srgbClr val="D12F1B"/>
                </a:solidFill>
              </a:rPr>
              <a:t>","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(scanner2.hasNextInt())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System.out.println(scanner2.nextInt()); </a:t>
            </a:r>
            <a:r>
              <a:rPr>
                <a:solidFill>
                  <a:srgbClr val="2D8504"/>
                </a:solidFill>
              </a:rPr>
              <a:t>// 10 20 30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System.out.print(),</a:t>
            </a:r>
            <a:r>
              <a:t> </a:t>
            </a:r>
            <a:r>
              <a:t>System.out.println()</a:t>
            </a:r>
          </a:p>
        </p:txBody>
      </p:sp>
      <p:sp>
        <p:nvSpPr>
          <p:cNvPr id="80" name="슬라이드 번호 개체 틀 8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public class SystemOutPrint {…"/>
          <p:cNvSpPr txBox="1"/>
          <p:nvPr/>
        </p:nvSpPr>
        <p:spPr>
          <a:xfrm>
            <a:off x="572546" y="1240547"/>
            <a:ext cx="11046908" cy="35680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SystemOutPrint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System.out.print(</a:t>
            </a:r>
            <a:r>
              <a:rPr>
                <a:solidFill>
                  <a:srgbClr val="D12F1B"/>
                </a:solidFill>
              </a:rPr>
              <a:t>"Hello, "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Hello,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System.out.print(</a:t>
            </a:r>
            <a:r>
              <a:rPr>
                <a:solidFill>
                  <a:srgbClr val="D12F1B"/>
                </a:solidFill>
              </a:rPr>
              <a:t>"World!"</a:t>
            </a:r>
            <a:r>
              <a:t>);  </a:t>
            </a:r>
            <a:r>
              <a:rPr>
                <a:solidFill>
                  <a:srgbClr val="2D8504"/>
                </a:solidFill>
              </a:rPr>
              <a:t>// Hello, World!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System.out.println(</a:t>
            </a:r>
            <a:r>
              <a:rPr>
                <a:solidFill>
                  <a:srgbClr val="D12F1B"/>
                </a:solidFill>
              </a:rPr>
              <a:t>"Hello, World!"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 </a:t>
            </a:r>
            <a:r>
              <a:t>// Hello, World!Hello, World!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System.out.println(</a:t>
            </a:r>
            <a:r>
              <a:t>"Welcome to Java programming."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Welcome to Java programming.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"Number: "</a:t>
            </a:r>
            <a:r>
              <a:t> + </a:t>
            </a:r>
            <a:r>
              <a:rPr>
                <a:solidFill>
                  <a:srgbClr val="272AD8"/>
                </a:solidFill>
              </a:rPr>
              <a:t>123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Number: 123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"Boolean: "</a:t>
            </a:r>
            <a:r>
              <a:t> + </a:t>
            </a:r>
            <a:r>
              <a:rPr b="1">
                <a:solidFill>
                  <a:srgbClr val="AD3DA4"/>
                </a:solidFill>
              </a:rPr>
              <a:t>true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Boolean: true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"Character: "</a:t>
            </a:r>
            <a:r>
              <a:t> + </a:t>
            </a:r>
            <a:r>
              <a:rPr>
                <a:solidFill>
                  <a:srgbClr val="272AD8"/>
                </a:solidFill>
              </a:rPr>
              <a:t>'A'</a:t>
            </a:r>
            <a:r>
              <a:t>); </a:t>
            </a:r>
            <a:r>
              <a:rPr>
                <a:solidFill>
                  <a:srgbClr val="2D8504"/>
                </a:solidFill>
              </a:rPr>
              <a:t>// Character: A       </a:t>
            </a:r>
            <a:endParaRPr>
              <a:solidFill>
                <a:srgbClr val="2D8504"/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2D8504"/>
                </a:solidFill>
              </a:rPr>
              <a:t>        </a:t>
            </a:r>
            <a:r>
              <a:t>System.out.println(</a:t>
            </a:r>
            <a:r>
              <a:rPr>
                <a:solidFill>
                  <a:srgbClr val="D12F1B"/>
                </a:solidFill>
              </a:rPr>
              <a:t>""</a:t>
            </a:r>
            <a:r>
              <a:t> + </a:t>
            </a:r>
            <a:r>
              <a:rPr b="1">
                <a:solidFill>
                  <a:srgbClr val="AD3DA4"/>
                </a:solidFill>
              </a:rPr>
              <a:t>false</a:t>
            </a:r>
            <a:r>
              <a:t>); </a:t>
            </a:r>
            <a:r>
              <a:rPr>
                <a:solidFill>
                  <a:srgbClr val="468225"/>
                </a:solidFill>
              </a:rPr>
              <a:t>// false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Formatted Output: System.out.printf (1/2)</a:t>
            </a:r>
          </a:p>
        </p:txBody>
      </p:sp>
      <p:sp>
        <p:nvSpPr>
          <p:cNvPr id="86" name="텍스트 개체 틀 2"/>
          <p:cNvSpPr txBox="1"/>
          <p:nvPr>
            <p:ph type="body" sz="quarter" idx="1"/>
          </p:nvPr>
        </p:nvSpPr>
        <p:spPr>
          <a:xfrm>
            <a:off x="551382" y="953344"/>
            <a:ext cx="11043248" cy="482601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Format Specifiers: </a:t>
            </a:r>
            <a:r>
              <a:rPr>
                <a:solidFill>
                  <a:srgbClr val="FF2600"/>
                </a:solidFill>
              </a:rPr>
              <a:t>%d</a:t>
            </a:r>
            <a:r>
              <a:t>: Integer  </a:t>
            </a:r>
            <a:r>
              <a:rPr>
                <a:solidFill>
                  <a:srgbClr val="FF2600"/>
                </a:solidFill>
              </a:rPr>
              <a:t>%f</a:t>
            </a:r>
            <a:r>
              <a:t>: Floating-point  </a:t>
            </a:r>
            <a:r>
              <a:rPr>
                <a:solidFill>
                  <a:srgbClr val="FF2600"/>
                </a:solidFill>
              </a:rPr>
              <a:t>%s</a:t>
            </a:r>
            <a:r>
              <a:t>: String  </a:t>
            </a:r>
            <a:r>
              <a:rPr>
                <a:solidFill>
                  <a:srgbClr val="FF2600"/>
                </a:solidFill>
              </a:rPr>
              <a:t>%c</a:t>
            </a:r>
            <a:r>
              <a:t>: Character  </a:t>
            </a:r>
            <a:r>
              <a:rPr>
                <a:solidFill>
                  <a:srgbClr val="FF2600"/>
                </a:solidFill>
              </a:rPr>
              <a:t>%b</a:t>
            </a:r>
            <a:r>
              <a:t>: Boolean</a:t>
            </a:r>
          </a:p>
        </p:txBody>
      </p:sp>
      <p:sp>
        <p:nvSpPr>
          <p:cNvPr id="87" name="슬라이드 번호 개체 틀 8"/>
          <p:cNvSpPr txBox="1"/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public class SystemOutPrintf {…"/>
          <p:cNvSpPr txBox="1"/>
          <p:nvPr/>
        </p:nvSpPr>
        <p:spPr>
          <a:xfrm>
            <a:off x="674140" y="1452372"/>
            <a:ext cx="10797734" cy="27679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SystemOutPrintf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"Formatted number: %d\n"</a:t>
            </a:r>
            <a:r>
              <a:t>, </a:t>
            </a:r>
            <a:r>
              <a:rPr>
                <a:solidFill>
                  <a:srgbClr val="272AD8"/>
                </a:solidFill>
              </a:rPr>
              <a:t>123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Formatted number: 123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"Width 10: %10d\n"</a:t>
            </a:r>
            <a:r>
              <a:t>, </a:t>
            </a:r>
            <a:r>
              <a:rPr>
                <a:solidFill>
                  <a:srgbClr val="272AD8"/>
                </a:solidFill>
              </a:rPr>
              <a:t>123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Width 10:        123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System.out.printf(</a:t>
            </a:r>
            <a:r>
              <a:t>"Two decimal places: %.2f\n"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, </a:t>
            </a:r>
            <a:r>
              <a:rPr>
                <a:solidFill>
                  <a:srgbClr val="272AD8"/>
                </a:solidFill>
              </a:rPr>
              <a:t>123.456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Two decimal places: 123.46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System.out.printf(</a:t>
            </a:r>
            <a:r>
              <a:rPr>
                <a:solidFill>
                  <a:srgbClr val="D12F1B"/>
                </a:solidFill>
              </a:rPr>
              <a:t>"Left justified: %-10d|\n"</a:t>
            </a:r>
            <a:r>
              <a:t>, </a:t>
            </a:r>
            <a:r>
              <a:rPr>
                <a:solidFill>
                  <a:srgbClr val="272AD8"/>
                </a:solidFill>
              </a:rPr>
              <a:t>123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</a:t>
            </a:r>
            <a:r>
              <a:t>// Left justified: 123       |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