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나눔스퀘어 네오 OTF Regular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Col>
    <a:la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>
          <a:latin typeface="나눔스퀘어 네오 OTF Bold"/>
          <a:ea typeface="나눔스퀘어 네오 OTF Bold"/>
          <a:cs typeface="나눔스퀘어 네오 OTF Bold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82"/>
    <p:restoredTop sz="94643"/>
  </p:normalViewPr>
  <p:slideViewPr>
    <p:cSldViewPr snapToGrid="0">
      <p:cViewPr varScale="1">
        <p:scale>
          <a:sx n="125" d="100"/>
          <a:sy n="125" d="100"/>
        </p:scale>
        <p:origin x="7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6" name="Shape 3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500">
        <a:latin typeface="+mj-lt"/>
        <a:ea typeface="+mj-ea"/>
        <a:cs typeface="+mj-cs"/>
        <a:sym typeface="나눔스퀘어 네오 OTF Regular"/>
      </a:defRPr>
    </a:lvl1pPr>
    <a:lvl2pPr indent="228600" latinLnBrk="0">
      <a:defRPr sz="1500">
        <a:latin typeface="+mj-lt"/>
        <a:ea typeface="+mj-ea"/>
        <a:cs typeface="+mj-cs"/>
        <a:sym typeface="나눔스퀘어 네오 OTF Regular"/>
      </a:defRPr>
    </a:lvl2pPr>
    <a:lvl3pPr indent="457200" latinLnBrk="0">
      <a:defRPr sz="1500">
        <a:latin typeface="+mj-lt"/>
        <a:ea typeface="+mj-ea"/>
        <a:cs typeface="+mj-cs"/>
        <a:sym typeface="나눔스퀘어 네오 OTF Regular"/>
      </a:defRPr>
    </a:lvl3pPr>
    <a:lvl4pPr indent="685800" latinLnBrk="0">
      <a:defRPr sz="1500">
        <a:latin typeface="+mj-lt"/>
        <a:ea typeface="+mj-ea"/>
        <a:cs typeface="+mj-cs"/>
        <a:sym typeface="나눔스퀘어 네오 OTF Regular"/>
      </a:defRPr>
    </a:lvl4pPr>
    <a:lvl5pPr indent="914400" latinLnBrk="0">
      <a:defRPr sz="1500">
        <a:latin typeface="+mj-lt"/>
        <a:ea typeface="+mj-ea"/>
        <a:cs typeface="+mj-cs"/>
        <a:sym typeface="나눔스퀘어 네오 OTF Regular"/>
      </a:defRPr>
    </a:lvl5pPr>
    <a:lvl6pPr indent="1143000" latinLnBrk="0">
      <a:defRPr sz="1500">
        <a:latin typeface="+mj-lt"/>
        <a:ea typeface="+mj-ea"/>
        <a:cs typeface="+mj-cs"/>
        <a:sym typeface="나눔스퀘어 네오 OTF Regular"/>
      </a:defRPr>
    </a:lvl6pPr>
    <a:lvl7pPr indent="1371600" latinLnBrk="0">
      <a:defRPr sz="1500">
        <a:latin typeface="+mj-lt"/>
        <a:ea typeface="+mj-ea"/>
        <a:cs typeface="+mj-cs"/>
        <a:sym typeface="나눔스퀘어 네오 OTF Regular"/>
      </a:defRPr>
    </a:lvl7pPr>
    <a:lvl8pPr indent="1600200" latinLnBrk="0">
      <a:defRPr sz="1500">
        <a:latin typeface="+mj-lt"/>
        <a:ea typeface="+mj-ea"/>
        <a:cs typeface="+mj-cs"/>
        <a:sym typeface="나눔스퀘어 네오 OTF Regular"/>
      </a:defRPr>
    </a:lvl8pPr>
    <a:lvl9pPr indent="1828800" latinLnBrk="0">
      <a:defRPr sz="1500">
        <a:latin typeface="+mj-lt"/>
        <a:ea typeface="+mj-ea"/>
        <a:cs typeface="+mj-cs"/>
        <a:sym typeface="나눔스퀘어 네오 OTF Regular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41" name="Shape 4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이 강의에서는 array에 대해 강의하겠습니다. 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10</a:t>
            </a:r>
          </a:p>
          <a:p>
            <a:endParaRPr/>
          </a:p>
          <a:p>
            <a:r>
              <a:t>이렇게 하면 args[0]와 args[1] 을 terminal에서 입력한 것과 같이</a:t>
            </a:r>
          </a:p>
          <a:p>
            <a:r>
              <a:t>입력할 수 있습니다. 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Shape 1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30" name="Shape 13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11</a:t>
            </a:r>
          </a:p>
          <a:p>
            <a:endParaRPr/>
          </a:p>
          <a:p>
            <a:r>
              <a:t>이 slide는 다차원 array를 정의하는 예를 보여주고 있습니다. </a:t>
            </a:r>
          </a:p>
          <a:p>
            <a:r>
              <a:t>array1은 2개의 row와 3개의 column을 가진 2 x 3 의 다차원 array 입니다. </a:t>
            </a:r>
          </a:p>
          <a:p>
            <a:r>
              <a:t>array의 element값들을 채우기 위해 nested for 문이 사용되었습니다. </a:t>
            </a:r>
          </a:p>
          <a:p>
            <a:r>
              <a:t>각 element array1[i][j]는 i + j 값으로 채워졌습니다. </a:t>
            </a:r>
          </a:p>
          <a:p>
            <a:r>
              <a:t>그림을 보면 array1 reference variable은 </a:t>
            </a:r>
          </a:p>
          <a:p>
            <a:r>
              <a:t>첫번째 row의 reference array1[0]를 가리키고 있습니다. </a:t>
            </a:r>
          </a:p>
          <a:p>
            <a:r>
              <a:t>array1[0]와 array1[1]은 첫번 dimension을 나타내는 reference들인데</a:t>
            </a:r>
          </a:p>
          <a:p>
            <a:r>
              <a:t>그들이 연속된 메모리 공간에 존재함을 눈여겨보아야 합니다. </a:t>
            </a:r>
          </a:p>
          <a:p>
            <a:r>
              <a:t>array1[0]는 array1[0][0]를 가리키고 있고,</a:t>
            </a:r>
          </a:p>
          <a:p>
            <a:r>
              <a:t>여기서부터 같은 row에 속하는 element 3개가 연속되어 있습니다. </a:t>
            </a:r>
          </a:p>
          <a:p>
            <a:r>
              <a:t>또, array2[1]이 가리키는 array2[1][0], array2[1][1], array2[1][2] 의 세 element들도</a:t>
            </a:r>
          </a:p>
          <a:p>
            <a:r>
              <a:t>연속된 메모리공간에 있습니다. </a:t>
            </a:r>
          </a:p>
          <a:p>
            <a:r>
              <a:t>하지만 array1[0][2]와 array2[1][0]가 반드시 연속된 공간에 자리할 필요는 없습니다.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Shape 14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" name="Shape 14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12</a:t>
            </a:r>
          </a:p>
          <a:p>
            <a:endParaRPr/>
          </a:p>
          <a:p>
            <a:r>
              <a:t>array2는 3개의 row를 가졌지만</a:t>
            </a:r>
          </a:p>
          <a:p>
            <a:r>
              <a:t>각 row는 서로 다른 갯수의 column을 가지고 있습니다. </a:t>
            </a:r>
          </a:p>
          <a:p>
            <a:r>
              <a:t>Java에서는 이럴게 이빨빠진 형태의 다차원 array도 가능합니다.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hape 150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1" name="Shape 151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13</a:t>
            </a:r>
          </a:p>
          <a:p>
            <a:endParaRPr/>
          </a:p>
          <a:p>
            <a:r>
              <a:t>class object들의 array를 고려하기 위해 </a:t>
            </a:r>
          </a:p>
          <a:p>
            <a:r>
              <a:t>int x 라는 하나의 instance variable을 가지고 있는 간단한 Data class를 먼저 정의하였습니다. </a:t>
            </a:r>
          </a:p>
          <a:p>
            <a:r>
              <a:t>이 Data class의 array를 만들 경우, 먼저 Data object의 reference를 담을 array를 create합니다. </a:t>
            </a:r>
          </a:p>
          <a:p>
            <a:r>
              <a:t>그 후에 reference array의 element를 하나씩 돌며 Data object를 하나씩 개별적으로 생성합니다. </a:t>
            </a:r>
          </a:p>
          <a:p>
            <a:r>
              <a:t>class object를 element로 가지는 array의 경우, 이 두가지의 step이 필요합니다.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Shape 158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9" name="Shape 159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18</a:t>
            </a:r>
          </a:p>
          <a:p>
            <a:endParaRPr/>
          </a:p>
          <a:p>
            <a:r>
              <a:t>enumeration type은 enumeration constant 중 하나의 값을 가질 수 있는 type을 말합니다. </a:t>
            </a:r>
          </a:p>
          <a:p>
            <a:r>
              <a:t>먼저 Day라는 enumeration type이 정의되었는데</a:t>
            </a:r>
          </a:p>
          <a:p>
            <a:r>
              <a:t>SUNDAY부터 SATURDAY까지 각 요일을 나타내는 constant들이 이 type에 정의되었습니다. </a:t>
            </a:r>
          </a:p>
          <a:p>
            <a:r>
              <a:t>프로그램에서 today variable이 enumeration인 Day type으로 declare되면서</a:t>
            </a:r>
          </a:p>
          <a:p>
            <a:r>
              <a:t>Day.WEDNESDAY로 initialize되었습니다. </a:t>
            </a:r>
          </a:p>
          <a:p>
            <a:r>
              <a:t>today variable을 print하면 WEDNESDAY가 프린트됩니다. </a:t>
            </a:r>
          </a:p>
          <a:p>
            <a:r>
              <a:t>그 아래 switch 문에서는 today가 SATURDAY나 SUNDAY이면</a:t>
            </a:r>
          </a:p>
          <a:p>
            <a:r>
              <a:t>weekend 라고 프린트되고</a:t>
            </a:r>
          </a:p>
          <a:p>
            <a:r>
              <a:t>토, 일요일이 아닌 나머지 요일이면 weekday라고 프린트됩니다.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Shape 1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6" name="Shape 1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19</a:t>
            </a:r>
          </a:p>
          <a:p>
            <a:endParaRPr/>
          </a:p>
          <a:p>
            <a:r>
              <a:t>모든 요일들을 프린트하는 코드입니다. </a:t>
            </a:r>
          </a:p>
          <a:p>
            <a:r>
              <a:t>enumeration type인 day의 method인</a:t>
            </a:r>
          </a:p>
          <a:p>
            <a:r>
              <a:t>Day.values() 는 enumeration의 모든 constant를 array로 만들어 return합니다. </a:t>
            </a:r>
          </a:p>
          <a:p>
            <a:r>
              <a:t>day.name() 은 enumeration constant를 String으로 바꾸어 return 합니다. </a:t>
            </a:r>
          </a:p>
          <a:p>
            <a:r>
              <a:t>day.ordinal() 은 0번째 부터 시작하여 몇번째 element인지를 return합니다. </a:t>
            </a:r>
          </a:p>
          <a:p>
            <a:r>
              <a:t>day 자체를 프린트 시도하면 역시 day.name() 과 마찬가지로</a:t>
            </a:r>
          </a:p>
          <a:p>
            <a:r>
              <a:t>String으로 바뀌어서 프린트 됩니다. </a:t>
            </a:r>
          </a:p>
          <a:p>
            <a:r>
              <a:t>valueOf method는 주어진 String을 이름으로 가진 enumeration value가 return 됩니다. 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Shape 53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54" name="Shape 54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2</a:t>
            </a:r>
          </a:p>
          <a:p>
            <a:endParaRPr/>
          </a:p>
          <a:p>
            <a:r>
              <a:t>Array란 같은 type의 데이터 element들이 모인 자료구조로서,</a:t>
            </a:r>
          </a:p>
          <a:p>
            <a:r>
              <a:t>메모리의 연속된 공간을 차지하고 있고,</a:t>
            </a:r>
          </a:p>
          <a:p>
            <a:r>
              <a:t>각 element를 index를 이용하여 access할 수 있습니다.</a:t>
            </a:r>
          </a:p>
          <a:p>
            <a:r>
              <a:t>그림을 보면, scores array에는 30개의 정수들이 모여 있는데</a:t>
            </a:r>
          </a:p>
          <a:p>
            <a:r>
              <a:t>각 element는 0부터 29까지의 index를 이용하여 access 가능합니다.  </a:t>
            </a:r>
          </a:p>
          <a:p>
            <a:r>
              <a:t>오른쪽처첨 각 element를 읽어오거나 element에 value를 쓸 때에는</a:t>
            </a:r>
          </a:p>
          <a:p>
            <a:r>
              <a:t>bracket [ ] 안에 index를 넣어 개별적인 element를 참조할 수 있습니다. 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0" name="Shape 6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3</a:t>
            </a:r>
          </a:p>
          <a:p>
            <a:endParaRPr/>
          </a:p>
          <a:p>
            <a:r>
              <a:t>array를 선언, 즉, declaration 하는 크게 두 가지 방법이 있습니다. </a:t>
            </a:r>
          </a:p>
          <a:p>
            <a:r>
              <a:t>Type과 빈 bracket을 쓰고, 뒤에 array 변수를 쓰는 첫번째 방법이 있고</a:t>
            </a:r>
          </a:p>
          <a:p>
            <a:r>
              <a:t>Type과 변수이름을 쓰고 난 뒤에 빈 bracket을 쓰는 두번째 방법이있습니다. </a:t>
            </a:r>
          </a:p>
          <a:p>
            <a:r>
              <a:t>어느쪽을 쓰던지 상관이 없으나</a:t>
            </a:r>
          </a:p>
          <a:p>
            <a:r>
              <a:t>이 중에 첫번째 방법이 더 많이 쓰이고 있습니다.</a:t>
            </a:r>
          </a:p>
          <a:p>
            <a:r>
              <a:t>또 한가지 언급할 것은, 이 상태로는 각 element를 위한 memory가 </a:t>
            </a:r>
          </a:p>
          <a:p>
            <a:r>
              <a:t>아직 allocate, 즉, 할당되지 않았다는 것입니다.  </a:t>
            </a:r>
          </a:p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4</a:t>
            </a:r>
          </a:p>
          <a:p>
            <a:endParaRPr/>
          </a:p>
          <a:p>
            <a:r>
              <a:t>Array를 declare하면서 동시에 데이터를 initialize하는 방법이 있습니다. </a:t>
            </a:r>
          </a:p>
          <a:p>
            <a:r>
              <a:t>Declaration의 variable 뒤에 이퀄을 쓰고 브레이스 { 를 열고</a:t>
            </a:r>
          </a:p>
          <a:p>
            <a:r>
              <a:t>element를 하나씩 나열한 후 브레이스 } 를 닫는 것입니다. </a:t>
            </a:r>
          </a:p>
          <a:p>
            <a:r>
              <a:t>이런식으로 해서 String이나 int, double array등을 initialize할 수 있습니다. </a:t>
            </a:r>
          </a:p>
          <a:p>
            <a:r>
              <a:t>한편, explicit하게 new operator를 사용하여 </a:t>
            </a:r>
          </a:p>
          <a:p>
            <a:r>
              <a:t>memory를 할당하는 방법을 사용할 수 있습니다. </a:t>
            </a:r>
          </a:p>
          <a:p>
            <a:r>
              <a:t>example 1을 보면 a1 array에는 int type 5개의 memory가 할당되었으며, </a:t>
            </a:r>
          </a:p>
          <a:p>
            <a:r>
              <a:t>a1[0], a1[3] 과 같은 형태로 array의 값을 초기화 할 수 있습니다. </a:t>
            </a:r>
          </a:p>
          <a:p>
            <a:r>
              <a:t>example 2에서는 str에 3개의 String을 위한 reference가 초기화 되었고</a:t>
            </a:r>
          </a:p>
          <a:p>
            <a:r>
              <a:t>str[0]는 “Seoul”, str[1]은 “Tokyo” 와 같은 식으로 String에 대한 reference를 </a:t>
            </a:r>
          </a:p>
          <a:p>
            <a:r>
              <a:t>가질 수 있게 됩니다. 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2" name="Shape 7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5</a:t>
            </a:r>
          </a:p>
          <a:p>
            <a:endParaRPr/>
          </a:p>
          <a:p>
            <a:r>
              <a:t>각 array element들은 따로 initialize하지 않더라도 default initialization value로 초기화 됩니다. </a:t>
            </a:r>
          </a:p>
          <a:p>
            <a:r>
              <a:t>예를 들면, 사이즈가 3인 int a[3] array가 메모리에 잡히는 순간에</a:t>
            </a:r>
          </a:p>
          <a:p>
            <a:r>
              <a:t>a[0], a[1], a[2] 의 value는 모두 0으로 초기화 됩니다. </a:t>
            </a:r>
          </a:p>
          <a:p>
            <a:r>
              <a:t>default initialization value들을 type별로 알아보면,</a:t>
            </a:r>
          </a:p>
          <a:p>
            <a:r>
              <a:t>byte, short, int 와 같은 integer와 float, double의 초기값은 모두 0 (또는 0.0) 이 됩니다. </a:t>
            </a:r>
          </a:p>
          <a:p>
            <a:r>
              <a:t>char type은 null character가 됩니다. </a:t>
            </a:r>
          </a:p>
          <a:p>
            <a:r>
              <a:t>boolean 은 false가 되고,</a:t>
            </a:r>
          </a:p>
          <a:p>
            <a:r>
              <a:t>String을 비롯한 reference type은 null로 자동 초기화 됩니다. 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8" name="Shape 7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6</a:t>
            </a:r>
          </a:p>
          <a:p>
            <a:endParaRPr/>
          </a:p>
          <a:p>
            <a:r>
              <a:t>array에는 length 필드가 있는데 array의 size value를 담고 있습니다. </a:t>
            </a:r>
          </a:p>
          <a:p>
            <a:r>
              <a:t>이 value는 read only입니다. </a:t>
            </a:r>
          </a:p>
          <a:p>
            <a:r>
              <a:t>당연하게도 length의 value는 바꿀 수 없습니다. </a:t>
            </a:r>
          </a:p>
          <a:p>
            <a:r>
              <a:t>{ 10, 20, 30} 으로 초기화 된 int array 의 length는 3 입니다. </a:t>
            </a:r>
          </a:p>
          <a:p>
            <a:r>
              <a:t>String에는 그 size를 return하는 length() method가 있었습니다. </a:t>
            </a:r>
          </a:p>
          <a:p>
            <a:r>
              <a:t>그러나 array의 경우에는 length가 method가 아니라 variable 입니다.  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88" name="Shape 88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7</a:t>
            </a:r>
          </a:p>
          <a:p>
            <a:endParaRPr/>
          </a:p>
          <a:p>
            <a:r>
              <a:t>그동안 별 생각없이 사용했던 main method의 header에도 array parameter가 존재합니다. </a:t>
            </a:r>
          </a:p>
          <a:p>
            <a:r>
              <a:t>args는 String의 array로서 프로그램 이름 뒤에 나오는 command line argument들을 가지고 있습니다. </a:t>
            </a:r>
          </a:p>
          <a:p>
            <a:r>
              <a:t>예를 들면, args[0] 는 프로그램 이름 바로 뒤의 arguments, args[1]은 그 뒤 arguments와 같습니다. </a:t>
            </a:r>
          </a:p>
          <a:p>
            <a:r>
              <a:t>예를 들어, 터미널에서 ‘ls -l’ 이라는 명령을 실행했을 때</a:t>
            </a:r>
          </a:p>
          <a:p>
            <a:r>
              <a:t>ls는 프로그램 이름, -l 은 args[0]가 되는 것입니다. </a:t>
            </a:r>
          </a:p>
          <a:p>
            <a:endParaRPr/>
          </a:p>
          <a:p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Shape 94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95" name="Shape 95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8</a:t>
            </a:r>
          </a:p>
          <a:p>
            <a:endParaRPr/>
          </a:p>
          <a:p>
            <a:r>
              <a:t>그런데 command line arguments를 제공하지 않은 채로 args[0], args[1] 을 사용하려 했을 경우에는</a:t>
            </a:r>
          </a:p>
          <a:p>
            <a:r>
              <a:t>“ArrayIndexOutOfBoundsException” 이라는 일종의 error, exception이 발생하면서 </a:t>
            </a:r>
          </a:p>
          <a:p>
            <a:r>
              <a:t>프로그램이 중지 됩니다. 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페이지 9</a:t>
            </a:r>
          </a:p>
          <a:p>
            <a:endParaRPr/>
          </a:p>
          <a:p>
            <a:r>
              <a:t>IntelliJ IDEA에서 command line argments를 사용하는 방법은</a:t>
            </a:r>
          </a:p>
          <a:p>
            <a:r>
              <a:t>play button 옆에 있는 점 세개의 메뉴 버튼을 눌러</a:t>
            </a:r>
          </a:p>
          <a:p>
            <a:r>
              <a:t>“run with parameters” 를 선택합니다. </a:t>
            </a:r>
          </a:p>
          <a:p>
            <a:r>
              <a:t>여기서 나온 메뉴에서</a:t>
            </a:r>
          </a:p>
          <a:p>
            <a:r>
              <a:t>빈칸에 command line argments를 넣어 주는 것입니다. </a:t>
            </a:r>
          </a:p>
          <a:p>
            <a:r>
              <a:t>이 예에서는 ‘Seoul’ 과 “Korea’ 가 각각</a:t>
            </a:r>
          </a:p>
          <a:p>
            <a:r>
              <a:t>args[0]와 args[1] 으로 주어졌습니다. </a:t>
            </a:r>
          </a:p>
          <a:p>
            <a:r>
              <a:t>그리고 ‘run’ button을 누릅니다. 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914400" y="2130425"/>
            <a:ext cx="10363200" cy="1470026"/>
          </a:xfrm>
          <a:prstGeom prst="rect">
            <a:avLst/>
          </a:prstGeom>
        </p:spPr>
        <p:txBody>
          <a:bodyPr/>
          <a:lstStyle>
            <a:lvl1pPr algn="ctr">
              <a:defRPr sz="4500">
                <a:solidFill>
                  <a:srgbClr val="000000"/>
                </a:solidFill>
              </a:defRPr>
            </a:lvl1pPr>
          </a:lstStyle>
          <a:p>
            <a:r>
              <a:t>제목 텍스트</a:t>
            </a:r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1pPr>
            <a:lvl2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2pPr>
            <a:lvl3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3pPr>
            <a:lvl4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4pPr>
            <a:lvl5pPr marL="0" indent="0" algn="ctr">
              <a:spcBef>
                <a:spcPts val="600"/>
              </a:spcBef>
              <a:buSzTx/>
              <a:buFontTx/>
              <a:buNone/>
              <a:defRPr sz="2800">
                <a:solidFill>
                  <a:srgbClr val="888888"/>
                </a:solidFill>
              </a:defRPr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21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2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4006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11681446" y="6437907"/>
            <a:ext cx="287019" cy="25196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transition spd="med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1" i="0" u="none" strike="noStrike" cap="none" spc="0" baseline="0">
          <a:solidFill>
            <a:srgbClr val="484848"/>
          </a:solidFill>
          <a:uFillTx/>
          <a:latin typeface="Tahoma"/>
          <a:ea typeface="Tahoma"/>
          <a:cs typeface="Tahoma"/>
          <a:sym typeface="Tahoma"/>
        </a:defRPr>
      </a:lvl9pPr>
    </p:titleStyle>
    <p:bodyStyle>
      <a:lvl1pPr marL="342900" marR="0" indent="-34290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1pPr>
      <a:lvl2pPr marL="815008" marR="0" indent="-357808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◦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2pPr>
      <a:lvl3pPr marL="1246909" marR="0" indent="-332509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▪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3pPr>
      <a:lvl4pPr marL="17373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–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4pPr>
      <a:lvl5pPr marL="2194560" marR="0" indent="-36576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»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5pPr>
      <a:lvl6pPr marL="25603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6pPr>
      <a:lvl7pPr marL="30175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7pPr>
      <a:lvl8pPr marL="34747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8pPr>
      <a:lvl9pPr marL="3931920" marR="0" indent="-27432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Tx/>
        <a:buSzPct val="100000"/>
        <a:buFont typeface="Arial"/>
        <a:buChar char="•"/>
        <a:tabLst/>
        <a:defRPr sz="2400" b="0" i="0" u="none" strike="noStrike" cap="none" spc="0" baseline="0">
          <a:solidFill>
            <a:srgbClr val="464646"/>
          </a:solidFill>
          <a:uFillTx/>
          <a:latin typeface="Tahoma"/>
          <a:ea typeface="Tahoma"/>
          <a:cs typeface="Tahoma"/>
          <a:sym typeface="Tahoma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나눔스퀘어OTF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6"/>
          <p:cNvSpPr txBox="1">
            <a:spLocks noGrp="1"/>
          </p:cNvSpPr>
          <p:nvPr>
            <p:ph type="ctrTitle"/>
          </p:nvPr>
        </p:nvSpPr>
        <p:spPr>
          <a:xfrm>
            <a:off x="696888" y="1958975"/>
            <a:ext cx="10798224" cy="1470025"/>
          </a:xfrm>
          <a:prstGeom prst="rect">
            <a:avLst/>
          </a:prstGeom>
        </p:spPr>
        <p:txBody>
          <a:bodyPr/>
          <a:lstStyle/>
          <a:p>
            <a:r>
              <a:t>03_2 Arrays</a:t>
            </a:r>
          </a:p>
        </p:txBody>
      </p:sp>
      <p:sp>
        <p:nvSpPr>
          <p:cNvPr id="39" name="Subtitle 3"/>
          <p:cNvSpPr txBox="1">
            <a:spLocks noGrp="1"/>
          </p:cNvSpPr>
          <p:nvPr>
            <p:ph type="subTitle" sz="quarter" idx="1"/>
          </p:nvPr>
        </p:nvSpPr>
        <p:spPr>
          <a:xfrm>
            <a:off x="2895600" y="3573016"/>
            <a:ext cx="6400800" cy="560574"/>
          </a:xfrm>
          <a:prstGeom prst="rect">
            <a:avLst/>
          </a:prstGeom>
        </p:spPr>
        <p:txBody>
          <a:bodyPr/>
          <a:lstStyle/>
          <a:p>
            <a:r>
              <a:t>Object-Oriented Programming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Command Line Arguments (3/3)</a:t>
            </a:r>
          </a:p>
        </p:txBody>
      </p:sp>
      <p:pic>
        <p:nvPicPr>
          <p:cNvPr id="113" name="그림 4" descr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596" y="1270000"/>
            <a:ext cx="4432446" cy="2930939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  <p:sp>
        <p:nvSpPr>
          <p:cNvPr id="11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115" name="모서리가 둥근 직사각형 7"/>
          <p:cNvSpPr/>
          <p:nvPr/>
        </p:nvSpPr>
        <p:spPr>
          <a:xfrm>
            <a:off x="1199320" y="2504661"/>
            <a:ext cx="1623393" cy="503582"/>
          </a:xfrm>
          <a:prstGeom prst="roundRect">
            <a:avLst>
              <a:gd name="adj" fmla="val 16667"/>
            </a:avLst>
          </a:prstGeom>
          <a:ln w="25400">
            <a:solidFill>
              <a:srgbClr val="FF000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1" animBg="1" advAuto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Multidimensional Array (1/2)</a:t>
            </a:r>
          </a:p>
        </p:txBody>
      </p:sp>
      <p:sp>
        <p:nvSpPr>
          <p:cNvPr id="12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  <p:sp>
        <p:nvSpPr>
          <p:cNvPr id="121" name="public class MultiDArray1 {…"/>
          <p:cNvSpPr txBox="1"/>
          <p:nvPr/>
        </p:nvSpPr>
        <p:spPr>
          <a:xfrm>
            <a:off x="626233" y="1172786"/>
            <a:ext cx="10939535" cy="22345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class</a:t>
            </a:r>
            <a:r>
              <a:t> MultiDArray1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public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static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void</a:t>
            </a:r>
            <a:r>
              <a:t> main(String[] argv)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[][] array1 =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new</a:t>
            </a:r>
            <a:r>
              <a:t>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[</a:t>
            </a:r>
            <a:r>
              <a:rPr>
                <a:solidFill>
                  <a:srgbClr val="272AD8"/>
                </a:solidFill>
              </a:rPr>
              <a:t>2</a:t>
            </a:r>
            <a:r>
              <a:t>][</a:t>
            </a:r>
            <a:r>
              <a:rPr>
                <a:solidFill>
                  <a:srgbClr val="272AD8"/>
                </a:solidFill>
              </a:rPr>
              <a:t>3</a:t>
            </a:r>
            <a:r>
              <a:t>];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/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for</a:t>
            </a:r>
            <a:r>
              <a:t> (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i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i &lt; array1.length; i++) </a:t>
            </a:r>
            <a:r>
              <a:rPr>
                <a:solidFill>
                  <a:srgbClr val="2D8504"/>
                </a:solidFill>
              </a:rPr>
              <a:t>// fill the array1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for</a:t>
            </a:r>
            <a:r>
              <a:t> (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 j = </a:t>
            </a:r>
            <a:r>
              <a:rPr>
                <a:solidFill>
                  <a:srgbClr val="272AD8"/>
                </a:solidFill>
              </a:rPr>
              <a:t>0</a:t>
            </a:r>
            <a:r>
              <a:t>; j &lt; array1[i].length; j++) {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    array1[i][j] = i + j;</a:t>
            </a:r>
          </a:p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    }</a:t>
            </a:r>
          </a:p>
        </p:txBody>
      </p:sp>
      <p:graphicFrame>
        <p:nvGraphicFramePr>
          <p:cNvPr id="122" name="표 6"/>
          <p:cNvGraphicFramePr/>
          <p:nvPr/>
        </p:nvGraphicFramePr>
        <p:xfrm>
          <a:off x="2376084" y="4080191"/>
          <a:ext cx="1406083" cy="1163492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array1[0]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array1[1]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23" name="TextBox 7"/>
          <p:cNvSpPr txBox="1"/>
          <p:nvPr/>
        </p:nvSpPr>
        <p:spPr>
          <a:xfrm>
            <a:off x="925394" y="4068846"/>
            <a:ext cx="74421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14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array1</a:t>
            </a:r>
          </a:p>
        </p:txBody>
      </p:sp>
      <p:sp>
        <p:nvSpPr>
          <p:cNvPr id="128" name="구부러진 연결선[U] 9"/>
          <p:cNvSpPr/>
          <p:nvPr/>
        </p:nvSpPr>
        <p:spPr>
          <a:xfrm>
            <a:off x="1669612" y="4284750"/>
            <a:ext cx="679965" cy="1021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25" name="표 15"/>
          <p:cNvGraphicFramePr/>
          <p:nvPr/>
        </p:nvGraphicFramePr>
        <p:xfrm>
          <a:off x="5020836" y="4075588"/>
          <a:ext cx="4244994" cy="17452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array1[0][0]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array1[0][1]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array1[0][2]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0">
                      <a:miter lim="400000"/>
                    </a:lnL>
                    <a:lnR w="0"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array1[1][0]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array1[1][1]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array1[1][2]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6" name="직선 화살표 연결선 17"/>
          <p:cNvSpPr/>
          <p:nvPr/>
        </p:nvSpPr>
        <p:spPr>
          <a:xfrm flipV="1">
            <a:off x="3794665" y="4357619"/>
            <a:ext cx="1215014" cy="96588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27" name="직선 화살표 연결선 20"/>
          <p:cNvSpPr/>
          <p:nvPr/>
        </p:nvSpPr>
        <p:spPr>
          <a:xfrm>
            <a:off x="3764648" y="4968214"/>
            <a:ext cx="1278154" cy="614172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2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2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2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2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12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1" grpId="1" build="p" bldLvl="5" animBg="1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Multidimensional Array (2/2)</a:t>
            </a:r>
          </a:p>
        </p:txBody>
      </p:sp>
      <p:sp>
        <p:nvSpPr>
          <p:cNvPr id="133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12</a:t>
            </a:fld>
            <a:endParaRPr/>
          </a:p>
        </p:txBody>
      </p:sp>
      <p:graphicFrame>
        <p:nvGraphicFramePr>
          <p:cNvPr id="134" name="표 6"/>
          <p:cNvGraphicFramePr/>
          <p:nvPr/>
        </p:nvGraphicFramePr>
        <p:xfrm>
          <a:off x="2636412" y="2192817"/>
          <a:ext cx="1406083" cy="17452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0608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array2[0]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array2[1]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array2[2]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5" name="TextBox 7"/>
          <p:cNvSpPr txBox="1"/>
          <p:nvPr/>
        </p:nvSpPr>
        <p:spPr>
          <a:xfrm>
            <a:off x="1185721" y="2181472"/>
            <a:ext cx="744219" cy="3200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1400">
                <a:solidFill>
                  <a:srgbClr val="404040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lvl1pPr>
          </a:lstStyle>
          <a:p>
            <a:r>
              <a:t>array2</a:t>
            </a:r>
          </a:p>
        </p:txBody>
      </p:sp>
      <p:sp>
        <p:nvSpPr>
          <p:cNvPr id="142" name="구부러진 연결선[U] 9"/>
          <p:cNvSpPr/>
          <p:nvPr/>
        </p:nvSpPr>
        <p:spPr>
          <a:xfrm>
            <a:off x="1557830" y="2252317"/>
            <a:ext cx="1047886" cy="1995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ln w="19050">
            <a:solidFill>
              <a:srgbClr val="FF0000"/>
            </a:solidFill>
            <a:tailEnd type="triangle"/>
          </a:ln>
        </p:spPr>
        <p:txBody>
          <a:bodyPr/>
          <a:lstStyle/>
          <a:p>
            <a:endParaRPr/>
          </a:p>
        </p:txBody>
      </p:sp>
      <p:graphicFrame>
        <p:nvGraphicFramePr>
          <p:cNvPr id="137" name="표 15"/>
          <p:cNvGraphicFramePr/>
          <p:nvPr/>
        </p:nvGraphicFramePr>
        <p:xfrm>
          <a:off x="4735993" y="2192817"/>
          <a:ext cx="5656515" cy="1745238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420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23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124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1139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array2[0][0]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array2[0][1]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array2[0][2]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array2[0][3]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array2[1][0]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array2[1][1]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R w="12700">
                      <a:miter lim="400000"/>
                    </a:lnR>
                  </a:tcPr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746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array2[2][0]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array2[2][1]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rPr>
                        <a:t>array2[2][2]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indent="457200">
                        <a:defRPr sz="1400">
                          <a:latin typeface="JetBrains Mono Regular"/>
                          <a:ea typeface="JetBrains Mono Regular"/>
                          <a:cs typeface="JetBrains Mono Regular"/>
                          <a:sym typeface="JetBrains Mono Regular"/>
                        </a:defRPr>
                      </a:pPr>
                      <a:endParaRPr/>
                    </a:p>
                  </a:txBody>
                  <a:tcPr marL="45720" marR="45720" anchor="ctr" horzOverflow="overflow"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8" name="직선 화살표 연결선 17"/>
          <p:cNvSpPr/>
          <p:nvPr/>
        </p:nvSpPr>
        <p:spPr>
          <a:xfrm>
            <a:off x="4068999" y="2431356"/>
            <a:ext cx="640491" cy="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39" name="직선 화살표 연결선 20"/>
          <p:cNvSpPr/>
          <p:nvPr/>
        </p:nvSpPr>
        <p:spPr>
          <a:xfrm>
            <a:off x="4068999" y="3060833"/>
            <a:ext cx="666995" cy="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0" name="직선 화살표 연결선 21"/>
          <p:cNvSpPr/>
          <p:nvPr/>
        </p:nvSpPr>
        <p:spPr>
          <a:xfrm>
            <a:off x="4068999" y="3624050"/>
            <a:ext cx="666995" cy="1"/>
          </a:xfrm>
          <a:prstGeom prst="line">
            <a:avLst/>
          </a:prstGeom>
          <a:ln w="1905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41" name="int[][] array2 = {{1, 2, 3, 4}, {5, 6}, {7, 8, 9}};"/>
          <p:cNvSpPr txBox="1"/>
          <p:nvPr/>
        </p:nvSpPr>
        <p:spPr>
          <a:xfrm>
            <a:off x="626233" y="1130008"/>
            <a:ext cx="10939535" cy="3676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 defTabSz="502284">
              <a:tabLst>
                <a:tab pos="495300" algn="l"/>
              </a:tabLst>
              <a:defRPr sz="1600">
                <a:solidFill>
                  <a:srgbClr val="000000">
                    <a:alpha val="85000"/>
                  </a:srgb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rPr>
                <a:solidFill>
                  <a:srgbClr val="AD3DA4"/>
                </a:solidFill>
                <a:latin typeface="JetBrains Mono Bold"/>
                <a:ea typeface="JetBrains Mono Bold"/>
                <a:cs typeface="JetBrains Mono Bold"/>
                <a:sym typeface="JetBrains Mono Bold"/>
              </a:rPr>
              <a:t>int</a:t>
            </a:r>
            <a:r>
              <a:t>[][] array2 = {{</a:t>
            </a:r>
            <a:r>
              <a:rPr>
                <a:solidFill>
                  <a:srgbClr val="272AD8"/>
                </a:solidFill>
              </a:rPr>
              <a:t>1</a:t>
            </a:r>
            <a:r>
              <a:t>, </a:t>
            </a:r>
            <a:r>
              <a:rPr>
                <a:solidFill>
                  <a:srgbClr val="272AD8"/>
                </a:solidFill>
              </a:rPr>
              <a:t>2</a:t>
            </a:r>
            <a:r>
              <a:t>, </a:t>
            </a:r>
            <a:r>
              <a:rPr>
                <a:solidFill>
                  <a:srgbClr val="272AD8"/>
                </a:solidFill>
              </a:rPr>
              <a:t>3</a:t>
            </a:r>
            <a:r>
              <a:t>, </a:t>
            </a:r>
            <a:r>
              <a:rPr>
                <a:solidFill>
                  <a:srgbClr val="272AD8"/>
                </a:solidFill>
              </a:rPr>
              <a:t>4</a:t>
            </a:r>
            <a:r>
              <a:t>}, {</a:t>
            </a:r>
            <a:r>
              <a:rPr>
                <a:solidFill>
                  <a:srgbClr val="272AD8"/>
                </a:solidFill>
              </a:rPr>
              <a:t>5</a:t>
            </a:r>
            <a:r>
              <a:t>, </a:t>
            </a:r>
            <a:r>
              <a:rPr>
                <a:solidFill>
                  <a:srgbClr val="272AD8"/>
                </a:solidFill>
              </a:rPr>
              <a:t>6</a:t>
            </a:r>
            <a:r>
              <a:t>}, {</a:t>
            </a:r>
            <a:r>
              <a:rPr>
                <a:solidFill>
                  <a:srgbClr val="272AD8"/>
                </a:solidFill>
              </a:rPr>
              <a:t>7</a:t>
            </a:r>
            <a:r>
              <a:t>, </a:t>
            </a:r>
            <a:r>
              <a:rPr>
                <a:solidFill>
                  <a:srgbClr val="272AD8"/>
                </a:solidFill>
              </a:rPr>
              <a:t>8</a:t>
            </a:r>
            <a:r>
              <a:t>, </a:t>
            </a:r>
            <a:r>
              <a:rPr>
                <a:solidFill>
                  <a:srgbClr val="272AD8"/>
                </a:solidFill>
              </a:rPr>
              <a:t>9</a:t>
            </a:r>
            <a:r>
              <a:t>}};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5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1" animBg="1" advAuto="0"/>
      <p:bldP spid="135" grpId="2" animBg="1" advAuto="0"/>
      <p:bldP spid="142" grpId="3" animBg="1" advAuto="0"/>
      <p:bldP spid="137" grpId="4" animBg="1" advAuto="0"/>
      <p:bldP spid="138" grpId="5" animBg="1" advAuto="0"/>
      <p:bldP spid="139" grpId="6" animBg="1" advAuto="0"/>
      <p:bldP spid="140" grpId="7" animBg="1" advAuto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Array of Objects</a:t>
            </a:r>
          </a:p>
        </p:txBody>
      </p:sp>
      <p:sp>
        <p:nvSpPr>
          <p:cNvPr id="147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13</a:t>
            </a:fld>
            <a:endParaRPr/>
          </a:p>
        </p:txBody>
      </p:sp>
      <p:sp>
        <p:nvSpPr>
          <p:cNvPr id="148" name="TextBox 5"/>
          <p:cNvSpPr txBox="1"/>
          <p:nvPr/>
        </p:nvSpPr>
        <p:spPr>
          <a:xfrm>
            <a:off x="551383" y="1100509"/>
            <a:ext cx="11043248" cy="43681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spAutoFit/>
          </a:bodyPr>
          <a:lstStyle/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class</a:t>
            </a:r>
            <a:r>
              <a:rPr>
                <a:solidFill>
                  <a:srgbClr val="000000"/>
                </a:solidFill>
              </a:rPr>
              <a:t> Data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x;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endParaRPr/>
          </a:p>
          <a:p>
            <a:pPr>
              <a:defRPr sz="1600"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ArrayOfObjects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argc)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Data[] dArray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Data[</a:t>
            </a:r>
            <a:r>
              <a:rPr>
                <a:solidFill>
                  <a:srgbClr val="1C00CF"/>
                </a:solidFill>
              </a:rPr>
              <a:t>3</a:t>
            </a:r>
            <a:r>
              <a:t>];  </a:t>
            </a:r>
            <a:r>
              <a:rPr>
                <a:solidFill>
                  <a:srgbClr val="FF0000"/>
                </a:solidFill>
              </a:rPr>
              <a:t>// array of class object ‘Data’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for</a:t>
            </a:r>
            <a:r>
              <a:t> (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i = </a:t>
            </a:r>
            <a:r>
              <a:rPr>
                <a:solidFill>
                  <a:srgbClr val="1C00CF"/>
                </a:solidFill>
              </a:rPr>
              <a:t>0</a:t>
            </a:r>
            <a:r>
              <a:t>; i &lt; dArray.length; i++)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dArray[i] = </a:t>
            </a:r>
            <a:r>
              <a:rPr>
                <a:solidFill>
                  <a:srgbClr val="9B2393"/>
                </a:solidFill>
              </a:rPr>
              <a:t>new</a:t>
            </a:r>
            <a:r>
              <a:t> Data();   </a:t>
            </a:r>
            <a:r>
              <a:rPr>
                <a:solidFill>
                  <a:srgbClr val="FF0000"/>
                </a:solidFill>
              </a:rPr>
              <a:t>// each object dArray[i] should be created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dArray[i].x = i * </a:t>
            </a:r>
            <a:r>
              <a:rPr>
                <a:solidFill>
                  <a:srgbClr val="1C00CF"/>
                </a:solidFill>
              </a:rPr>
              <a:t>2</a:t>
            </a:r>
            <a:r>
              <a:t>;      </a:t>
            </a:r>
            <a:r>
              <a:rPr>
                <a:solidFill>
                  <a:srgbClr val="EA3423"/>
                </a:solidFill>
              </a:rPr>
              <a:t>// 0, 2, 4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for</a:t>
            </a:r>
            <a:r>
              <a:t> (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i = </a:t>
            </a:r>
            <a:r>
              <a:rPr>
                <a:solidFill>
                  <a:srgbClr val="1C00CF"/>
                </a:solidFill>
              </a:rPr>
              <a:t>0</a:t>
            </a:r>
            <a:r>
              <a:t>; i &lt; dArray.length; i++)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System.out.print(dArray[i].x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);    </a:t>
            </a:r>
            <a:r>
              <a:rPr>
                <a:solidFill>
                  <a:srgbClr val="FF2600"/>
                </a:solidFill>
              </a:rPr>
              <a:t>// 0 2 4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 sz="1600"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pic>
        <p:nvPicPr>
          <p:cNvPr id="149" name="그림 12" descr="그림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4900" y="185297"/>
            <a:ext cx="4006192" cy="2267070"/>
          </a:xfrm>
          <a:prstGeom prst="rect">
            <a:avLst/>
          </a:prstGeom>
          <a:ln>
            <a:solidFill>
              <a:srgbClr val="BFBFBF"/>
            </a:solidFill>
          </a:ln>
          <a:effectLst>
            <a:outerShdw blurRad="292100" dist="139700" dir="2700000" rotWithShape="0">
              <a:srgbClr val="333333">
                <a:alpha val="64999"/>
              </a:srgbClr>
            </a:outerShdw>
          </a:effectLst>
        </p:spPr>
      </p:pic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4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1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14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4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14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14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14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14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14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14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7" fill="hold"/>
                                        <p:tgtEl>
                                          <p:spTgt spid="14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0" fill="hold"/>
                                        <p:tgtEl>
                                          <p:spTgt spid="14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3" fill="hold"/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fill="hold"/>
                                        <p:tgtEl>
                                          <p:spTgt spid="14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fill="hold"/>
                                        <p:tgtEl>
                                          <p:spTgt spid="14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fill="hold"/>
                                        <p:tgtEl>
                                          <p:spTgt spid="14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fill="hold"/>
                                        <p:tgtEl>
                                          <p:spTgt spid="14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fill="hold"/>
                                        <p:tgtEl>
                                          <p:spTgt spid="14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1" build="p" bldLvl="5" animBg="1" advAuto="0"/>
      <p:bldP spid="149" grpId="2" animBg="1" advAuto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Enumeration Type (1/2)</a:t>
            </a:r>
          </a:p>
        </p:txBody>
      </p:sp>
      <p:sp>
        <p:nvSpPr>
          <p:cNvPr id="154" name="텍스트 개체 틀 2"/>
          <p:cNvSpPr txBox="1">
            <a:spLocks noGrp="1"/>
          </p:cNvSpPr>
          <p:nvPr>
            <p:ph type="body" sz="quarter" idx="1"/>
          </p:nvPr>
        </p:nvSpPr>
        <p:spPr>
          <a:xfrm>
            <a:off x="551383" y="1124742"/>
            <a:ext cx="11043248" cy="513558"/>
          </a:xfrm>
          <a:prstGeom prst="rect">
            <a:avLst/>
          </a:prstGeom>
        </p:spPr>
        <p:txBody>
          <a:bodyPr/>
          <a:lstStyle/>
          <a:p>
            <a:r>
              <a:t>A type that stores one of the enumeration constants</a:t>
            </a:r>
          </a:p>
        </p:txBody>
      </p:sp>
      <p:sp>
        <p:nvSpPr>
          <p:cNvPr id="15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681443" y="6437905"/>
            <a:ext cx="28701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14</a:t>
            </a:fld>
            <a:endParaRPr/>
          </a:p>
        </p:txBody>
      </p:sp>
      <p:sp>
        <p:nvSpPr>
          <p:cNvPr id="156" name="enum Day {…"/>
          <p:cNvSpPr txBox="1"/>
          <p:nvPr/>
        </p:nvSpPr>
        <p:spPr>
          <a:xfrm>
            <a:off x="908650" y="1710876"/>
            <a:ext cx="2160956" cy="27298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8" tIns="45718" rIns="45718" bIns="45718" anchor="ctr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enum</a:t>
            </a:r>
            <a:r>
              <a:rPr>
                <a:solidFill>
                  <a:srgbClr val="000000"/>
                </a:solidFill>
              </a:rPr>
              <a:t> Day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SUNDAY,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MONDAY,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TUESDAY,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WEDNESDAY,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THURSDAY,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FRIDAY,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SATURDAY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157" name="public class DayEnumDemo {…"/>
          <p:cNvSpPr txBox="1"/>
          <p:nvPr/>
        </p:nvSpPr>
        <p:spPr>
          <a:xfrm>
            <a:off x="3194593" y="1716972"/>
            <a:ext cx="8480424" cy="41903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DayEnumDemo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Day today = Day.WEDNESDAY; 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"Today is: "</a:t>
            </a:r>
            <a:r>
              <a:t> + today);</a:t>
            </a: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       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// Today is: WEDNESDAY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switch</a:t>
            </a:r>
            <a:r>
              <a:t> (today)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</a:rPr>
              <a:t>case</a:t>
            </a:r>
            <a:r>
              <a:t> SATURDAY: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</a:rPr>
              <a:t>case</a:t>
            </a:r>
            <a:r>
              <a:t> SUNDAY: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    System.out.println(today + </a:t>
            </a:r>
            <a:r>
              <a:rPr>
                <a:solidFill>
                  <a:srgbClr val="C41A16"/>
                </a:solidFill>
              </a:rPr>
              <a:t>" is a weekend."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    </a:t>
            </a:r>
            <a:r>
              <a:rPr>
                <a:solidFill>
                  <a:srgbClr val="9B2393"/>
                </a:solidFill>
              </a:rPr>
              <a:t>break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</a:rPr>
              <a:t>default</a:t>
            </a:r>
            <a:r>
              <a:t>: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    System.out.println(today + </a:t>
            </a:r>
            <a:r>
              <a:rPr>
                <a:solidFill>
                  <a:srgbClr val="C41A16"/>
                </a:solidFill>
              </a:rPr>
              <a:t>" is a weekday."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    </a:t>
            </a:r>
            <a:r>
              <a:rPr>
                <a:solidFill>
                  <a:srgbClr val="9B2393"/>
                </a:solidFill>
              </a:rPr>
              <a:t>break</a:t>
            </a:r>
            <a:r>
              <a:t>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   </a:t>
            </a:r>
            <a:r>
              <a:rPr>
                <a:solidFill>
                  <a:schemeClr val="accent6">
                    <a:satOff val="-35873"/>
                    <a:lumOff val="-12431"/>
                  </a:schemeClr>
                </a:solidFill>
              </a:rPr>
              <a:t>// WEDNESDAY is a weekday.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1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3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1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9" fill="hold"/>
                                        <p:tgtEl>
                                          <p:spTgt spid="1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1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1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9" fill="hold"/>
                                        <p:tgtEl>
                                          <p:spTgt spid="1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2" fill="hold"/>
                                        <p:tgtEl>
                                          <p:spTgt spid="1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5" fill="hold"/>
                                        <p:tgtEl>
                                          <p:spTgt spid="1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9" fill="hold"/>
                                        <p:tgtEl>
                                          <p:spTgt spid="15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2" fill="hold"/>
                                        <p:tgtEl>
                                          <p:spTgt spid="15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5" fill="hold"/>
                                        <p:tgtEl>
                                          <p:spTgt spid="15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8" fill="hold"/>
                                        <p:tgtEl>
                                          <p:spTgt spid="15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1" animBg="1" advAuto="0"/>
      <p:bldP spid="156" grpId="2" animBg="1" advAuto="0"/>
      <p:bldP spid="157" grpId="3" build="p" bldLvl="5" animBg="1" advAuto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Enumeration Type (2/2)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Enumeration Type (2/2)</a:t>
            </a:r>
          </a:p>
        </p:txBody>
      </p:sp>
      <p:sp>
        <p:nvSpPr>
          <p:cNvPr id="162" name="System.out.println(&quot;All days of the week:&quot;);…"/>
          <p:cNvSpPr txBox="1"/>
          <p:nvPr/>
        </p:nvSpPr>
        <p:spPr>
          <a:xfrm>
            <a:off x="557718" y="1120461"/>
            <a:ext cx="9714864" cy="2729864"/>
          </a:xfrm>
          <a:prstGeom prst="rect">
            <a:avLst/>
          </a:prstGeom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"All days of the week:"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</a:t>
            </a:r>
            <a:r>
              <a:rPr>
                <a:solidFill>
                  <a:srgbClr val="9B2393"/>
                </a:solidFill>
              </a:rPr>
              <a:t>for</a:t>
            </a:r>
            <a:r>
              <a:t> (Day day : Day.values())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String name = day.name();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</a:t>
            </a:r>
            <a:r>
              <a:rPr>
                <a:solidFill>
                  <a:srgbClr val="9B2393"/>
                </a:solidFill>
              </a:rPr>
              <a:t>int</a:t>
            </a:r>
            <a:r>
              <a:t> order = day.ordinal();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    System.out.println(order + </a:t>
            </a:r>
            <a:r>
              <a:rPr>
                <a:solidFill>
                  <a:srgbClr val="C41A16"/>
                </a:solidFill>
              </a:rPr>
              <a:t>") "</a:t>
            </a:r>
            <a:r>
              <a:t> + day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 + name + </a:t>
            </a:r>
            <a:r>
              <a:rPr>
                <a:solidFill>
                  <a:srgbClr val="C41A16"/>
                </a:solidFill>
              </a:rPr>
              <a:t>" 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Day theDay = Day.valueOf(</a:t>
            </a:r>
            <a:r>
              <a:rPr>
                <a:solidFill>
                  <a:srgbClr val="C41A16"/>
                </a:solidFill>
              </a:rPr>
              <a:t>"FRIDAY"</a:t>
            </a:r>
            <a:r>
              <a:t>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sp>
        <p:nvSpPr>
          <p:cNvPr id="163" name="All days of the week:…"/>
          <p:cNvSpPr txBox="1"/>
          <p:nvPr/>
        </p:nvSpPr>
        <p:spPr>
          <a:xfrm>
            <a:off x="7321495" y="3181059"/>
            <a:ext cx="3618864" cy="2742564"/>
          </a:xfrm>
          <a:prstGeom prst="rect">
            <a:avLst/>
          </a:prstGeom>
          <a:solidFill>
            <a:srgbClr val="FFFFFF"/>
          </a:solidFill>
          <a:ln>
            <a:solidFill>
              <a:srgbClr val="A7A7A7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All days of the week: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0) SUNDAY SUNDAY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1) MONDAY MONDAY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2) TUESDAY TUESDAY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3) WEDNESDAY WEDNESDAY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4) THURSDAY THURSDAY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5) FRIDAY FRIDAY </a:t>
            </a:r>
          </a:p>
          <a:p>
            <a:pPr>
              <a:defRPr sz="2000">
                <a:solidFill>
                  <a:schemeClr val="accent6">
                    <a:satOff val="-35873"/>
                    <a:lumOff val="-12431"/>
                  </a:schemeClr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6) SATURDAY SATURDAY </a:t>
            </a:r>
          </a:p>
        </p:txBody>
      </p:sp>
      <p:sp>
        <p:nvSpPr>
          <p:cNvPr id="164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Definition of Array</a:t>
            </a:r>
          </a:p>
        </p:txBody>
      </p:sp>
      <p:sp>
        <p:nvSpPr>
          <p:cNvPr id="44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A data structure that lists </a:t>
            </a:r>
            <a:r>
              <a:rPr b="1"/>
              <a:t>data of the same type</a:t>
            </a:r>
            <a:r>
              <a:t> in a contiguous array, with </a:t>
            </a:r>
            <a:r>
              <a:rPr b="1"/>
              <a:t>each element </a:t>
            </a:r>
            <a:r>
              <a:t>having an </a:t>
            </a:r>
            <a:r>
              <a:rPr b="1"/>
              <a:t>index</a:t>
            </a:r>
          </a:p>
        </p:txBody>
      </p:sp>
      <p:sp>
        <p:nvSpPr>
          <p:cNvPr id="45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  <p:sp>
        <p:nvSpPr>
          <p:cNvPr id="46" name="모서리가 둥근 직사각형 4"/>
          <p:cNvSpPr/>
          <p:nvPr/>
        </p:nvSpPr>
        <p:spPr>
          <a:xfrm>
            <a:off x="843383" y="2884983"/>
            <a:ext cx="4478695" cy="1880119"/>
          </a:xfrm>
          <a:prstGeom prst="roundRect">
            <a:avLst>
              <a:gd name="adj" fmla="val 16667"/>
            </a:avLst>
          </a:prstGeom>
          <a:solidFill>
            <a:srgbClr val="D9D9D9"/>
          </a:solidFill>
          <a:ln w="19050">
            <a:solidFill>
              <a:srgbClr val="404040"/>
            </a:solidFill>
          </a:ln>
        </p:spPr>
        <p:txBody>
          <a:bodyPr lIns="45718" tIns="45718" rIns="45718" bIns="45718"/>
          <a:lstStyle/>
          <a:p>
            <a:pPr>
              <a:defRPr>
                <a:latin typeface="나눔스퀘어OTF Regular"/>
                <a:ea typeface="나눔스퀘어OTF Regular"/>
                <a:cs typeface="나눔스퀘어OTF Regular"/>
                <a:sym typeface="나눔스퀘어OTF Regular"/>
              </a:defRPr>
            </a:pPr>
            <a:endParaRPr/>
          </a:p>
        </p:txBody>
      </p:sp>
      <p:sp>
        <p:nvSpPr>
          <p:cNvPr id="47" name="TextBox 5"/>
          <p:cNvSpPr txBox="1"/>
          <p:nvPr/>
        </p:nvSpPr>
        <p:spPr>
          <a:xfrm>
            <a:off x="1983283" y="3118466"/>
            <a:ext cx="2198895" cy="3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2000" b="1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Array of Scores</a:t>
            </a:r>
          </a:p>
        </p:txBody>
      </p:sp>
      <p:graphicFrame>
        <p:nvGraphicFramePr>
          <p:cNvPr id="48" name="표 6"/>
          <p:cNvGraphicFramePr/>
          <p:nvPr/>
        </p:nvGraphicFramePr>
        <p:xfrm>
          <a:off x="1262225" y="3584275"/>
          <a:ext cx="3641001" cy="5458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83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90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87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93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78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...</a:t>
                      </a:r>
                    </a:p>
                  </a:txBody>
                  <a:tcPr marL="45720" marR="45720" anchor="ctr" horzOverflow="overflow"/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75</a:t>
                      </a:r>
                    </a:p>
                  </a:txBody>
                  <a:tcPr marL="45720" marR="4572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9" name="표 7"/>
          <p:cNvGraphicFramePr/>
          <p:nvPr/>
        </p:nvGraphicFramePr>
        <p:xfrm>
          <a:off x="1262225" y="4040971"/>
          <a:ext cx="3641001" cy="54584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520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2014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45840"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0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1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2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3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4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...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defRPr sz="1800"/>
                      </a:pPr>
                      <a:r>
                        <a:rPr sz="1600">
                          <a:sym typeface="나눔스퀘어 네오 OTF Regular"/>
                        </a:rPr>
                        <a:t>29</a:t>
                      </a:r>
                    </a:p>
                  </a:txBody>
                  <a:tcPr marL="45720" marR="4572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0" name="TextBox 8"/>
          <p:cNvSpPr txBox="1"/>
          <p:nvPr/>
        </p:nvSpPr>
        <p:spPr>
          <a:xfrm>
            <a:off x="5812476" y="4143827"/>
            <a:ext cx="802391" cy="3401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>
            <a:lvl1pPr algn="ctr" defTabSz="457200">
              <a:defRPr sz="20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lvl1pPr>
          </a:lstStyle>
          <a:p>
            <a:r>
              <a:t>index</a:t>
            </a:r>
          </a:p>
        </p:txBody>
      </p:sp>
      <p:sp>
        <p:nvSpPr>
          <p:cNvPr id="51" name="직선 화살표 연결선 10"/>
          <p:cNvSpPr/>
          <p:nvPr/>
        </p:nvSpPr>
        <p:spPr>
          <a:xfrm flipH="1">
            <a:off x="4903234" y="4313892"/>
            <a:ext cx="769263" cy="1"/>
          </a:xfrm>
          <a:prstGeom prst="line">
            <a:avLst/>
          </a:prstGeom>
          <a:ln w="25400">
            <a:solidFill>
              <a:srgbClr val="FF0000"/>
            </a:solidFill>
            <a:tailEnd type="triangle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52" name="TextBox 11"/>
          <p:cNvSpPr txBox="1"/>
          <p:nvPr/>
        </p:nvSpPr>
        <p:spPr>
          <a:xfrm>
            <a:off x="7299377" y="2916368"/>
            <a:ext cx="4126070" cy="1817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45718" tIns="45718" rIns="45718" bIns="45718" anchor="ctr">
            <a:spAutoFit/>
          </a:bodyPr>
          <a:lstStyle/>
          <a:p>
            <a:pPr defTabSz="457200">
              <a:defRPr sz="24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score[0] = 83;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24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score[1] = 90;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24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...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 defTabSz="457200">
              <a:defRPr sz="24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score[29] = 75;</a:t>
            </a:r>
          </a:p>
          <a:p>
            <a:pPr defTabSz="457200">
              <a:defRPr sz="2400">
                <a:solidFill>
                  <a:srgbClr val="404040"/>
                </a:solidFill>
                <a:latin typeface="Consolas"/>
                <a:ea typeface="Consolas"/>
                <a:cs typeface="Consolas"/>
                <a:sym typeface="Consolas"/>
              </a:defRPr>
            </a:pPr>
            <a:r>
              <a:t>score[5] = score[2] + 3;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4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5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6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7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8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1" animBg="1" advAuto="0"/>
      <p:bldP spid="46" grpId="3" animBg="1" advAuto="0"/>
      <p:bldP spid="47" grpId="4" animBg="1" advAuto="0"/>
      <p:bldP spid="48" grpId="5" animBg="1" advAuto="0"/>
      <p:bldP spid="49" grpId="6" animBg="1" advAuto="0"/>
      <p:bldP spid="50" grpId="7" animBg="1" advAuto="0"/>
      <p:bldP spid="51" grpId="8" animBg="1" advAuto="0"/>
      <p:bldP spid="52" grpId="2" animBg="1" advAuto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Declaration of Array</a:t>
            </a:r>
          </a:p>
        </p:txBody>
      </p:sp>
      <p:sp>
        <p:nvSpPr>
          <p:cNvPr id="57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806822" y="1124742"/>
            <a:ext cx="10874621" cy="4917471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int[] iarray1;  </a:t>
            </a:r>
          </a:p>
          <a:p>
            <a:pPr marL="0" indent="0">
              <a:buSzTx/>
              <a:buNone/>
            </a:pPr>
            <a:r>
              <a:t>double[] darray1;   </a:t>
            </a:r>
          </a:p>
          <a:p>
            <a:pPr marL="0" indent="0">
              <a:buSzTx/>
              <a:buNone/>
            </a:pPr>
            <a:r>
              <a:t>String[] stArray1; </a:t>
            </a:r>
          </a:p>
          <a:p>
            <a:endParaRPr/>
          </a:p>
          <a:p>
            <a:pPr marL="0" indent="0">
              <a:buSzTx/>
              <a:buNone/>
            </a:pPr>
            <a:r>
              <a:t>int iarray2[];  </a:t>
            </a:r>
          </a:p>
          <a:p>
            <a:pPr marL="0" indent="0">
              <a:buSzTx/>
              <a:buNone/>
            </a:pPr>
            <a:r>
              <a:t>double darray2[];   </a:t>
            </a:r>
          </a:p>
          <a:p>
            <a:pPr marL="0" indent="0">
              <a:buSzTx/>
              <a:buNone/>
            </a:pPr>
            <a:r>
              <a:t>String stArray2[]; </a:t>
            </a:r>
          </a:p>
          <a:p>
            <a:pPr marL="0" indent="0">
              <a:buSzTx/>
              <a:buNone/>
            </a:pPr>
            <a:endParaRPr/>
          </a:p>
          <a:p>
            <a:r>
              <a:t>People generally prefer the former one.</a:t>
            </a:r>
          </a:p>
          <a:p>
            <a:r>
              <a:t>At this stage, memory has not yet been allocated for each array element.</a:t>
            </a:r>
          </a:p>
        </p:txBody>
      </p:sp>
      <p:sp>
        <p:nvSpPr>
          <p:cNvPr id="5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5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5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5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5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7" fill="hold"/>
                                        <p:tgtEl>
                                          <p:spTgt spid="5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5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4" fill="hold"/>
                                        <p:tgtEl>
                                          <p:spTgt spid="5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5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1" build="p" animBg="1" advAuto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Creating Array Objects</a:t>
            </a:r>
          </a:p>
        </p:txBody>
      </p:sp>
      <p:sp>
        <p:nvSpPr>
          <p:cNvPr id="63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Creating an array from a list of values</a:t>
            </a:r>
          </a:p>
          <a:p>
            <a:pPr marL="800100" lvl="1" indent="-342900">
              <a:defRPr sz="2300"/>
            </a:pPr>
            <a:r>
              <a:t>ex) String[] capitals = {“Seoul”, “ToKyo”, “Beijing”, ”London”}</a:t>
            </a:r>
          </a:p>
          <a:p>
            <a:pPr marL="800100" lvl="1" indent="-342900">
              <a:defRPr sz="2300"/>
            </a:pPr>
            <a:r>
              <a:t>ex) int[] scores = {1, 2, 5, 13, -39}</a:t>
            </a:r>
          </a:p>
          <a:p>
            <a:endParaRPr/>
          </a:p>
          <a:p>
            <a:r>
              <a:t>Creating an array using the new operator</a:t>
            </a:r>
          </a:p>
          <a:p>
            <a:pPr marL="800100" lvl="1" indent="-342900">
              <a:defRPr sz="2300"/>
            </a:pPr>
            <a:r>
              <a:t>ex1) int[] a1 = new int[5];</a:t>
            </a:r>
          </a:p>
          <a:p>
            <a:pPr marL="0" lvl="1" indent="457200">
              <a:buSzTx/>
              <a:buNone/>
              <a:defRPr sz="2300"/>
            </a:pPr>
            <a:r>
              <a:t>         a1[0] = 35;</a:t>
            </a:r>
          </a:p>
          <a:p>
            <a:pPr marL="0" lvl="1" indent="457200">
              <a:buSzTx/>
              <a:buNone/>
              <a:defRPr sz="2300"/>
            </a:pPr>
            <a:r>
              <a:t>         a1[3] = 70; </a:t>
            </a:r>
          </a:p>
          <a:p>
            <a:pPr marL="800100" lvl="1" indent="-342900">
              <a:defRPr sz="2300"/>
            </a:pPr>
            <a:r>
              <a:t>ex2) String[] str = new String[3]; </a:t>
            </a:r>
          </a:p>
          <a:p>
            <a:pPr marL="0" lvl="1" indent="457200">
              <a:buSzTx/>
              <a:buNone/>
              <a:defRPr sz="2300"/>
            </a:pPr>
            <a:r>
              <a:t>         str[0] = “Seoul”; </a:t>
            </a:r>
          </a:p>
          <a:p>
            <a:pPr marL="0" lvl="1" indent="457200">
              <a:buSzTx/>
              <a:buNone/>
              <a:defRPr sz="2300"/>
            </a:pPr>
            <a:r>
              <a:t>         str[1] = “Tokyo”; </a:t>
            </a:r>
          </a:p>
          <a:p>
            <a:pPr marL="0" lvl="1" indent="457200">
              <a:buSzTx/>
              <a:buNone/>
              <a:defRPr sz="2300"/>
            </a:pPr>
            <a:r>
              <a:t>         ...</a:t>
            </a:r>
          </a:p>
        </p:txBody>
      </p:sp>
      <p:sp>
        <p:nvSpPr>
          <p:cNvPr id="64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4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1" fill="hold"/>
                                        <p:tgtEl>
                                          <p:spTgt spid="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5" fill="hold"/>
                                        <p:tgtEl>
                                          <p:spTgt spid="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8" fill="hold"/>
                                        <p:tgtEl>
                                          <p:spTgt spid="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1" fill="hold"/>
                                        <p:tgtEl>
                                          <p:spTgt spid="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5" fill="hold"/>
                                        <p:tgtEl>
                                          <p:spTgt spid="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8" fill="hold"/>
                                        <p:tgtEl>
                                          <p:spTgt spid="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fill="hold"/>
                                        <p:tgtEl>
                                          <p:spTgt spid="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fill="hold"/>
                                        <p:tgtEl>
                                          <p:spTgt spid="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1" build="p" bldLvl="5" animBg="1" advAuto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Default Initialization Values</a:t>
            </a:r>
          </a:p>
        </p:txBody>
      </p:sp>
      <p:sp>
        <p:nvSpPr>
          <p:cNvPr id="69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rPr dirty="0"/>
              <a:t>Each array element is automatically initialized as the </a:t>
            </a:r>
            <a:r>
              <a:rPr b="1" dirty="0"/>
              <a:t>default initialization value </a:t>
            </a:r>
            <a:r>
              <a:rPr dirty="0"/>
              <a:t>of that type.</a:t>
            </a:r>
          </a:p>
          <a:p>
            <a:r>
              <a:rPr dirty="0"/>
              <a:t>ex) int[] a</a:t>
            </a:r>
            <a:r>
              <a:rPr lang="en-US" dirty="0"/>
              <a:t> = new int</a:t>
            </a:r>
            <a:r>
              <a:rPr dirty="0"/>
              <a:t>[3];     // initialized as a[0] = a[1] = a[2] = 0</a:t>
            </a:r>
          </a:p>
          <a:p>
            <a:endParaRPr dirty="0"/>
          </a:p>
          <a:p>
            <a:r>
              <a:rPr dirty="0"/>
              <a:t>Default initialization values</a:t>
            </a:r>
          </a:p>
          <a:p>
            <a:pPr marL="800100" lvl="1" indent="-342900">
              <a:defRPr sz="2300"/>
            </a:pPr>
            <a:r>
              <a:rPr dirty="0"/>
              <a:t>byte, short, int, long, float, double: 0 (or 0.0f, 0.0)</a:t>
            </a:r>
          </a:p>
          <a:p>
            <a:pPr marL="800100" lvl="1" indent="-342900">
              <a:defRPr sz="2300"/>
            </a:pPr>
            <a:r>
              <a:rPr dirty="0"/>
              <a:t>char: ‘\u0000’ (null character)</a:t>
            </a:r>
          </a:p>
          <a:p>
            <a:pPr marL="800100" lvl="1" indent="-342900">
              <a:defRPr sz="2300"/>
            </a:pPr>
            <a:r>
              <a:rPr dirty="0"/>
              <a:t>boolean: false</a:t>
            </a:r>
          </a:p>
          <a:p>
            <a:pPr marL="800100" lvl="1" indent="-342900">
              <a:defRPr sz="2300"/>
            </a:pPr>
            <a:r>
              <a:rPr dirty="0"/>
              <a:t>Reference Types (including String): null</a:t>
            </a:r>
          </a:p>
        </p:txBody>
      </p:sp>
      <p:sp>
        <p:nvSpPr>
          <p:cNvPr id="70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6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fill="hold"/>
                                        <p:tgtEl>
                                          <p:spTgt spid="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fill="hold"/>
                                        <p:tgtEl>
                                          <p:spTgt spid="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fill="hold"/>
                                        <p:tgtEl>
                                          <p:spTgt spid="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1" build="p" animBg="1" advAuto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Length of an Array</a:t>
            </a:r>
          </a:p>
        </p:txBody>
      </p:sp>
      <p:sp>
        <p:nvSpPr>
          <p:cNvPr id="75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1"/>
            <a:ext cx="11043248" cy="5400604"/>
          </a:xfrm>
          <a:prstGeom prst="rect">
            <a:avLst/>
          </a:prstGeom>
        </p:spPr>
        <p:txBody>
          <a:bodyPr/>
          <a:lstStyle/>
          <a:p>
            <a:r>
              <a:t>'length’ field of an array</a:t>
            </a:r>
          </a:p>
          <a:p>
            <a:r>
              <a:t>‘length’ is a read-only field</a:t>
            </a:r>
          </a:p>
          <a:p>
            <a:r>
              <a:t>ex) int[] intArray = {10, 20, 30}; </a:t>
            </a:r>
          </a:p>
          <a:p>
            <a:pPr marL="0" indent="0">
              <a:buSzTx/>
              <a:buNone/>
            </a:pPr>
            <a:r>
              <a:t>         int size = intArray.length;    // 3</a:t>
            </a:r>
          </a:p>
        </p:txBody>
      </p:sp>
      <p:sp>
        <p:nvSpPr>
          <p:cNvPr id="76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6</a:t>
            </a:fld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7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fill="hold"/>
                                        <p:tgtEl>
                                          <p:spTgt spid="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fill="hold"/>
                                        <p:tgtEl>
                                          <p:spTgt spid="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9" fill="hold"/>
                                        <p:tgtEl>
                                          <p:spTgt spid="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1" build="p" animBg="1" advAuto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Command Line Arguments (1/4)</a:t>
            </a:r>
          </a:p>
        </p:txBody>
      </p:sp>
      <p:sp>
        <p:nvSpPr>
          <p:cNvPr id="81" name="텍스트 개체 틀 2"/>
          <p:cNvSpPr txBox="1">
            <a:spLocks noGrp="1"/>
          </p:cNvSpPr>
          <p:nvPr>
            <p:ph type="body" sz="half" idx="1"/>
          </p:nvPr>
        </p:nvSpPr>
        <p:spPr>
          <a:xfrm>
            <a:off x="551383" y="1124742"/>
            <a:ext cx="11043248" cy="2640434"/>
          </a:xfrm>
          <a:prstGeom prst="rect">
            <a:avLst/>
          </a:prstGeom>
        </p:spPr>
        <p:txBody>
          <a:bodyPr/>
          <a:lstStyle/>
          <a:p>
            <a:r>
              <a:t>An array of strings passed as a parameter to the main method.</a:t>
            </a:r>
          </a:p>
        </p:txBody>
      </p:sp>
      <p:sp>
        <p:nvSpPr>
          <p:cNvPr id="8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83" name="TextBox 5"/>
          <p:cNvSpPr txBox="1"/>
          <p:nvPr/>
        </p:nvSpPr>
        <p:spPr>
          <a:xfrm>
            <a:off x="1268560" y="1708619"/>
            <a:ext cx="8036805" cy="1853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CommandLineArguments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"args[0] = "</a:t>
            </a:r>
            <a:r>
              <a:t> + args[</a:t>
            </a:r>
            <a:r>
              <a:rPr>
                <a:solidFill>
                  <a:srgbClr val="1C00CF"/>
                </a:solidFill>
              </a:rPr>
              <a:t>0</a:t>
            </a:r>
            <a:r>
              <a:t>]);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"args[1] = "</a:t>
            </a:r>
            <a:r>
              <a:t> + args[</a:t>
            </a:r>
            <a:r>
              <a:rPr>
                <a:solidFill>
                  <a:srgbClr val="1C00CF"/>
                </a:solidFill>
              </a:rPr>
              <a:t>1</a:t>
            </a:r>
            <a:r>
              <a:t>]);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  <p:grpSp>
        <p:nvGrpSpPr>
          <p:cNvPr id="86" name="그룹 8"/>
          <p:cNvGrpSpPr/>
          <p:nvPr/>
        </p:nvGrpSpPr>
        <p:grpSpPr>
          <a:xfrm>
            <a:off x="1268559" y="3647097"/>
            <a:ext cx="6844084" cy="2325068"/>
            <a:chOff x="0" y="0"/>
            <a:chExt cx="6844082" cy="2325066"/>
          </a:xfrm>
        </p:grpSpPr>
        <p:pic>
          <p:nvPicPr>
            <p:cNvPr id="84" name="그림 6" descr="그림 6"/>
            <p:cNvPicPr>
              <a:picLocks noChangeAspect="1"/>
            </p:cNvPicPr>
            <p:nvPr/>
          </p:nvPicPr>
          <p:blipFill>
            <a:blip r:embed="rId3"/>
            <a:srcRect b="18172"/>
            <a:stretch>
              <a:fillRect/>
            </a:stretch>
          </p:blipFill>
          <p:spPr>
            <a:xfrm>
              <a:off x="0" y="-1"/>
              <a:ext cx="6844083" cy="2325068"/>
            </a:xfrm>
            <a:prstGeom prst="rect">
              <a:avLst/>
            </a:prstGeom>
            <a:ln w="9525" cap="flat">
              <a:solidFill>
                <a:srgbClr val="BFBFBF"/>
              </a:solidFill>
              <a:prstDash val="solid"/>
              <a:round/>
            </a:ln>
            <a:effectLst>
              <a:outerShdw blurRad="292100" dist="139700" dir="2700000" rotWithShape="0">
                <a:srgbClr val="333333">
                  <a:alpha val="64999"/>
                </a:srgbClr>
              </a:outerShdw>
            </a:effectLst>
          </p:spPr>
        </p:pic>
        <p:sp>
          <p:nvSpPr>
            <p:cNvPr id="85" name="모서리가 둥근 직사각형 7"/>
            <p:cNvSpPr/>
            <p:nvPr/>
          </p:nvSpPr>
          <p:spPr>
            <a:xfrm>
              <a:off x="1145031" y="196572"/>
              <a:ext cx="574159" cy="244550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</p:grp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9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3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3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" grpId="1" animBg="1" advAuto="0"/>
      <p:bldP spid="83" grpId="2" animBg="1" advAuto="0"/>
      <p:bldP spid="86" grpId="3" animBg="1" advAuto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Command Line Arguments (2/4)</a:t>
            </a:r>
          </a:p>
        </p:txBody>
      </p:sp>
      <p:sp>
        <p:nvSpPr>
          <p:cNvPr id="91" name="텍스트 개체 틀 2"/>
          <p:cNvSpPr txBox="1">
            <a:spLocks noGrp="1"/>
          </p:cNvSpPr>
          <p:nvPr>
            <p:ph type="body" idx="1"/>
          </p:nvPr>
        </p:nvSpPr>
        <p:spPr>
          <a:xfrm>
            <a:off x="551383" y="1124742"/>
            <a:ext cx="11043248" cy="5313165"/>
          </a:xfrm>
          <a:prstGeom prst="rect">
            <a:avLst/>
          </a:prstGeom>
        </p:spPr>
        <p:txBody>
          <a:bodyPr/>
          <a:lstStyle/>
          <a:p>
            <a:r>
              <a:t>An array of strings passed as a parameter to the main method.</a:t>
            </a:r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endParaRPr/>
          </a:p>
          <a:p>
            <a:r>
              <a:t>If we try to run the program, exception occurs:</a:t>
            </a:r>
          </a:p>
          <a:p>
            <a:pPr marL="0" indent="0" algn="ctr">
              <a:buSzTx/>
              <a:buNone/>
              <a:defRPr sz="1800">
                <a:solidFill>
                  <a:srgbClr val="7030A0"/>
                </a:solidFill>
              </a:defRPr>
            </a:pPr>
            <a:r>
              <a:t>Exception in thread "main" java.lang.ArrayIndexOutOfBoundsException: Index 0 out of bounds for length 0</a:t>
            </a:r>
          </a:p>
          <a:p>
            <a:pPr marL="0" indent="0" algn="ctr">
              <a:buSzTx/>
              <a:buNone/>
              <a:defRPr sz="1800">
                <a:solidFill>
                  <a:srgbClr val="7030A0"/>
                </a:solidFill>
              </a:defRPr>
            </a:pPr>
            <a:r>
              <a:t>	at CommandLineArguments.main(CommandLineArguments.java:3)</a:t>
            </a:r>
          </a:p>
        </p:txBody>
      </p:sp>
      <p:sp>
        <p:nvSpPr>
          <p:cNvPr id="92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sp>
        <p:nvSpPr>
          <p:cNvPr id="93" name="TextBox 5"/>
          <p:cNvSpPr txBox="1"/>
          <p:nvPr/>
        </p:nvSpPr>
        <p:spPr>
          <a:xfrm>
            <a:off x="1268560" y="1708619"/>
            <a:ext cx="8036805" cy="1853566"/>
          </a:xfrm>
          <a:prstGeom prst="rect">
            <a:avLst/>
          </a:prstGeom>
          <a:ln>
            <a:solidFill>
              <a:srgbClr val="BFBFBF"/>
            </a:solidFill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spAutoFit/>
          </a:bodyPr>
          <a:lstStyle/>
          <a:p>
            <a:pPr>
              <a:defRPr>
                <a:solidFill>
                  <a:srgbClr val="9B2393"/>
                </a:solidFill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public</a:t>
            </a:r>
            <a:r>
              <a:rPr>
                <a:solidFill>
                  <a:srgbClr val="000000"/>
                </a:solidFill>
              </a:rPr>
              <a:t> </a:t>
            </a:r>
            <a:r>
              <a:t>class</a:t>
            </a:r>
            <a:r>
              <a:rPr>
                <a:solidFill>
                  <a:srgbClr val="000000"/>
                </a:solidFill>
              </a:rPr>
              <a:t> CommandLineArguments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</a:t>
            </a:r>
            <a:r>
              <a:rPr>
                <a:solidFill>
                  <a:srgbClr val="9B2393"/>
                </a:solidFill>
              </a:rPr>
              <a:t>public</a:t>
            </a:r>
            <a:r>
              <a:t> </a:t>
            </a:r>
            <a:r>
              <a:rPr>
                <a:solidFill>
                  <a:srgbClr val="9B2393"/>
                </a:solidFill>
              </a:rPr>
              <a:t>static</a:t>
            </a:r>
            <a:r>
              <a:t> </a:t>
            </a:r>
            <a:r>
              <a:rPr>
                <a:solidFill>
                  <a:srgbClr val="9B2393"/>
                </a:solidFill>
              </a:rPr>
              <a:t>void</a:t>
            </a:r>
            <a:r>
              <a:t> main(String[] args) {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"args[0] = "</a:t>
            </a:r>
            <a:r>
              <a:t> + args[</a:t>
            </a:r>
            <a:r>
              <a:rPr>
                <a:solidFill>
                  <a:srgbClr val="1C00CF"/>
                </a:solidFill>
              </a:rPr>
              <a:t>0</a:t>
            </a:r>
            <a:r>
              <a:t>]);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    System.out.println(</a:t>
            </a:r>
            <a:r>
              <a:rPr>
                <a:solidFill>
                  <a:srgbClr val="C41A16"/>
                </a:solidFill>
              </a:rPr>
              <a:t>"args[1] = "</a:t>
            </a:r>
            <a:r>
              <a:t> + args[</a:t>
            </a:r>
            <a:r>
              <a:rPr>
                <a:solidFill>
                  <a:srgbClr val="1C00CF"/>
                </a:solidFill>
              </a:rPr>
              <a:t>1</a:t>
            </a:r>
            <a:r>
              <a:t>]);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    }</a:t>
            </a:r>
            <a:endParaRPr>
              <a:latin typeface="나눔스퀘어OTF Regular"/>
              <a:ea typeface="나눔스퀘어OTF Regular"/>
              <a:cs typeface="나눔스퀘어OTF Regular"/>
              <a:sym typeface="나눔스퀘어OTF Regular"/>
            </a:endParaRPr>
          </a:p>
          <a:p>
            <a:pPr>
              <a:defRPr>
                <a:latin typeface="JetBrains Mono Regular"/>
                <a:ea typeface="JetBrains Mono Regular"/>
                <a:cs typeface="JetBrains Mono Regular"/>
                <a:sym typeface="JetBrains Mono Regular"/>
              </a:defRPr>
            </a:pPr>
            <a:r>
              <a:t>}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9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fill="hold"/>
                                        <p:tgtEl>
                                          <p:spTgt spid="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1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fill="hold"/>
                                        <p:tgtEl>
                                          <p:spTgt spid="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7" fill="hold"/>
                                        <p:tgtEl>
                                          <p:spTgt spid="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fill="hold"/>
                                        <p:tgtEl>
                                          <p:spTgt spid="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3" fill="hold"/>
                                        <p:tgtEl>
                                          <p:spTgt spid="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6" fill="hold"/>
                                        <p:tgtEl>
                                          <p:spTgt spid="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0" fill="hold"/>
                                        <p:tgtEl>
                                          <p:spTgt spid="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3" fill="hold"/>
                                        <p:tgtEl>
                                          <p:spTgt spid="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36" fill="hold"/>
                                        <p:tgtEl>
                                          <p:spTgt spid="9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1" build="p" animBg="1" advAuto="0"/>
      <p:bldP spid="93" grpId="2" animBg="1" advAuto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제목 1"/>
          <p:cNvSpPr txBox="1">
            <a:spLocks noGrp="1"/>
          </p:cNvSpPr>
          <p:nvPr>
            <p:ph type="title"/>
          </p:nvPr>
        </p:nvSpPr>
        <p:spPr>
          <a:xfrm>
            <a:off x="551383" y="260647"/>
            <a:ext cx="11043248" cy="720082"/>
          </a:xfrm>
          <a:prstGeom prst="rect">
            <a:avLst/>
          </a:prstGeom>
        </p:spPr>
        <p:txBody>
          <a:bodyPr/>
          <a:lstStyle/>
          <a:p>
            <a:r>
              <a:t>Command Line Arguments (2/3)</a:t>
            </a:r>
          </a:p>
        </p:txBody>
      </p:sp>
      <p:sp>
        <p:nvSpPr>
          <p:cNvPr id="98" name="슬라이드 번호 개체 틀 3"/>
          <p:cNvSpPr txBox="1">
            <a:spLocks noGrp="1"/>
          </p:cNvSpPr>
          <p:nvPr>
            <p:ph type="sldNum" sz="quarter" idx="2"/>
          </p:nvPr>
        </p:nvSpPr>
        <p:spPr>
          <a:xfrm>
            <a:off x="11772886" y="6437907"/>
            <a:ext cx="195579" cy="25196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9</a:t>
            </a:fld>
            <a:endParaRPr/>
          </a:p>
        </p:txBody>
      </p:sp>
      <p:grpSp>
        <p:nvGrpSpPr>
          <p:cNvPr id="103" name="그룹 6"/>
          <p:cNvGrpSpPr/>
          <p:nvPr/>
        </p:nvGrpSpPr>
        <p:grpSpPr>
          <a:xfrm>
            <a:off x="551382" y="1338470"/>
            <a:ext cx="5120549" cy="2265343"/>
            <a:chOff x="0" y="0"/>
            <a:chExt cx="5120547" cy="2265341"/>
          </a:xfrm>
        </p:grpSpPr>
        <p:pic>
          <p:nvPicPr>
            <p:cNvPr id="99" name="그림 4" descr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-1" y="0"/>
              <a:ext cx="5120549" cy="2265342"/>
            </a:xfrm>
            <a:prstGeom prst="rect">
              <a:avLst/>
            </a:prstGeom>
            <a:ln w="9525" cap="flat">
              <a:solidFill>
                <a:srgbClr val="BFBFBF"/>
              </a:solidFill>
              <a:prstDash val="solid"/>
              <a:round/>
            </a:ln>
            <a:effectLst>
              <a:outerShdw blurRad="292100" dist="139700" dir="2700000" rotWithShape="0">
                <a:srgbClr val="333333">
                  <a:alpha val="64999"/>
                </a:srgbClr>
              </a:outerShdw>
            </a:effectLst>
          </p:spPr>
        </p:pic>
        <p:grpSp>
          <p:nvGrpSpPr>
            <p:cNvPr id="102" name="모서리가 둥근 직사각형 5"/>
            <p:cNvGrpSpPr/>
            <p:nvPr/>
          </p:nvGrpSpPr>
          <p:grpSpPr>
            <a:xfrm>
              <a:off x="1897454" y="636234"/>
              <a:ext cx="1477494" cy="378496"/>
              <a:chOff x="0" y="0"/>
              <a:chExt cx="1477492" cy="378494"/>
            </a:xfrm>
          </p:grpSpPr>
          <p:sp>
            <p:nvSpPr>
              <p:cNvPr id="100" name="모서리가 둥근 직사각형"/>
              <p:cNvSpPr/>
              <p:nvPr/>
            </p:nvSpPr>
            <p:spPr>
              <a:xfrm>
                <a:off x="0" y="0"/>
                <a:ext cx="1477493" cy="297338"/>
              </a:xfrm>
              <a:prstGeom prst="roundRect">
                <a:avLst>
                  <a:gd name="adj" fmla="val 16667"/>
                </a:avLst>
              </a:prstGeom>
              <a:noFill/>
              <a:ln w="25400" cap="flat">
                <a:solidFill>
                  <a:srgbClr val="FF0000"/>
                </a:solidFill>
                <a:prstDash val="solid"/>
                <a:round/>
              </a:ln>
              <a:effectLst/>
            </p:spPr>
            <p:txBody>
              <a:bodyPr wrap="square" lIns="45718" tIns="45718" rIns="45718" bIns="45718" numCol="1" anchor="t">
                <a:noAutofit/>
              </a:bodyPr>
              <a:lstStyle/>
              <a:p>
                <a:pPr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pPr>
                <a:endParaRPr/>
              </a:p>
            </p:txBody>
          </p:sp>
          <p:sp>
            <p:nvSpPr>
              <p:cNvPr id="101" name="z"/>
              <p:cNvSpPr txBox="1"/>
              <p:nvPr/>
            </p:nvSpPr>
            <p:spPr>
              <a:xfrm>
                <a:off x="27214" y="27214"/>
                <a:ext cx="1423065" cy="351281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extLst>
                <a:ext uri="{C572A759-6A51-4108-AA02-DFA0A04FC94B}">
  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  </a:ext>
              </a:extLst>
            </p:spPr>
            <p:txBody>
              <a:bodyPr wrap="square" lIns="45718" tIns="45718" rIns="45718" bIns="45718" numCol="1" anchor="t">
                <a:spAutoFit/>
              </a:bodyPr>
              <a:lstStyle>
                <a:lvl1pPr>
                  <a:defRPr>
                    <a:latin typeface="나눔스퀘어OTF Regular"/>
                    <a:ea typeface="나눔스퀘어OTF Regular"/>
                    <a:cs typeface="나눔스퀘어OTF Regular"/>
                    <a:sym typeface="나눔스퀘어OTF Regular"/>
                  </a:defRPr>
                </a:lvl1pPr>
              </a:lstStyle>
              <a:p>
                <a:r>
                  <a:t>z</a:t>
                </a:r>
              </a:p>
            </p:txBody>
          </p:sp>
        </p:grpSp>
      </p:grpSp>
      <p:grpSp>
        <p:nvGrpSpPr>
          <p:cNvPr id="107" name="그룹 11"/>
          <p:cNvGrpSpPr/>
          <p:nvPr/>
        </p:nvGrpSpPr>
        <p:grpSpPr>
          <a:xfrm>
            <a:off x="6073006" y="1305216"/>
            <a:ext cx="5224671" cy="4247568"/>
            <a:chOff x="0" y="0"/>
            <a:chExt cx="5224670" cy="4247567"/>
          </a:xfrm>
        </p:grpSpPr>
        <p:pic>
          <p:nvPicPr>
            <p:cNvPr id="104" name="그림 7" descr="그림 7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-1" y="0"/>
              <a:ext cx="5224672" cy="4247568"/>
            </a:xfrm>
            <a:prstGeom prst="rect">
              <a:avLst/>
            </a:prstGeom>
            <a:ln w="9525" cap="flat">
              <a:solidFill>
                <a:srgbClr val="BFBFBF"/>
              </a:solidFill>
              <a:prstDash val="solid"/>
              <a:round/>
            </a:ln>
            <a:effectLst>
              <a:outerShdw blurRad="292100" dist="139700" dir="2700000" rotWithShape="0">
                <a:srgbClr val="333333">
                  <a:alpha val="64999"/>
                </a:srgbClr>
              </a:outerShdw>
            </a:effectLst>
          </p:spPr>
        </p:pic>
        <p:sp>
          <p:nvSpPr>
            <p:cNvPr id="105" name="모서리가 둥근 직사각형 9"/>
            <p:cNvSpPr/>
            <p:nvPr/>
          </p:nvSpPr>
          <p:spPr>
            <a:xfrm>
              <a:off x="155514" y="1371721"/>
              <a:ext cx="954157" cy="185533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  <p:sp>
          <p:nvSpPr>
            <p:cNvPr id="106" name="모서리가 둥근 직사각형 10"/>
            <p:cNvSpPr/>
            <p:nvPr/>
          </p:nvSpPr>
          <p:spPr>
            <a:xfrm>
              <a:off x="4527712" y="3909513"/>
              <a:ext cx="657202" cy="298299"/>
            </a:xfrm>
            <a:prstGeom prst="roundRect">
              <a:avLst>
                <a:gd name="adj" fmla="val 16667"/>
              </a:avLst>
            </a:prstGeom>
            <a:noFill/>
            <a:ln w="25400" cap="flat">
              <a:solidFill>
                <a:srgbClr val="FF0000"/>
              </a:solidFill>
              <a:prstDash val="solid"/>
              <a:round/>
            </a:ln>
            <a:effectLst/>
          </p:spPr>
          <p:txBody>
            <a:bodyPr wrap="square" lIns="45718" tIns="45718" rIns="45718" bIns="45718" numCol="1" anchor="t">
              <a:noAutofit/>
            </a:bodyPr>
            <a:lstStyle/>
            <a:p>
              <a:pPr>
                <a:defRPr>
                  <a:latin typeface="나눔스퀘어OTF Regular"/>
                  <a:ea typeface="나눔스퀘어OTF Regular"/>
                  <a:cs typeface="나눔스퀘어OTF Regular"/>
                  <a:sym typeface="나눔스퀘어OTF Regular"/>
                </a:defRPr>
              </a:pPr>
              <a:endParaRPr/>
            </a:p>
          </p:txBody>
        </p:sp>
      </p:grpSp>
      <p:sp>
        <p:nvSpPr>
          <p:cNvPr id="108" name="모서리가 둥근 직사각형"/>
          <p:cNvSpPr/>
          <p:nvPr/>
        </p:nvSpPr>
        <p:spPr>
          <a:xfrm>
            <a:off x="2368186" y="1279109"/>
            <a:ext cx="348051" cy="366016"/>
          </a:xfrm>
          <a:prstGeom prst="roundRect">
            <a:avLst>
              <a:gd name="adj" fmla="val 44668"/>
            </a:avLst>
          </a:prstGeom>
          <a:ln w="25400">
            <a:solidFill>
              <a:srgbClr val="FF2600"/>
            </a:solidFill>
          </a:ln>
        </p:spPr>
        <p:txBody>
          <a:bodyPr lIns="45718" tIns="45718" rIns="45718" bIns="45718"/>
          <a:lstStyle/>
          <a:p>
            <a:endParaRPr/>
          </a:p>
        </p:txBody>
      </p:sp>
    </p:spTree>
  </p:cSld>
  <p:clrMapOvr>
    <a:masterClrMapping/>
  </p:clrMapOvr>
  <p:transition spd="med"/>
  <p:timing>
    <p:tnLst>
      <p:par>
        <p:cTn id="1" dur="indefinite" restart="never" fill="hold" nodeType="tmRoot">
          <p:childTnLst>
            <p:seq concurrent="1" prevAc="none" nextAc="seek">
              <p:cTn id="2" dur="indefinite" fill="hold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after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iterate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1" animBg="1" advAuto="0"/>
      <p:bldP spid="107" grpId="2" animBg="1" advAuto="0"/>
    </p:bld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 테마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테마">
      <a:majorFont>
        <a:latin typeface="나눔스퀘어 네오 OTF Regular"/>
        <a:ea typeface="나눔스퀘어 네오 OTF Regular"/>
        <a:cs typeface="나눔스퀘어 네오 OTF Regular"/>
      </a:majorFont>
      <a:minorFont>
        <a:latin typeface="Helvetica"/>
        <a:ea typeface="Helvetica"/>
        <a:cs typeface="Helvetic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나눔스퀘어 네오 OTF Regular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2311</Words>
  <Application>Microsoft Macintosh PowerPoint</Application>
  <PresentationFormat>와이드스크린</PresentationFormat>
  <Paragraphs>321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나눔스퀘어 네오 OTF Regular</vt:lpstr>
      <vt:lpstr>나눔스퀘어OTF Regular</vt:lpstr>
      <vt:lpstr>Arial</vt:lpstr>
      <vt:lpstr>JetBrains Mono Bold</vt:lpstr>
      <vt:lpstr>JetBrains Mono Regular</vt:lpstr>
      <vt:lpstr>Tahoma</vt:lpstr>
      <vt:lpstr>Office 테마</vt:lpstr>
      <vt:lpstr>03_2 Arrays</vt:lpstr>
      <vt:lpstr>Definition of Array</vt:lpstr>
      <vt:lpstr>Declaration of Array</vt:lpstr>
      <vt:lpstr>Creating Array Objects</vt:lpstr>
      <vt:lpstr>Default Initialization Values</vt:lpstr>
      <vt:lpstr>Length of an Array</vt:lpstr>
      <vt:lpstr>Command Line Arguments (1/4)</vt:lpstr>
      <vt:lpstr>Command Line Arguments (2/4)</vt:lpstr>
      <vt:lpstr>Command Line Arguments (2/3)</vt:lpstr>
      <vt:lpstr>Command Line Arguments (3/3)</vt:lpstr>
      <vt:lpstr>Multidimensional Array (1/2)</vt:lpstr>
      <vt:lpstr>Multidimensional Array (2/2)</vt:lpstr>
      <vt:lpstr>Array of Objects</vt:lpstr>
      <vt:lpstr>Enumeration Type (1/2)</vt:lpstr>
      <vt:lpstr>Enumeration Type (2/2)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인권 이</cp:lastModifiedBy>
  <cp:revision>1</cp:revision>
  <dcterms:modified xsi:type="dcterms:W3CDTF">2025-08-01T16:11:54Z</dcterms:modified>
</cp:coreProperties>
</file>