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401"/>
  </p:normalViewPr>
  <p:slideViewPr>
    <p:cSldViewPr snapToGrid="0">
      <p:cViewPr varScale="1">
        <p:scale>
          <a:sx n="101" d="100"/>
          <a:sy n="101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Class와 Object에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10</a:t>
            </a:r>
          </a:p>
          <a:p>
            <a:endParaRPr/>
          </a:p>
          <a:p>
            <a:r>
              <a:t>class Customer는 이 업체에서 자동차를 렌탈하는</a:t>
            </a:r>
          </a:p>
          <a:p>
            <a:r>
              <a:t>고객 정보를 담고 있습니다. </a:t>
            </a:r>
          </a:p>
          <a:p>
            <a:r>
              <a:t>고객의 이름과 고객번호를 나타내는 instance variable들이 있고</a:t>
            </a:r>
          </a:p>
          <a:p>
            <a:r>
              <a:t>displayCustomerDetails() 는 </a:t>
            </a:r>
          </a:p>
          <a:p>
            <a:r>
              <a:t>Customer의 정보를 보여주는 method입니다. </a:t>
            </a:r>
          </a:p>
          <a:p>
            <a:r>
              <a:t>rentCar method는</a:t>
            </a:r>
          </a:p>
          <a:p>
            <a:r>
              <a:t>Car class의 parameter인 car를 받아들여</a:t>
            </a:r>
          </a:p>
          <a:p>
            <a:r>
              <a:t>rentCar method를 call하는 customer object가 </a:t>
            </a:r>
          </a:p>
          <a:p>
            <a:r>
              <a:t>car를 rent했다는 메시지를 보여주게 됩니다. </a:t>
            </a:r>
          </a:p>
          <a:p>
            <a:r>
              <a:t>그러나 이 프로그램에는 어떤 customer가 어떤 car를 rent했는지에 대한 것을 </a:t>
            </a:r>
          </a:p>
          <a:p>
            <a:r>
              <a:t>기록해 두지는 않고 있습니다. </a:t>
            </a:r>
          </a:p>
          <a:p>
            <a:endParaRPr/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11</a:t>
            </a:r>
          </a:p>
          <a:p>
            <a:endParaRPr/>
          </a:p>
          <a:p>
            <a:r>
              <a:t>CarRentalSystem class는 Car와 Customer object들을 생성하고</a:t>
            </a:r>
          </a:p>
          <a:p>
            <a:r>
              <a:t>그 정보들을 보여주며</a:t>
            </a:r>
          </a:p>
          <a:p>
            <a:r>
              <a:t>customer에게 car를 rent해 주는 메시지를 보여줍니다. </a:t>
            </a:r>
          </a:p>
          <a:p>
            <a:r>
              <a:t>먼저 car1이라는 한 대의 Car object를 생성합니다. </a:t>
            </a:r>
          </a:p>
          <a:p>
            <a:r>
              <a:t>아까 보았던 Car.totalCars를 하나 증가시켜 주어서 </a:t>
            </a:r>
          </a:p>
          <a:p>
            <a:r>
              <a:t>현재 Car object의 갯수를 유지합니다. </a:t>
            </a:r>
          </a:p>
          <a:p>
            <a:r>
              <a:t>한 가지 유의할 점은 totalCars라는 static variable을 access하는데</a:t>
            </a:r>
          </a:p>
          <a:p>
            <a:r>
              <a:t>특정 object인 car1같은 것을 이용하지 않고</a:t>
            </a:r>
          </a:p>
          <a:p>
            <a:r>
              <a:t>Car라는 Class 이름에 dot operator를 써서</a:t>
            </a:r>
          </a:p>
          <a:p>
            <a:r>
              <a:t>대문자 Car dot totalCars로 access할 수 있다는 것입니다. </a:t>
            </a:r>
          </a:p>
          <a:p>
            <a:r>
              <a:t>이것은 totalCars가 static variable이라서 </a:t>
            </a:r>
          </a:p>
          <a:p>
            <a:r>
              <a:t>Car class에 오직 하나만 존재하기 때문에 가능한 것입니다. </a:t>
            </a:r>
          </a:p>
          <a:p>
            <a:r>
              <a:t>물론 car1.totalCars로 access해도 됩니다. </a:t>
            </a:r>
          </a:p>
          <a:p>
            <a:r>
              <a:t>같은 방법으로 car2라는 Car object를 하나 더 생성합니다. </a:t>
            </a:r>
          </a:p>
          <a:p>
            <a:r>
              <a:t>그리고 각 Car object의 displayCarDetails() method를 call하여</a:t>
            </a:r>
          </a:p>
          <a:p>
            <a:r>
              <a:t>자동차의 정보를 보여줍니다. </a:t>
            </a:r>
          </a:p>
          <a:p>
            <a:r>
              <a:t>그리고 현재의 totalCars value도 보여줍니다. </a:t>
            </a:r>
          </a:p>
          <a:p>
            <a:r>
              <a:t>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12</a:t>
            </a:r>
          </a:p>
          <a:p>
            <a:endParaRPr/>
          </a:p>
          <a:p>
            <a:r>
              <a:t>여기서는 두 명의 Customer object를 생성합니다. </a:t>
            </a:r>
          </a:p>
          <a:p>
            <a:r>
              <a:t>각각의 이름과 customer ID를 assign합니다. </a:t>
            </a:r>
          </a:p>
          <a:p>
            <a:r>
              <a:t>그리고 displayCustomerDetails() method를 이용하여</a:t>
            </a:r>
          </a:p>
          <a:p>
            <a:r>
              <a:t>Customer의 정보를 보여줍니다. </a:t>
            </a:r>
          </a:p>
          <a:p>
            <a:r>
              <a:t>그리고 두 명의 customer들에게 car를 rent한다는 </a:t>
            </a:r>
          </a:p>
          <a:p>
            <a:r>
              <a:t>message를 보여줍니다. </a:t>
            </a:r>
          </a:p>
          <a:p>
            <a:r>
              <a:t>마지막으로 이 Car rental 업체의 이름을 보여줍니다.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13</a:t>
            </a:r>
          </a:p>
          <a:p>
            <a:endParaRPr/>
          </a:p>
          <a:p>
            <a:r>
              <a:t>이 슬라이드에서는 여러 개의 Java source file이 </a:t>
            </a:r>
          </a:p>
          <a:p>
            <a:r>
              <a:t>하나의 프로그램을 이루는 것을 보여주고 있습니다. </a:t>
            </a:r>
          </a:p>
          <a:p>
            <a:r>
              <a:t>한 source file에는 하나의 class만 담겨 있습니다. </a:t>
            </a:r>
          </a:p>
          <a:p>
            <a:r>
              <a:t>class 이름과 source file의 이름은 같아야 합니다. </a:t>
            </a:r>
          </a:p>
          <a:p>
            <a:r>
              <a:t>Class1은 public access 권한이고</a:t>
            </a:r>
          </a:p>
          <a:p>
            <a:r>
              <a:t>Class2는 default, 즉, package access 권한입니다. </a:t>
            </a:r>
          </a:p>
          <a:p>
            <a:r>
              <a:t>source file들이 모두 같은 폴더에 있기만 하면</a:t>
            </a:r>
          </a:p>
          <a:p>
            <a:r>
              <a:t>public과 package 권한은 차이가 없습니다. </a:t>
            </a:r>
          </a:p>
          <a:p>
            <a:r>
              <a:t>access modifier에 대해서는 5장에서 더 자세히 공부할 것입니다. </a:t>
            </a:r>
          </a:p>
          <a:p>
            <a:r>
              <a:t>AATest class는 main method를 가지고 있습니다. </a:t>
            </a:r>
          </a:p>
          <a:p>
            <a:r>
              <a:t>그래서 이 프로그램을 compile하게 되면 </a:t>
            </a:r>
          </a:p>
          <a:p>
            <a:r>
              <a:t>AATest.class 파일이라는 실행 파일이 나오게 되는 거죠. </a:t>
            </a:r>
          </a:p>
          <a:p>
            <a:r>
              <a:t>여기서는 Class1과 Class2의 object들을 생성하고</a:t>
            </a:r>
          </a:p>
          <a:p>
            <a:r>
              <a:t>각 object들의 instance variable a에 3과 5 value를 assign하고</a:t>
            </a:r>
          </a:p>
          <a:p>
            <a:r>
              <a:t>3에 1 더한 값과 5에서 1 뺀 값인 4, 4를 보여주고 있습니다. </a:t>
            </a:r>
          </a:p>
          <a:p>
            <a:r>
              <a:t>main method를 가지고 있는 class인 AATest인</a:t>
            </a:r>
          </a:p>
          <a:p>
            <a:r>
              <a:t>public 권한을 가져야 합니다. </a:t>
            </a:r>
          </a:p>
          <a:p>
            <a:r>
              <a:t>일반적으로 Java 코딩할 때에는 </a:t>
            </a:r>
          </a:p>
          <a:p>
            <a:r>
              <a:t>이와 같이 한 소스파일에 하나의 class만 있는 것이 일반적입니다. </a:t>
            </a:r>
          </a:p>
          <a:p>
            <a:r>
              <a:t>그렇게 하면, 소스 파일 이름이 곧 class 이름을 뜻하기 때문에</a:t>
            </a:r>
          </a:p>
          <a:p>
            <a:r>
              <a:t>파일의 내용을 쉽게 짐작할 수 있습니다. </a:t>
            </a:r>
          </a:p>
          <a:p>
            <a:r>
              <a:t>그러나 우리 auto-judge server에서는 </a:t>
            </a:r>
          </a:p>
          <a:p>
            <a:r>
              <a:t>하나의 source file만을 submit해야 하기 때문에 </a:t>
            </a:r>
          </a:p>
          <a:p>
            <a:r>
              <a:t>모든 class들을 하나의 source file에 작성해야 합니다. </a:t>
            </a:r>
          </a:p>
          <a:p>
            <a:r>
              <a:t>이 경우에 대해서는 다음 슬라이드에서 살펴 보도록 하겠습니다.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14</a:t>
            </a:r>
          </a:p>
          <a:p>
            <a:endParaRPr/>
          </a:p>
          <a:p>
            <a:r>
              <a:t>이 슬라이드에서는 하나의 Java 소스 파일에 </a:t>
            </a:r>
          </a:p>
          <a:p>
            <a:r>
              <a:t>여러 개의 class를 넣어 프로그램하는 것을 보여주고 있습니다. </a:t>
            </a:r>
          </a:p>
          <a:p>
            <a:r>
              <a:t>이 경우에는 main을 가지고 있는 class만 public 권한을 가져야 합니다. </a:t>
            </a:r>
          </a:p>
          <a:p>
            <a:r>
              <a:t>여기서는 AAATest class가 public입니다. </a:t>
            </a:r>
          </a:p>
          <a:p>
            <a:r>
              <a:t>또, 그 public class의 이름이 source file의 이름이 되어야 합니다. </a:t>
            </a:r>
          </a:p>
          <a:p>
            <a:r>
              <a:t>나머지 다른 class들은 모두 package 권한을 가지게 하면 됩니다. </a:t>
            </a:r>
          </a:p>
          <a:p>
            <a:r>
              <a:t>여기서는 Class3과 Class4가 그렇습니다.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15</a:t>
            </a:r>
          </a:p>
          <a:p>
            <a:endParaRPr/>
          </a:p>
          <a:p>
            <a:r>
              <a:t>Local variable은 어떤 method 안에 선언되어 사용되는</a:t>
            </a:r>
          </a:p>
          <a:p>
            <a:r>
              <a:t>variable을 말합니다. </a:t>
            </a:r>
          </a:p>
          <a:p>
            <a:r>
              <a:t>또, method의 parameter들은 </a:t>
            </a:r>
          </a:p>
          <a:p>
            <a:r>
              <a:t>모두 local variable로 간주됩니다. </a:t>
            </a:r>
          </a:p>
          <a:p>
            <a:r>
              <a:t>예를 들면 args, p, q는 main의 local variable들입니다. </a:t>
            </a:r>
          </a:p>
          <a:p>
            <a:r>
              <a:t>b와 c는 Class3의 add method의 local 입니다. </a:t>
            </a:r>
          </a:p>
          <a:p>
            <a:r>
              <a:t>또다른 b는 Class4의 sub method의 local 입니다. </a:t>
            </a:r>
          </a:p>
          <a:p>
            <a:r>
              <a:t>Java에는 global variable이 없습니다. </a:t>
            </a:r>
          </a:p>
          <a:p>
            <a:r>
              <a:t>모든 class들은 적절한 parameter와 method call 등으로 </a:t>
            </a:r>
          </a:p>
          <a:p>
            <a:r>
              <a:t>다른 class와 인터랙션해야 합니다. </a:t>
            </a:r>
          </a:p>
          <a:p>
            <a:r>
              <a:t>가끔 이런 엄격한 규칙이 프로그래밍을 어렵게 만든다고 느껴질 수도 있지만</a:t>
            </a:r>
          </a:p>
          <a:p>
            <a:r>
              <a:t>global variable이 발생시킬 수 있는 </a:t>
            </a:r>
          </a:p>
          <a:p>
            <a:r>
              <a:t>error의 가능성을 방지할 수 있다는 장점이 있습니다.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16</a:t>
            </a:r>
          </a:p>
          <a:p>
            <a:endParaRPr/>
          </a:p>
          <a:p>
            <a:r>
              <a:t>a는 ATest의 main에 local variable이므로</a:t>
            </a:r>
          </a:p>
          <a:p>
            <a:r>
              <a:t>main method 내의 for문 등 다른 block에서도 </a:t>
            </a:r>
          </a:p>
          <a:p>
            <a:r>
              <a:t>모두 access가 가능합니다. </a:t>
            </a:r>
          </a:p>
          <a:p>
            <a:r>
              <a:t>k는 for문 block의 local variable이므로</a:t>
            </a:r>
          </a:p>
          <a:p>
            <a:r>
              <a:t>for문 밖에서는 보이지 않습니다.</a:t>
            </a:r>
          </a:p>
          <a:p>
            <a:r>
              <a:t>그리고 for문 안에서도 main의 local인 a가 보이기 때문에</a:t>
            </a:r>
          </a:p>
          <a:p>
            <a:r>
              <a:t>for문 block 내에 또다른 a를 선언하는 것은 중복이기 때문에</a:t>
            </a:r>
          </a:p>
          <a:p>
            <a:r>
              <a:t>선언하는 순간 compile error가 발생됩니다. </a:t>
            </a:r>
          </a:p>
          <a:p>
            <a:r>
              <a:t>한편, for문을 벗어나면 k는 소멸하고 더 이상 보이지 않기 때문에</a:t>
            </a:r>
          </a:p>
          <a:p>
            <a:r>
              <a:t>k를 access하는 것은 compile error 입니다.  </a:t>
            </a:r>
          </a:p>
          <a:p>
            <a:r>
              <a:t>벤 다이어그램은 local variable들의 scope를 보여주고 있습니다.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17</a:t>
            </a:r>
          </a:p>
          <a:p>
            <a:endParaRPr/>
          </a:p>
          <a:p>
            <a:r>
              <a:t>이 슬라이드에는 main method 이외에 </a:t>
            </a:r>
          </a:p>
          <a:p>
            <a:r>
              <a:t>같은 class 내에 다른 method들을 더 정의하여 사용하는 경우를</a:t>
            </a:r>
          </a:p>
          <a:p>
            <a:r>
              <a:t>보여주고 있습니다. </a:t>
            </a:r>
          </a:p>
          <a:p>
            <a:r>
              <a:t>결국 main method 내에서 다른 method를 call 하는 경우이며</a:t>
            </a:r>
          </a:p>
          <a:p>
            <a:r>
              <a:t>이 예에서는 MyMethod를 a, b, c의 합을 구하기 위해</a:t>
            </a:r>
          </a:p>
          <a:p>
            <a:r>
              <a:t>main 안에서 call 하고 있습니다. </a:t>
            </a:r>
          </a:p>
          <a:p>
            <a:r>
              <a:t>그런데 main이 static method이기 때문에</a:t>
            </a:r>
          </a:p>
          <a:p>
            <a:r>
              <a:t>main 안에서는 static method나 static variable만 사용할 수 있습니다. </a:t>
            </a:r>
          </a:p>
          <a:p>
            <a:r>
              <a:t>즉, myMethod도 static method이어야만 한다는 것입니다.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18</a:t>
            </a:r>
          </a:p>
          <a:p>
            <a:endParaRPr/>
          </a:p>
          <a:p>
            <a:r>
              <a:t>Actual parameter는 method를 call할 때 </a:t>
            </a:r>
          </a:p>
          <a:p>
            <a:r>
              <a:t>pass하는 parameter를 지칭하는 용어입니다. </a:t>
            </a:r>
          </a:p>
          <a:p>
            <a:r>
              <a:t>이 예에서는 result = myMethod(a,b,c) 에서 </a:t>
            </a:r>
          </a:p>
          <a:p>
            <a:r>
              <a:t>a, b, c가 actual parameter입니다. </a:t>
            </a:r>
          </a:p>
          <a:p>
            <a:r>
              <a:t>반면에 myMethod(int d, int e, int f)의 definition에서 </a:t>
            </a:r>
          </a:p>
          <a:p>
            <a:r>
              <a:t>값을 전달받는 parameter인 d, e, f는 </a:t>
            </a:r>
          </a:p>
          <a:p>
            <a:r>
              <a:t>formal parameter 입니다. </a:t>
            </a:r>
          </a:p>
          <a:p>
            <a:r>
              <a:t>actual parameter라는 이름은 실제 pass되는 값을 지칭하는 것이고</a:t>
            </a:r>
          </a:p>
          <a:p>
            <a:r>
              <a:t>formal parameter라는 이름은 pass되어 method내에서 사용되는</a:t>
            </a:r>
          </a:p>
          <a:p>
            <a:r>
              <a:t>형식적인 이름이라는 뜻으로 해석하면 되겠습니다. </a:t>
            </a:r>
          </a:p>
          <a:p>
            <a:r>
              <a:t>한편, parameter와 argument라는 용어는 미묘한 차이가 있지만</a:t>
            </a:r>
          </a:p>
          <a:p>
            <a:r>
              <a:t>실제로는 거의 같은 뜻의 용어로 사용되고 있습니다. </a:t>
            </a:r>
          </a:p>
          <a:p>
            <a:endParaRPr/>
          </a:p>
          <a:p>
            <a:r>
              <a:t>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19</a:t>
            </a:r>
          </a:p>
          <a:p>
            <a:endParaRPr/>
          </a:p>
          <a:p>
            <a:r>
              <a:t>이 예제에서는 actual parameter인 c는 int type인데</a:t>
            </a:r>
          </a:p>
          <a:p>
            <a:r>
              <a:t>그에 대응하는 formal parameter f는 double인 경우를 보여줍니다. </a:t>
            </a:r>
          </a:p>
          <a:p>
            <a:r>
              <a:t>이 때 c의 int값이 자동적으로 double type으로 변환 됩니다. </a:t>
            </a:r>
          </a:p>
          <a:p>
            <a:r>
              <a:t>이러한 자동 변환이 가능한 것은 </a:t>
            </a:r>
          </a:p>
          <a:p>
            <a:r>
              <a:t>double type이 int type보다 표현 범위가 넓기 때문입니다. </a:t>
            </a:r>
          </a:p>
          <a:p>
            <a:r>
              <a:t>이러한 자동 변환을 위해 표현범위를 살펴보면</a:t>
            </a:r>
          </a:p>
          <a:p>
            <a:r>
              <a:t>byte가 1 byte  char가 unsigned 2 bytes로 가장 작고</a:t>
            </a:r>
          </a:p>
          <a:p>
            <a:r>
              <a:t>short, int, long, float, double의 순서로 표현범위가 넓어집니다.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페이지</a:t>
            </a:r>
            <a:r>
              <a:rPr dirty="0"/>
              <a:t> 2</a:t>
            </a:r>
          </a:p>
          <a:p>
            <a:endParaRPr dirty="0"/>
          </a:p>
          <a:p>
            <a:r>
              <a:rPr dirty="0" err="1"/>
              <a:t>Class는</a:t>
            </a:r>
            <a:r>
              <a:rPr dirty="0"/>
              <a:t> </a:t>
            </a:r>
            <a:r>
              <a:rPr dirty="0" err="1"/>
              <a:t>Java의</a:t>
            </a:r>
            <a:r>
              <a:rPr dirty="0"/>
              <a:t> OOP </a:t>
            </a:r>
            <a:r>
              <a:rPr dirty="0" err="1"/>
              <a:t>요소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중의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입니다</a:t>
            </a:r>
            <a:r>
              <a:rPr dirty="0"/>
              <a:t>. </a:t>
            </a:r>
          </a:p>
          <a:p>
            <a:r>
              <a:rPr dirty="0" err="1"/>
              <a:t>단순히</a:t>
            </a:r>
            <a:r>
              <a:rPr dirty="0"/>
              <a:t> </a:t>
            </a:r>
            <a:r>
              <a:rPr dirty="0" err="1"/>
              <a:t>말해서</a:t>
            </a:r>
            <a:r>
              <a:rPr dirty="0"/>
              <a:t> Java </a:t>
            </a:r>
            <a:r>
              <a:rPr dirty="0" err="1"/>
              <a:t>프로그래밍을</a:t>
            </a:r>
            <a:r>
              <a:rPr dirty="0"/>
              <a:t> </a:t>
            </a:r>
            <a:r>
              <a:rPr dirty="0" err="1"/>
              <a:t>한다는</a:t>
            </a:r>
            <a:r>
              <a:rPr dirty="0"/>
              <a:t> </a:t>
            </a:r>
            <a:r>
              <a:rPr dirty="0" err="1"/>
              <a:t>것은</a:t>
            </a:r>
            <a:endParaRPr dirty="0"/>
          </a:p>
          <a:p>
            <a:r>
              <a:rPr dirty="0" err="1"/>
              <a:t>Class들을</a:t>
            </a:r>
            <a:r>
              <a:rPr dirty="0"/>
              <a:t> </a:t>
            </a:r>
            <a:r>
              <a:rPr dirty="0" err="1"/>
              <a:t>구현해</a:t>
            </a:r>
            <a:r>
              <a:rPr dirty="0"/>
              <a:t> </a:t>
            </a:r>
            <a:r>
              <a:rPr dirty="0" err="1"/>
              <a:t>나가는</a:t>
            </a:r>
            <a:r>
              <a:rPr dirty="0"/>
              <a:t> </a:t>
            </a:r>
            <a:r>
              <a:rPr dirty="0" err="1"/>
              <a:t>것이고</a:t>
            </a:r>
            <a:endParaRPr dirty="0"/>
          </a:p>
          <a:p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code가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class </a:t>
            </a:r>
            <a:r>
              <a:rPr dirty="0" err="1"/>
              <a:t>내에</a:t>
            </a:r>
            <a:r>
              <a:rPr dirty="0"/>
              <a:t> </a:t>
            </a:r>
            <a:r>
              <a:rPr dirty="0" err="1"/>
              <a:t>존재해야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, </a:t>
            </a:r>
          </a:p>
          <a:p>
            <a:r>
              <a:rPr dirty="0" err="1"/>
              <a:t>프로그래머가</a:t>
            </a:r>
            <a:r>
              <a:rPr dirty="0"/>
              <a:t> </a:t>
            </a:r>
            <a:r>
              <a:rPr dirty="0" err="1"/>
              <a:t>새로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type은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class </a:t>
            </a:r>
            <a:r>
              <a:rPr dirty="0" err="1"/>
              <a:t>입니다</a:t>
            </a:r>
            <a:r>
              <a:rPr dirty="0"/>
              <a:t>.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20</a:t>
            </a:r>
          </a:p>
          <a:p>
            <a:endParaRPr/>
          </a:p>
          <a:p>
            <a:r>
              <a:t>이 슬라이드에서는 특수한 reference value를 가진 </a:t>
            </a:r>
          </a:p>
          <a:p>
            <a:r>
              <a:t>“this” 에 대해 살펴봅니다. </a:t>
            </a:r>
          </a:p>
          <a:p>
            <a:r>
              <a:t>SomeClass의 referenceThis method는 </a:t>
            </a:r>
          </a:p>
          <a:p>
            <a:r>
              <a:t>this 값을 그대로 프린트하는 method입니다. </a:t>
            </a:r>
          </a:p>
          <a:p>
            <a:r>
              <a:t>“this” 는 현재 이 class에서 만들어진 object의 reference, </a:t>
            </a:r>
          </a:p>
          <a:p>
            <a:r>
              <a:t>즉, object의 주소를 말합니다. </a:t>
            </a:r>
          </a:p>
          <a:p>
            <a:endParaRPr/>
          </a:p>
          <a:p>
            <a:r>
              <a:t>ThisRefTest class의 main에서 “this” reference가 </a:t>
            </a:r>
          </a:p>
          <a:p>
            <a:r>
              <a:t>어떤 value를 가지는지 직접 프린트해 보도록 하겠습니다. </a:t>
            </a:r>
          </a:p>
          <a:p>
            <a:r>
              <a:t>먼저 o1, o2는 SomeClass의 object로 생성되었습니다. </a:t>
            </a:r>
          </a:p>
          <a:p>
            <a:r>
              <a:t>o3는 o1을 그대로 assign했기 때문에 o1과 같은 reference를 가집니다. </a:t>
            </a:r>
          </a:p>
          <a:p>
            <a:r>
              <a:t>먼저 o1을 프린트 해 보면 “SomeClass@6b95977” 이라고 나옵니다. </a:t>
            </a:r>
          </a:p>
          <a:p>
            <a:r>
              <a:t>여기서 SomeClass는 o1이 어떤 class인지를 나타내며</a:t>
            </a:r>
          </a:p>
          <a:p>
            <a:r>
              <a:t>6b95977이 o1의 reference 입니다. </a:t>
            </a:r>
          </a:p>
          <a:p>
            <a:r>
              <a:t>그 아래에서 o1 dot referenceThis() method를 call하여</a:t>
            </a:r>
          </a:p>
          <a:p>
            <a:r>
              <a:t>this를 print해 보았습니다. </a:t>
            </a:r>
          </a:p>
          <a:p>
            <a:r>
              <a:t>this는 정확히 바로 위의 o1의 reference와 같은 value를 가지고 있습니다. </a:t>
            </a:r>
          </a:p>
          <a:p>
            <a:r>
              <a:t>마찬가지로 o2와 o2의 this 는 </a:t>
            </a:r>
          </a:p>
          <a:p>
            <a:r>
              <a:t>정확히 같은 reference value를 가지고 있음을 알 수 있습니다.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9" name="Shape 2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21</a:t>
            </a:r>
          </a:p>
          <a:p>
            <a:endParaRPr/>
          </a:p>
          <a:p>
            <a:r>
              <a:t>this reference는 instance variable을 지칭할 때</a:t>
            </a:r>
          </a:p>
          <a:p>
            <a:r>
              <a:t>편리하게 사용할 수 있습니다. </a:t>
            </a:r>
          </a:p>
          <a:p>
            <a:r>
              <a:t>setMyDate method의 formal parameter 세개 중에</a:t>
            </a:r>
          </a:p>
          <a:p>
            <a:r>
              <a:t>month와 day는 instance variable들과 이름이 같습니다. </a:t>
            </a:r>
          </a:p>
          <a:p>
            <a:r>
              <a:t>이 formal parameter들의 값은</a:t>
            </a:r>
          </a:p>
          <a:p>
            <a:r>
              <a:t>instance variable들로 assign되게 됩니다. </a:t>
            </a:r>
          </a:p>
          <a:p>
            <a:r>
              <a:t>따라서 formal parameter의 이름들을 </a:t>
            </a:r>
          </a:p>
          <a:p>
            <a:r>
              <a:t>instance variable들과 다르게 하면 </a:t>
            </a:r>
          </a:p>
          <a:p>
            <a:r>
              <a:t>예를 들면 newMonth, newDay 같이 하면</a:t>
            </a:r>
          </a:p>
          <a:p>
            <a:r>
              <a:t>instance variable들과 구분할 수 있지만</a:t>
            </a:r>
          </a:p>
          <a:p>
            <a:r>
              <a:t>의미상 통일성을 위해서는 </a:t>
            </a:r>
          </a:p>
          <a:p>
            <a:r>
              <a:t>instance variable의 이름과 같게 하는 것이 더 편리합니다. </a:t>
            </a:r>
          </a:p>
          <a:p>
            <a:r>
              <a:t>그러나 assignment의 좌변과 우변을 같은 이름으로 할 수 없기 때문에</a:t>
            </a:r>
          </a:p>
          <a:p>
            <a:r>
              <a:t>다른 방법이 있어야 하는데</a:t>
            </a:r>
          </a:p>
          <a:p>
            <a:r>
              <a:t>이런 경우, reference this를 사용하면 이 문제를 쉽게 해결할 수 있습니다. </a:t>
            </a:r>
          </a:p>
          <a:p>
            <a:r>
              <a:t>reference this는 object 자신의 reference를 나타내므로, </a:t>
            </a:r>
          </a:p>
          <a:p>
            <a:r>
              <a:t>this dot month와 this dot day로 하면</a:t>
            </a:r>
          </a:p>
          <a:p>
            <a:r>
              <a:t>이것들은 instance variable을 의미합니다. </a:t>
            </a:r>
          </a:p>
          <a:p>
            <a:r>
              <a:t>그리고 month와 day를 그냥 쓰면 그것들은 </a:t>
            </a:r>
          </a:p>
          <a:p>
            <a:r>
              <a:t>formal parameter들을 의미합니다.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7" name="Shape 23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22</a:t>
            </a:r>
          </a:p>
          <a:p>
            <a:endParaRPr/>
          </a:p>
          <a:p>
            <a:r>
              <a:t>SomeClass가 완전히 비어있어서 아무런 method도 가지지 않는 상태일때</a:t>
            </a:r>
          </a:p>
          <a:p>
            <a:r>
              <a:t>이 SomeClass의 object 두 개 o1, o2를 생성하였고</a:t>
            </a:r>
          </a:p>
          <a:p>
            <a:r>
              <a:t>o3는 o1을 그대로 assign해서 o1과 같은 object를 가리키게 하였습니다. </a:t>
            </a:r>
          </a:p>
          <a:p>
            <a:r>
              <a:t>이 때 o1.equals(o2)를 실행했더니 false가 나왔습니다. </a:t>
            </a:r>
          </a:p>
          <a:p>
            <a:r>
              <a:t>o2.equals(o3)도 false가 나왔고</a:t>
            </a:r>
          </a:p>
          <a:p>
            <a:r>
              <a:t>o3.equals(o1)은 true가 나왔습니다. </a:t>
            </a:r>
          </a:p>
          <a:p>
            <a:r>
              <a:t>SomeClass에 equals method가 정의되지 않았는데</a:t>
            </a:r>
          </a:p>
          <a:p>
            <a:r>
              <a:t>compile error가 나지 않습니다. </a:t>
            </a:r>
          </a:p>
          <a:p>
            <a:r>
              <a:t>이것은 SomeClass에 우리가 명시적으로 equals method를 정의하지 않아도</a:t>
            </a:r>
          </a:p>
          <a:p>
            <a:r>
              <a:t>우리 눈에는 보이지 않지만 equals method가 이미 존재한다는 뜻일 것입니다. </a:t>
            </a:r>
          </a:p>
          <a:p>
            <a:r>
              <a:t>그런데 세 번의 print로부터 우리는 equals method가 </a:t>
            </a:r>
          </a:p>
          <a:p>
            <a:r>
              <a:t>equals를 call하는 object와 parameter로 주어지는 object의 </a:t>
            </a:r>
          </a:p>
          <a:p>
            <a:r>
              <a:t>reference를 비교한 결과를 boolean으로 return한다는 것을 예측할 수 있습니다. </a:t>
            </a:r>
          </a:p>
          <a:p>
            <a:r>
              <a:t>즉, equals method의 code를 써 보면 이렇게 간단하게 구현되어 있을 것입니다. </a:t>
            </a:r>
          </a:p>
          <a:p>
            <a:r>
              <a:t>사실 equals method는 모든 class에 보이지는 않지만 </a:t>
            </a:r>
          </a:p>
          <a:p>
            <a:r>
              <a:t>이미 존재하고 있습니다. </a:t>
            </a:r>
          </a:p>
          <a:p>
            <a:r>
              <a:t>그 이유에 대해서 지금은 명확한 이유를 설명하기가 어렵습니다. </a:t>
            </a:r>
          </a:p>
          <a:p>
            <a:r>
              <a:t>나중에 inheritance를 배울 때 정확한 이유를 공부하도록 하겠습니다. 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3" name="Shape 2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23</a:t>
            </a:r>
          </a:p>
          <a:p>
            <a:endParaRPr/>
          </a:p>
          <a:p>
            <a:r>
              <a:t>그러나 equals method가 reference만을 비교하는 단순한 것이 아니라</a:t>
            </a:r>
          </a:p>
          <a:p>
            <a:r>
              <a:t>두 object의 내용이 정말 같은지를 비교하려면 </a:t>
            </a:r>
          </a:p>
          <a:p>
            <a:r>
              <a:t>우리는 equals method를 다시 define하여야 합니다. </a:t>
            </a:r>
          </a:p>
          <a:p>
            <a:r>
              <a:t>이 예에서 SomeClass에는 두 개의 instance variable들 name과 x가 있습니다. </a:t>
            </a:r>
          </a:p>
          <a:p>
            <a:r>
              <a:t>equals를 다시 define했는데</a:t>
            </a:r>
          </a:p>
          <a:p>
            <a:r>
              <a:t>name이 같고, x의 value가 같은지, 이 두 조건이 모두 만족해야만</a:t>
            </a:r>
          </a:p>
          <a:p>
            <a:r>
              <a:t>equals가 true를 return하도록 다시 define 했습니다. </a:t>
            </a:r>
          </a:p>
          <a:p>
            <a:r>
              <a:t>String type인 name이 other.name과 같은지를 알아보기 위해서</a:t>
            </a:r>
          </a:p>
          <a:p>
            <a:r>
              <a:t>간단하게 String class의 equals method를 이용하는 방법을 사용하였습니다. </a:t>
            </a:r>
          </a:p>
          <a:p>
            <a:r>
              <a:t>String class의 equals는 이미 두 개의 String 내용이 같을 때 </a:t>
            </a:r>
          </a:p>
          <a:p>
            <a:r>
              <a:t>true를 return하도록 잘 정의되어 있습니다. </a:t>
            </a:r>
          </a:p>
          <a:p>
            <a:r>
              <a:t>이와 같이 우리가 정의하는 모든 class마다 </a:t>
            </a:r>
          </a:p>
          <a:p>
            <a:r>
              <a:t>equals method를 잘 redefine해 놓는다면 </a:t>
            </a:r>
          </a:p>
          <a:p>
            <a:r>
              <a:t>매우 편리하게 사용할 수 있을 것입니다. 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24</a:t>
            </a:r>
          </a:p>
          <a:p>
            <a:endParaRPr/>
          </a:p>
          <a:p>
            <a:r>
              <a:t>equals와 비슷하게 toString method도 모든 class에 이미 존재합니다. </a:t>
            </a:r>
          </a:p>
          <a:p>
            <a:r>
              <a:t>toString의 목적은 object의 내용 (주로 instance variable들의 내용)을 </a:t>
            </a:r>
          </a:p>
          <a:p>
            <a:r>
              <a:t>String으로 만들어서 return하는 것입니다. </a:t>
            </a:r>
          </a:p>
          <a:p>
            <a:r>
              <a:t>그래서 toString method를 class마다 제대로 redeine해 놓는 것은</a:t>
            </a:r>
          </a:p>
          <a:p>
            <a:r>
              <a:t>좋은 아이디어 입니다. </a:t>
            </a:r>
          </a:p>
          <a:p>
            <a:r>
              <a:t>이 예에서는 이 object가 일단 SomeClass의 object라는 것을 표시하였고</a:t>
            </a:r>
          </a:p>
          <a:p>
            <a:r>
              <a:t>두 개의 instance variable들인 name과 x value를 더해</a:t>
            </a:r>
          </a:p>
          <a:p>
            <a:r>
              <a:t>String을 완성하고 return하였습니다.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6" name="Shape 2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25</a:t>
            </a:r>
          </a:p>
          <a:p>
            <a:endParaRPr/>
          </a:p>
          <a:p>
            <a:r>
              <a:t>이 예제는 equals와 toString을 실제로 사용하는 예를 보여주고 있습니다. </a:t>
            </a:r>
          </a:p>
          <a:p>
            <a:r>
              <a:t>먼저 Student class는 name, id, age의 세 개의 instance variable을 가지고 있습니다. </a:t>
            </a:r>
          </a:p>
          <a:p>
            <a:r>
              <a:t>setData는 parameter로 주어진 name, id, age를 </a:t>
            </a:r>
          </a:p>
          <a:p>
            <a:r>
              <a:t>세개의 instance variable에 assign하는 method 입니다. </a:t>
            </a:r>
          </a:p>
          <a:p>
            <a:r>
              <a:t>equals method는 redefine 되어 있는데</a:t>
            </a:r>
          </a:p>
          <a:p>
            <a:r>
              <a:t>name, id, age가 모두 같아야 true를 return하게 되어 있습니다. </a:t>
            </a:r>
          </a:p>
          <a:p>
            <a:r>
              <a:t>toString method에서는 </a:t>
            </a:r>
          </a:p>
          <a:p>
            <a:r>
              <a:t>instance variable들의 value들을 잘 보여주도록 하였습니다.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26</a:t>
            </a:r>
          </a:p>
          <a:p>
            <a:endParaRPr/>
          </a:p>
          <a:p>
            <a:r>
              <a:t>EqualsToString class에서는 먼저 세개의 Student object들인</a:t>
            </a:r>
          </a:p>
          <a:p>
            <a:r>
              <a:t>st1, st2, st3를 생성하였고</a:t>
            </a:r>
          </a:p>
          <a:p>
            <a:r>
              <a:t>name, id, age를 setData method를 이용하여</a:t>
            </a:r>
          </a:p>
          <a:p>
            <a:r>
              <a:t>각 object들에 assign하였습니다. </a:t>
            </a:r>
          </a:p>
          <a:p>
            <a:r>
              <a:t>println에 “[st1] “ + st1 String을 프린트하도록 하였는데</a:t>
            </a:r>
          </a:p>
          <a:p>
            <a:r>
              <a:t>이와 같이 object를 println에 parameter로 넣어주면</a:t>
            </a:r>
          </a:p>
          <a:p>
            <a:r>
              <a:t>그 object의 toString method가 자동으로 실행되게 됩니다. </a:t>
            </a:r>
          </a:p>
          <a:p>
            <a:r>
              <a:t>OUTPUT에서 toString이 return한 String이 프린트 되는 것을</a:t>
            </a:r>
          </a:p>
          <a:p>
            <a:r>
              <a:t>확인할 수 있습니다. </a:t>
            </a:r>
          </a:p>
          <a:p>
            <a:r>
              <a:t>st1과 st3의 내용이 같기 때문에</a:t>
            </a:r>
          </a:p>
          <a:p>
            <a:r>
              <a:t>st1.equals(st3)는 true를 return하게 됩니다.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3</a:t>
            </a:r>
          </a:p>
          <a:p>
            <a:endParaRPr/>
          </a:p>
          <a:p>
            <a:r>
              <a:t>그렇다면, class와 object는 어떻게 다를까요?</a:t>
            </a:r>
          </a:p>
          <a:p>
            <a:r>
              <a:t>Class는 object를 만들어 낼 수 있는 template이라고 할 수 있습니다. </a:t>
            </a:r>
          </a:p>
          <a:p>
            <a:r>
              <a:t>예를 들자면 class를 와플메이커라고 한다면</a:t>
            </a:r>
          </a:p>
          <a:p>
            <a:r>
              <a:t>object는 그 와플메이커로 만들어 낸 와플이라 할 수 있습니다. </a:t>
            </a:r>
          </a:p>
          <a:p>
            <a:r>
              <a:t>하나의 와플메이커로 수 많은 와플을 구워낼 수 있듯이</a:t>
            </a:r>
          </a:p>
          <a:p>
            <a:r>
              <a:t>하나의 class로 무한정한 오브젝트들을 생성해 낼 수 있습니다. </a:t>
            </a:r>
          </a:p>
          <a:p>
            <a:r>
              <a:t>그럼, instance는 무슨 뜻일까요?</a:t>
            </a:r>
          </a:p>
          <a:p>
            <a:r>
              <a:t>instance는 class과 구체화 된 하나의 개체라는 뜻으로</a:t>
            </a:r>
          </a:p>
          <a:p>
            <a:r>
              <a:t>object와 거의 같은 뜻의 용어라고 볼 수 있겠습니다. </a:t>
            </a:r>
          </a:p>
          <a:p>
            <a:r>
              <a:t>실제로 object와 instance는 같은 의미로 사용됩니다.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4</a:t>
            </a:r>
          </a:p>
          <a:p>
            <a:endParaRPr/>
          </a:p>
          <a:p>
            <a:r>
              <a:t>Student class에는 두 개의 instance variable이 있습니다. </a:t>
            </a:r>
          </a:p>
          <a:p>
            <a:r>
              <a:t>name은 학생의 이름을 나타내는 String variable이고</a:t>
            </a:r>
          </a:p>
          <a:p>
            <a:r>
              <a:t>id는 학번을 나타내는 int variable입니다. </a:t>
            </a:r>
          </a:p>
          <a:p>
            <a:r>
              <a:t>StudentDemo class의 main method에서 </a:t>
            </a:r>
          </a:p>
          <a:p>
            <a:r>
              <a:t>s1과 s2라는 Student class의 object 두 개를 생성합니다. </a:t>
            </a:r>
          </a:p>
          <a:p>
            <a:r>
              <a:t>object를 생성할 때에는 new 명령어를 사용합니다.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페이지</a:t>
            </a:r>
            <a:r>
              <a:rPr dirty="0"/>
              <a:t> 5</a:t>
            </a:r>
          </a:p>
          <a:p>
            <a:endParaRPr dirty="0"/>
          </a:p>
          <a:p>
            <a:r>
              <a:rPr dirty="0"/>
              <a:t>Student </a:t>
            </a:r>
            <a:r>
              <a:rPr dirty="0" err="1"/>
              <a:t>class의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instance인</a:t>
            </a:r>
            <a:r>
              <a:rPr dirty="0"/>
              <a:t> s1를 </a:t>
            </a:r>
            <a:r>
              <a:rPr dirty="0" err="1"/>
              <a:t>생성하는</a:t>
            </a:r>
            <a:r>
              <a:rPr dirty="0"/>
              <a:t> </a:t>
            </a:r>
            <a:r>
              <a:rPr dirty="0" err="1"/>
              <a:t>순간에</a:t>
            </a:r>
            <a:r>
              <a:rPr dirty="0"/>
              <a:t> </a:t>
            </a:r>
          </a:p>
          <a:p>
            <a:r>
              <a:rPr dirty="0"/>
              <a:t>class </a:t>
            </a:r>
            <a:r>
              <a:rPr dirty="0" err="1"/>
              <a:t>Student에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정보가</a:t>
            </a:r>
            <a:r>
              <a:rPr dirty="0"/>
              <a:t> </a:t>
            </a:r>
            <a:r>
              <a:rPr dirty="0" err="1"/>
              <a:t>JVM의</a:t>
            </a:r>
            <a:r>
              <a:rPr dirty="0"/>
              <a:t> method </a:t>
            </a:r>
            <a:r>
              <a:rPr dirty="0" err="1"/>
              <a:t>area에</a:t>
            </a:r>
            <a:r>
              <a:rPr dirty="0"/>
              <a:t> </a:t>
            </a:r>
            <a:r>
              <a:rPr dirty="0" err="1"/>
              <a:t>생성됩니다</a:t>
            </a:r>
            <a:r>
              <a:rPr dirty="0"/>
              <a:t>.</a:t>
            </a:r>
          </a:p>
          <a:p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instance가</a:t>
            </a:r>
            <a:r>
              <a:rPr dirty="0"/>
              <a:t> new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생성될</a:t>
            </a:r>
            <a:r>
              <a:rPr dirty="0"/>
              <a:t> </a:t>
            </a:r>
            <a:r>
              <a:rPr dirty="0" err="1"/>
              <a:t>때마다</a:t>
            </a:r>
            <a:endParaRPr dirty="0"/>
          </a:p>
          <a:p>
            <a:r>
              <a:rPr dirty="0"/>
              <a:t>instance </a:t>
            </a:r>
            <a:r>
              <a:rPr dirty="0" err="1"/>
              <a:t>즉</a:t>
            </a:r>
            <a:r>
              <a:rPr dirty="0"/>
              <a:t> </a:t>
            </a:r>
            <a:r>
              <a:rPr dirty="0" err="1"/>
              <a:t>object를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memory가</a:t>
            </a:r>
            <a:r>
              <a:rPr dirty="0"/>
              <a:t> heap </a:t>
            </a:r>
            <a:r>
              <a:rPr dirty="0" err="1"/>
              <a:t>area에</a:t>
            </a:r>
            <a:r>
              <a:rPr dirty="0"/>
              <a:t> </a:t>
            </a:r>
            <a:r>
              <a:rPr dirty="0" err="1"/>
              <a:t>잡히게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 </a:t>
            </a:r>
          </a:p>
          <a:p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instance들이</a:t>
            </a:r>
            <a:r>
              <a:rPr dirty="0"/>
              <a:t> </a:t>
            </a:r>
            <a:r>
              <a:rPr dirty="0" err="1"/>
              <a:t>memory의</a:t>
            </a:r>
            <a:r>
              <a:rPr dirty="0"/>
              <a:t> </a:t>
            </a:r>
            <a:r>
              <a:rPr dirty="0" err="1"/>
              <a:t>독립적인</a:t>
            </a:r>
            <a:r>
              <a:rPr dirty="0"/>
              <a:t> </a:t>
            </a:r>
            <a:r>
              <a:rPr dirty="0" err="1"/>
              <a:t>공간으로</a:t>
            </a:r>
            <a:r>
              <a:rPr dirty="0"/>
              <a:t> </a:t>
            </a:r>
            <a:r>
              <a:rPr dirty="0" err="1"/>
              <a:t>분리되니까</a:t>
            </a:r>
            <a:endParaRPr dirty="0"/>
          </a:p>
          <a:p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instance의</a:t>
            </a:r>
            <a:r>
              <a:rPr dirty="0"/>
              <a:t> instance </a:t>
            </a:r>
            <a:r>
              <a:rPr dirty="0" err="1"/>
              <a:t>variable에는</a:t>
            </a:r>
            <a:r>
              <a:rPr dirty="0"/>
              <a:t> </a:t>
            </a:r>
          </a:p>
          <a:p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value들이</a:t>
            </a:r>
            <a:r>
              <a:rPr dirty="0"/>
              <a:t> assign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</a:p>
          <a:p>
            <a:r>
              <a:rPr dirty="0" err="1"/>
              <a:t>예를</a:t>
            </a:r>
            <a:r>
              <a:rPr dirty="0"/>
              <a:t> </a:t>
            </a:r>
            <a:r>
              <a:rPr dirty="0" err="1"/>
              <a:t>들면</a:t>
            </a:r>
            <a:r>
              <a:rPr dirty="0"/>
              <a:t> s1의 </a:t>
            </a:r>
            <a:r>
              <a:rPr dirty="0" err="1"/>
              <a:t>name은</a:t>
            </a:r>
            <a:r>
              <a:rPr dirty="0"/>
              <a:t> “Tom”, s1의 </a:t>
            </a:r>
            <a:r>
              <a:rPr dirty="0" err="1"/>
              <a:t>id는</a:t>
            </a:r>
            <a:r>
              <a:rPr dirty="0"/>
              <a:t> 2305365, </a:t>
            </a:r>
          </a:p>
          <a:p>
            <a:r>
              <a:rPr dirty="0"/>
              <a:t>s2의 </a:t>
            </a:r>
            <a:r>
              <a:rPr dirty="0" err="1"/>
              <a:t>name은</a:t>
            </a:r>
            <a:r>
              <a:rPr dirty="0"/>
              <a:t> “Jane”, s2의 </a:t>
            </a:r>
            <a:r>
              <a:rPr dirty="0" err="1"/>
              <a:t>id는</a:t>
            </a:r>
            <a:r>
              <a:rPr dirty="0"/>
              <a:t> 2281686 이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</a:p>
          <a:p>
            <a:r>
              <a:rPr dirty="0" err="1"/>
              <a:t>이렇게</a:t>
            </a:r>
            <a:r>
              <a:rPr dirty="0"/>
              <a:t> instance </a:t>
            </a:r>
            <a:r>
              <a:rPr dirty="0" err="1"/>
              <a:t>variable들을</a:t>
            </a:r>
            <a:r>
              <a:rPr dirty="0"/>
              <a:t> </a:t>
            </a:r>
            <a:r>
              <a:rPr dirty="0" err="1"/>
              <a:t>access할</a:t>
            </a:r>
            <a:r>
              <a:rPr dirty="0"/>
              <a:t> </a:t>
            </a:r>
            <a:r>
              <a:rPr dirty="0" err="1"/>
              <a:t>때에는</a:t>
            </a:r>
            <a:endParaRPr dirty="0"/>
          </a:p>
          <a:p>
            <a:r>
              <a:rPr dirty="0" err="1"/>
              <a:t>objectName</a:t>
            </a:r>
            <a:r>
              <a:rPr dirty="0"/>
              <a:t> </a:t>
            </a:r>
            <a:r>
              <a:rPr dirty="0" err="1"/>
              <a:t>쩜</a:t>
            </a:r>
            <a:r>
              <a:rPr dirty="0"/>
              <a:t> variable </a:t>
            </a:r>
            <a:r>
              <a:rPr dirty="0" err="1"/>
              <a:t>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6</a:t>
            </a:r>
          </a:p>
          <a:p>
            <a:endParaRPr/>
          </a:p>
          <a:p>
            <a:r>
              <a:t>이제 SampleClass라는 class를 고려해 봅시다. </a:t>
            </a:r>
          </a:p>
          <a:p>
            <a:r>
              <a:t>SampleClass에는 instance variable인 int type x가 있고</a:t>
            </a:r>
          </a:p>
          <a:p>
            <a:r>
              <a:t>sayHello라는 method가 있습니다. </a:t>
            </a:r>
          </a:p>
          <a:p>
            <a:r>
              <a:t>sayHello는 y라는 int parameter를 받아서</a:t>
            </a:r>
          </a:p>
          <a:p>
            <a:r>
              <a:t>instance variable인 x와 y를 더해</a:t>
            </a:r>
          </a:p>
          <a:p>
            <a:r>
              <a:t>Hello x_value y_value 를 프린트 합니다.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7</a:t>
            </a:r>
          </a:p>
          <a:p>
            <a:endParaRPr/>
          </a:p>
          <a:p>
            <a:r>
              <a:t>Class의 멤버인 instance variable과 method의 이용에 대해</a:t>
            </a:r>
          </a:p>
          <a:p>
            <a:r>
              <a:t>정리를 해 보겠습니다. </a:t>
            </a:r>
          </a:p>
          <a:p>
            <a:r>
              <a:t>new operator는 어떤 class의 object를 생성하기 위해 사용합니다. </a:t>
            </a:r>
          </a:p>
          <a:p>
            <a:r>
              <a:t>instance variable의 value를 읽어오거나 </a:t>
            </a:r>
          </a:p>
          <a:p>
            <a:r>
              <a:t>instance variable에 어떤 value를 assign할 때에는</a:t>
            </a:r>
          </a:p>
          <a:p>
            <a:r>
              <a:t>dot operator (.) 를 사용하게 됩니다. </a:t>
            </a:r>
          </a:p>
          <a:p>
            <a:r>
              <a:t>Object c1의 x value는 2로 assign되었고</a:t>
            </a:r>
          </a:p>
          <a:p>
            <a:r>
              <a:t>Object c2의 x value는 c1의 x value에 1을 더한 값이니까 3이 됩니다. </a:t>
            </a:r>
          </a:p>
          <a:p>
            <a:r>
              <a:t>비슷하게 어떤 object의 method를 call할 때에도</a:t>
            </a:r>
          </a:p>
          <a:p>
            <a:r>
              <a:t>dot operator (.) 를 사용합니다. </a:t>
            </a:r>
          </a:p>
          <a:p>
            <a:r>
              <a:t>c1의 x value가 2 이므로 “Hello 2 5” 라고  프린트하게 됩니다. </a:t>
            </a:r>
          </a:p>
          <a:p>
            <a:r>
              <a:t>비슷하게 c2.sayHello(7) 은 y가 7, c2의 x가 3이므로</a:t>
            </a:r>
          </a:p>
          <a:p>
            <a:r>
              <a:t>“Hello 3 7” 을 프린트하게 됩니다.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8</a:t>
            </a:r>
          </a:p>
          <a:p>
            <a:endParaRPr/>
          </a:p>
          <a:p>
            <a:r>
              <a:t>다시 SampleClass class를 고려하겠습니다. </a:t>
            </a:r>
          </a:p>
          <a:p>
            <a:r>
              <a:t>이 class에 squareX라는 method가 하나 더 추가 되었습니다. </a:t>
            </a:r>
          </a:p>
          <a:p>
            <a:r>
              <a:t>squareX() method 에서는</a:t>
            </a:r>
          </a:p>
          <a:p>
            <a:r>
              <a:t>먼저 sayHello(x+1)을 call하여 “Hello x_value x_value + 1” 을 프린트합니다. </a:t>
            </a:r>
          </a:p>
          <a:p>
            <a:r>
              <a:t>그리고 x의 제곱을 return 합니다. </a:t>
            </a:r>
          </a:p>
          <a:p>
            <a:r>
              <a:t>그런데 좀 이상한 것이 있습니다. </a:t>
            </a:r>
          </a:p>
          <a:p>
            <a:r>
              <a:t>이전 슬라이드에서 instance variable에 접근하거나</a:t>
            </a:r>
          </a:p>
          <a:p>
            <a:r>
              <a:t>method를 call할 떄애는</a:t>
            </a:r>
          </a:p>
          <a:p>
            <a:r>
              <a:t>object name을 먼저 쓰고 dot operator를 사용한다고 하였는데</a:t>
            </a:r>
          </a:p>
          <a:p>
            <a:r>
              <a:t>여기에서는 x에 접근하거나 sayHello를 call할 때</a:t>
            </a:r>
          </a:p>
          <a:p>
            <a:r>
              <a:t>dot operator를 사용하지 않은 것을 볼 수 있습니다. </a:t>
            </a:r>
          </a:p>
          <a:p>
            <a:r>
              <a:t>이것은 x와 sayHello를 같은 class인 SampleClass 내에서 </a:t>
            </a:r>
          </a:p>
          <a:p>
            <a:r>
              <a:t>접근하기 때문입니다. </a:t>
            </a:r>
          </a:p>
          <a:p>
            <a:r>
              <a:t>앞 슬라이드에서 처럼 instance variable이나 method를 </a:t>
            </a:r>
          </a:p>
          <a:p>
            <a:r>
              <a:t>그것들이 속한 class의 외부에서 접근할 때에는</a:t>
            </a:r>
          </a:p>
          <a:p>
            <a:r>
              <a:t>dot operator를 반드시 사용해야 합니다.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9</a:t>
            </a:r>
          </a:p>
          <a:p>
            <a:endParaRPr/>
          </a:p>
          <a:p>
            <a:r>
              <a:t>이제 자동차 렌탈 시스템 프로그램을 예제로 살펴보도록 하겠습니다. </a:t>
            </a:r>
          </a:p>
          <a:p>
            <a:r>
              <a:t>이 프로그램은 Car, Customer, CarRentalSystem의 세개의 class들로 이루어져 있습니다. </a:t>
            </a:r>
          </a:p>
          <a:p>
            <a:r>
              <a:t>먼저 class Car는 자동차의 정보를 담고 있습니다. </a:t>
            </a:r>
          </a:p>
          <a:p>
            <a:r>
              <a:t>Instance variable로는 model 이름과 번호판을 나타내는 String variable들이 있습니다. </a:t>
            </a:r>
          </a:p>
          <a:p>
            <a:r>
              <a:t>그 아래에는 static int type의 totalCars variable이 있는데</a:t>
            </a:r>
          </a:p>
          <a:p>
            <a:r>
              <a:t>static variable은 class variable이라고도 합니다. </a:t>
            </a:r>
          </a:p>
          <a:p>
            <a:r>
              <a:t>이 static variable은 instance variable과 달리</a:t>
            </a:r>
          </a:p>
          <a:p>
            <a:r>
              <a:t>Car class에 유일하게 존재하고 모든 object들이 공유합니다. </a:t>
            </a:r>
          </a:p>
          <a:p>
            <a:r>
              <a:t>즉, Car class의 모든 object들이 같은 값을 가지게 됩니다. </a:t>
            </a:r>
          </a:p>
          <a:p>
            <a:r>
              <a:t>따라서 static variable은 heap area의 instance 영역이 아니라</a:t>
            </a:r>
          </a:p>
          <a:p>
            <a:r>
              <a:t>method area의 class info에 위치합니다. </a:t>
            </a:r>
          </a:p>
          <a:p>
            <a:r>
              <a:t>static variable인 totalCars는 Car object가 하나 생성될 때마다 1씩 증가하여</a:t>
            </a:r>
          </a:p>
          <a:p>
            <a:r>
              <a:t>어떤 순간의 자동차의 총 숫자를 나타내게 됩니다. </a:t>
            </a:r>
          </a:p>
          <a:p>
            <a:r>
              <a:t>COMPANY_NAME은 이 system에서 유일한 렌탈 시스템 업체 이름이므로</a:t>
            </a:r>
          </a:p>
          <a:p>
            <a:r>
              <a:t>named constant로 정의되어 static final String type이 되고</a:t>
            </a:r>
          </a:p>
          <a:p>
            <a:r>
              <a:t>“SuperCar Rentals” 로 초기화 되어 있습니다. </a:t>
            </a:r>
          </a:p>
          <a:p>
            <a:r>
              <a:t>displayCarDetails() method는 </a:t>
            </a:r>
          </a:p>
          <a:p>
            <a:r>
              <a:t>각 Car object의 model과 번호판을 print하는 method입니다. </a:t>
            </a:r>
          </a:p>
          <a:p>
            <a:r>
              <a:t>displayTotalCars() method는</a:t>
            </a:r>
          </a:p>
          <a:p>
            <a:r>
              <a:t>static variable인 totalCars를 프린트하는 static method입니다. </a:t>
            </a:r>
          </a:p>
          <a:p>
            <a:r>
              <a:t>이 method 내에는 instance variable은 사용되지 않았고</a:t>
            </a:r>
          </a:p>
          <a:p>
            <a:r>
              <a:t>오직 static variable인 totalCars만 사용되었으므로 </a:t>
            </a:r>
          </a:p>
          <a:p>
            <a:r>
              <a:t>이 method를 모든 Car object들이 공유할 수 있게 됩니다. </a:t>
            </a:r>
          </a:p>
          <a:p>
            <a:r>
              <a:t>이러한 method를 static method라 하며</a:t>
            </a:r>
          </a:p>
          <a:p>
            <a:r>
              <a:t>역시 static method의 정보도 Method area의 class info에만 </a:t>
            </a:r>
          </a:p>
          <a:p>
            <a:r>
              <a:t>저장되고 있습니다. </a:t>
            </a:r>
          </a:p>
          <a:p>
            <a:r>
              <a:t>static member에 대한 것은 5장에서 더 자세히 공부하도록 하겠습니다.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66029" y="6477528"/>
            <a:ext cx="271779" cy="23964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1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578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>
            <a:spLocks noGrp="1"/>
          </p:cNvSpPr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r>
              <a:t>04_1 Class and Object</a:t>
            </a:r>
          </a:p>
        </p:txBody>
      </p:sp>
      <p:sp>
        <p:nvSpPr>
          <p:cNvPr id="39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r>
              <a:t>Object-Oriented Programming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Car Rental System (2/4)</a:t>
            </a:r>
          </a:p>
        </p:txBody>
      </p:sp>
      <p:sp>
        <p:nvSpPr>
          <p:cNvPr id="12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029" y="6477528"/>
            <a:ext cx="27177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24" name="TextBox 4"/>
          <p:cNvSpPr txBox="1"/>
          <p:nvPr/>
        </p:nvSpPr>
        <p:spPr>
          <a:xfrm>
            <a:off x="597102" y="1111234"/>
            <a:ext cx="11104679" cy="4634866"/>
          </a:xfrm>
          <a:prstGeom prst="rect">
            <a:avLst/>
          </a:prstGeom>
          <a:ln>
            <a:solidFill>
              <a:srgbClr val="A6A6A6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Customer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// Fields of a Customer class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String name;         </a:t>
            </a:r>
            <a:r>
              <a:rPr>
                <a:solidFill>
                  <a:srgbClr val="5D6C79"/>
                </a:solidFill>
              </a:rPr>
              <a:t>// Instance Variable</a:t>
            </a: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customerID;      </a:t>
            </a:r>
            <a:r>
              <a:rPr>
                <a:solidFill>
                  <a:srgbClr val="5D6C79"/>
                </a:solidFill>
              </a:rPr>
              <a:t>// Instance Variable</a:t>
            </a:r>
            <a:br>
              <a:rPr>
                <a:solidFill>
                  <a:srgbClr val="5D6C79"/>
                </a:solidFill>
              </a:rPr>
            </a:br>
            <a:endParaRPr>
              <a:solidFill>
                <a:srgbClr val="5D6C79"/>
              </a:solidFill>
            </a:endParaRPr>
          </a:p>
          <a:p>
            <a:pPr>
              <a:defRPr sz="1600"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// Method to display customer details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displayCustomerDetails()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"Customer Name: "</a:t>
            </a:r>
            <a:r>
              <a:t> + name + </a:t>
            </a:r>
            <a:r>
              <a:rPr>
                <a:solidFill>
                  <a:srgbClr val="C41A16"/>
                </a:solidFill>
              </a:rPr>
              <a:t>", </a:t>
            </a: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                          Customer ID: </a:t>
            </a:r>
            <a:r>
              <a:rPr>
                <a:solidFill>
                  <a:srgbClr val="C41A16"/>
                </a:solidFill>
              </a:rPr>
              <a:t>" + customerID);</a:t>
            </a: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br/>
            <a:endParaRPr/>
          </a:p>
          <a:p>
            <a:pPr>
              <a:defRPr sz="1600"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// Method to rent a car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rentCar(Car car)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System.out.println(name + </a:t>
            </a:r>
            <a:r>
              <a:rPr>
                <a:solidFill>
                  <a:srgbClr val="C41A16"/>
                </a:solidFill>
              </a:rPr>
              <a:t>" rented a car: "</a:t>
            </a:r>
            <a:r>
              <a:t> + car.model + 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                          </a:t>
            </a:r>
            <a:r>
              <a:rPr>
                <a:solidFill>
                  <a:srgbClr val="C41A16"/>
                </a:solidFill>
              </a:rPr>
              <a:t>" with license plate: "</a:t>
            </a:r>
            <a:r>
              <a:t> + car.licensePlate);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Car Rental System (3/4)</a:t>
            </a:r>
          </a:p>
        </p:txBody>
      </p:sp>
      <p:sp>
        <p:nvSpPr>
          <p:cNvPr id="12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029" y="6477528"/>
            <a:ext cx="27177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30" name="TextBox 4"/>
          <p:cNvSpPr txBox="1"/>
          <p:nvPr/>
        </p:nvSpPr>
        <p:spPr>
          <a:xfrm>
            <a:off x="597102" y="980727"/>
            <a:ext cx="10905822" cy="51682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CarRentalSystem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// Creating Car objects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 car1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Car();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car1.model = </a:t>
            </a:r>
            <a:r>
              <a:rPr>
                <a:solidFill>
                  <a:srgbClr val="C41A16"/>
                </a:solidFill>
              </a:rPr>
              <a:t>“Kia K9"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car1.licensePlate = </a:t>
            </a:r>
            <a:r>
              <a:rPr>
                <a:solidFill>
                  <a:srgbClr val="C41A16"/>
                </a:solidFill>
              </a:rPr>
              <a:t>"ABC123"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Car.totalCars++;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 car2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Car();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car2.model = </a:t>
            </a:r>
            <a:r>
              <a:rPr>
                <a:solidFill>
                  <a:srgbClr val="C41A16"/>
                </a:solidFill>
              </a:rPr>
              <a:t>“Genesis G80"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car2.licensePlate = </a:t>
            </a:r>
            <a:r>
              <a:rPr>
                <a:solidFill>
                  <a:srgbClr val="C41A16"/>
                </a:solidFill>
              </a:rPr>
              <a:t>"XYZ789"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Car.totalCars++;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// Displaying car details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car1.displayCarDetails();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car2.displayCarDetails();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// Displaying total number of cars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Car.displayTotalCars();</a:t>
            </a:r>
          </a:p>
        </p:txBody>
      </p:sp>
      <p:sp>
        <p:nvSpPr>
          <p:cNvPr id="131" name="TextBox 9"/>
          <p:cNvSpPr txBox="1"/>
          <p:nvPr/>
        </p:nvSpPr>
        <p:spPr>
          <a:xfrm>
            <a:off x="5633681" y="3763239"/>
            <a:ext cx="5584737" cy="11677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Model: Kia K9, License Plate: ABC123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Model: Genesis G80, License Plate: XYZ789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Total Cars: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build="p" bldLvl="5" animBg="1" advAuto="0"/>
      <p:bldP spid="131" grpId="2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6"/>
          <p:cNvSpPr txBox="1"/>
          <p:nvPr/>
        </p:nvSpPr>
        <p:spPr>
          <a:xfrm>
            <a:off x="559884" y="948689"/>
            <a:ext cx="11035013" cy="5158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Creating Customer objects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 customer1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Customer();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customer1.name = </a:t>
            </a:r>
            <a:r>
              <a:rPr>
                <a:solidFill>
                  <a:srgbClr val="C41A16"/>
                </a:solidFill>
              </a:rPr>
              <a:t>"John Doe"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customer1.customerID = </a:t>
            </a:r>
            <a:r>
              <a:rPr>
                <a:solidFill>
                  <a:srgbClr val="1C00CF"/>
                </a:solidFill>
              </a:rPr>
              <a:t>101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 customer2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Customer();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customer2.name = </a:t>
            </a:r>
            <a:r>
              <a:rPr>
                <a:solidFill>
                  <a:srgbClr val="C41A16"/>
                </a:solidFill>
              </a:rPr>
              <a:t>"Jane Smith"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customer2.customerID = </a:t>
            </a:r>
            <a:r>
              <a:rPr>
                <a:solidFill>
                  <a:srgbClr val="1C00CF"/>
                </a:solidFill>
              </a:rPr>
              <a:t>102</a:t>
            </a:r>
            <a:r>
              <a:t>;</a:t>
            </a:r>
            <a:br/>
            <a:endParaRPr/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Displaying customer details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customer1.displayCustomerDetails();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customer2.displayCustomerDetails();</a:t>
            </a:r>
            <a:br/>
            <a:endParaRPr/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Customers renting cars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customer1.rentCar(car1);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customer2.rentCar(car2);</a:t>
            </a:r>
            <a:br/>
            <a:endParaRPr/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Display company name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"Company: "</a:t>
            </a:r>
            <a:r>
              <a:t> + Car.COMPANY_NAME);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3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Car Rental System (4/4)</a:t>
            </a:r>
          </a:p>
        </p:txBody>
      </p:sp>
      <p:sp>
        <p:nvSpPr>
          <p:cNvPr id="13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029" y="6477528"/>
            <a:ext cx="27177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38" name="직사각형 7"/>
          <p:cNvSpPr/>
          <p:nvPr/>
        </p:nvSpPr>
        <p:spPr>
          <a:xfrm>
            <a:off x="518583" y="980728"/>
            <a:ext cx="11043248" cy="5149215"/>
          </a:xfrm>
          <a:prstGeom prst="rect">
            <a:avLst/>
          </a:prstGeom>
          <a:ln>
            <a:solidFill>
              <a:srgbClr val="A6A6A6"/>
            </a:solidFill>
          </a:ln>
        </p:spPr>
        <p:txBody>
          <a:bodyPr lIns="45718" tIns="45718" rIns="45718" bIns="45718"/>
          <a:lstStyle/>
          <a:p>
            <a:pPr>
              <a:defRPr sz="16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39" name="TextBox 4"/>
          <p:cNvSpPr txBox="1"/>
          <p:nvPr/>
        </p:nvSpPr>
        <p:spPr>
          <a:xfrm>
            <a:off x="5994886" y="3673210"/>
            <a:ext cx="5924410" cy="13201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Customer Name: John Doe, Customer ID: 101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Customer Name: Jane Smith, Customer ID: 102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John Doe rented a car: Kia K9 with license plate: ABC123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Jane Smith rented a car: Genesis G80 with license plate: XYZ789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200">
                <a:solidFill>
                  <a:schemeClr val="accent1">
                    <a:satOff val="-4409"/>
                    <a:lumOff val="-10509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Company: SuperCar Rentals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2" build="p" bldLvl="5" animBg="1" advAuto="0"/>
      <p:bldP spid="138" grpId="1" animBg="1" advAuto="0"/>
      <p:bldP spid="139" grpId="3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Multiple Classes in Multiple Java Files</a:t>
            </a:r>
          </a:p>
        </p:txBody>
      </p:sp>
      <p:sp>
        <p:nvSpPr>
          <p:cNvPr id="14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89520" y="6435620"/>
            <a:ext cx="27894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45" name="직사각형 4"/>
          <p:cNvSpPr/>
          <p:nvPr/>
        </p:nvSpPr>
        <p:spPr>
          <a:xfrm>
            <a:off x="604917" y="3512727"/>
            <a:ext cx="7200801" cy="2272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AATest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Class1 p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Class1();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Class2 q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Class2();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p.a = </a:t>
            </a:r>
            <a:r>
              <a:rPr>
                <a:solidFill>
                  <a:srgbClr val="1C00CF"/>
                </a:solidFill>
              </a:rPr>
              <a:t>3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q.a = </a:t>
            </a:r>
            <a:r>
              <a:rPr>
                <a:solidFill>
                  <a:srgbClr val="1C00CF"/>
                </a:solidFill>
              </a:rPr>
              <a:t>5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System.out.println(p.add(</a:t>
            </a:r>
            <a:r>
              <a:rPr>
                <a:solidFill>
                  <a:srgbClr val="1C00CF"/>
                </a:solidFill>
              </a:rPr>
              <a:t>1</a:t>
            </a:r>
            <a:r>
              <a:t>)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 + q.sub(</a:t>
            </a:r>
            <a:r>
              <a:rPr>
                <a:solidFill>
                  <a:srgbClr val="1C00CF"/>
                </a:solidFill>
              </a:rPr>
              <a:t>1</a:t>
            </a:r>
            <a:r>
              <a:t>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6" name="직사각형 9"/>
          <p:cNvSpPr/>
          <p:nvPr/>
        </p:nvSpPr>
        <p:spPr>
          <a:xfrm>
            <a:off x="602056" y="1534439"/>
            <a:ext cx="4685430" cy="1307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 class</a:t>
            </a:r>
            <a:r>
              <a:rPr b="0">
                <a:solidFill>
                  <a:srgbClr val="000000"/>
                </a:solidFill>
              </a:rPr>
              <a:t> Class1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add(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b) {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a + b;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7" name="직사각형 10"/>
          <p:cNvSpPr/>
          <p:nvPr/>
        </p:nvSpPr>
        <p:spPr>
          <a:xfrm>
            <a:off x="5647525" y="1534438"/>
            <a:ext cx="4685431" cy="1307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Class2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sub(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b) {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a - b;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48" name="TextBox 2"/>
          <p:cNvSpPr txBox="1"/>
          <p:nvPr/>
        </p:nvSpPr>
        <p:spPr>
          <a:xfrm>
            <a:off x="623326" y="3091240"/>
            <a:ext cx="1350468" cy="351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t>AATest.java</a:t>
            </a:r>
          </a:p>
        </p:txBody>
      </p:sp>
      <p:sp>
        <p:nvSpPr>
          <p:cNvPr id="149" name="TextBox 12"/>
          <p:cNvSpPr txBox="1"/>
          <p:nvPr/>
        </p:nvSpPr>
        <p:spPr>
          <a:xfrm>
            <a:off x="641789" y="1151465"/>
            <a:ext cx="2929866" cy="351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t>Class1.java (public access)</a:t>
            </a:r>
          </a:p>
        </p:txBody>
      </p:sp>
      <p:sp>
        <p:nvSpPr>
          <p:cNvPr id="150" name="TextBox 13"/>
          <p:cNvSpPr txBox="1"/>
          <p:nvPr/>
        </p:nvSpPr>
        <p:spPr>
          <a:xfrm>
            <a:off x="5693245" y="1151465"/>
            <a:ext cx="4157905" cy="351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t>Class2.java (package (default) access)</a:t>
            </a:r>
          </a:p>
        </p:txBody>
      </p:sp>
      <p:sp>
        <p:nvSpPr>
          <p:cNvPr id="151" name="TextBox 5"/>
          <p:cNvSpPr txBox="1"/>
          <p:nvPr/>
        </p:nvSpPr>
        <p:spPr>
          <a:xfrm>
            <a:off x="7965977" y="5085820"/>
            <a:ext cx="1193801" cy="685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4 4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5" animBg="1" advAuto="0"/>
      <p:bldP spid="146" grpId="2" animBg="1" advAuto="0"/>
      <p:bldP spid="147" grpId="4" animBg="1" advAuto="0"/>
      <p:bldP spid="148" grpId="6" animBg="1" advAuto="0"/>
      <p:bldP spid="149" grpId="1" animBg="1" advAuto="0"/>
      <p:bldP spid="150" grpId="3" animBg="1" advAuto="0"/>
      <p:bldP spid="151" grpId="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Multiple Classes in a Single Java File</a:t>
            </a:r>
          </a:p>
        </p:txBody>
      </p:sp>
      <p:sp>
        <p:nvSpPr>
          <p:cNvPr id="156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85405" y="6435620"/>
            <a:ext cx="2830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57" name="직사각형 4"/>
          <p:cNvSpPr/>
          <p:nvPr/>
        </p:nvSpPr>
        <p:spPr>
          <a:xfrm>
            <a:off x="695399" y="1412775"/>
            <a:ext cx="7200802" cy="4685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b="0" dirty="0"/>
              <a:t> </a:t>
            </a:r>
            <a:r>
              <a:rPr dirty="0"/>
              <a:t>class</a:t>
            </a:r>
            <a:r>
              <a:rPr b="0" dirty="0"/>
              <a:t> </a:t>
            </a:r>
            <a:r>
              <a:rPr b="0" dirty="0" err="1">
                <a:solidFill>
                  <a:srgbClr val="000000"/>
                </a:solidFill>
              </a:rPr>
              <a:t>AAATest</a:t>
            </a:r>
            <a:r>
              <a:rPr b="0" dirty="0">
                <a:solidFill>
                  <a:srgbClr val="000000"/>
                </a:solidFill>
              </a:rPr>
              <a:t> {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public</a:t>
            </a:r>
            <a:r>
              <a:rPr dirty="0"/>
              <a:t> </a:t>
            </a:r>
            <a:r>
              <a:rPr b="1" dirty="0">
                <a:solidFill>
                  <a:srgbClr val="9B2393"/>
                </a:solidFill>
              </a:rPr>
              <a:t>static</a:t>
            </a:r>
            <a:r>
              <a:rPr dirty="0"/>
              <a:t> </a:t>
            </a:r>
            <a:r>
              <a:rPr b="1" dirty="0">
                <a:solidFill>
                  <a:srgbClr val="9B2393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Class3 p = </a:t>
            </a:r>
            <a:r>
              <a:rPr b="1" dirty="0">
                <a:solidFill>
                  <a:srgbClr val="9B2393"/>
                </a:solidFill>
              </a:rPr>
              <a:t>new</a:t>
            </a:r>
            <a:r>
              <a:rPr dirty="0"/>
              <a:t> Class3();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Class4 q = </a:t>
            </a:r>
            <a:r>
              <a:rPr b="1" dirty="0">
                <a:solidFill>
                  <a:srgbClr val="9B2393"/>
                </a:solidFill>
              </a:rPr>
              <a:t>new</a:t>
            </a:r>
            <a:r>
              <a:rPr dirty="0"/>
              <a:t> Class4();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dirty="0" err="1"/>
              <a:t>p.a</a:t>
            </a:r>
            <a:r>
              <a:rPr dirty="0"/>
              <a:t> = </a:t>
            </a:r>
            <a:r>
              <a:rPr dirty="0">
                <a:solidFill>
                  <a:srgbClr val="1C00CF"/>
                </a:solidFill>
              </a:rPr>
              <a:t>3</a:t>
            </a:r>
            <a:r>
              <a:rPr dirty="0"/>
              <a:t>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dirty="0" err="1"/>
              <a:t>q.a</a:t>
            </a:r>
            <a:r>
              <a:rPr dirty="0"/>
              <a:t> = </a:t>
            </a:r>
            <a:r>
              <a:rPr dirty="0">
                <a:solidFill>
                  <a:srgbClr val="1C00CF"/>
                </a:solidFill>
              </a:rPr>
              <a:t>5</a:t>
            </a:r>
            <a:r>
              <a:rPr dirty="0"/>
              <a:t>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p.add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1</a:t>
            </a:r>
            <a:r>
              <a:rPr dirty="0"/>
              <a:t>) + </a:t>
            </a:r>
            <a:r>
              <a:rPr dirty="0">
                <a:solidFill>
                  <a:srgbClr val="C41A16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q.sub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1</a:t>
            </a:r>
            <a:r>
              <a:rPr dirty="0"/>
              <a:t>));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class</a:t>
            </a:r>
            <a:r>
              <a:rPr b="0" dirty="0">
                <a:solidFill>
                  <a:srgbClr val="000000"/>
                </a:solidFill>
              </a:rPr>
              <a:t> Class3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a;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add(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b) { int c = 3;  </a:t>
            </a:r>
            <a:r>
              <a:rPr b="1" dirty="0">
                <a:solidFill>
                  <a:srgbClr val="9B2393"/>
                </a:solidFill>
              </a:rPr>
              <a:t>return</a:t>
            </a:r>
            <a:r>
              <a:rPr dirty="0"/>
              <a:t> a + b + c;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class</a:t>
            </a:r>
            <a:r>
              <a:rPr b="0" dirty="0">
                <a:solidFill>
                  <a:srgbClr val="000000"/>
                </a:solidFill>
              </a:rPr>
              <a:t> Class4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a;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sub(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b) { </a:t>
            </a:r>
            <a:r>
              <a:rPr b="1" dirty="0">
                <a:solidFill>
                  <a:srgbClr val="9B2393"/>
                </a:solidFill>
              </a:rPr>
              <a:t>return</a:t>
            </a:r>
            <a:r>
              <a:rPr dirty="0"/>
              <a:t> a - b;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158" name="TextBox 6"/>
          <p:cNvSpPr txBox="1"/>
          <p:nvPr/>
        </p:nvSpPr>
        <p:spPr>
          <a:xfrm>
            <a:off x="8125434" y="1142955"/>
            <a:ext cx="3559627" cy="175432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There should be </a:t>
            </a:r>
            <a:r>
              <a:rPr b="1" dirty="0">
                <a:solidFill>
                  <a:srgbClr val="FF0000"/>
                </a:solidFill>
              </a:rPr>
              <a:t>only one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b="1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dirty="0"/>
              <a:t>public</a:t>
            </a:r>
            <a:r>
              <a:rPr b="0" dirty="0"/>
              <a:t> </a:t>
            </a:r>
            <a:r>
              <a:rPr dirty="0"/>
              <a:t>class</a:t>
            </a:r>
            <a:r>
              <a:rPr b="0" dirty="0"/>
              <a:t> </a:t>
            </a:r>
            <a:r>
              <a:rPr b="0" dirty="0">
                <a:solidFill>
                  <a:srgbClr val="404040"/>
                </a:solidFill>
              </a:rPr>
              <a:t>in a single java file: </a:t>
            </a:r>
          </a:p>
          <a:p>
            <a:pPr marL="268356" indent="-268356">
              <a:buSzPct val="100000"/>
              <a:buFont typeface="Arial"/>
              <a:buChar char="◦"/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lang="ko-KR" altLang="en-US" b="0" dirty="0"/>
              <a:t>그 </a:t>
            </a:r>
            <a:r>
              <a:rPr lang="en-US" altLang="ko-KR" b="0" dirty="0"/>
              <a:t>public class</a:t>
            </a:r>
            <a:r>
              <a:rPr lang="ko-KR" altLang="en-US" b="0" dirty="0"/>
              <a:t>는 </a:t>
            </a:r>
            <a:endParaRPr lang="en-US" altLang="ko-KR" b="0" dirty="0"/>
          </a:p>
          <a:p>
            <a:pPr>
              <a:buSzPct val="100000"/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lang="ko-KR" altLang="en-US" dirty="0"/>
              <a:t>     </a:t>
            </a:r>
            <a:r>
              <a:rPr b="0" dirty="0"/>
              <a:t>main method</a:t>
            </a:r>
            <a:r>
              <a:rPr lang="ko-KR" altLang="en-US" b="0" dirty="0"/>
              <a:t>를 가질 수 있음</a:t>
            </a:r>
            <a:endParaRPr b="0" dirty="0"/>
          </a:p>
          <a:p>
            <a:pPr marL="268356" indent="-268356">
              <a:buSzPct val="100000"/>
              <a:buFont typeface="Arial"/>
              <a:buChar char="◦"/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b="0" dirty="0"/>
              <a:t>the public </a:t>
            </a:r>
            <a:r>
              <a:rPr b="0" dirty="0" err="1"/>
              <a:t>class’</a:t>
            </a:r>
            <a:r>
              <a:rPr b="0" dirty="0"/>
              <a:t> name </a:t>
            </a:r>
          </a:p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rPr b="0" dirty="0"/>
              <a:t>    = source file name</a:t>
            </a:r>
          </a:p>
        </p:txBody>
      </p:sp>
      <p:sp>
        <p:nvSpPr>
          <p:cNvPr id="159" name="TextBox 9"/>
          <p:cNvSpPr txBox="1"/>
          <p:nvPr/>
        </p:nvSpPr>
        <p:spPr>
          <a:xfrm>
            <a:off x="736210" y="971435"/>
            <a:ext cx="1504316" cy="351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070C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t>AAATest.java</a:t>
            </a:r>
          </a:p>
        </p:txBody>
      </p:sp>
      <p:sp>
        <p:nvSpPr>
          <p:cNvPr id="160" name="TextBox 3"/>
          <p:cNvSpPr txBox="1"/>
          <p:nvPr/>
        </p:nvSpPr>
        <p:spPr>
          <a:xfrm>
            <a:off x="8125434" y="3059507"/>
            <a:ext cx="1917701" cy="3930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 7 4</a:t>
            </a:r>
          </a:p>
        </p:txBody>
      </p:sp>
      <p:sp>
        <p:nvSpPr>
          <p:cNvPr id="161" name="모서리가 둥근 직사각형"/>
          <p:cNvSpPr/>
          <p:nvPr/>
        </p:nvSpPr>
        <p:spPr>
          <a:xfrm>
            <a:off x="699986" y="1424539"/>
            <a:ext cx="609526" cy="325883"/>
          </a:xfrm>
          <a:prstGeom prst="roundRect">
            <a:avLst>
              <a:gd name="adj" fmla="val 45774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2" name="모서리가 둥근 직사각형"/>
          <p:cNvSpPr/>
          <p:nvPr/>
        </p:nvSpPr>
        <p:spPr>
          <a:xfrm>
            <a:off x="722563" y="984135"/>
            <a:ext cx="1004284" cy="335579"/>
          </a:xfrm>
          <a:prstGeom prst="roundRect">
            <a:avLst>
              <a:gd name="adj" fmla="val 45774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3" name="모서리가 둥근 직사각형"/>
          <p:cNvSpPr/>
          <p:nvPr/>
        </p:nvSpPr>
        <p:spPr>
          <a:xfrm>
            <a:off x="1859273" y="1412775"/>
            <a:ext cx="1004284" cy="335579"/>
          </a:xfrm>
          <a:prstGeom prst="roundRect">
            <a:avLst>
              <a:gd name="adj" fmla="val 45774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4" name="모서리가 둥근 직사각형"/>
          <p:cNvSpPr/>
          <p:nvPr/>
        </p:nvSpPr>
        <p:spPr>
          <a:xfrm>
            <a:off x="2863557" y="1722840"/>
            <a:ext cx="613021" cy="231141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2" animBg="1" advAuto="0"/>
      <p:bldP spid="160" grpId="6" animBg="1" advAuto="0"/>
      <p:bldP spid="161" grpId="4" animBg="1" advAuto="0"/>
      <p:bldP spid="162" grpId="1" animBg="1" advAuto="0"/>
      <p:bldP spid="163" grpId="3" animBg="1" advAuto="0"/>
      <p:bldP spid="164" grpId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Local Variables</a:t>
            </a:r>
          </a:p>
        </p:txBody>
      </p:sp>
      <p:sp>
        <p:nvSpPr>
          <p:cNvPr id="169" name="Rectangle 3"/>
          <p:cNvSpPr txBox="1">
            <a:spLocks noGrp="1"/>
          </p:cNvSpPr>
          <p:nvPr>
            <p:ph type="body" sz="half" idx="1"/>
          </p:nvPr>
        </p:nvSpPr>
        <p:spPr>
          <a:xfrm>
            <a:off x="551385" y="1124742"/>
            <a:ext cx="4526323" cy="489801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defRPr sz="2000"/>
            </a:pPr>
            <a:r>
              <a:t>Local variable</a:t>
            </a:r>
          </a:p>
          <a:p>
            <a:pPr lvl="1">
              <a:lnSpc>
                <a:spcPct val="90000"/>
              </a:lnSpc>
              <a:defRPr sz="2000"/>
            </a:pPr>
            <a:r>
              <a:t>A variable declared </a:t>
            </a:r>
            <a:r>
              <a:rPr b="1"/>
              <a:t>within a method</a:t>
            </a:r>
            <a:r>
              <a:t> definition</a:t>
            </a:r>
            <a:endParaRPr sz="2300"/>
          </a:p>
          <a:p>
            <a:pPr lvl="1">
              <a:lnSpc>
                <a:spcPct val="90000"/>
              </a:lnSpc>
              <a:defRPr sz="2000"/>
            </a:pPr>
            <a:r>
              <a:t>All method </a:t>
            </a:r>
            <a:r>
              <a:rPr b="1"/>
              <a:t>parameters</a:t>
            </a:r>
            <a:r>
              <a:t> are local variables</a:t>
            </a:r>
            <a:endParaRPr sz="2300"/>
          </a:p>
          <a:p>
            <a:pPr lvl="1">
              <a:lnSpc>
                <a:spcPct val="90000"/>
              </a:lnSpc>
              <a:defRPr sz="2000"/>
            </a:pPr>
            <a:endParaRPr sz="2300"/>
          </a:p>
          <a:p>
            <a:pPr marL="342900" indent="-342900">
              <a:lnSpc>
                <a:spcPct val="90000"/>
              </a:lnSpc>
              <a:defRPr sz="2000"/>
            </a:pPr>
            <a:r>
              <a:t>ex) </a:t>
            </a:r>
          </a:p>
          <a:p>
            <a:pPr lvl="1">
              <a:lnSpc>
                <a:spcPct val="90000"/>
              </a:lnSpc>
              <a:defRPr sz="2000"/>
            </a:pPr>
            <a:r>
              <a:t>AAATest.main’s local: args, p, q</a:t>
            </a:r>
            <a:endParaRPr sz="2300"/>
          </a:p>
          <a:p>
            <a:pPr lvl="1">
              <a:lnSpc>
                <a:spcPct val="90000"/>
              </a:lnSpc>
              <a:defRPr sz="2000"/>
            </a:pPr>
            <a:r>
              <a:t>Class3.add’s local: b, c</a:t>
            </a:r>
            <a:endParaRPr sz="2300"/>
          </a:p>
          <a:p>
            <a:pPr lvl="1">
              <a:lnSpc>
                <a:spcPct val="90000"/>
              </a:lnSpc>
              <a:defRPr sz="2000"/>
            </a:pPr>
            <a:r>
              <a:t>Class4.sub’s local: b</a:t>
            </a:r>
            <a:endParaRPr sz="2300"/>
          </a:p>
          <a:p>
            <a:pPr marL="0" lvl="1" indent="457200">
              <a:lnSpc>
                <a:spcPct val="90000"/>
              </a:lnSpc>
              <a:buSzTx/>
              <a:buNone/>
              <a:defRPr sz="2000"/>
            </a:pPr>
            <a:endParaRPr sz="2300"/>
          </a:p>
          <a:p>
            <a:pPr marL="342900" indent="-342900">
              <a:lnSpc>
                <a:spcPct val="90000"/>
              </a:lnSpc>
              <a:defRPr sz="2000"/>
            </a:pPr>
            <a:r>
              <a:t>No global variable in Java</a:t>
            </a:r>
          </a:p>
        </p:txBody>
      </p:sp>
      <p:sp>
        <p:nvSpPr>
          <p:cNvPr id="170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91806" y="6435620"/>
            <a:ext cx="276658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171" name="직사각형 4"/>
          <p:cNvSpPr/>
          <p:nvPr/>
        </p:nvSpPr>
        <p:spPr>
          <a:xfrm>
            <a:off x="5104539" y="993362"/>
            <a:ext cx="6808569" cy="4926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b="0" dirty="0"/>
              <a:t> </a:t>
            </a:r>
            <a:r>
              <a:rPr dirty="0"/>
              <a:t>class</a:t>
            </a:r>
            <a:r>
              <a:rPr b="0" dirty="0"/>
              <a:t> </a:t>
            </a:r>
            <a:r>
              <a:rPr b="0" dirty="0" err="1">
                <a:solidFill>
                  <a:srgbClr val="000000"/>
                </a:solidFill>
              </a:rPr>
              <a:t>AAATest</a:t>
            </a:r>
            <a:r>
              <a:rPr b="0" dirty="0">
                <a:solidFill>
                  <a:srgbClr val="000000"/>
                </a:solidFill>
              </a:rPr>
              <a:t> {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  <a:r>
              <a:rPr b="1" dirty="0"/>
              <a:t>int</a:t>
            </a:r>
            <a:r>
              <a:rPr dirty="0"/>
              <a:t> </a:t>
            </a:r>
            <a:r>
              <a:rPr dirty="0">
                <a:solidFill>
                  <a:srgbClr val="000000"/>
                </a:solidFill>
              </a:rPr>
              <a:t>k;</a:t>
            </a:r>
            <a:r>
              <a:rPr dirty="0"/>
              <a:t> </a:t>
            </a:r>
            <a:r>
              <a:rPr dirty="0">
                <a:solidFill>
                  <a:srgbClr val="00627A"/>
                </a:solidFill>
              </a:rPr>
              <a:t>// instance variable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public</a:t>
            </a:r>
            <a:r>
              <a:rPr dirty="0"/>
              <a:t> </a:t>
            </a:r>
            <a:r>
              <a:rPr b="1" dirty="0">
                <a:solidFill>
                  <a:srgbClr val="9B2393"/>
                </a:solidFill>
              </a:rPr>
              <a:t>static</a:t>
            </a:r>
            <a:r>
              <a:rPr dirty="0"/>
              <a:t> </a:t>
            </a:r>
            <a:r>
              <a:rPr b="1" dirty="0">
                <a:solidFill>
                  <a:srgbClr val="9B2393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Class3 p = </a:t>
            </a:r>
            <a:r>
              <a:rPr b="1" dirty="0">
                <a:solidFill>
                  <a:srgbClr val="9B2393"/>
                </a:solidFill>
              </a:rPr>
              <a:t>new</a:t>
            </a:r>
            <a:r>
              <a:rPr dirty="0"/>
              <a:t> Class3();  </a:t>
            </a:r>
            <a:r>
              <a:rPr dirty="0">
                <a:solidFill>
                  <a:srgbClr val="00627A"/>
                </a:solidFill>
              </a:rPr>
              <a:t>// local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Class4 q = </a:t>
            </a:r>
            <a:r>
              <a:rPr b="1" dirty="0">
                <a:solidFill>
                  <a:srgbClr val="9B2393"/>
                </a:solidFill>
              </a:rPr>
              <a:t>new</a:t>
            </a:r>
            <a:r>
              <a:rPr dirty="0"/>
              <a:t> Class4();  </a:t>
            </a:r>
            <a:r>
              <a:rPr dirty="0">
                <a:solidFill>
                  <a:srgbClr val="00627A"/>
                </a:solidFill>
              </a:rPr>
              <a:t>// local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dirty="0" err="1"/>
              <a:t>p.a</a:t>
            </a:r>
            <a:r>
              <a:rPr dirty="0"/>
              <a:t> = </a:t>
            </a:r>
            <a:r>
              <a:rPr dirty="0">
                <a:solidFill>
                  <a:srgbClr val="1C00CF"/>
                </a:solidFill>
              </a:rPr>
              <a:t>3</a:t>
            </a:r>
            <a:r>
              <a:rPr dirty="0"/>
              <a:t>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dirty="0" err="1"/>
              <a:t>q.a</a:t>
            </a:r>
            <a:r>
              <a:rPr dirty="0"/>
              <a:t> = </a:t>
            </a:r>
            <a:r>
              <a:rPr dirty="0">
                <a:solidFill>
                  <a:srgbClr val="1C00CF"/>
                </a:solidFill>
              </a:rPr>
              <a:t>5</a:t>
            </a:r>
            <a:r>
              <a:rPr dirty="0"/>
              <a:t>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 err="1"/>
              <a:t>p.add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1</a:t>
            </a:r>
            <a:r>
              <a:rPr dirty="0"/>
              <a:t>) + </a:t>
            </a:r>
            <a:r>
              <a:rPr dirty="0">
                <a:solidFill>
                  <a:srgbClr val="C41A16"/>
                </a:solidFill>
              </a:rPr>
              <a:t>" "</a:t>
            </a:r>
            <a:r>
              <a:rPr dirty="0"/>
              <a:t> + </a:t>
            </a:r>
            <a:r>
              <a:rPr dirty="0" err="1"/>
              <a:t>q.sub</a:t>
            </a:r>
            <a:r>
              <a:rPr dirty="0"/>
              <a:t>(</a:t>
            </a:r>
            <a:r>
              <a:rPr dirty="0">
                <a:solidFill>
                  <a:srgbClr val="1C00CF"/>
                </a:solidFill>
              </a:rPr>
              <a:t>1</a:t>
            </a:r>
            <a:r>
              <a:rPr dirty="0"/>
              <a:t>));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class</a:t>
            </a:r>
            <a:r>
              <a:rPr b="0" dirty="0">
                <a:solidFill>
                  <a:srgbClr val="000000"/>
                </a:solidFill>
              </a:rPr>
              <a:t> Class3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a; </a:t>
            </a:r>
            <a:r>
              <a:rPr dirty="0">
                <a:solidFill>
                  <a:srgbClr val="00627A"/>
                </a:solidFill>
              </a:rPr>
              <a:t>// instance variable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add(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b) { </a:t>
            </a:r>
            <a:r>
              <a:rPr b="1" dirty="0">
                <a:solidFill>
                  <a:srgbClr val="9B2393"/>
                </a:solidFill>
              </a:rPr>
              <a:t>int </a:t>
            </a:r>
            <a:r>
              <a:rPr dirty="0"/>
              <a:t>c = 3; </a:t>
            </a:r>
            <a:r>
              <a:rPr b="1" dirty="0">
                <a:solidFill>
                  <a:srgbClr val="9B2393"/>
                </a:solidFill>
              </a:rPr>
              <a:t>return</a:t>
            </a:r>
            <a:r>
              <a:rPr dirty="0"/>
              <a:t> a + b + c;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class</a:t>
            </a:r>
            <a:r>
              <a:rPr b="0" dirty="0">
                <a:solidFill>
                  <a:srgbClr val="000000"/>
                </a:solidFill>
              </a:rPr>
              <a:t> Class4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a; </a:t>
            </a:r>
            <a:r>
              <a:rPr dirty="0">
                <a:solidFill>
                  <a:srgbClr val="00627A"/>
                </a:solidFill>
              </a:rPr>
              <a:t>// instance variable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sub(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b) { </a:t>
            </a:r>
            <a:r>
              <a:rPr b="1" dirty="0">
                <a:solidFill>
                  <a:srgbClr val="9B2393"/>
                </a:solidFill>
              </a:rPr>
              <a:t>return</a:t>
            </a:r>
            <a:r>
              <a:rPr dirty="0"/>
              <a:t> a - b;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172" name="모서리가 둥근 직사각형 2"/>
          <p:cNvSpPr/>
          <p:nvPr/>
        </p:nvSpPr>
        <p:spPr>
          <a:xfrm>
            <a:off x="6809186" y="4188938"/>
            <a:ext cx="172728" cy="267400"/>
          </a:xfrm>
          <a:prstGeom prst="roundRect">
            <a:avLst>
              <a:gd name="adj" fmla="val 22948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73" name="모서리가 둥근 직사각형 3"/>
          <p:cNvSpPr/>
          <p:nvPr/>
        </p:nvSpPr>
        <p:spPr>
          <a:xfrm>
            <a:off x="7688589" y="4188938"/>
            <a:ext cx="180588" cy="267400"/>
          </a:xfrm>
          <a:prstGeom prst="roundRect">
            <a:avLst>
              <a:gd name="adj" fmla="val 21950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74" name="모서리가 둥근 직사각형 5"/>
          <p:cNvSpPr/>
          <p:nvPr/>
        </p:nvSpPr>
        <p:spPr>
          <a:xfrm>
            <a:off x="6805256" y="5383901"/>
            <a:ext cx="180588" cy="267400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75" name="모서리가 둥근 직사각형 6"/>
          <p:cNvSpPr/>
          <p:nvPr/>
        </p:nvSpPr>
        <p:spPr>
          <a:xfrm>
            <a:off x="9038740" y="1483838"/>
            <a:ext cx="514901" cy="29416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76" name="모서리가 둥근 직사각형 7"/>
          <p:cNvSpPr/>
          <p:nvPr/>
        </p:nvSpPr>
        <p:spPr>
          <a:xfrm>
            <a:off x="6960847" y="1775939"/>
            <a:ext cx="237825" cy="267400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77" name="모서리가 둥근 직사각형 8"/>
          <p:cNvSpPr/>
          <p:nvPr/>
        </p:nvSpPr>
        <p:spPr>
          <a:xfrm>
            <a:off x="6976753" y="2043338"/>
            <a:ext cx="221918" cy="267400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8" dur="100" fill="hold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"/>
                            </p:stCondLst>
                            <p:childTnLst>
                              <p:par>
                                <p:cTn id="51" presetID="10" presetClass="exit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2" dur="100" fill="hold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"/>
                            </p:stCondLst>
                            <p:childTnLst>
                              <p:par>
                                <p:cTn id="55" presetID="10" presetClass="exit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6" dur="100" fill="hold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" dur="100" fill="hold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"/>
                            </p:stCondLst>
                            <p:childTnLst>
                              <p:par>
                                <p:cTn id="73" presetID="10" presetClass="exit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4" dur="100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build="p" bldLvl="5" animBg="1" advAuto="0"/>
      <p:bldP spid="172" grpId="5" animBg="1" advAuto="0"/>
      <p:bldP spid="172" grpId="11" animBg="1" advAuto="0"/>
      <p:bldP spid="173" grpId="6" animBg="1" advAuto="0"/>
      <p:bldP spid="173" grpId="12" animBg="1" advAuto="0"/>
      <p:bldP spid="174" grpId="10" animBg="1" advAuto="0"/>
      <p:bldP spid="175" grpId="2" animBg="1" advAuto="0"/>
      <p:bldP spid="175" grpId="7" animBg="1" advAuto="0"/>
      <p:bldP spid="176" grpId="3" animBg="1" advAuto="0"/>
      <p:bldP spid="176" grpId="8" animBg="1" advAuto="0"/>
      <p:bldP spid="177" grpId="4" animBg="1" advAuto="0"/>
      <p:bldP spid="177" grpId="9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Scope of Local Variables</a:t>
            </a:r>
          </a:p>
        </p:txBody>
      </p:sp>
      <p:sp>
        <p:nvSpPr>
          <p:cNvPr id="18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89215" y="6435620"/>
            <a:ext cx="27924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183" name="직사각형 4"/>
          <p:cNvSpPr/>
          <p:nvPr/>
        </p:nvSpPr>
        <p:spPr>
          <a:xfrm>
            <a:off x="582642" y="1065480"/>
            <a:ext cx="10657185" cy="2862322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b="0" dirty="0"/>
              <a:t> </a:t>
            </a:r>
            <a:r>
              <a:rPr dirty="0"/>
              <a:t>class</a:t>
            </a:r>
            <a:r>
              <a:rPr b="0" dirty="0"/>
              <a:t> </a:t>
            </a:r>
            <a:r>
              <a:rPr b="0" dirty="0" err="1">
                <a:solidFill>
                  <a:srgbClr val="000000"/>
                </a:solidFill>
              </a:rPr>
              <a:t>ATest</a:t>
            </a:r>
            <a:r>
              <a:rPr b="0" dirty="0">
                <a:solidFill>
                  <a:srgbClr val="000000"/>
                </a:solidFill>
              </a:rPr>
              <a:t> {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public</a:t>
            </a:r>
            <a:r>
              <a:rPr dirty="0"/>
              <a:t> </a:t>
            </a:r>
            <a:r>
              <a:rPr b="1" dirty="0">
                <a:solidFill>
                  <a:srgbClr val="9B2393"/>
                </a:solidFill>
              </a:rPr>
              <a:t>static</a:t>
            </a:r>
            <a:r>
              <a:rPr dirty="0"/>
              <a:t> </a:t>
            </a:r>
            <a:r>
              <a:rPr b="1" dirty="0">
                <a:solidFill>
                  <a:srgbClr val="9B2393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dirty="0"/>
              <a:t> = </a:t>
            </a:r>
            <a:r>
              <a:rPr dirty="0">
                <a:solidFill>
                  <a:srgbClr val="1C00CF"/>
                </a:solidFill>
              </a:rPr>
              <a:t>5</a:t>
            </a:r>
            <a:r>
              <a:rPr dirty="0"/>
              <a:t>;                    </a:t>
            </a:r>
            <a:r>
              <a:rPr dirty="0">
                <a:solidFill>
                  <a:srgbClr val="008F00"/>
                </a:solidFill>
              </a:rPr>
              <a:t>// a: local in main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b="1" dirty="0">
                <a:solidFill>
                  <a:srgbClr val="9B2393"/>
                </a:solidFill>
              </a:rPr>
              <a:t>for</a:t>
            </a:r>
            <a:r>
              <a:rPr dirty="0"/>
              <a:t> (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k</a:t>
            </a:r>
            <a:r>
              <a:rPr dirty="0"/>
              <a:t> = </a:t>
            </a:r>
            <a:r>
              <a:rPr dirty="0">
                <a:solidFill>
                  <a:srgbClr val="1C00CF"/>
                </a:solidFill>
              </a:rPr>
              <a:t>0</a:t>
            </a:r>
            <a:r>
              <a:rPr dirty="0"/>
              <a:t>; k &lt; </a:t>
            </a:r>
            <a:r>
              <a:rPr dirty="0">
                <a:solidFill>
                  <a:srgbClr val="1C00CF"/>
                </a:solidFill>
              </a:rPr>
              <a:t>5</a:t>
            </a:r>
            <a:r>
              <a:rPr dirty="0"/>
              <a:t>; k++) { </a:t>
            </a:r>
            <a:r>
              <a:rPr lang="en-US" dirty="0"/>
              <a:t> </a:t>
            </a:r>
            <a:r>
              <a:rPr dirty="0">
                <a:solidFill>
                  <a:srgbClr val="008F00"/>
                </a:solidFill>
              </a:rPr>
              <a:t>// k: local in for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dirty="0"/>
              <a:t> = k + </a:t>
            </a:r>
            <a:r>
              <a:rPr dirty="0">
                <a:solidFill>
                  <a:srgbClr val="1C00CF"/>
                </a:solidFill>
              </a:rPr>
              <a:t>1</a:t>
            </a:r>
            <a:r>
              <a:rPr dirty="0"/>
              <a:t>;            </a:t>
            </a:r>
            <a:r>
              <a:rPr dirty="0">
                <a:solidFill>
                  <a:srgbClr val="FF2600"/>
                </a:solidFill>
              </a:rPr>
              <a:t>//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Error!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 already declared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    </a:t>
            </a:r>
            <a:r>
              <a:rPr dirty="0" err="1"/>
              <a:t>System.out.println</a:t>
            </a:r>
            <a:r>
              <a:rPr dirty="0"/>
              <a:t>(k);  </a:t>
            </a:r>
            <a:r>
              <a:rPr lang="en-US" dirty="0"/>
              <a:t> </a:t>
            </a:r>
            <a:r>
              <a:rPr dirty="0">
                <a:solidFill>
                  <a:srgbClr val="008F00"/>
                </a:solidFill>
              </a:rPr>
              <a:t>// OK       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FF0000"/>
                </a:solidFill>
              </a:rPr>
              <a:t>k</a:t>
            </a:r>
            <a:r>
              <a:rPr dirty="0"/>
              <a:t>);      </a:t>
            </a:r>
            <a:r>
              <a:rPr lang="en-US" dirty="0"/>
              <a:t> </a:t>
            </a:r>
            <a:r>
              <a:rPr dirty="0">
                <a:solidFill>
                  <a:srgbClr val="FF2600"/>
                </a:solidFill>
              </a:rPr>
              <a:t>// </a:t>
            </a:r>
            <a:r>
              <a:rPr dirty="0">
                <a:solidFill>
                  <a:srgbClr val="FF0000"/>
                </a:solidFill>
              </a:rPr>
              <a:t>Error!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no</a:t>
            </a:r>
            <a:r>
              <a:rPr dirty="0">
                <a:solidFill>
                  <a:srgbClr val="80808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k in main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184" name="모서리가 둥근 직사각형"/>
          <p:cNvSpPr/>
          <p:nvPr/>
        </p:nvSpPr>
        <p:spPr>
          <a:xfrm>
            <a:off x="4110345" y="4026149"/>
            <a:ext cx="2711554" cy="1411548"/>
          </a:xfrm>
          <a:prstGeom prst="roundRect">
            <a:avLst>
              <a:gd name="adj" fmla="val 14118"/>
            </a:avLst>
          </a:prstGeom>
          <a:solidFill>
            <a:srgbClr val="EBEBEB"/>
          </a:solidFill>
          <a:ln w="12700">
            <a:solidFill>
              <a:srgbClr val="53535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5" name="모서리가 둥근 직사각형"/>
          <p:cNvSpPr/>
          <p:nvPr/>
        </p:nvSpPr>
        <p:spPr>
          <a:xfrm>
            <a:off x="4643611" y="4526454"/>
            <a:ext cx="1476499" cy="607707"/>
          </a:xfrm>
          <a:prstGeom prst="roundRect">
            <a:avLst>
              <a:gd name="adj" fmla="val 18352"/>
            </a:avLst>
          </a:prstGeom>
          <a:solidFill>
            <a:srgbClr val="D6D6D6"/>
          </a:solidFill>
          <a:ln w="12700">
            <a:solidFill>
              <a:srgbClr val="53535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86" name="TextBox 7"/>
          <p:cNvSpPr txBox="1"/>
          <p:nvPr/>
        </p:nvSpPr>
        <p:spPr>
          <a:xfrm>
            <a:off x="4221411" y="4025025"/>
            <a:ext cx="65278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main</a:t>
            </a:r>
          </a:p>
        </p:txBody>
      </p:sp>
      <p:sp>
        <p:nvSpPr>
          <p:cNvPr id="187" name="TextBox 8"/>
          <p:cNvSpPr txBox="1"/>
          <p:nvPr/>
        </p:nvSpPr>
        <p:spPr>
          <a:xfrm>
            <a:off x="5289630" y="4139325"/>
            <a:ext cx="2413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a</a:t>
            </a:r>
          </a:p>
        </p:txBody>
      </p:sp>
      <p:sp>
        <p:nvSpPr>
          <p:cNvPr id="188" name="TextBox 9"/>
          <p:cNvSpPr txBox="1"/>
          <p:nvPr/>
        </p:nvSpPr>
        <p:spPr>
          <a:xfrm>
            <a:off x="4692063" y="4536846"/>
            <a:ext cx="51562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for</a:t>
            </a:r>
          </a:p>
        </p:txBody>
      </p:sp>
      <p:sp>
        <p:nvSpPr>
          <p:cNvPr id="189" name="TextBox 10"/>
          <p:cNvSpPr txBox="1"/>
          <p:nvPr/>
        </p:nvSpPr>
        <p:spPr>
          <a:xfrm>
            <a:off x="5295298" y="4734387"/>
            <a:ext cx="241301" cy="38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1" build="p" bldLvl="5" animBg="1" advAuto="0"/>
      <p:bldP spid="184" grpId="2" animBg="1" advAuto="0"/>
      <p:bldP spid="185" grpId="3" animBg="1" advAuto="0"/>
      <p:bldP spid="186" grpId="4" animBg="1" advAuto="0"/>
      <p:bldP spid="187" grpId="5" animBg="1" advAuto="0"/>
      <p:bldP spid="188" grpId="6" animBg="1" advAuto="0"/>
      <p:bldP spid="189" grpId="7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Other Methods in Class Containing main()</a:t>
            </a:r>
          </a:p>
        </p:txBody>
      </p:sp>
      <p:sp>
        <p:nvSpPr>
          <p:cNvPr id="194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98359" y="6435620"/>
            <a:ext cx="27010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195" name="직사각형 6"/>
          <p:cNvSpPr/>
          <p:nvPr/>
        </p:nvSpPr>
        <p:spPr>
          <a:xfrm>
            <a:off x="686746" y="1244917"/>
            <a:ext cx="10772522" cy="4247317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rPr dirty="0"/>
              <a:t> ATest2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dirty="0"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FF2600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       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/>
              <a:t> a = </a:t>
            </a:r>
            <a:r>
              <a:rPr dirty="0">
                <a:solidFill>
                  <a:srgbClr val="272AD8"/>
                </a:solidFill>
              </a:rPr>
              <a:t>1</a:t>
            </a:r>
            <a:r>
              <a:rPr dirty="0"/>
              <a:t>, b = </a:t>
            </a:r>
            <a:r>
              <a:rPr dirty="0">
                <a:solidFill>
                  <a:srgbClr val="272AD8"/>
                </a:solidFill>
              </a:rPr>
              <a:t>2</a:t>
            </a:r>
            <a:r>
              <a:rPr dirty="0"/>
              <a:t>, c = </a:t>
            </a:r>
            <a:r>
              <a:rPr dirty="0">
                <a:solidFill>
                  <a:srgbClr val="272AD8"/>
                </a:solidFill>
              </a:rPr>
              <a:t>3</a:t>
            </a:r>
            <a:r>
              <a:rPr dirty="0"/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       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double</a:t>
            </a:r>
            <a:r>
              <a:rPr dirty="0"/>
              <a:t> result = </a:t>
            </a:r>
            <a:r>
              <a:rPr dirty="0" err="1"/>
              <a:t>myMethod</a:t>
            </a:r>
            <a:r>
              <a:rPr dirty="0"/>
              <a:t>(a, b, c);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(“OUTPUT: ” + result); </a:t>
            </a:r>
            <a:r>
              <a:rPr dirty="0">
                <a:solidFill>
                  <a:srgbClr val="2D8504"/>
                </a:solidFill>
              </a:rPr>
              <a:t>// 6.0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    // </a:t>
            </a:r>
            <a:r>
              <a:rPr lang="en-US" dirty="0"/>
              <a:t>main method</a:t>
            </a:r>
            <a:r>
              <a:rPr lang="ko-KR" altLang="en-US" dirty="0"/>
              <a:t>에서 </a:t>
            </a:r>
            <a:r>
              <a:rPr lang="en-US" altLang="ko-KR" dirty="0"/>
              <a:t>call </a:t>
            </a:r>
            <a:r>
              <a:rPr lang="ko-KR" altLang="en-US" dirty="0"/>
              <a:t>되는 모든 </a:t>
            </a:r>
            <a:r>
              <a:rPr lang="en-US" altLang="ko-KR" dirty="0"/>
              <a:t>method</a:t>
            </a:r>
            <a:r>
              <a:rPr lang="ko-KR" altLang="en-US" dirty="0"/>
              <a:t>는 반드시 </a:t>
            </a:r>
            <a:r>
              <a:rPr dirty="0">
                <a:solidFill>
                  <a:srgbClr val="FF2600"/>
                </a:solidFill>
              </a:rPr>
              <a:t>static</a:t>
            </a:r>
            <a:r>
              <a:rPr lang="ko-KR" altLang="en-US" dirty="0">
                <a:solidFill>
                  <a:srgbClr val="FF2600"/>
                </a:solidFill>
              </a:rPr>
              <a:t> 이어야 함</a:t>
            </a:r>
            <a:endParaRPr dirty="0">
              <a:solidFill>
                <a:srgbClr val="FF2600"/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FF2600"/>
                </a:solidFill>
              </a:rPr>
              <a:t>    </a:t>
            </a:r>
            <a:r>
              <a:rPr dirty="0">
                <a:solidFill>
                  <a:srgbClr val="008F00"/>
                </a:solidFill>
              </a:rPr>
              <a:t>//</a:t>
            </a:r>
            <a:r>
              <a:rPr dirty="0">
                <a:solidFill>
                  <a:srgbClr val="FF2600"/>
                </a:solidFill>
              </a:rPr>
              <a:t> </a:t>
            </a:r>
            <a:r>
              <a:rPr lang="en-US" altLang="ko-KR" dirty="0">
                <a:solidFill>
                  <a:srgbClr val="488326"/>
                </a:solidFill>
              </a:rPr>
              <a:t>(main</a:t>
            </a:r>
            <a:r>
              <a:rPr lang="ko-KR" altLang="en-US" dirty="0">
                <a:solidFill>
                  <a:srgbClr val="488326"/>
                </a:solidFill>
              </a:rPr>
              <a:t>이 </a:t>
            </a:r>
            <a:r>
              <a:rPr lang="en-US" altLang="ko-KR" dirty="0">
                <a:solidFill>
                  <a:srgbClr val="488326"/>
                </a:solidFill>
              </a:rPr>
              <a:t>static </a:t>
            </a:r>
            <a:r>
              <a:rPr lang="ko-KR" altLang="en-US" dirty="0">
                <a:solidFill>
                  <a:srgbClr val="488326"/>
                </a:solidFill>
              </a:rPr>
              <a:t>이므로</a:t>
            </a:r>
            <a:r>
              <a:rPr lang="en-US" altLang="ko-KR" dirty="0">
                <a:solidFill>
                  <a:srgbClr val="488326"/>
                </a:solidFill>
              </a:rPr>
              <a:t>)</a:t>
            </a:r>
            <a:endParaRPr dirty="0">
              <a:solidFill>
                <a:srgbClr val="488326"/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488326"/>
                </a:solidFill>
              </a:rPr>
              <a:t> </a:t>
            </a:r>
            <a:r>
              <a:rPr dirty="0"/>
              <a:t>  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</a:t>
            </a:r>
            <a:r>
              <a:rPr dirty="0">
                <a:solidFill>
                  <a:srgbClr val="FF2600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double</a:t>
            </a:r>
            <a:r>
              <a:rPr dirty="0"/>
              <a:t> </a:t>
            </a:r>
            <a:r>
              <a:rPr dirty="0" err="1"/>
              <a:t>myMethod</a:t>
            </a:r>
            <a:r>
              <a:rPr dirty="0"/>
              <a:t>(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/>
              <a:t> a,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/>
              <a:t> b,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double</a:t>
            </a:r>
            <a:r>
              <a:rPr dirty="0"/>
              <a:t> c)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   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rPr dirty="0"/>
              <a:t> a + b + c;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Actual and Formal Parameters</a:t>
            </a:r>
          </a:p>
        </p:txBody>
      </p:sp>
      <p:sp>
        <p:nvSpPr>
          <p:cNvPr id="200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85405" y="6435620"/>
            <a:ext cx="2830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201" name="직사각형 6"/>
          <p:cNvSpPr/>
          <p:nvPr/>
        </p:nvSpPr>
        <p:spPr>
          <a:xfrm>
            <a:off x="558360" y="1181126"/>
            <a:ext cx="10873208" cy="3301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ATest2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a = </a:t>
            </a:r>
            <a:r>
              <a:rPr>
                <a:solidFill>
                  <a:srgbClr val="272AD8"/>
                </a:solidFill>
              </a:rPr>
              <a:t>1</a:t>
            </a:r>
            <a:r>
              <a:t>, b = </a:t>
            </a:r>
            <a:r>
              <a:rPr>
                <a:solidFill>
                  <a:srgbClr val="272AD8"/>
                </a:solidFill>
              </a:rPr>
              <a:t>2</a:t>
            </a:r>
            <a:r>
              <a:t>, c = </a:t>
            </a:r>
            <a:r>
              <a:rPr>
                <a:solidFill>
                  <a:srgbClr val="272AD8"/>
                </a:solidFill>
              </a:rPr>
              <a:t>3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double</a:t>
            </a:r>
            <a:r>
              <a:t> result = myMethod(a,b,c);  </a:t>
            </a:r>
            <a:r>
              <a:rPr>
                <a:solidFill>
                  <a:srgbClr val="009051"/>
                </a:solidFill>
              </a:rPr>
              <a:t>// actual parameters: a, b, c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  /</a:t>
            </a:r>
            <a:r>
              <a:rPr>
                <a:solidFill>
                  <a:srgbClr val="009051"/>
                </a:solidFill>
              </a:rPr>
              <a:t>/ formal parameters: d, e, f</a:t>
            </a:r>
            <a:r>
              <a:t>   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AD3DA4"/>
                </a:solidFill>
              </a:rPr>
              <a:t>double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myMethod(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d,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e, </a:t>
            </a:r>
            <a:r>
              <a:rPr b="1">
                <a:solidFill>
                  <a:srgbClr val="AD3DA4"/>
                </a:solidFill>
              </a:rPr>
              <a:t>double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f) { </a:t>
            </a:r>
            <a:r>
              <a:t>   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t> d + e + f;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02" name="TextBox 3"/>
          <p:cNvSpPr txBox="1"/>
          <p:nvPr/>
        </p:nvSpPr>
        <p:spPr>
          <a:xfrm>
            <a:off x="539885" y="4860690"/>
            <a:ext cx="1079819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lang="en-US" altLang="ko-KR" dirty="0"/>
              <a:t>“Parameter” </a:t>
            </a:r>
            <a:r>
              <a:rPr lang="ko-KR" altLang="en-US" dirty="0"/>
              <a:t>와 </a:t>
            </a:r>
            <a:r>
              <a:rPr lang="en-US" altLang="ko-KR" dirty="0"/>
              <a:t>“Argument” </a:t>
            </a:r>
            <a:r>
              <a:rPr lang="ko-KR" altLang="en-US" dirty="0"/>
              <a:t>용어는 거의 같은 의미로 사용됨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" grpId="1" build="p" bldLvl="5" animBg="1" advAuto="0"/>
      <p:bldP spid="202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>
            <a:lvl1pPr defTabSz="886968">
              <a:defRPr sz="3104"/>
            </a:lvl1pPr>
          </a:lstStyle>
          <a:p>
            <a:r>
              <a:t>Automatic Type Conversion: Primitive Type Parameters</a:t>
            </a:r>
          </a:p>
        </p:txBody>
      </p:sp>
      <p:sp>
        <p:nvSpPr>
          <p:cNvPr id="207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89215" y="6435620"/>
            <a:ext cx="27924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208" name="직사각형 6"/>
          <p:cNvSpPr/>
          <p:nvPr/>
        </p:nvSpPr>
        <p:spPr>
          <a:xfrm>
            <a:off x="551383" y="1417669"/>
            <a:ext cx="10670197" cy="4482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t> ATest2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a=</a:t>
            </a:r>
            <a:r>
              <a:rPr>
                <a:solidFill>
                  <a:srgbClr val="272AD8"/>
                </a:solidFill>
              </a:rPr>
              <a:t>1</a:t>
            </a:r>
            <a:r>
              <a:t>,b=</a:t>
            </a:r>
            <a:r>
              <a:rPr>
                <a:solidFill>
                  <a:srgbClr val="272AD8"/>
                </a:solidFill>
              </a:rPr>
              <a:t>2</a:t>
            </a:r>
            <a:r>
              <a:t>,c=</a:t>
            </a:r>
            <a:r>
              <a:rPr>
                <a:solidFill>
                  <a:srgbClr val="272AD8"/>
                </a:solidFill>
              </a:rPr>
              <a:t>3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double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result = myMethod(a,b,c);  </a:t>
            </a:r>
            <a:r>
              <a:t>// c is auto-converted to double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      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t>// auto conversion rule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// byte → short → int → long → float → double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// char -&gt; int -&gt; long -&gt; float -&gt; double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double</a:t>
            </a:r>
            <a:r>
              <a:t> myMethod(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d,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e,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double</a:t>
            </a:r>
            <a:r>
              <a:t> f)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t> d + e + f;  </a:t>
            </a:r>
            <a:r>
              <a:rPr>
                <a:solidFill>
                  <a:srgbClr val="4F8F00"/>
                </a:solidFill>
              </a:rPr>
              <a:t>// d, e automatically converted to double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1" build="p" bldLvl="5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Class</a:t>
            </a:r>
          </a:p>
        </p:txBody>
      </p:sp>
      <p:sp>
        <p:nvSpPr>
          <p:cNvPr id="44" name="Rectangle 3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defRPr sz="2800"/>
            </a:pP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OOP </a:t>
            </a:r>
            <a:r>
              <a:rPr lang="ko-KR" altLang="en-US" dirty="0"/>
              <a:t>요소 중 가장 중요</a:t>
            </a:r>
            <a:endParaRPr lang="en-US" altLang="ko-KR" dirty="0"/>
          </a:p>
          <a:p>
            <a:pPr marL="342900" indent="-342900">
              <a:lnSpc>
                <a:spcPct val="90000"/>
              </a:lnSpc>
              <a:defRPr sz="2800"/>
            </a:pPr>
            <a:endParaRPr dirty="0"/>
          </a:p>
          <a:p>
            <a:pPr marL="342900" indent="-342900">
              <a:lnSpc>
                <a:spcPct val="90000"/>
              </a:lnSpc>
              <a:defRPr sz="2800"/>
            </a:pPr>
            <a:r>
              <a:rPr dirty="0"/>
              <a:t>Programming in Java</a:t>
            </a:r>
          </a:p>
          <a:p>
            <a:pPr lvl="1">
              <a:lnSpc>
                <a:spcPct val="90000"/>
              </a:lnSpc>
              <a:defRPr sz="2600"/>
            </a:pPr>
            <a:r>
              <a:rPr lang="en-US" dirty="0"/>
              <a:t>class</a:t>
            </a:r>
            <a:r>
              <a:rPr lang="ko-KR" altLang="en-US" dirty="0"/>
              <a:t>를 구현해 나가는 것</a:t>
            </a:r>
            <a:endParaRPr sz="2300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모든 것이 </a:t>
            </a:r>
            <a:r>
              <a:rPr lang="en-US" altLang="ko-KR" dirty="0"/>
              <a:t>class</a:t>
            </a:r>
            <a:r>
              <a:rPr lang="ko-KR" altLang="en-US" dirty="0"/>
              <a:t> 안에 존재해야 함</a:t>
            </a:r>
            <a:endParaRPr sz="2300" dirty="0"/>
          </a:p>
          <a:p>
            <a:pPr lvl="1">
              <a:lnSpc>
                <a:spcPct val="90000"/>
              </a:lnSpc>
            </a:pPr>
            <a:r>
              <a:rPr dirty="0"/>
              <a:t>programmer-defined type</a:t>
            </a:r>
            <a:r>
              <a:rPr lang="ko-KR" altLang="en-US" dirty="0"/>
              <a:t>은 </a:t>
            </a:r>
            <a:r>
              <a:rPr lang="en-US" altLang="ko-KR" dirty="0"/>
              <a:t>class</a:t>
            </a:r>
            <a:endParaRPr dirty="0"/>
          </a:p>
        </p:txBody>
      </p:sp>
      <p:sp>
        <p:nvSpPr>
          <p:cNvPr id="45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761758" y="6435620"/>
            <a:ext cx="2067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build="p" bldLvl="5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he Reference this (1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Reference </a:t>
            </a:r>
            <a:r>
              <a:rPr b="0">
                <a:latin typeface="JetBrains Mono Bold"/>
                <a:ea typeface="JetBrains Mono Bold"/>
                <a:cs typeface="JetBrains Mono Bold"/>
                <a:sym typeface="JetBrains Mono Bold"/>
              </a:rPr>
              <a:t>this </a:t>
            </a:r>
            <a:r>
              <a:t>(1/2)</a:t>
            </a:r>
          </a:p>
        </p:txBody>
      </p:sp>
      <p:sp>
        <p:nvSpPr>
          <p:cNvPr id="213" name="“this” is the reference of an object"/>
          <p:cNvSpPr txBox="1">
            <a:spLocks noGrp="1"/>
          </p:cNvSpPr>
          <p:nvPr>
            <p:ph type="body" sz="quarter" idx="1"/>
          </p:nvPr>
        </p:nvSpPr>
        <p:spPr>
          <a:xfrm>
            <a:off x="6854787" y="1295436"/>
            <a:ext cx="4703170" cy="8754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har char="•"/>
            </a:lvl1pPr>
          </a:lstStyle>
          <a:p>
            <a:r>
              <a:rPr sz="2000" dirty="0"/>
              <a:t>“this” </a:t>
            </a:r>
            <a:r>
              <a:rPr lang="ko-KR" altLang="en-US" sz="2000" dirty="0"/>
              <a:t>는 </a:t>
            </a:r>
            <a:r>
              <a:rPr lang="en-US" altLang="ko-KR" sz="2000" dirty="0"/>
              <a:t>object</a:t>
            </a:r>
            <a:r>
              <a:rPr lang="ko-KR" altLang="en-US" sz="2000" dirty="0"/>
              <a:t>의 </a:t>
            </a:r>
            <a:r>
              <a:rPr lang="en-US" altLang="ko-KR" sz="2000" dirty="0"/>
              <a:t>reference (</a:t>
            </a:r>
            <a:r>
              <a:rPr lang="ko-KR" altLang="en-US" sz="2000" dirty="0"/>
              <a:t>주소</a:t>
            </a:r>
            <a:r>
              <a:rPr lang="en-US" altLang="ko-KR" sz="2000" dirty="0"/>
              <a:t>)</a:t>
            </a:r>
            <a:endParaRPr sz="2000" dirty="0"/>
          </a:p>
        </p:txBody>
      </p:sp>
      <p:sp>
        <p:nvSpPr>
          <p:cNvPr id="2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215" name="public class ThisRefTest {…"/>
          <p:cNvSpPr txBox="1"/>
          <p:nvPr/>
        </p:nvSpPr>
        <p:spPr>
          <a:xfrm>
            <a:off x="577403" y="2462697"/>
            <a:ext cx="10980554" cy="3293205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 dirty="0">
                <a:solidFill>
                  <a:srgbClr val="AD3DA4"/>
                </a:solidFill>
              </a:rPr>
              <a:t>public</a:t>
            </a:r>
            <a:r>
              <a:rPr dirty="0"/>
              <a:t> </a:t>
            </a:r>
            <a:r>
              <a:rPr b="1" dirty="0">
                <a:solidFill>
                  <a:srgbClr val="AD3DA4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ThisRefTest</a:t>
            </a:r>
            <a:r>
              <a:rPr dirty="0"/>
              <a:t>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  <a:r>
              <a:rPr b="1" dirty="0">
                <a:solidFill>
                  <a:srgbClr val="AD3DA4"/>
                </a:solidFill>
              </a:rPr>
              <a:t>public</a:t>
            </a:r>
            <a:r>
              <a:rPr dirty="0"/>
              <a:t> </a:t>
            </a:r>
            <a:r>
              <a:rPr b="1" dirty="0">
                <a:solidFill>
                  <a:srgbClr val="AD3DA4"/>
                </a:solidFill>
              </a:rPr>
              <a:t>static</a:t>
            </a:r>
            <a:r>
              <a:rPr dirty="0"/>
              <a:t> </a:t>
            </a:r>
            <a:r>
              <a:rPr b="1" dirty="0">
                <a:solidFill>
                  <a:srgbClr val="AD3DA4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 err="1"/>
              <a:t>SomeClass</a:t>
            </a:r>
            <a:r>
              <a:rPr dirty="0"/>
              <a:t> o1 = </a:t>
            </a:r>
            <a:r>
              <a:rPr b="1" dirty="0">
                <a:solidFill>
                  <a:srgbClr val="AD3DA4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SomeClass</a:t>
            </a:r>
            <a:r>
              <a:rPr dirty="0"/>
              <a:t>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 err="1"/>
              <a:t>SomeClass</a:t>
            </a:r>
            <a:r>
              <a:rPr dirty="0"/>
              <a:t> o2 = </a:t>
            </a:r>
            <a:r>
              <a:rPr b="1" dirty="0">
                <a:solidFill>
                  <a:srgbClr val="AD3DA4"/>
                </a:solidFill>
              </a:rPr>
              <a:t>new</a:t>
            </a:r>
            <a:r>
              <a:rPr dirty="0"/>
              <a:t> </a:t>
            </a:r>
            <a:r>
              <a:rPr dirty="0" err="1"/>
              <a:t>SomeClass</a:t>
            </a:r>
            <a:r>
              <a:rPr dirty="0"/>
              <a:t>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 err="1"/>
              <a:t>SomeClass</a:t>
            </a:r>
            <a:r>
              <a:rPr dirty="0"/>
              <a:t> o3 = o1;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“o1: "</a:t>
            </a:r>
            <a:r>
              <a:rPr dirty="0"/>
              <a:t> + o1); </a:t>
            </a:r>
            <a:r>
              <a:rPr dirty="0">
                <a:solidFill>
                  <a:srgbClr val="008F00"/>
                </a:solidFill>
              </a:rPr>
              <a:t>// o1: SomeClass@6b95977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 err="1"/>
              <a:t>System.out.print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"o1's this: “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o1's this: </a:t>
            </a:r>
            <a:r>
              <a:rPr lang="en-US" altLang="ko-KR" dirty="0">
                <a:solidFill>
                  <a:srgbClr val="008F00"/>
                </a:solidFill>
              </a:rPr>
              <a:t>SomeClass@6b95977</a:t>
            </a:r>
            <a:endParaRPr dirty="0">
              <a:solidFill>
                <a:srgbClr val="008F00"/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o1.referenceThis();              </a:t>
            </a:r>
            <a:endParaRPr dirty="0">
              <a:solidFill>
                <a:srgbClr val="008F00"/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“o2: "</a:t>
            </a:r>
            <a:r>
              <a:rPr dirty="0"/>
              <a:t> + o2); </a:t>
            </a:r>
            <a:r>
              <a:rPr dirty="0">
                <a:solidFill>
                  <a:srgbClr val="008F00"/>
                </a:solidFill>
              </a:rPr>
              <a:t>// o2: SomeClass@8bcc55f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</a:t>
            </a:r>
            <a:r>
              <a:rPr dirty="0" err="1"/>
              <a:t>System.out.print</a:t>
            </a:r>
            <a:r>
              <a:rPr dirty="0"/>
              <a:t>(</a:t>
            </a:r>
            <a:r>
              <a:rPr dirty="0">
                <a:solidFill>
                  <a:srgbClr val="D12F1B"/>
                </a:solidFill>
              </a:rPr>
              <a:t>"o2's this: “</a:t>
            </a:r>
            <a:r>
              <a:rPr dirty="0"/>
              <a:t>); </a:t>
            </a:r>
            <a:r>
              <a:rPr dirty="0">
                <a:solidFill>
                  <a:srgbClr val="008F00"/>
                </a:solidFill>
              </a:rPr>
              <a:t>// o2's this:</a:t>
            </a:r>
            <a:r>
              <a:rPr lang="ko-KR" altLang="en-US" dirty="0">
                <a:solidFill>
                  <a:srgbClr val="008F00"/>
                </a:solidFill>
              </a:rPr>
              <a:t> </a:t>
            </a:r>
            <a:r>
              <a:rPr lang="en-US" altLang="ko-KR" dirty="0">
                <a:solidFill>
                  <a:srgbClr val="008F00"/>
                </a:solidFill>
              </a:rPr>
              <a:t>SomeClass@8bcc55f</a:t>
            </a:r>
            <a:endParaRPr dirty="0">
              <a:solidFill>
                <a:srgbClr val="008F00"/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o2.referenceThis();              </a:t>
            </a:r>
            <a:endParaRPr dirty="0">
              <a:solidFill>
                <a:srgbClr val="008F00"/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216" name="class SomeClass {…"/>
          <p:cNvSpPr txBox="1"/>
          <p:nvPr/>
        </p:nvSpPr>
        <p:spPr>
          <a:xfrm>
            <a:off x="577403" y="1124472"/>
            <a:ext cx="6183529" cy="13074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SomeClass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referenceThis()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2" animBg="1" advAuto="0"/>
      <p:bldP spid="215" grpId="3" build="p" bldLvl="5" animBg="1" advAuto="0"/>
      <p:bldP spid="216" grpId="1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The Reference </a:t>
            </a:r>
            <a:r>
              <a:rPr b="0">
                <a:latin typeface="JetBrains Mono Bold"/>
                <a:ea typeface="JetBrains Mono Bold"/>
                <a:cs typeface="JetBrains Mono Bold"/>
                <a:sym typeface="JetBrains Mono Bold"/>
              </a:rPr>
              <a:t>this </a:t>
            </a:r>
            <a:r>
              <a:t>(2/2)</a:t>
            </a:r>
          </a:p>
        </p:txBody>
      </p:sp>
      <p:sp>
        <p:nvSpPr>
          <p:cNvPr id="221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691958" y="6435620"/>
            <a:ext cx="2765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222" name="직사각형 4"/>
          <p:cNvSpPr/>
          <p:nvPr/>
        </p:nvSpPr>
        <p:spPr>
          <a:xfrm>
            <a:off x="767407" y="1196751"/>
            <a:ext cx="8352930" cy="2767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class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b="0" dirty="0" err="1">
                <a:solidFill>
                  <a:srgbClr val="000000"/>
                </a:solidFill>
              </a:rPr>
              <a:t>MyDate</a:t>
            </a:r>
            <a:r>
              <a:rPr b="0" dirty="0">
                <a:solidFill>
                  <a:srgbClr val="000000"/>
                </a:solidFill>
              </a:rPr>
              <a:t> {</a:t>
            </a:r>
            <a:endParaRPr b="0" dirty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year;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String month;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day;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setMyDate</a:t>
            </a:r>
            <a:r>
              <a:rPr dirty="0"/>
              <a:t>(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newYear</a:t>
            </a:r>
            <a:r>
              <a:rPr dirty="0"/>
              <a:t>, String month, </a:t>
            </a:r>
            <a:r>
              <a:rPr b="1" dirty="0">
                <a:solidFill>
                  <a:srgbClr val="9B2393"/>
                </a:solidFill>
              </a:rPr>
              <a:t>int</a:t>
            </a:r>
            <a:r>
              <a:rPr dirty="0"/>
              <a:t> day) 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year = </a:t>
            </a:r>
            <a:r>
              <a:rPr dirty="0" err="1"/>
              <a:t>newYear</a:t>
            </a:r>
            <a:r>
              <a:rPr dirty="0"/>
              <a:t>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b="1" dirty="0" err="1">
                <a:solidFill>
                  <a:srgbClr val="9B2393"/>
                </a:solidFill>
              </a:rPr>
              <a:t>this</a:t>
            </a:r>
            <a:r>
              <a:rPr dirty="0" err="1"/>
              <a:t>.month</a:t>
            </a:r>
            <a:r>
              <a:rPr dirty="0"/>
              <a:t> = month;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b="1" dirty="0" err="1">
                <a:solidFill>
                  <a:srgbClr val="9B2393"/>
                </a:solidFill>
              </a:rPr>
              <a:t>this</a:t>
            </a:r>
            <a:r>
              <a:rPr dirty="0" err="1"/>
              <a:t>.day</a:t>
            </a:r>
            <a:r>
              <a:rPr dirty="0"/>
              <a:t> = day;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223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551384" y="3985957"/>
            <a:ext cx="11043247" cy="1797276"/>
          </a:xfrm>
          <a:prstGeom prst="rect">
            <a:avLst/>
          </a:prstGeom>
        </p:spPr>
        <p:txBody>
          <a:bodyPr/>
          <a:lstStyle/>
          <a:p>
            <a:pPr marL="343520" indent="-328612">
              <a:defRPr sz="2300"/>
            </a:pPr>
            <a:r>
              <a:rPr dirty="0" err="1"/>
              <a:t>this.month</a:t>
            </a:r>
            <a:r>
              <a:rPr dirty="0"/>
              <a:t>, </a:t>
            </a:r>
            <a:r>
              <a:rPr dirty="0" err="1"/>
              <a:t>this.day</a:t>
            </a:r>
            <a:r>
              <a:rPr dirty="0"/>
              <a:t>: instance variable of the class “</a:t>
            </a:r>
            <a:r>
              <a:rPr dirty="0" err="1"/>
              <a:t>MyDate</a:t>
            </a:r>
            <a:r>
              <a:rPr dirty="0"/>
              <a:t>”</a:t>
            </a:r>
          </a:p>
          <a:p>
            <a:pPr marL="343520" indent="-328612">
              <a:defRPr sz="2300"/>
            </a:pPr>
            <a:r>
              <a:rPr dirty="0"/>
              <a:t>month, day: formal parameter (local variable) of the method “</a:t>
            </a:r>
            <a:r>
              <a:rPr dirty="0" err="1"/>
              <a:t>setMyDate</a:t>
            </a:r>
            <a:r>
              <a:rPr dirty="0"/>
              <a:t>”</a:t>
            </a:r>
          </a:p>
        </p:txBody>
      </p:sp>
      <p:sp>
        <p:nvSpPr>
          <p:cNvPr id="224" name="모서리가 둥근 직사각형 9"/>
          <p:cNvSpPr/>
          <p:nvPr/>
        </p:nvSpPr>
        <p:spPr>
          <a:xfrm>
            <a:off x="1896800" y="2919923"/>
            <a:ext cx="1278200" cy="240910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25" name="모서리가 둥근 직사각형 9"/>
          <p:cNvSpPr/>
          <p:nvPr/>
        </p:nvSpPr>
        <p:spPr>
          <a:xfrm>
            <a:off x="1896801" y="3178910"/>
            <a:ext cx="935300" cy="250090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26" name="모서리가 둥근 직사각형 9"/>
          <p:cNvSpPr/>
          <p:nvPr/>
        </p:nvSpPr>
        <p:spPr>
          <a:xfrm>
            <a:off x="3480232" y="2890880"/>
            <a:ext cx="962526" cy="28387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227" name="모서리가 둥근 직사각형 9"/>
          <p:cNvSpPr/>
          <p:nvPr/>
        </p:nvSpPr>
        <p:spPr>
          <a:xfrm>
            <a:off x="3175000" y="3148645"/>
            <a:ext cx="632030" cy="28387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1" build="p" bldLvl="5" animBg="1" advAuto="0"/>
      <p:bldP spid="224" grpId="2" animBg="1" advAuto="0"/>
      <p:bldP spid="225" grpId="3" animBg="1" advAuto="0"/>
      <p:bldP spid="226" grpId="4" animBg="1" advAuto="0"/>
      <p:bldP spid="227" grpId="5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‘equals’ 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‘equals’ method</a:t>
            </a:r>
          </a:p>
        </p:txBody>
      </p:sp>
      <p:sp>
        <p:nvSpPr>
          <p:cNvPr id="23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233" name="class SomeClass { }"/>
          <p:cNvSpPr txBox="1"/>
          <p:nvPr/>
        </p:nvSpPr>
        <p:spPr>
          <a:xfrm>
            <a:off x="676470" y="1179686"/>
            <a:ext cx="2438061" cy="3422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SomeClass { }</a:t>
            </a:r>
          </a:p>
        </p:txBody>
      </p:sp>
      <p:sp>
        <p:nvSpPr>
          <p:cNvPr id="234" name="public class SomeClassDemo {…"/>
          <p:cNvSpPr txBox="1"/>
          <p:nvPr/>
        </p:nvSpPr>
        <p:spPr>
          <a:xfrm>
            <a:off x="663111" y="1586833"/>
            <a:ext cx="6694251" cy="27552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SomeClassDemo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SomeClass o1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SomeClass();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SomeClass o2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SomeClass();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SomeClass o3 = o1;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System.out.println(o1.equals(o2)); </a:t>
            </a:r>
            <a:r>
              <a:rPr>
                <a:solidFill>
                  <a:srgbClr val="009193"/>
                </a:solidFill>
              </a:rPr>
              <a:t>// false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System.out.println(o2.equals(o3)); </a:t>
            </a:r>
            <a:r>
              <a:rPr>
                <a:solidFill>
                  <a:srgbClr val="009193"/>
                </a:solidFill>
              </a:rPr>
              <a:t>// false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System.out.println(o3.equals(o1)); </a:t>
            </a:r>
            <a:r>
              <a:rPr>
                <a:solidFill>
                  <a:srgbClr val="009193"/>
                </a:solidFill>
              </a:rPr>
              <a:t>// true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35" name="class SomeClass {…"/>
          <p:cNvSpPr txBox="1"/>
          <p:nvPr/>
        </p:nvSpPr>
        <p:spPr>
          <a:xfrm>
            <a:off x="663111" y="4406980"/>
            <a:ext cx="6694251" cy="13074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SomeClass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equals(SomeClass other)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this</a:t>
            </a:r>
            <a:r>
              <a:t> == other;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build="p" bldLvl="5" animBg="1" advAuto="0"/>
      <p:bldP spid="235" grpId="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define ‘equals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Redefine ‘equals’</a:t>
            </a:r>
          </a:p>
        </p:txBody>
      </p:sp>
      <p:sp>
        <p:nvSpPr>
          <p:cNvPr id="2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241" name="class SomeClass {…"/>
          <p:cNvSpPr txBox="1"/>
          <p:nvPr/>
        </p:nvSpPr>
        <p:spPr>
          <a:xfrm>
            <a:off x="589264" y="1259282"/>
            <a:ext cx="8063020" cy="19678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SomeClass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String name;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x;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equals(SomeClass other)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t> name.equals(other.name) &amp;&amp; x == other.x;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‘toString’ 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‘toString’ method</a:t>
            </a:r>
          </a:p>
        </p:txBody>
      </p:sp>
      <p:sp>
        <p:nvSpPr>
          <p:cNvPr id="246" name="Similar to ‘equals’, the ‘toString’ method is already defined in every class.…"/>
          <p:cNvSpPr txBox="1">
            <a:spLocks noGrp="1"/>
          </p:cNvSpPr>
          <p:nvPr>
            <p:ph type="body" sz="half" idx="1"/>
          </p:nvPr>
        </p:nvSpPr>
        <p:spPr>
          <a:xfrm>
            <a:off x="551383" y="1124742"/>
            <a:ext cx="11043248" cy="169201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har char="•"/>
              <a:defRPr sz="2200"/>
            </a:pPr>
            <a:r>
              <a:rPr dirty="0"/>
              <a:t>‘equals’</a:t>
            </a:r>
            <a:r>
              <a:rPr lang="ko-KR" altLang="en-US" dirty="0"/>
              <a:t> 와 유사하게</a:t>
            </a:r>
            <a:r>
              <a:rPr dirty="0"/>
              <a:t> ‘</a:t>
            </a:r>
            <a:r>
              <a:rPr dirty="0" err="1"/>
              <a:t>toString</a:t>
            </a:r>
            <a:r>
              <a:rPr dirty="0"/>
              <a:t>’ method</a:t>
            </a:r>
            <a:r>
              <a:rPr lang="ko-KR" altLang="en-US" dirty="0"/>
              <a:t>는 모든 </a:t>
            </a:r>
            <a:r>
              <a:rPr lang="en-US" altLang="ko-KR" dirty="0"/>
              <a:t>class</a:t>
            </a:r>
            <a:r>
              <a:rPr lang="ko-KR" altLang="en-US" dirty="0"/>
              <a:t>에 이미 존재함</a:t>
            </a:r>
            <a:r>
              <a:rPr dirty="0"/>
              <a:t>. </a:t>
            </a:r>
          </a:p>
          <a:p>
            <a:pPr>
              <a:buChar char="•"/>
              <a:defRPr sz="2200"/>
            </a:pPr>
            <a:r>
              <a:rPr dirty="0"/>
              <a:t>‘</a:t>
            </a:r>
            <a:r>
              <a:rPr dirty="0" err="1"/>
              <a:t>toString</a:t>
            </a:r>
            <a:r>
              <a:rPr dirty="0"/>
              <a:t>’</a:t>
            </a:r>
            <a:r>
              <a:rPr lang="ko-KR" altLang="en-US" dirty="0"/>
              <a:t> 은 </a:t>
            </a:r>
            <a:r>
              <a:rPr lang="en-US" altLang="ko-KR" dirty="0"/>
              <a:t>object</a:t>
            </a:r>
            <a:r>
              <a:rPr lang="ko-KR" altLang="en-US" dirty="0"/>
              <a:t>의 내용 </a:t>
            </a:r>
            <a:r>
              <a:rPr lang="en-US" altLang="ko-KR" dirty="0"/>
              <a:t>(</a:t>
            </a:r>
            <a:r>
              <a:rPr lang="ko-KR" altLang="en-US" dirty="0"/>
              <a:t>주로 </a:t>
            </a:r>
            <a:r>
              <a:rPr lang="en-US" altLang="ko-KR" dirty="0"/>
              <a:t>instance variable</a:t>
            </a:r>
            <a:r>
              <a:rPr lang="ko-KR" altLang="en-US" dirty="0"/>
              <a:t>들의 값</a:t>
            </a:r>
            <a:r>
              <a:rPr lang="en-US" altLang="ko-KR" dirty="0"/>
              <a:t>)</a:t>
            </a:r>
            <a:r>
              <a:rPr lang="ko-KR" altLang="en-US" dirty="0"/>
              <a:t> 을 모아 하나의 </a:t>
            </a:r>
            <a:r>
              <a:rPr lang="en-US" altLang="ko-KR" dirty="0"/>
              <a:t>String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endParaRPr dirty="0"/>
          </a:p>
          <a:p>
            <a:pPr>
              <a:buChar char="•"/>
              <a:defRPr sz="2200"/>
            </a:pPr>
            <a:r>
              <a:rPr lang="en-US" dirty="0"/>
              <a:t>‘</a:t>
            </a:r>
            <a:r>
              <a:rPr lang="en-US" dirty="0" err="1"/>
              <a:t>toString</a:t>
            </a:r>
            <a:r>
              <a:rPr lang="en-US" dirty="0"/>
              <a:t>’ </a:t>
            </a:r>
            <a:r>
              <a:rPr lang="ko-KR" altLang="en-US" dirty="0"/>
              <a:t>을 적절히 </a:t>
            </a:r>
            <a:r>
              <a:rPr lang="en-US" altLang="ko-KR" dirty="0"/>
              <a:t>redefine </a:t>
            </a:r>
            <a:r>
              <a:rPr lang="ko-KR" altLang="en-US" dirty="0"/>
              <a:t>해 놓는 것이 바람직함</a:t>
            </a:r>
            <a:endParaRPr dirty="0"/>
          </a:p>
        </p:txBody>
      </p:sp>
      <p:sp>
        <p:nvSpPr>
          <p:cNvPr id="24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248" name="class SomeClass {…"/>
          <p:cNvSpPr txBox="1"/>
          <p:nvPr/>
        </p:nvSpPr>
        <p:spPr>
          <a:xfrm>
            <a:off x="894925" y="2867105"/>
            <a:ext cx="7913481" cy="19678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SomeClass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String name;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x;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String toString()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return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t>"SomeClass name: 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name + </a:t>
            </a:r>
            <a:r>
              <a:t>" x: 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x;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Equals and ToString (1/2)</a:t>
            </a:r>
          </a:p>
        </p:txBody>
      </p:sp>
      <p:sp>
        <p:nvSpPr>
          <p:cNvPr id="25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029" y="6477528"/>
            <a:ext cx="27177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254" name="TextBox 5"/>
          <p:cNvSpPr txBox="1"/>
          <p:nvPr/>
        </p:nvSpPr>
        <p:spPr>
          <a:xfrm>
            <a:off x="597103" y="1006945"/>
            <a:ext cx="10997794" cy="4926966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Student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String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id;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age;</a:t>
            </a:r>
            <a:br/>
            <a:endParaRPr/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setData(String name,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id,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age)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.name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String(name);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.id = id;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this</a:t>
            </a:r>
            <a:r>
              <a:t>.age =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br/>
            <a:endParaRPr/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boolean</a:t>
            </a:r>
            <a:r>
              <a:t> equals(Student other)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return</a:t>
            </a:r>
            <a:r>
              <a:t> name.equals(other.name) &amp;&amp; id == other.id &amp;&amp;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age == other.age;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br/>
            <a:endParaRPr/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String toString()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"STUDENT name("</a:t>
            </a:r>
            <a:r>
              <a:t> + name + </a:t>
            </a:r>
            <a:r>
              <a:rPr>
                <a:solidFill>
                  <a:srgbClr val="C41A16"/>
                </a:solidFill>
              </a:rPr>
              <a:t>") id("</a:t>
            </a:r>
            <a:r>
              <a:t> + id + </a:t>
            </a:r>
            <a:r>
              <a:rPr>
                <a:solidFill>
                  <a:srgbClr val="C41A16"/>
                </a:solidFill>
              </a:rPr>
              <a:t>") age("</a:t>
            </a:r>
            <a:r>
              <a:t> + age + </a:t>
            </a:r>
            <a:r>
              <a:rPr>
                <a:solidFill>
                  <a:srgbClr val="C41A16"/>
                </a:solidFill>
              </a:rPr>
              <a:t>")"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1" build="p" bldLvl="5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class EqualsToString (2/2)</a:t>
            </a:r>
          </a:p>
        </p:txBody>
      </p:sp>
      <p:sp>
        <p:nvSpPr>
          <p:cNvPr id="25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866029" y="6477528"/>
            <a:ext cx="27177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260" name="TextBox 5"/>
          <p:cNvSpPr txBox="1"/>
          <p:nvPr/>
        </p:nvSpPr>
        <p:spPr>
          <a:xfrm>
            <a:off x="597101" y="1091148"/>
            <a:ext cx="11155479" cy="4203066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EqualsToString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Student st1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Student();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Student st2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Student();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Student st3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Student();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st1.setData(</a:t>
            </a:r>
            <a:r>
              <a:rPr>
                <a:solidFill>
                  <a:srgbClr val="C41A16"/>
                </a:solidFill>
              </a:rPr>
              <a:t>"Tom"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3527832</a:t>
            </a:r>
            <a:r>
              <a:t>, </a:t>
            </a:r>
            <a:r>
              <a:rPr>
                <a:solidFill>
                  <a:srgbClr val="1C00CF"/>
                </a:solidFill>
              </a:rPr>
              <a:t>23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st2.setData(</a:t>
            </a:r>
            <a:r>
              <a:rPr>
                <a:solidFill>
                  <a:srgbClr val="C41A16"/>
                </a:solidFill>
              </a:rPr>
              <a:t>"Jane"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3527214</a:t>
            </a:r>
            <a:r>
              <a:t>, </a:t>
            </a:r>
            <a:r>
              <a:rPr>
                <a:solidFill>
                  <a:srgbClr val="1C00CF"/>
                </a:solidFill>
              </a:rPr>
              <a:t>22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st3.setData(</a:t>
            </a:r>
            <a:r>
              <a:rPr>
                <a:solidFill>
                  <a:srgbClr val="C41A16"/>
                </a:solidFill>
              </a:rPr>
              <a:t>"Tom"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3527832</a:t>
            </a:r>
            <a:r>
              <a:t>, </a:t>
            </a:r>
            <a:r>
              <a:rPr>
                <a:solidFill>
                  <a:srgbClr val="1C00CF"/>
                </a:solidFill>
              </a:rPr>
              <a:t>23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"[st1] "</a:t>
            </a:r>
            <a:r>
              <a:t> + st1);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"[st2] "</a:t>
            </a:r>
            <a:r>
              <a:t> + st2);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"[st3] "</a:t>
            </a:r>
            <a:r>
              <a:t> + st3);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"[st1.equals(st2)?] "</a:t>
            </a:r>
            <a:r>
              <a:t> + st1.equals(st2));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"[st1.equals(st3)?] "</a:t>
            </a:r>
            <a:r>
              <a:t> + st1.equals(st3));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"[st2.equals(st3)?] "</a:t>
            </a:r>
            <a:r>
              <a:t> + st2.equals(st3));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61" name="TextBox 7"/>
          <p:cNvSpPr txBox="1"/>
          <p:nvPr/>
        </p:nvSpPr>
        <p:spPr>
          <a:xfrm>
            <a:off x="6730064" y="1797068"/>
            <a:ext cx="4845659" cy="1701166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0119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OUTPUT:</a:t>
            </a: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[st1] STUDENT name(Tom) id(3527832) age(23)</a:t>
            </a: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[st2] STUDENT name(Jane) id(3527214) age(22)</a:t>
            </a: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[st3] STUDENT name(Tom) id(3527832) age(23)</a:t>
            </a: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[st1.equals(st2)?] false</a:t>
            </a: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[st1.equals(st3)?] true</a:t>
            </a:r>
          </a:p>
          <a:p>
            <a:pPr>
              <a:defRPr sz="1400">
                <a:solidFill>
                  <a:srgbClr val="0119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[st2.equals(st3)?]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2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1" build="p" bldLvl="5" animBg="1" advAuto="0"/>
      <p:bldP spid="261" grpId="2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lass vs Ob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 vs 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 class is a template of an object…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  <a:buChar char="•"/>
                  <a:defRPr sz="2300"/>
                </a:pPr>
                <a:r>
                  <a:rPr dirty="0"/>
                  <a:t>class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object</a:t>
                </a:r>
                <a:r>
                  <a:rPr lang="ko-KR" altLang="en-US" dirty="0"/>
                  <a:t>의 </a:t>
                </a:r>
                <a:r>
                  <a:rPr dirty="0"/>
                  <a:t>template</a:t>
                </a:r>
              </a:p>
              <a:p>
                <a:pPr marL="342900" indent="-342900">
                  <a:lnSpc>
                    <a:spcPct val="90000"/>
                  </a:lnSpc>
                  <a:buChar char="•"/>
                  <a:defRPr sz="2300"/>
                </a:pPr>
                <a:r>
                  <a:rPr dirty="0"/>
                  <a:t>ex) </a:t>
                </a:r>
              </a:p>
              <a:p>
                <a:pPr marL="800099" lvl="1" indent="-342899">
                  <a:lnSpc>
                    <a:spcPct val="90000"/>
                  </a:lnSpc>
                  <a:defRPr sz="2300"/>
                </a:pPr>
                <a:r>
                  <a:rPr dirty="0"/>
                  <a:t>class = waffle maker (</a:t>
                </a:r>
                <a:r>
                  <a:rPr dirty="0" err="1"/>
                  <a:t>와플메이커</a:t>
                </a:r>
                <a:r>
                  <a:rPr dirty="0"/>
                  <a:t>)</a:t>
                </a:r>
              </a:p>
              <a:p>
                <a:pPr marL="800099" lvl="1" indent="-342899">
                  <a:lnSpc>
                    <a:spcPct val="90000"/>
                  </a:lnSpc>
                  <a:defRPr sz="2300"/>
                </a:pPr>
                <a:r>
                  <a:rPr dirty="0"/>
                  <a:t>object = waffle (</a:t>
                </a:r>
                <a:r>
                  <a:rPr dirty="0" err="1"/>
                  <a:t>와플</a:t>
                </a:r>
                <a:r>
                  <a:rPr dirty="0"/>
                  <a:t>)</a:t>
                </a:r>
                <a:endParaRPr lang="en-US" dirty="0"/>
              </a:p>
              <a:p>
                <a:pPr marL="800099" lvl="1" indent="-342899">
                  <a:lnSpc>
                    <a:spcPct val="90000"/>
                  </a:lnSpc>
                  <a:defRPr sz="2300"/>
                </a:pPr>
                <a:endParaRPr lang="en-US" dirty="0"/>
              </a:p>
              <a:p>
                <a:pPr marL="800099" lvl="1" indent="-342899">
                  <a:lnSpc>
                    <a:spcPct val="90000"/>
                  </a:lnSpc>
                  <a:defRPr sz="2300"/>
                </a:pPr>
                <a:endParaRPr dirty="0"/>
              </a:p>
              <a:p>
                <a:pPr marL="342900" indent="-342900">
                  <a:lnSpc>
                    <a:spcPct val="90000"/>
                  </a:lnSpc>
                  <a:defRPr sz="2300"/>
                </a:pPr>
                <a:endParaRPr dirty="0"/>
              </a:p>
              <a:p>
                <a:pPr marL="342900" indent="-342900">
                  <a:lnSpc>
                    <a:spcPct val="90000"/>
                  </a:lnSpc>
                  <a:defRPr sz="2300"/>
                </a:pPr>
                <a:endParaRPr dirty="0"/>
              </a:p>
              <a:p>
                <a:pPr marL="342900" indent="-342900">
                  <a:lnSpc>
                    <a:spcPct val="90000"/>
                  </a:lnSpc>
                  <a:defRPr sz="2300"/>
                </a:pPr>
                <a:endParaRPr dirty="0"/>
              </a:p>
              <a:p>
                <a:pPr marL="342900" indent="-342900">
                  <a:lnSpc>
                    <a:spcPct val="90000"/>
                  </a:lnSpc>
                  <a:defRPr sz="2300"/>
                </a:pPr>
                <a:endParaRPr dirty="0"/>
              </a:p>
              <a:p>
                <a:pPr marL="342900" indent="-342900">
                  <a:lnSpc>
                    <a:spcPct val="90000"/>
                  </a:lnSpc>
                  <a:defRPr sz="2300"/>
                </a:pPr>
                <a:endParaRPr dirty="0"/>
              </a:p>
              <a:p>
                <a:pPr marL="342900" indent="-342900">
                  <a:lnSpc>
                    <a:spcPct val="90000"/>
                  </a:lnSpc>
                  <a:buChar char="•"/>
                  <a:defRPr sz="2300"/>
                </a:pPr>
                <a:r>
                  <a:rPr b="1" dirty="0"/>
                  <a:t>Object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dirty="0"/>
                  <a:t> </a:t>
                </a:r>
                <a:r>
                  <a:rPr b="1" dirty="0"/>
                  <a:t>Instance</a:t>
                </a:r>
                <a:endParaRPr dirty="0"/>
              </a:p>
            </p:txBody>
          </p:sp>
        </mc:Choice>
        <mc:Fallback xmlns="">
          <p:sp>
            <p:nvSpPr>
              <p:cNvPr id="50" name="A class is a template of an object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149" t="-14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52" name="선"/>
          <p:cNvSpPr/>
          <p:nvPr/>
        </p:nvSpPr>
        <p:spPr>
          <a:xfrm flipV="1">
            <a:off x="4833509" y="3149267"/>
            <a:ext cx="2109330" cy="393948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선"/>
          <p:cNvSpPr/>
          <p:nvPr/>
        </p:nvSpPr>
        <p:spPr>
          <a:xfrm>
            <a:off x="4830641" y="3863142"/>
            <a:ext cx="1595741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선"/>
          <p:cNvSpPr/>
          <p:nvPr/>
        </p:nvSpPr>
        <p:spPr>
          <a:xfrm>
            <a:off x="4828193" y="4182932"/>
            <a:ext cx="2119871" cy="38361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5" name="와플메이커-removebg-preview.png" descr="와플메이커-removebg-preview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774" y="2755863"/>
            <a:ext cx="2138360" cy="213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waffle.png" descr="waff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650" y="2777352"/>
            <a:ext cx="889652" cy="83929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waffle.png" descr="waff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108" y="3443496"/>
            <a:ext cx="889653" cy="839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waffle.png" descr="waff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650" y="4171117"/>
            <a:ext cx="889652" cy="839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 build="p" bldLvl="5" animBg="1" advAuto="0"/>
      <p:bldP spid="52" grpId="3" animBg="1" advAuto="0"/>
      <p:bldP spid="53" grpId="4" animBg="1" advAuto="0"/>
      <p:bldP spid="54" grpId="5" animBg="1" advAuto="0"/>
      <p:bldP spid="55" grpId="2" animBg="1" advAuto="0"/>
      <p:bldP spid="56" grpId="6" animBg="1" advAuto="0"/>
      <p:bldP spid="57" grpId="7" animBg="1" advAuto="0"/>
      <p:bldP spid="58" grpId="8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reating Objec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Object</a:t>
            </a:r>
          </a:p>
        </p:txBody>
      </p:sp>
      <p:sp>
        <p:nvSpPr>
          <p:cNvPr id="6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4" name="class Student {…"/>
          <p:cNvSpPr txBox="1"/>
          <p:nvPr/>
        </p:nvSpPr>
        <p:spPr>
          <a:xfrm>
            <a:off x="637182" y="1142439"/>
            <a:ext cx="10939850" cy="3647148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rPr dirty="0"/>
              <a:t> Student {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String name;  </a:t>
            </a:r>
            <a:r>
              <a:rPr dirty="0"/>
              <a:t>// instance variable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1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id;       </a:t>
            </a:r>
            <a:r>
              <a:rPr dirty="0"/>
              <a:t>// instance variable</a:t>
            </a:r>
            <a:endParaRPr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}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dirty="0"/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rPr dirty="0"/>
              <a:t> </a:t>
            </a:r>
            <a:r>
              <a:rPr dirty="0" err="1"/>
              <a:t>StudentDemo</a:t>
            </a:r>
            <a:r>
              <a:rPr dirty="0"/>
              <a:t> {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   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rPr dirty="0"/>
              <a:t>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rPr dirty="0"/>
              <a:t>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 {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Student </a:t>
            </a:r>
            <a:r>
              <a:rPr dirty="0">
                <a:solidFill>
                  <a:srgbClr val="FF0000">
                    <a:alpha val="85000"/>
                  </a:srgbClr>
                </a:solidFill>
              </a:rPr>
              <a:t>s1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=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Student(); </a:t>
            </a:r>
            <a:r>
              <a:rPr dirty="0"/>
              <a:t>// s1: object (instance)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>
                <a:solidFill>
                  <a:srgbClr val="000000">
                    <a:alpha val="85000"/>
                  </a:srgbClr>
                </a:solidFill>
              </a:rPr>
              <a:t>        Student </a:t>
            </a:r>
            <a:r>
              <a:rPr dirty="0">
                <a:solidFill>
                  <a:srgbClr val="FF0000">
                    <a:alpha val="85000"/>
                  </a:srgbClr>
                </a:solidFill>
              </a:rPr>
              <a:t>s2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= </a:t>
            </a:r>
            <a:r>
              <a:rPr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rPr dirty="0">
                <a:solidFill>
                  <a:srgbClr val="000000">
                    <a:alpha val="85000"/>
                  </a:srgbClr>
                </a:solidFill>
              </a:rPr>
              <a:t> Student(); </a:t>
            </a:r>
            <a:r>
              <a:rPr dirty="0"/>
              <a:t>// s2: object (instance)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    </a:t>
            </a:r>
            <a:r>
              <a:rPr dirty="0">
                <a:solidFill>
                  <a:schemeClr val="tx1"/>
                </a:solidFill>
              </a:rPr>
              <a:t>}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dirty="0"/>
              <a:t>}</a:t>
            </a:r>
          </a:p>
        </p:txBody>
      </p:sp>
      <p:sp>
        <p:nvSpPr>
          <p:cNvPr id="65" name="s1 and s2 are the instance (object) of class Student"/>
          <p:cNvSpPr txBox="1"/>
          <p:nvPr/>
        </p:nvSpPr>
        <p:spPr>
          <a:xfrm>
            <a:off x="626001" y="4950336"/>
            <a:ext cx="558582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2400">
                <a:solidFill>
                  <a:srgbClr val="53535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dirty="0"/>
              <a:t>s1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dirty="0"/>
              <a:t>s2</a:t>
            </a:r>
            <a:r>
              <a:rPr lang="en-US" altLang="ko-KR" dirty="0"/>
              <a:t>:</a:t>
            </a:r>
            <a:r>
              <a:rPr dirty="0"/>
              <a:t> </a:t>
            </a:r>
            <a:r>
              <a:rPr lang="en-US" dirty="0"/>
              <a:t>Student class</a:t>
            </a:r>
            <a:r>
              <a:rPr lang="ko-KR" altLang="en-US" dirty="0"/>
              <a:t>의 </a:t>
            </a:r>
            <a:r>
              <a:rPr dirty="0"/>
              <a:t>instance (object)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build="p" bldLvl="5" animBg="1" advAuto="0"/>
      <p:bldP spid="65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Instance Variab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Instance Variables</a:t>
            </a:r>
          </a:p>
        </p:txBody>
      </p:sp>
      <p:sp>
        <p:nvSpPr>
          <p:cNvPr id="7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1" name="class Student {…"/>
          <p:cNvSpPr txBox="1"/>
          <p:nvPr/>
        </p:nvSpPr>
        <p:spPr>
          <a:xfrm>
            <a:off x="551383" y="1098870"/>
            <a:ext cx="8365028" cy="4093424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rPr sz="2000" dirty="0"/>
              <a:t> Student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>
                <a:solidFill>
                  <a:srgbClr val="000000">
                    <a:alpha val="85000"/>
                  </a:srgbClr>
                </a:solidFill>
              </a:rPr>
              <a:t>    String name;  </a:t>
            </a:r>
            <a:r>
              <a:rPr sz="2000" dirty="0"/>
              <a:t>// instance variable</a:t>
            </a:r>
            <a:endParaRPr sz="200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>
                <a:solidFill>
                  <a:srgbClr val="000000">
                    <a:alpha val="85000"/>
                  </a:srgbClr>
                </a:solidFill>
              </a:rPr>
              <a:t>    </a:t>
            </a:r>
            <a:r>
              <a:rPr sz="2000"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rPr sz="2000" dirty="0">
                <a:solidFill>
                  <a:srgbClr val="000000">
                    <a:alpha val="85000"/>
                  </a:srgbClr>
                </a:solidFill>
              </a:rPr>
              <a:t> id;       </a:t>
            </a:r>
            <a:r>
              <a:rPr sz="2000" dirty="0"/>
              <a:t>// instance variable</a:t>
            </a:r>
            <a:endParaRPr sz="200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/>
              <a:t>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sz="2000" dirty="0"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/>
              <a:t>... 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 sz="2000" dirty="0"/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>
                <a:solidFill>
                  <a:srgbClr val="000000">
                    <a:alpha val="85000"/>
                  </a:srgbClr>
                </a:solidFill>
              </a:rPr>
              <a:t>Student s1 = </a:t>
            </a:r>
            <a:r>
              <a:rPr sz="2000"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rPr sz="2000" dirty="0">
                <a:solidFill>
                  <a:srgbClr val="000000">
                    <a:alpha val="85000"/>
                  </a:srgbClr>
                </a:solidFill>
              </a:rPr>
              <a:t> Student(); </a:t>
            </a:r>
            <a:r>
              <a:rPr sz="2000" dirty="0"/>
              <a:t>// object (instance)</a:t>
            </a:r>
            <a:endParaRPr sz="200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>
                <a:solidFill>
                  <a:srgbClr val="000000">
                    <a:alpha val="85000"/>
                  </a:srgbClr>
                </a:solidFill>
              </a:rPr>
              <a:t>Student s2 = </a:t>
            </a:r>
            <a:r>
              <a:rPr sz="2000" dirty="0"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rPr sz="2000" dirty="0">
                <a:solidFill>
                  <a:srgbClr val="000000">
                    <a:alpha val="85000"/>
                  </a:srgbClr>
                </a:solidFill>
              </a:rPr>
              <a:t> Student(); </a:t>
            </a:r>
            <a:r>
              <a:rPr sz="2000" dirty="0"/>
              <a:t>// object (instance)</a:t>
            </a:r>
            <a:endParaRPr sz="2000" dirty="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/>
              <a:t>s1.name = </a:t>
            </a:r>
            <a:r>
              <a:rPr sz="2000" dirty="0">
                <a:solidFill>
                  <a:srgbClr val="D12F1B"/>
                </a:solidFill>
              </a:rPr>
              <a:t>"Tom"</a:t>
            </a:r>
            <a:r>
              <a:rPr sz="2000" dirty="0"/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/>
              <a:t>s1.id = </a:t>
            </a:r>
            <a:r>
              <a:rPr sz="2000" dirty="0">
                <a:solidFill>
                  <a:srgbClr val="272AD8"/>
                </a:solidFill>
              </a:rPr>
              <a:t>2305365</a:t>
            </a:r>
            <a:r>
              <a:rPr sz="2000" dirty="0"/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/>
              <a:t>s2.name = </a:t>
            </a:r>
            <a:r>
              <a:rPr sz="2000" dirty="0">
                <a:solidFill>
                  <a:srgbClr val="D12F1B"/>
                </a:solidFill>
              </a:rPr>
              <a:t>"Jane"</a:t>
            </a:r>
            <a:r>
              <a:rPr sz="2000" dirty="0"/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 sz="2000" dirty="0"/>
              <a:t>s2.id = </a:t>
            </a:r>
            <a:r>
              <a:rPr sz="2000" dirty="0">
                <a:solidFill>
                  <a:srgbClr val="272AD8"/>
                </a:solidFill>
              </a:rPr>
              <a:t>2281686</a:t>
            </a:r>
            <a:r>
              <a:rPr sz="2000" dirty="0"/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Using Class Members (1/2)</a:t>
            </a:r>
          </a:p>
        </p:txBody>
      </p:sp>
      <p:sp>
        <p:nvSpPr>
          <p:cNvPr id="78" name="내용 개체 틀 2"/>
          <p:cNvSpPr txBox="1">
            <a:spLocks noGrp="1"/>
          </p:cNvSpPr>
          <p:nvPr>
            <p:ph type="body" sz="half" idx="1"/>
          </p:nvPr>
        </p:nvSpPr>
        <p:spPr>
          <a:xfrm>
            <a:off x="574376" y="3770555"/>
            <a:ext cx="11043248" cy="1939289"/>
          </a:xfrm>
          <a:prstGeom prst="rect">
            <a:avLst/>
          </a:prstGeom>
        </p:spPr>
        <p:txBody>
          <a:bodyPr/>
          <a:lstStyle/>
          <a:p>
            <a:pPr marL="342899" indent="-342899">
              <a:lnSpc>
                <a:spcPct val="90000"/>
              </a:lnSpc>
              <a:buChar char="•"/>
              <a:defRPr sz="2000"/>
            </a:pPr>
            <a:r>
              <a:rPr>
                <a:solidFill>
                  <a:srgbClr val="8E2F8F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SampleClass</a:t>
            </a:r>
            <a:r>
              <a:t> has</a:t>
            </a:r>
          </a:p>
          <a:p>
            <a:pPr marL="815008" lvl="1" indent="-357808">
              <a:lnSpc>
                <a:spcPct val="90000"/>
              </a:lnSpc>
              <a:defRPr sz="2000"/>
            </a:pPr>
            <a:r>
              <a:t>instance variable: 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x</a:t>
            </a:r>
          </a:p>
          <a:p>
            <a:pPr marL="815008" lvl="1" indent="-357808">
              <a:lnSpc>
                <a:spcPct val="90000"/>
              </a:lnSpc>
              <a:defRPr sz="2000"/>
            </a:pPr>
            <a:r>
              <a:t>method: 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sayHello</a:t>
            </a:r>
          </a:p>
        </p:txBody>
      </p:sp>
      <p:sp>
        <p:nvSpPr>
          <p:cNvPr id="79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59014" y="6435620"/>
            <a:ext cx="20945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80" name="public class SampleClass {…"/>
          <p:cNvSpPr txBox="1"/>
          <p:nvPr/>
        </p:nvSpPr>
        <p:spPr>
          <a:xfrm>
            <a:off x="583301" y="1626646"/>
            <a:ext cx="8544769" cy="20821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20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SampleClass {</a:t>
            </a:r>
          </a:p>
          <a:p>
            <a:pPr>
              <a:defRPr sz="2000"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x;</a:t>
            </a:r>
            <a:r>
              <a:t> </a:t>
            </a:r>
            <a:r>
              <a:rPr>
                <a:solidFill>
                  <a:srgbClr val="067B16"/>
                </a:solidFill>
              </a:rPr>
              <a:t>// instance variable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sayHello(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y) { </a:t>
            </a:r>
            <a:r>
              <a:rPr>
                <a:solidFill>
                  <a:srgbClr val="067B16"/>
                </a:solidFill>
              </a:rPr>
              <a:t>// method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"Hello "</a:t>
            </a:r>
            <a:r>
              <a:t> + x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 + y);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sp>
        <p:nvSpPr>
          <p:cNvPr id="81" name="TextBox 5"/>
          <p:cNvSpPr txBox="1"/>
          <p:nvPr/>
        </p:nvSpPr>
        <p:spPr>
          <a:xfrm>
            <a:off x="597103" y="1188981"/>
            <a:ext cx="2166367" cy="375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0070C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t>SampleClass.java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2" build="p" bldLvl="5" animBg="1" advAuto="0"/>
      <p:bldP spid="80" grpId="1" uiExpand="1" build="p" bldLvl="5" animBg="1" advAuto="0"/>
      <p:bldP spid="81" grpId="3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Using Class Members (2/2)</a:t>
            </a:r>
          </a:p>
        </p:txBody>
      </p:sp>
      <p:sp>
        <p:nvSpPr>
          <p:cNvPr id="86" name="슬라이드 번호 개체 틀 1"/>
          <p:cNvSpPr txBox="1">
            <a:spLocks noGrp="1"/>
          </p:cNvSpPr>
          <p:nvPr>
            <p:ph type="sldNum" sz="quarter" idx="2"/>
          </p:nvPr>
        </p:nvSpPr>
        <p:spPr>
          <a:xfrm>
            <a:off x="11768158" y="6435620"/>
            <a:ext cx="2003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87" name="직사각형 6"/>
          <p:cNvSpPr txBox="1"/>
          <p:nvPr/>
        </p:nvSpPr>
        <p:spPr>
          <a:xfrm>
            <a:off x="640830" y="1403579"/>
            <a:ext cx="6934426" cy="3846005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b="0" dirty="0"/>
              <a:t> </a:t>
            </a:r>
            <a:r>
              <a:rPr dirty="0"/>
              <a:t>class</a:t>
            </a:r>
            <a:r>
              <a:rPr b="0" dirty="0"/>
              <a:t> </a:t>
            </a:r>
            <a:r>
              <a:rPr b="0" dirty="0" err="1">
                <a:solidFill>
                  <a:srgbClr val="000000"/>
                </a:solidFill>
              </a:rPr>
              <a:t>ClassDemo</a:t>
            </a:r>
            <a:r>
              <a:rPr b="0" dirty="0">
                <a:solidFill>
                  <a:srgbClr val="000000"/>
                </a:solidFill>
              </a:rPr>
              <a:t> {</a:t>
            </a:r>
            <a:endParaRPr b="0" dirty="0">
              <a:solidFill>
                <a:srgbClr val="000000"/>
              </a:solidFill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</a:t>
            </a:r>
            <a:r>
              <a:rPr b="1" dirty="0">
                <a:solidFill>
                  <a:srgbClr val="9B2393"/>
                </a:solidFill>
              </a:rPr>
              <a:t>public</a:t>
            </a:r>
            <a:r>
              <a:rPr dirty="0"/>
              <a:t> </a:t>
            </a:r>
            <a:r>
              <a:rPr b="1" dirty="0">
                <a:solidFill>
                  <a:srgbClr val="9B2393"/>
                </a:solidFill>
              </a:rPr>
              <a:t>static</a:t>
            </a:r>
            <a:r>
              <a:rPr dirty="0"/>
              <a:t> </a:t>
            </a:r>
            <a:r>
              <a:rPr b="1" dirty="0">
                <a:solidFill>
                  <a:srgbClr val="9B2393"/>
                </a:solidFill>
              </a:rPr>
              <a:t>void</a:t>
            </a:r>
            <a:r>
              <a:rPr dirty="0"/>
              <a:t> main(String[] </a:t>
            </a:r>
            <a:r>
              <a:rPr dirty="0" err="1"/>
              <a:t>args</a:t>
            </a:r>
            <a:r>
              <a:rPr dirty="0"/>
              <a:t>)</a:t>
            </a:r>
            <a:r>
              <a:rPr dirty="0"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  <a:t> </a:t>
            </a:r>
            <a:r>
              <a:rPr dirty="0"/>
              <a:t>{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376092"/>
              </a:solidFill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dirty="0" err="1"/>
              <a:t>SampleClass</a:t>
            </a:r>
            <a:r>
              <a:rPr dirty="0"/>
              <a:t> c1 = new </a:t>
            </a:r>
            <a:r>
              <a:rPr dirty="0" err="1"/>
              <a:t>SampleClass</a:t>
            </a:r>
            <a:r>
              <a:rPr dirty="0"/>
              <a:t>();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  <a:r>
              <a:rPr dirty="0" err="1"/>
              <a:t>SampleClass</a:t>
            </a:r>
            <a:r>
              <a:rPr dirty="0"/>
              <a:t> c2 = new </a:t>
            </a:r>
            <a:r>
              <a:rPr dirty="0" err="1"/>
              <a:t>SampleClass</a:t>
            </a:r>
            <a:r>
              <a:rPr dirty="0"/>
              <a:t>(); 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3760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37609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c1.x = </a:t>
            </a:r>
            <a:r>
              <a:rPr dirty="0">
                <a:solidFill>
                  <a:srgbClr val="1C00CF"/>
                </a:solidFill>
              </a:rPr>
              <a:t>2</a:t>
            </a:r>
            <a:r>
              <a:rPr dirty="0"/>
              <a:t>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c2.x = c1.x + 1;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c1.sayHello(</a:t>
            </a:r>
            <a:r>
              <a:rPr dirty="0">
                <a:solidFill>
                  <a:srgbClr val="1C00CF"/>
                </a:solidFill>
              </a:rPr>
              <a:t>5</a:t>
            </a:r>
            <a:r>
              <a:rPr dirty="0"/>
              <a:t>);    </a:t>
            </a:r>
            <a:r>
              <a:rPr dirty="0">
                <a:solidFill>
                  <a:srgbClr val="5D6C79"/>
                </a:solidFill>
              </a:rPr>
              <a:t>// Hello 2 5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    c2.sayHello(</a:t>
            </a:r>
            <a:r>
              <a:rPr dirty="0">
                <a:solidFill>
                  <a:srgbClr val="1C00CF"/>
                </a:solidFill>
              </a:rPr>
              <a:t>7</a:t>
            </a:r>
            <a:r>
              <a:rPr dirty="0"/>
              <a:t>);    </a:t>
            </a:r>
            <a:r>
              <a:rPr dirty="0">
                <a:solidFill>
                  <a:srgbClr val="5D6C79"/>
                </a:solidFill>
              </a:rPr>
              <a:t>// Hello 3 7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    }</a:t>
            </a:r>
            <a:endParaRPr dirty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88" name="직사각형 2"/>
          <p:cNvSpPr/>
          <p:nvPr/>
        </p:nvSpPr>
        <p:spPr>
          <a:xfrm>
            <a:off x="7758307" y="1775059"/>
            <a:ext cx="3627216" cy="63182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The </a:t>
            </a:r>
            <a:r>
              <a:rPr b="1">
                <a:solidFill>
                  <a:srgbClr val="FF0000"/>
                </a:solidFill>
              </a:rPr>
              <a:t>new</a:t>
            </a:r>
            <a:r>
              <a:rPr>
                <a:solidFill>
                  <a:srgbClr val="FF0000"/>
                </a:solidFill>
              </a:rPr>
              <a:t> </a:t>
            </a:r>
            <a:r>
              <a:t>operator: to </a:t>
            </a:r>
            <a:r>
              <a:rPr b="1"/>
              <a:t>create</a:t>
            </a:r>
            <a:r>
              <a:t> the object (instance) of the class</a:t>
            </a:r>
          </a:p>
        </p:txBody>
      </p:sp>
      <p:sp>
        <p:nvSpPr>
          <p:cNvPr id="89" name="모서리가 둥근 직사각형 7"/>
          <p:cNvSpPr/>
          <p:nvPr/>
        </p:nvSpPr>
        <p:spPr>
          <a:xfrm>
            <a:off x="4118012" y="2286720"/>
            <a:ext cx="462399" cy="240330"/>
          </a:xfrm>
          <a:prstGeom prst="roundRect">
            <a:avLst>
              <a:gd name="adj" fmla="val 16667"/>
            </a:avLst>
          </a:prstGeom>
          <a:ln w="158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0" name="모서리가 둥근 직사각형 23"/>
          <p:cNvSpPr/>
          <p:nvPr/>
        </p:nvSpPr>
        <p:spPr>
          <a:xfrm>
            <a:off x="1741837" y="3369455"/>
            <a:ext cx="631274" cy="248568"/>
          </a:xfrm>
          <a:prstGeom prst="roundRect">
            <a:avLst>
              <a:gd name="adj" fmla="val 16667"/>
            </a:avLst>
          </a:prstGeom>
          <a:ln w="158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1" name="모서리가 둥근 직사각형 24"/>
          <p:cNvSpPr/>
          <p:nvPr/>
        </p:nvSpPr>
        <p:spPr>
          <a:xfrm>
            <a:off x="1741835" y="3675853"/>
            <a:ext cx="631274" cy="222422"/>
          </a:xfrm>
          <a:prstGeom prst="roundRect">
            <a:avLst>
              <a:gd name="adj" fmla="val 16667"/>
            </a:avLst>
          </a:prstGeom>
          <a:ln w="158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2" name="모서리가 둥근 직사각형 25"/>
          <p:cNvSpPr/>
          <p:nvPr/>
        </p:nvSpPr>
        <p:spPr>
          <a:xfrm>
            <a:off x="2730770" y="3653047"/>
            <a:ext cx="631274" cy="248568"/>
          </a:xfrm>
          <a:prstGeom prst="roundRect">
            <a:avLst>
              <a:gd name="adj" fmla="val 16667"/>
            </a:avLst>
          </a:prstGeom>
          <a:ln w="158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3" name="모서리가 둥근 직사각형 26"/>
          <p:cNvSpPr/>
          <p:nvPr/>
        </p:nvSpPr>
        <p:spPr>
          <a:xfrm>
            <a:off x="1741835" y="4191046"/>
            <a:ext cx="2169765" cy="270554"/>
          </a:xfrm>
          <a:prstGeom prst="roundRect">
            <a:avLst>
              <a:gd name="adj" fmla="val 16667"/>
            </a:avLst>
          </a:prstGeom>
          <a:ln w="158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4" name="모서리가 둥근 직사각형 27"/>
          <p:cNvSpPr/>
          <p:nvPr/>
        </p:nvSpPr>
        <p:spPr>
          <a:xfrm>
            <a:off x="1745778" y="4465888"/>
            <a:ext cx="2161879" cy="270554"/>
          </a:xfrm>
          <a:prstGeom prst="roundRect">
            <a:avLst>
              <a:gd name="adj" fmla="val 16667"/>
            </a:avLst>
          </a:prstGeom>
          <a:ln w="158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95" name="TextBox 5"/>
          <p:cNvSpPr txBox="1"/>
          <p:nvPr/>
        </p:nvSpPr>
        <p:spPr>
          <a:xfrm>
            <a:off x="597103" y="1003469"/>
            <a:ext cx="1978153" cy="375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0070C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t>ClassDemo.java</a:t>
            </a:r>
          </a:p>
        </p:txBody>
      </p:sp>
      <p:cxnSp>
        <p:nvCxnSpPr>
          <p:cNvPr id="96" name="꺾인 연결선[E] 18"/>
          <p:cNvCxnSpPr>
            <a:cxnSpLocks/>
            <a:stCxn id="88" idx="1"/>
            <a:endCxn id="89" idx="0"/>
          </p:cNvCxnSpPr>
          <p:nvPr/>
        </p:nvCxnSpPr>
        <p:spPr>
          <a:xfrm rot="10800000" flipV="1">
            <a:off x="4349213" y="2090972"/>
            <a:ext cx="3409095" cy="195748"/>
          </a:xfrm>
          <a:prstGeom prst="bentConnector2">
            <a:avLst/>
          </a:prstGeom>
          <a:ln w="15875">
            <a:solidFill>
              <a:schemeClr val="accent6"/>
            </a:solidFill>
            <a:tailEnd type="triangle"/>
          </a:ln>
        </p:spPr>
      </p:cxnSp>
      <p:sp>
        <p:nvSpPr>
          <p:cNvPr id="97" name="직사각형 2"/>
          <p:cNvSpPr/>
          <p:nvPr/>
        </p:nvSpPr>
        <p:spPr>
          <a:xfrm>
            <a:off x="7758307" y="3113087"/>
            <a:ext cx="3627216" cy="63182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Accessing instance variable:</a:t>
            </a:r>
          </a:p>
          <a:p>
            <a:pPr>
              <a:lnSpc>
                <a:spcPct val="90000"/>
              </a:lnSpc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objectName.varName</a:t>
            </a:r>
          </a:p>
        </p:txBody>
      </p:sp>
      <p:sp>
        <p:nvSpPr>
          <p:cNvPr id="98" name="직사각형 2"/>
          <p:cNvSpPr/>
          <p:nvPr/>
        </p:nvSpPr>
        <p:spPr>
          <a:xfrm>
            <a:off x="7763950" y="4614795"/>
            <a:ext cx="3627216" cy="63182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Calling method:</a:t>
            </a:r>
          </a:p>
          <a:p>
            <a:pPr>
              <a:lnSpc>
                <a:spcPct val="90000"/>
              </a:lnSpc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  objectName.methodName()</a:t>
            </a:r>
          </a:p>
        </p:txBody>
      </p:sp>
      <p:cxnSp>
        <p:nvCxnSpPr>
          <p:cNvPr id="99" name="꺾인 연결선[E] 18"/>
          <p:cNvCxnSpPr>
            <a:cxnSpLocks/>
            <a:stCxn id="97" idx="1"/>
            <a:endCxn id="90" idx="0"/>
          </p:cNvCxnSpPr>
          <p:nvPr/>
        </p:nvCxnSpPr>
        <p:spPr>
          <a:xfrm rot="10800000">
            <a:off x="2057475" y="3369456"/>
            <a:ext cx="5700833" cy="59545"/>
          </a:xfrm>
          <a:prstGeom prst="bentConnector4">
            <a:avLst>
              <a:gd name="adj1" fmla="val 47232"/>
              <a:gd name="adj2" fmla="val 483911"/>
            </a:avLst>
          </a:prstGeom>
          <a:ln w="15875">
            <a:solidFill>
              <a:schemeClr val="accent6"/>
            </a:solidFill>
            <a:tailEnd type="triangle"/>
          </a:ln>
        </p:spPr>
      </p:cxnSp>
      <p:cxnSp>
        <p:nvCxnSpPr>
          <p:cNvPr id="5" name="꺾인 연결선[E] 18">
            <a:extLst>
              <a:ext uri="{FF2B5EF4-FFF2-40B4-BE49-F238E27FC236}">
                <a16:creationId xmlns:a16="http://schemas.microsoft.com/office/drawing/2014/main" id="{D068A667-F467-EA6E-0196-58807B382B1F}"/>
              </a:ext>
            </a:extLst>
          </p:cNvPr>
          <p:cNvCxnSpPr>
            <a:cxnSpLocks/>
            <a:stCxn id="98" idx="1"/>
            <a:endCxn id="94" idx="2"/>
          </p:cNvCxnSpPr>
          <p:nvPr/>
        </p:nvCxnSpPr>
        <p:spPr>
          <a:xfrm rot="10800000">
            <a:off x="2826718" y="4736442"/>
            <a:ext cx="4937232" cy="194266"/>
          </a:xfrm>
          <a:prstGeom prst="bentConnector2">
            <a:avLst/>
          </a:prstGeom>
          <a:ln w="15875">
            <a:solidFill>
              <a:schemeClr val="accent6"/>
            </a:solidFill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2" build="p" bldLvl="5" animBg="1" advAuto="0"/>
      <p:bldP spid="88" grpId="3" animBg="1" advAuto="0"/>
      <p:bldP spid="89" grpId="4" animBg="1" advAuto="0"/>
      <p:bldP spid="90" grpId="6" animBg="1" advAuto="0"/>
      <p:bldP spid="91" grpId="7" animBg="1" advAuto="0"/>
      <p:bldP spid="92" grpId="8" animBg="1" advAuto="0"/>
      <p:bldP spid="93" grpId="11" animBg="1" advAuto="0"/>
      <p:bldP spid="94" grpId="12" animBg="1" advAuto="0"/>
      <p:bldP spid="95" grpId="1" animBg="1" advAuto="0"/>
      <p:bldP spid="96" grpId="5" animBg="1" advAuto="0"/>
      <p:bldP spid="97" grpId="9" animBg="1" advAuto="0"/>
      <p:bldP spid="98" grpId="14" animBg="1" advAuto="0"/>
      <p:bldP spid="99" grpId="10" animBg="1" advAuto="0"/>
      <p:bldP spid="5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Accessing Class Members Inside the Class</a:t>
            </a:r>
          </a:p>
        </p:txBody>
      </p:sp>
      <p:sp>
        <p:nvSpPr>
          <p:cNvPr id="10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55204" y="6435620"/>
            <a:ext cx="21326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/>
          <a:lstStyle>
            <a:lvl1pPr>
              <a:defRPr sz="1200">
                <a:latin typeface="+mn-lt"/>
                <a:ea typeface="+mn-ea"/>
                <a:cs typeface="+mn-cs"/>
                <a:sym typeface="나눔스퀘어 네오 OTF Regular"/>
              </a:defRPr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06" name="직사각형 4"/>
          <p:cNvSpPr/>
          <p:nvPr/>
        </p:nvSpPr>
        <p:spPr>
          <a:xfrm>
            <a:off x="695399" y="1567070"/>
            <a:ext cx="8640962" cy="2767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SampleClass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/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x;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sayHello(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y)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"Hello "</a:t>
            </a:r>
            <a:r>
              <a:t> + x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 + 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squareX()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sayHello(x</a:t>
            </a:r>
            <a:r>
              <a:rPr>
                <a:solidFill>
                  <a:srgbClr val="1C00CF"/>
                </a:solidFill>
              </a:rPr>
              <a:t>+1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x * x;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07" name="TextBox 5"/>
          <p:cNvSpPr txBox="1"/>
          <p:nvPr/>
        </p:nvSpPr>
        <p:spPr>
          <a:xfrm>
            <a:off x="6562084" y="1006682"/>
            <a:ext cx="3760002" cy="369332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000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Access without </a:t>
            </a:r>
            <a:r>
              <a:rPr lang="en-US" dirty="0">
                <a:solidFill>
                  <a:schemeClr val="tx1"/>
                </a:solidFill>
              </a:rPr>
              <a:t>class (</a:t>
            </a:r>
            <a:r>
              <a:rPr dirty="0">
                <a:solidFill>
                  <a:schemeClr val="tx1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dirty="0">
                <a:solidFill>
                  <a:schemeClr val="tx1"/>
                </a:solidFill>
              </a:rPr>
              <a:t> name</a:t>
            </a:r>
          </a:p>
        </p:txBody>
      </p:sp>
      <p:sp>
        <p:nvSpPr>
          <p:cNvPr id="108" name="모서리가 둥근 직사각형 2"/>
          <p:cNvSpPr/>
          <p:nvPr/>
        </p:nvSpPr>
        <p:spPr>
          <a:xfrm>
            <a:off x="5915838" y="2368757"/>
            <a:ext cx="314338" cy="364841"/>
          </a:xfrm>
          <a:prstGeom prst="roundRect">
            <a:avLst>
              <a:gd name="adj" fmla="val 19162"/>
            </a:avLst>
          </a:prstGeom>
          <a:ln w="158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109" name="모서리가 둥근 직사각형 9"/>
          <p:cNvSpPr/>
          <p:nvPr/>
        </p:nvSpPr>
        <p:spPr>
          <a:xfrm>
            <a:off x="1832606" y="3227856"/>
            <a:ext cx="1133751" cy="283875"/>
          </a:xfrm>
          <a:prstGeom prst="roundRect">
            <a:avLst>
              <a:gd name="adj" fmla="val 16667"/>
            </a:avLst>
          </a:prstGeom>
          <a:ln w="15875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cxnSp>
        <p:nvCxnSpPr>
          <p:cNvPr id="110" name="꺾인 연결선[E] 10"/>
          <p:cNvCxnSpPr>
            <a:cxnSpLocks/>
            <a:stCxn id="107" idx="1"/>
            <a:endCxn id="108" idx="0"/>
          </p:cNvCxnSpPr>
          <p:nvPr/>
        </p:nvCxnSpPr>
        <p:spPr>
          <a:xfrm rot="10800000" flipV="1">
            <a:off x="6073008" y="1191347"/>
            <a:ext cx="489077" cy="1177409"/>
          </a:xfrm>
          <a:prstGeom prst="bentConnector2">
            <a:avLst/>
          </a:prstGeom>
          <a:ln w="15875">
            <a:solidFill>
              <a:srgbClr val="FF0000"/>
            </a:solidFill>
            <a:tailEnd type="triangle"/>
          </a:ln>
        </p:spPr>
      </p:cxnSp>
      <p:cxnSp>
        <p:nvCxnSpPr>
          <p:cNvPr id="111" name="꺾인 연결선[E] 13"/>
          <p:cNvCxnSpPr>
            <a:cxnSpLocks/>
            <a:stCxn id="107" idx="2"/>
            <a:endCxn id="109" idx="1"/>
          </p:cNvCxnSpPr>
          <p:nvPr/>
        </p:nvCxnSpPr>
        <p:spPr>
          <a:xfrm rot="5400000">
            <a:off x="4140456" y="-931835"/>
            <a:ext cx="1993780" cy="6609479"/>
          </a:xfrm>
          <a:prstGeom prst="bentConnector4">
            <a:avLst>
              <a:gd name="adj1" fmla="val 141987"/>
              <a:gd name="adj2" fmla="val 103459"/>
            </a:avLst>
          </a:prstGeom>
          <a:ln w="15875">
            <a:solidFill>
              <a:srgbClr val="FF0000"/>
            </a:solidFill>
            <a:tailEnd type="triangle"/>
          </a:ln>
        </p:spPr>
      </p:cxnSp>
      <p:sp>
        <p:nvSpPr>
          <p:cNvPr id="112" name="모서리가 둥근 직사각형 9"/>
          <p:cNvSpPr/>
          <p:nvPr/>
        </p:nvSpPr>
        <p:spPr>
          <a:xfrm>
            <a:off x="1238355" y="2951445"/>
            <a:ext cx="3206203" cy="1119158"/>
          </a:xfrm>
          <a:prstGeom prst="roundRect">
            <a:avLst>
              <a:gd name="adj" fmla="val 11955"/>
            </a:avLst>
          </a:prstGeom>
          <a:ln w="12700">
            <a:solidFill>
              <a:schemeClr val="accent3">
                <a:satOff val="-6373"/>
                <a:lumOff val="-10823"/>
              </a:schemeClr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4" animBg="1" advAuto="0"/>
      <p:bldP spid="108" grpId="2" animBg="1" advAuto="0"/>
      <p:bldP spid="109" grpId="3" animBg="1" advAuto="0"/>
      <p:bldP spid="110" grpId="5" animBg="1" advAuto="0"/>
      <p:bldP spid="111" grpId="6" animBg="1" advAuto="0"/>
      <p:bldP spid="112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Example: Car Rental System (1/4)</a:t>
            </a:r>
          </a:p>
        </p:txBody>
      </p:sp>
      <p:sp>
        <p:nvSpPr>
          <p:cNvPr id="11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949849" y="6477528"/>
            <a:ext cx="187959" cy="23964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18" name="TextBox 5"/>
          <p:cNvSpPr txBox="1"/>
          <p:nvPr/>
        </p:nvSpPr>
        <p:spPr>
          <a:xfrm>
            <a:off x="597102" y="1149897"/>
            <a:ext cx="10787179" cy="4901566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Car {</a:t>
            </a:r>
            <a:endParaRPr>
              <a:solidFill>
                <a:srgbClr val="000000"/>
              </a:solidFill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067B16"/>
                </a:solidFill>
              </a:rPr>
              <a:t>// Fields of a Car class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String model;        </a:t>
            </a:r>
            <a:r>
              <a:rPr>
                <a:solidFill>
                  <a:srgbClr val="067B16"/>
                </a:solidFill>
              </a:rPr>
              <a:t>// Instance Variable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String licensePlate; </a:t>
            </a:r>
            <a:r>
              <a:rPr>
                <a:solidFill>
                  <a:srgbClr val="067B16"/>
                </a:solidFill>
              </a:rPr>
              <a:t>// Instance Variable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totalCars; </a:t>
            </a:r>
            <a:r>
              <a:rPr>
                <a:solidFill>
                  <a:srgbClr val="067B16"/>
                </a:solidFill>
              </a:rPr>
              <a:t>// Class (Static) Variable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final</a:t>
            </a:r>
            <a:r>
              <a:t> String COMPANY_NAME = </a:t>
            </a:r>
            <a:r>
              <a:rPr>
                <a:solidFill>
                  <a:srgbClr val="C41A16"/>
                </a:solidFill>
              </a:rPr>
              <a:t>"SuperCar Rentals"</a:t>
            </a:r>
            <a:r>
              <a:t>; </a:t>
            </a:r>
            <a:r>
              <a:rPr>
                <a:solidFill>
                  <a:srgbClr val="067B16"/>
                </a:solidFill>
              </a:rPr>
              <a:t>// Named Constant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067B16"/>
                </a:solidFill>
              </a:rPr>
              <a:t>// Method to display car details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displayCarDetails()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"Model: "</a:t>
            </a:r>
            <a:r>
              <a:t> + model + </a:t>
            </a:r>
            <a:r>
              <a:rPr>
                <a:solidFill>
                  <a:srgbClr val="C41A16"/>
                </a:solidFill>
              </a:rPr>
              <a:t>",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C41A1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                    License Plate: "</a:t>
            </a:r>
            <a:r>
              <a:rPr>
                <a:solidFill>
                  <a:srgbClr val="000000"/>
                </a:solidFill>
              </a:rPr>
              <a:t> + licensePlate);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067B16"/>
                </a:solidFill>
              </a:rPr>
              <a:t>// Static method to display total cars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displayTotalCars()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"Total Cars: "</a:t>
            </a:r>
            <a:r>
              <a:t> + totalCars);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1" build="p" bldLvl="5" animBg="1" advAuto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5703</Words>
  <Application>Microsoft Macintosh PowerPoint</Application>
  <PresentationFormat>와이드스크린</PresentationFormat>
  <Paragraphs>827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나눔스퀘어 네오 OTF Regular</vt:lpstr>
      <vt:lpstr>나눔스퀘어OTF Bold</vt:lpstr>
      <vt:lpstr>나눔스퀘어OTF Regular</vt:lpstr>
      <vt:lpstr>Arial</vt:lpstr>
      <vt:lpstr>Cambria Math</vt:lpstr>
      <vt:lpstr>JetBrains Mono Bold</vt:lpstr>
      <vt:lpstr>JetBrains Mono Regular</vt:lpstr>
      <vt:lpstr>Tahoma</vt:lpstr>
      <vt:lpstr>Office 테마</vt:lpstr>
      <vt:lpstr>04_1 Class and Object</vt:lpstr>
      <vt:lpstr>Class</vt:lpstr>
      <vt:lpstr>Class vs Object</vt:lpstr>
      <vt:lpstr>Creating Object</vt:lpstr>
      <vt:lpstr>Instance Variables</vt:lpstr>
      <vt:lpstr>Using Class Members (1/2)</vt:lpstr>
      <vt:lpstr>Using Class Members (2/2)</vt:lpstr>
      <vt:lpstr>Accessing Class Members Inside the Class</vt:lpstr>
      <vt:lpstr>Example: Car Rental System (1/4)</vt:lpstr>
      <vt:lpstr>Example: Car Rental System (2/4)</vt:lpstr>
      <vt:lpstr>Example: Car Rental System (3/4)</vt:lpstr>
      <vt:lpstr>Example: Car Rental System (4/4)</vt:lpstr>
      <vt:lpstr>Multiple Classes in Multiple Java Files</vt:lpstr>
      <vt:lpstr>Multiple Classes in a Single Java File</vt:lpstr>
      <vt:lpstr>Local Variables</vt:lpstr>
      <vt:lpstr>Scope of Local Variables</vt:lpstr>
      <vt:lpstr>Other Methods in Class Containing main()</vt:lpstr>
      <vt:lpstr>Actual and Formal Parameters</vt:lpstr>
      <vt:lpstr>Automatic Type Conversion: Primitive Type Parameters</vt:lpstr>
      <vt:lpstr>The Reference this (1/2)</vt:lpstr>
      <vt:lpstr>The Reference this (2/2)</vt:lpstr>
      <vt:lpstr>‘equals’ method</vt:lpstr>
      <vt:lpstr>Redefine ‘equals’</vt:lpstr>
      <vt:lpstr>‘toString’ method</vt:lpstr>
      <vt:lpstr>Example: Equals and ToString (1/2)</vt:lpstr>
      <vt:lpstr>Example: class EqualsToString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10</cp:revision>
  <dcterms:modified xsi:type="dcterms:W3CDTF">2025-08-03T03:56:28Z</dcterms:modified>
</cp:coreProperties>
</file>