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301" r:id="rId4"/>
    <p:sldId id="302" r:id="rId5"/>
    <p:sldId id="303" r:id="rId6"/>
    <p:sldId id="304" r:id="rId7"/>
    <p:sldId id="305" r:id="rId8"/>
    <p:sldId id="306" r:id="rId9"/>
    <p:sldId id="260" r:id="rId10"/>
    <p:sldId id="283" r:id="rId11"/>
    <p:sldId id="30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1973"/>
  </p:normalViewPr>
  <p:slideViewPr>
    <p:cSldViewPr snapToGrid="0">
      <p:cViewPr varScale="1">
        <p:scale>
          <a:sx n="86" d="100"/>
          <a:sy n="86" d="100"/>
        </p:scale>
        <p:origin x="2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여기서는 </a:t>
            </a:r>
            <a:r>
              <a:rPr lang="en-US" dirty="0"/>
              <a:t>Java Virtual Machine</a:t>
            </a:r>
            <a:r>
              <a:rPr lang="ko-KR" altLang="en-US" dirty="0"/>
              <a:t>의 </a:t>
            </a:r>
            <a:r>
              <a:rPr lang="en-US" altLang="ko-KR" dirty="0"/>
              <a:t>memory </a:t>
            </a:r>
            <a:r>
              <a:rPr lang="ko-KR" altLang="en-US" dirty="0"/>
              <a:t>구조에 대해 알아보겠습니다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97227-1D95-FB02-2B60-B339E0E5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7B398E84-27F9-ABC9-B03D-21F3E1AE4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868DCB55-AE1A-E959-9FF2-0555720FF57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이제 실행 </a:t>
            </a:r>
            <a:r>
              <a:rPr lang="en-US" altLang="ko-KR" dirty="0"/>
              <a:t>class</a:t>
            </a:r>
            <a:r>
              <a:rPr lang="ko-KR" altLang="en-US" dirty="0"/>
              <a:t>인 </a:t>
            </a:r>
            <a:r>
              <a:rPr lang="en-US" altLang="ko-KR" dirty="0"/>
              <a:t>Test class</a:t>
            </a:r>
            <a:r>
              <a:rPr lang="ko-KR" altLang="en-US" dirty="0"/>
              <a:t>의 </a:t>
            </a:r>
            <a:r>
              <a:rPr lang="en-US" altLang="ko-KR" dirty="0"/>
              <a:t>main method</a:t>
            </a:r>
            <a:r>
              <a:rPr lang="ko-KR" altLang="en-US" dirty="0"/>
              <a:t>가 실행됩니다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class Test</a:t>
            </a:r>
            <a:r>
              <a:rPr lang="ko-KR" altLang="en-US" dirty="0"/>
              <a:t>가 등장했으므로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Method area</a:t>
            </a:r>
            <a:r>
              <a:rPr lang="ko-KR" altLang="en-US" dirty="0"/>
              <a:t>에는 먼저 </a:t>
            </a:r>
            <a:r>
              <a:rPr lang="en-US" altLang="ko-KR" dirty="0"/>
              <a:t>class Test</a:t>
            </a:r>
            <a:r>
              <a:rPr lang="ko-KR" altLang="en-US" dirty="0"/>
              <a:t>의 구역이 생겨납니다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 err="1"/>
              <a:t>Test.main</a:t>
            </a:r>
            <a:r>
              <a:rPr lang="ko-KR" altLang="en-US" dirty="0"/>
              <a:t>이 </a:t>
            </a:r>
            <a:r>
              <a:rPr lang="en-US" altLang="ko-KR" dirty="0"/>
              <a:t>static method</a:t>
            </a:r>
            <a:r>
              <a:rPr lang="ko-KR" altLang="en-US" dirty="0"/>
              <a:t> 이므로</a:t>
            </a:r>
            <a:r>
              <a:rPr lang="en-US" altLang="ko-KR" dirty="0"/>
              <a:t>,</a:t>
            </a:r>
            <a:r>
              <a:rPr lang="ko-KR" altLang="en-US" dirty="0"/>
              <a:t> 그에 대한 정보는 </a:t>
            </a:r>
            <a:r>
              <a:rPr lang="en-US" altLang="ko-KR" dirty="0"/>
              <a:t>Method area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static variable</a:t>
            </a:r>
            <a:r>
              <a:rPr lang="ko-KR" altLang="en-US" dirty="0"/>
              <a:t>이나 </a:t>
            </a:r>
            <a:r>
              <a:rPr lang="en-US" altLang="ko-KR" dirty="0"/>
              <a:t>static method</a:t>
            </a:r>
            <a:r>
              <a:rPr lang="ko-KR" altLang="en-US" dirty="0"/>
              <a:t>는 </a:t>
            </a:r>
            <a:r>
              <a:rPr lang="en-US" altLang="ko-KR" dirty="0"/>
              <a:t>class </a:t>
            </a:r>
            <a:r>
              <a:rPr lang="ko-KR" altLang="en-US" dirty="0"/>
              <a:t>전체에서 유일하게 존재하며</a:t>
            </a:r>
            <a:endParaRPr lang="en-US" altLang="ko-KR" dirty="0"/>
          </a:p>
          <a:p>
            <a:r>
              <a:rPr lang="ko-KR" altLang="en-US" dirty="0"/>
              <a:t>생성될 모든 </a:t>
            </a:r>
            <a:r>
              <a:rPr lang="en-US" altLang="ko-KR" dirty="0"/>
              <a:t>object</a:t>
            </a:r>
            <a:r>
              <a:rPr lang="ko-KR" altLang="en-US" dirty="0"/>
              <a:t>들이 공유하게 됨을 다시 강조합니다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Test.main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r>
              <a:rPr lang="ko-KR" altLang="en-US" dirty="0"/>
              <a:t>가 </a:t>
            </a:r>
            <a:r>
              <a:rPr lang="en-US" altLang="ko-KR" dirty="0"/>
              <a:t>OS</a:t>
            </a:r>
            <a:r>
              <a:rPr lang="ko-KR" altLang="en-US" dirty="0"/>
              <a:t>에 의해 실행되면서</a:t>
            </a:r>
            <a:r>
              <a:rPr lang="en-US" altLang="ko-KR" dirty="0"/>
              <a:t>,</a:t>
            </a:r>
            <a:r>
              <a:rPr lang="ko-KR" altLang="en-US" dirty="0"/>
              <a:t> 이를 위해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/>
              <a:t>method block</a:t>
            </a:r>
            <a:r>
              <a:rPr lang="ko-KR" altLang="en-US" dirty="0"/>
              <a:t>이 만들어 집니다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인 </a:t>
            </a:r>
            <a:r>
              <a:rPr lang="en-US" altLang="ko-KR" dirty="0"/>
              <a:t>args</a:t>
            </a:r>
            <a:r>
              <a:rPr lang="ko-KR" altLang="en-US" dirty="0"/>
              <a:t>는 </a:t>
            </a:r>
            <a:r>
              <a:rPr lang="en-US" altLang="ko-KR" dirty="0"/>
              <a:t>null</a:t>
            </a:r>
            <a:r>
              <a:rPr lang="ko-KR" altLang="en-US" dirty="0"/>
              <a:t> 값을 가집니다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838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70F33-AB45-F797-D77D-E033F6A92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E9A1836B-67DF-AD58-F18B-168DE0A99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F5508B4C-B9D9-A2BB-F76E-AD6F2FDDBDA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의</a:t>
            </a:r>
            <a:r>
              <a:rPr lang="en-US" altLang="ko-KR" dirty="0"/>
              <a:t> local variable u1</a:t>
            </a:r>
            <a:r>
              <a:rPr lang="ko-KR" altLang="en-US" dirty="0"/>
              <a:t>이 </a:t>
            </a:r>
            <a:r>
              <a:rPr lang="en-US" altLang="ko-KR" dirty="0"/>
              <a:t>new University()</a:t>
            </a:r>
            <a:r>
              <a:rPr lang="ko-KR" altLang="en-US" dirty="0"/>
              <a:t>로 생성됩니다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u1</a:t>
            </a:r>
            <a:r>
              <a:rPr lang="ko-KR" altLang="en-US" dirty="0"/>
              <a:t>은 생성된 </a:t>
            </a:r>
            <a:r>
              <a:rPr lang="en-US" altLang="ko-KR" dirty="0"/>
              <a:t>University object</a:t>
            </a:r>
            <a:r>
              <a:rPr lang="ko-KR" altLang="en-US" dirty="0"/>
              <a:t>의 </a:t>
            </a:r>
            <a:r>
              <a:rPr lang="en-US" altLang="ko-KR" dirty="0"/>
              <a:t>reference </a:t>
            </a:r>
            <a:r>
              <a:rPr lang="ko-KR" altLang="en-US" dirty="0"/>
              <a:t>값을 가집니다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University u1</a:t>
            </a:r>
            <a:r>
              <a:rPr lang="ko-KR" altLang="en-US" dirty="0"/>
              <a:t>이 생성되면서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class University</a:t>
            </a:r>
            <a:r>
              <a:rPr lang="ko-KR" altLang="en-US" dirty="0"/>
              <a:t>의 구역이 </a:t>
            </a:r>
            <a:r>
              <a:rPr lang="en-US" altLang="ko-KR" dirty="0"/>
              <a:t>Method area</a:t>
            </a:r>
            <a:r>
              <a:rPr lang="ko-KR" altLang="en-US" dirty="0"/>
              <a:t>에 생성됩니다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u1</a:t>
            </a:r>
            <a:r>
              <a:rPr lang="ko-KR" altLang="en-US" dirty="0"/>
              <a:t>이 새로운 </a:t>
            </a:r>
            <a:r>
              <a:rPr lang="en-US" altLang="ko-KR" dirty="0"/>
              <a:t>object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Heap</a:t>
            </a:r>
            <a:r>
              <a:rPr lang="ko-KR" altLang="en-US" dirty="0"/>
              <a:t>에 </a:t>
            </a:r>
            <a:r>
              <a:rPr lang="en-US" altLang="ko-KR" dirty="0"/>
              <a:t>u1 object</a:t>
            </a:r>
            <a:r>
              <a:rPr lang="ko-KR" altLang="en-US" dirty="0"/>
              <a:t>를 위한 구역이 생성됩니다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Stack</a:t>
            </a:r>
            <a:r>
              <a:rPr lang="ko-KR" altLang="en-US" dirty="0"/>
              <a:t>의 </a:t>
            </a:r>
            <a:r>
              <a:rPr lang="en-US" altLang="ko-KR" dirty="0"/>
              <a:t>Test.main() block</a:t>
            </a:r>
            <a:r>
              <a:rPr lang="ko-KR" altLang="en-US" dirty="0"/>
              <a:t>에는 </a:t>
            </a:r>
            <a:r>
              <a:rPr lang="en-US" altLang="ko-KR" dirty="0"/>
              <a:t>local variable u1</a:t>
            </a:r>
            <a:r>
              <a:rPr lang="ko-KR" altLang="en-US" dirty="0"/>
              <a:t>의 값이 새로 생성된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reference</a:t>
            </a:r>
            <a:r>
              <a:rPr lang="ko-KR" altLang="en-US" dirty="0"/>
              <a:t>로 </a:t>
            </a:r>
            <a:r>
              <a:rPr lang="en-US" altLang="ko-KR" dirty="0"/>
              <a:t>assign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0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7212F-098B-AEAA-CE78-89A045CF5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80D04431-340B-2CC8-DAFA-9480F026A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8D9FB022-8B16-8D2A-AEC1-DA254CFB2A4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Stack</a:t>
            </a:r>
            <a:r>
              <a:rPr lang="ko-KR" altLang="en-US" dirty="0"/>
              <a:t>의 </a:t>
            </a:r>
            <a:r>
              <a:rPr lang="en-US" altLang="ko-KR" dirty="0"/>
              <a:t>Test.main() block</a:t>
            </a:r>
            <a:r>
              <a:rPr lang="ko-KR" altLang="en-US" dirty="0"/>
              <a:t>의 </a:t>
            </a:r>
            <a:r>
              <a:rPr lang="en-US" altLang="ko-KR" dirty="0"/>
              <a:t>local variable u2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/>
              <a:t>새로 생성된 </a:t>
            </a:r>
            <a:r>
              <a:rPr lang="en-US" altLang="ko-KR" dirty="0"/>
              <a:t>University class</a:t>
            </a:r>
            <a:r>
              <a:rPr lang="ko-KR" altLang="en-US" dirty="0"/>
              <a:t>의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reference</a:t>
            </a:r>
            <a:r>
              <a:rPr lang="ko-KR" altLang="en-US" dirty="0"/>
              <a:t>를 가지게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Heap</a:t>
            </a:r>
            <a:r>
              <a:rPr lang="ko-KR" altLang="en-US" dirty="0"/>
              <a:t>에 새 </a:t>
            </a:r>
            <a:r>
              <a:rPr lang="en-US" altLang="ko-KR" dirty="0"/>
              <a:t>object u2</a:t>
            </a:r>
            <a:r>
              <a:rPr lang="ko-KR" altLang="en-US" dirty="0"/>
              <a:t>를 위한 공간이 마련됩니다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아직 </a:t>
            </a:r>
            <a:r>
              <a:rPr lang="en-US" altLang="ko-KR" dirty="0"/>
              <a:t>u1</a:t>
            </a:r>
            <a:r>
              <a:rPr lang="ko-KR" altLang="en-US" dirty="0"/>
              <a:t>과 </a:t>
            </a:r>
            <a:r>
              <a:rPr lang="en-US" altLang="ko-KR" dirty="0"/>
              <a:t>u2 object</a:t>
            </a:r>
            <a:r>
              <a:rPr lang="ko-KR" altLang="en-US" dirty="0"/>
              <a:t>들의 </a:t>
            </a:r>
            <a:r>
              <a:rPr lang="en-US" altLang="ko-KR" dirty="0"/>
              <a:t>instance variable</a:t>
            </a:r>
            <a:r>
              <a:rPr lang="ko-KR" altLang="en-US" dirty="0"/>
              <a:t>인 </a:t>
            </a:r>
            <a:r>
              <a:rPr lang="en-US" altLang="ko-KR" dirty="0"/>
              <a:t>name</a:t>
            </a:r>
            <a:r>
              <a:rPr lang="ko-KR" altLang="en-US" dirty="0"/>
              <a:t>의 값은 </a:t>
            </a:r>
            <a:r>
              <a:rPr lang="en-US" altLang="ko-KR" dirty="0"/>
              <a:t>assign</a:t>
            </a:r>
            <a:r>
              <a:rPr lang="ko-KR" altLang="en-US" dirty="0"/>
              <a:t>되지 않았습니다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865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C9073-88A2-750B-67BF-A62871720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AB62E9BF-41EE-475E-81FE-63C586905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1BB81212-F7E2-ED51-9F85-729C078893A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u1</a:t>
            </a:r>
            <a:r>
              <a:rPr lang="ko-KR" altLang="en-US" dirty="0"/>
              <a:t>과 </a:t>
            </a:r>
            <a:r>
              <a:rPr lang="en-US" altLang="ko-KR" dirty="0"/>
              <a:t>u2</a:t>
            </a:r>
            <a:r>
              <a:rPr lang="ko-KR" altLang="en-US" dirty="0"/>
              <a:t>의 </a:t>
            </a:r>
            <a:r>
              <a:rPr lang="en-US" altLang="ko-KR" dirty="0"/>
              <a:t>name</a:t>
            </a:r>
            <a:r>
              <a:rPr lang="ko-KR" altLang="en-US" dirty="0"/>
              <a:t>이 각각 </a:t>
            </a:r>
            <a:r>
              <a:rPr lang="en-US" altLang="ko-KR" dirty="0"/>
              <a:t>“Yonsei”</a:t>
            </a:r>
            <a:r>
              <a:rPr lang="ko-KR" altLang="en-US" dirty="0"/>
              <a:t>와 </a:t>
            </a:r>
            <a:r>
              <a:rPr lang="en-US" altLang="ko-KR" dirty="0"/>
              <a:t>“Korea” </a:t>
            </a:r>
            <a:r>
              <a:rPr lang="ko-KR" altLang="en-US" dirty="0"/>
              <a:t>로 </a:t>
            </a:r>
            <a:r>
              <a:rPr lang="en-US" altLang="ko-KR" dirty="0"/>
              <a:t>assign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때 </a:t>
            </a:r>
            <a:r>
              <a:rPr lang="en-US" altLang="ko-KR" dirty="0"/>
              <a:t>Heap</a:t>
            </a:r>
            <a:r>
              <a:rPr lang="ko-KR" altLang="en-US" dirty="0"/>
              <a:t>에 있는 각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instance variable</a:t>
            </a:r>
            <a:r>
              <a:rPr lang="ko-KR" altLang="en-US" dirty="0"/>
              <a:t>들의 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u1.name</a:t>
            </a:r>
            <a:r>
              <a:rPr lang="ko-KR" altLang="en-US" dirty="0"/>
              <a:t>은 </a:t>
            </a:r>
            <a:r>
              <a:rPr lang="en-US" altLang="ko-KR" dirty="0"/>
              <a:t>“Yonsei”</a:t>
            </a:r>
            <a:r>
              <a:rPr lang="ko-KR" altLang="en-US" dirty="0"/>
              <a:t>를 가지게 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u2.name</a:t>
            </a:r>
            <a:r>
              <a:rPr lang="ko-KR" altLang="en-US" dirty="0"/>
              <a:t>은 </a:t>
            </a:r>
            <a:r>
              <a:rPr lang="en-US" altLang="ko-KR" dirty="0"/>
              <a:t>“Korea”</a:t>
            </a:r>
            <a:r>
              <a:rPr lang="ko-KR" altLang="en-US" dirty="0"/>
              <a:t>를 가지게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한편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“Yonsei”</a:t>
            </a:r>
            <a:r>
              <a:rPr lang="ko-KR" altLang="en-US" dirty="0"/>
              <a:t>와 </a:t>
            </a:r>
            <a:r>
              <a:rPr lang="en-US" altLang="ko-KR" dirty="0"/>
              <a:t>“Korea”</a:t>
            </a:r>
            <a:r>
              <a:rPr lang="ko-KR" altLang="en-US" dirty="0"/>
              <a:t>는 모두 </a:t>
            </a:r>
            <a:r>
              <a:rPr lang="en-US" altLang="ko-KR" dirty="0"/>
              <a:t>String literal</a:t>
            </a:r>
            <a:r>
              <a:rPr lang="ko-KR" altLang="en-US" dirty="0"/>
              <a:t>들이므로 </a:t>
            </a:r>
            <a:endParaRPr lang="en-US" altLang="ko-KR" dirty="0"/>
          </a:p>
          <a:p>
            <a:r>
              <a:rPr lang="en-US" dirty="0"/>
              <a:t>Method Area</a:t>
            </a:r>
            <a:r>
              <a:rPr lang="ko-KR" altLang="en-US" dirty="0"/>
              <a:t>의 </a:t>
            </a:r>
            <a:r>
              <a:rPr lang="en-US" altLang="ko-KR" dirty="0"/>
              <a:t>String Constant Pool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그래서 실제로 </a:t>
            </a:r>
            <a:r>
              <a:rPr lang="en-US" altLang="ko-KR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u1</a:t>
            </a:r>
            <a:r>
              <a:rPr lang="ko-KR" altLang="en-US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과 </a:t>
            </a:r>
            <a:r>
              <a:rPr lang="en-US" altLang="ko-KR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u2</a:t>
            </a:r>
            <a:r>
              <a:rPr lang="ko-KR" altLang="en-US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의 </a:t>
            </a:r>
            <a:r>
              <a:rPr lang="en-US" altLang="ko-KR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value</a:t>
            </a:r>
            <a:r>
              <a:rPr lang="ko-KR" altLang="en-US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는</a:t>
            </a:r>
            <a:r>
              <a:rPr lang="en-US" altLang="ko-KR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, Method area</a:t>
            </a:r>
            <a:r>
              <a:rPr lang="ko-KR" altLang="en-US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의 </a:t>
            </a:r>
            <a:r>
              <a:rPr lang="en-US" altLang="ko-KR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String Constant Pool</a:t>
            </a:r>
            <a:r>
              <a:rPr lang="ko-KR" altLang="en-US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에서 </a:t>
            </a:r>
            <a:r>
              <a:rPr lang="en-US" altLang="ko-KR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literal "Yonsei"</a:t>
            </a:r>
            <a:r>
              <a:rPr lang="ko-KR" altLang="en-US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와 </a:t>
            </a:r>
            <a:r>
              <a:rPr lang="en-US" altLang="ko-KR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"Korea"</a:t>
            </a:r>
            <a:r>
              <a:rPr lang="ko-KR" altLang="en-US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의 주소를 각각 나타냅니다</a:t>
            </a:r>
            <a:r>
              <a:rPr lang="en-US" altLang="ko-KR" sz="1500" b="0" i="0" dirty="0">
                <a:effectLst/>
                <a:latin typeface="+mn-lt"/>
                <a:ea typeface="+mn-ea"/>
                <a:cs typeface="+mn-cs"/>
                <a:sym typeface="나눔스퀘어 네오 OTF Regular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326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0075A-D313-E1DB-4D6C-38BD32BA2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EE1EB74F-4E78-DC82-DCCB-C481C9552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AB06C45D-5290-B90F-AFE6-B87D2078C97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Student s1</a:t>
            </a:r>
            <a:r>
              <a:rPr lang="ko-KR" altLang="en-US" dirty="0"/>
              <a:t>과 </a:t>
            </a:r>
            <a:r>
              <a:rPr lang="en-US" altLang="ko-KR" dirty="0"/>
              <a:t>s2 object</a:t>
            </a:r>
            <a:r>
              <a:rPr lang="ko-KR" altLang="en-US" dirty="0"/>
              <a:t>가 생성됩니다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Heap</a:t>
            </a:r>
            <a:r>
              <a:rPr lang="ko-KR" altLang="en-US" dirty="0"/>
              <a:t>에 두 </a:t>
            </a:r>
            <a:r>
              <a:rPr lang="en-US" altLang="ko-KR" dirty="0"/>
              <a:t>object s1</a:t>
            </a:r>
            <a:r>
              <a:rPr lang="ko-KR" altLang="en-US" dirty="0"/>
              <a:t>과 </a:t>
            </a:r>
            <a:r>
              <a:rPr lang="en-US" altLang="ko-KR" dirty="0"/>
              <a:t>s2</a:t>
            </a:r>
            <a:r>
              <a:rPr lang="ko-KR" altLang="en-US" dirty="0"/>
              <a:t>를 위한 구역이 할당되었으나 </a:t>
            </a:r>
            <a:endParaRPr lang="en-US" altLang="ko-KR" dirty="0"/>
          </a:p>
          <a:p>
            <a:r>
              <a:rPr lang="en-US" dirty="0"/>
              <a:t>instance variable</a:t>
            </a:r>
            <a:r>
              <a:rPr lang="ko-KR" altLang="en-US" dirty="0"/>
              <a:t>들인 </a:t>
            </a:r>
            <a:r>
              <a:rPr lang="en-US" altLang="ko-KR" dirty="0"/>
              <a:t>name, id, univ</a:t>
            </a:r>
            <a:r>
              <a:rPr lang="ko-KR" altLang="en-US" dirty="0"/>
              <a:t>의 값은 아직 </a:t>
            </a:r>
            <a:r>
              <a:rPr lang="en-US" altLang="ko-KR" dirty="0"/>
              <a:t>assign</a:t>
            </a:r>
            <a:r>
              <a:rPr lang="ko-KR" altLang="en-US" dirty="0"/>
              <a:t>되지 않았습니다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Student class</a:t>
            </a:r>
            <a:r>
              <a:rPr lang="ko-KR" altLang="en-US" dirty="0"/>
              <a:t>가 처음 출현하였으므로 </a:t>
            </a:r>
            <a:r>
              <a:rPr lang="en-US" altLang="ko-KR" dirty="0"/>
              <a:t>Method Area</a:t>
            </a:r>
            <a:r>
              <a:rPr lang="ko-KR" altLang="en-US" dirty="0"/>
              <a:t>에 </a:t>
            </a:r>
            <a:r>
              <a:rPr lang="en-US" altLang="ko-KR" dirty="0"/>
              <a:t>class Student</a:t>
            </a:r>
            <a:r>
              <a:rPr lang="ko-KR" altLang="en-US" dirty="0"/>
              <a:t>가 등록됩니다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class Student</a:t>
            </a:r>
            <a:r>
              <a:rPr lang="ko-KR" altLang="en-US" dirty="0"/>
              <a:t>의 모든 </a:t>
            </a:r>
            <a:r>
              <a:rPr lang="en-US" altLang="ko-KR" dirty="0"/>
              <a:t>object</a:t>
            </a:r>
            <a:r>
              <a:rPr lang="ko-KR" altLang="en-US" dirty="0"/>
              <a:t>들이 공유하는 </a:t>
            </a:r>
            <a:r>
              <a:rPr lang="en-US" altLang="ko-KR" dirty="0"/>
              <a:t>constant CONST</a:t>
            </a:r>
            <a:r>
              <a:rPr lang="ko-KR" altLang="en-US" dirty="0"/>
              <a:t>는 </a:t>
            </a:r>
            <a:r>
              <a:rPr lang="en-US" altLang="ko-KR" dirty="0"/>
              <a:t>365</a:t>
            </a:r>
            <a:r>
              <a:rPr lang="ko-KR" altLang="en-US" dirty="0"/>
              <a:t>의 값을 가지며</a:t>
            </a:r>
            <a:endParaRPr lang="en-US" altLang="ko-KR" dirty="0"/>
          </a:p>
          <a:p>
            <a:r>
              <a:rPr lang="en-US" altLang="ko-KR" dirty="0"/>
              <a:t>Method Area</a:t>
            </a:r>
            <a:r>
              <a:rPr lang="ko-KR" altLang="en-US" dirty="0"/>
              <a:t>의 </a:t>
            </a:r>
            <a:r>
              <a:rPr lang="en-US" altLang="ko-KR" dirty="0"/>
              <a:t>class Student </a:t>
            </a:r>
            <a:r>
              <a:rPr lang="ko-KR" altLang="en-US" dirty="0"/>
              <a:t>영역에 저장됩니다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794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E913F-7B40-EC97-B1F9-52CC5D6DF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E989AD78-E07C-CA13-B82D-981FDAAEA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363DCECD-CF5C-6BDE-85D3-6A4D72720C7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Test.main()</a:t>
            </a:r>
            <a:r>
              <a:rPr lang="ko-KR" altLang="en-US" dirty="0"/>
              <a:t>에서 </a:t>
            </a:r>
            <a:r>
              <a:rPr lang="en-US" altLang="ko-KR" dirty="0"/>
              <a:t>s1.set() </a:t>
            </a:r>
            <a:r>
              <a:rPr lang="ko-KR" altLang="en-US" dirty="0"/>
              <a:t>이 </a:t>
            </a:r>
            <a:r>
              <a:rPr lang="en-US" altLang="ko-KR" dirty="0"/>
              <a:t>call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/>
              <a:t>s1.set()</a:t>
            </a:r>
            <a:r>
              <a:rPr lang="ko-KR" altLang="en-US" dirty="0"/>
              <a:t>을 위한 새로운 </a:t>
            </a:r>
            <a:r>
              <a:rPr lang="en-US" altLang="ko-KR" dirty="0"/>
              <a:t>block</a:t>
            </a:r>
            <a:r>
              <a:rPr lang="ko-KR" altLang="en-US" dirty="0"/>
              <a:t>이 할당되고</a:t>
            </a:r>
            <a:endParaRPr lang="en-US" altLang="ko-KR" dirty="0"/>
          </a:p>
          <a:p>
            <a:r>
              <a:rPr lang="en-US" dirty="0"/>
              <a:t>s1.set()</a:t>
            </a:r>
            <a:r>
              <a:rPr lang="ko-KR" altLang="en-US" dirty="0"/>
              <a:t>의 세개의 </a:t>
            </a:r>
            <a:r>
              <a:rPr lang="en-US" altLang="ko-KR" dirty="0"/>
              <a:t>parameter</a:t>
            </a:r>
            <a:r>
              <a:rPr lang="ko-KR" altLang="en-US" dirty="0"/>
              <a:t>들인</a:t>
            </a:r>
            <a:r>
              <a:rPr lang="en-US" altLang="ko-KR" dirty="0"/>
              <a:t> name2, id2, univ2</a:t>
            </a:r>
            <a:r>
              <a:rPr lang="ko-KR" altLang="en-US" dirty="0"/>
              <a:t>의 값이 그 </a:t>
            </a:r>
            <a:r>
              <a:rPr lang="en-US" altLang="ko-KR" dirty="0"/>
              <a:t>block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s1.set() </a:t>
            </a:r>
            <a:r>
              <a:rPr lang="ko-KR" altLang="en-US" dirty="0"/>
              <a:t>내에서 </a:t>
            </a:r>
            <a:r>
              <a:rPr lang="en-US" altLang="ko-KR" dirty="0"/>
              <a:t>s1 object</a:t>
            </a:r>
            <a:r>
              <a:rPr lang="ko-KR" altLang="en-US" dirty="0"/>
              <a:t>의 세 </a:t>
            </a:r>
            <a:r>
              <a:rPr lang="en-US" altLang="ko-KR" dirty="0"/>
              <a:t>instance variable</a:t>
            </a:r>
            <a:r>
              <a:rPr lang="ko-KR" altLang="en-US" dirty="0"/>
              <a:t>들인 </a:t>
            </a:r>
            <a:r>
              <a:rPr lang="en-US" altLang="ko-KR" dirty="0"/>
              <a:t>name, id, univ</a:t>
            </a:r>
            <a:r>
              <a:rPr lang="ko-KR" altLang="en-US" dirty="0"/>
              <a:t>의 값이 </a:t>
            </a:r>
            <a:r>
              <a:rPr lang="en-US" altLang="ko-KR" dirty="0"/>
              <a:t>assign</a:t>
            </a:r>
            <a:r>
              <a:rPr lang="ko-KR" altLang="en-US" dirty="0"/>
              <a:t>되므로</a:t>
            </a:r>
            <a:endParaRPr lang="en-US" altLang="ko-KR" dirty="0"/>
          </a:p>
          <a:p>
            <a:r>
              <a:rPr lang="en-US" altLang="ko-KR" dirty="0"/>
              <a:t>Heap</a:t>
            </a:r>
            <a:r>
              <a:rPr lang="ko-KR" altLang="en-US" dirty="0"/>
              <a:t>의 </a:t>
            </a:r>
            <a:r>
              <a:rPr lang="en-US" altLang="ko-KR" dirty="0"/>
              <a:t>Student s1 </a:t>
            </a:r>
            <a:r>
              <a:rPr lang="ko-KR" altLang="en-US" dirty="0"/>
              <a:t>영역에 그 값들을 저장할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729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9FE88-1646-A48B-F44F-CE12A524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D3018A39-1C42-9975-22BB-698B06EF7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05621814-61AB-22A2-60D0-A99BF92C94F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여기에서는 </a:t>
            </a:r>
            <a:r>
              <a:rPr lang="en-US" altLang="ko-KR" dirty="0"/>
              <a:t>s1.set() </a:t>
            </a:r>
            <a:r>
              <a:rPr lang="ko-KR" altLang="en-US" dirty="0"/>
              <a:t>이 실행을 모두 마친 순간의 </a:t>
            </a:r>
            <a:r>
              <a:rPr lang="en-US" altLang="ko-KR" dirty="0"/>
              <a:t>memory </a:t>
            </a:r>
            <a:r>
              <a:rPr lang="ko-KR" altLang="en-US" dirty="0"/>
              <a:t>상태를 보여줍니다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Stack</a:t>
            </a:r>
            <a:r>
              <a:rPr lang="ko-KR" altLang="en-US" dirty="0"/>
              <a:t>에서 </a:t>
            </a:r>
            <a:r>
              <a:rPr lang="en-US" altLang="ko-KR" dirty="0"/>
              <a:t>method</a:t>
            </a:r>
            <a:r>
              <a:rPr lang="ko-KR" altLang="en-US" dirty="0"/>
              <a:t>에 할당되었던 </a:t>
            </a:r>
            <a:r>
              <a:rPr lang="en-US" altLang="ko-KR" dirty="0"/>
              <a:t>block</a:t>
            </a:r>
            <a:r>
              <a:rPr lang="ko-KR" altLang="en-US" dirty="0"/>
              <a:t>은 그 </a:t>
            </a:r>
            <a:r>
              <a:rPr lang="en-US" altLang="ko-KR" dirty="0"/>
              <a:t>method</a:t>
            </a:r>
            <a:r>
              <a:rPr lang="ko-KR" altLang="en-US" dirty="0"/>
              <a:t>가 실행을 마치는 순간 해제됩니다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Heap</a:t>
            </a:r>
            <a:r>
              <a:rPr lang="ko-KR" altLang="en-US" dirty="0"/>
              <a:t>에는 </a:t>
            </a:r>
            <a:r>
              <a:rPr lang="en-US" altLang="ko-KR" dirty="0"/>
              <a:t>u1, u2, s1, s2 </a:t>
            </a:r>
            <a:r>
              <a:rPr lang="ko-KR" altLang="en-US" dirty="0"/>
              <a:t>의 네 개의 </a:t>
            </a:r>
            <a:r>
              <a:rPr lang="en-US" altLang="ko-KR" dirty="0"/>
              <a:t>object</a:t>
            </a:r>
            <a:r>
              <a:rPr lang="ko-KR" altLang="en-US" dirty="0"/>
              <a:t>들을 위한 구역들이 할당되어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아직 </a:t>
            </a:r>
            <a:r>
              <a:rPr lang="en-US" altLang="ko-KR" dirty="0"/>
              <a:t>s2</a:t>
            </a:r>
            <a:r>
              <a:rPr lang="ko-KR" altLang="en-US" dirty="0"/>
              <a:t>의 </a:t>
            </a:r>
            <a:r>
              <a:rPr lang="en-US" altLang="ko-KR" dirty="0"/>
              <a:t>instance variable</a:t>
            </a:r>
            <a:r>
              <a:rPr lang="ko-KR" altLang="en-US" dirty="0"/>
              <a:t>들의 값은 정해지지 않은 상태입니다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70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8BE9C-9AAB-C892-72B7-B8590CEA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3AFFF658-4C75-2F45-B986-C5CDC1627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F516A844-58B1-0A83-14FB-16BB6A64F20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Test.main()</a:t>
            </a:r>
            <a:r>
              <a:rPr lang="ko-KR" altLang="en-US" dirty="0"/>
              <a:t>에서 </a:t>
            </a:r>
            <a:r>
              <a:rPr lang="en-US" altLang="ko-KR" dirty="0"/>
              <a:t>s2.set()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Stack</a:t>
            </a:r>
            <a:r>
              <a:rPr lang="ko-KR" altLang="en-US" dirty="0"/>
              <a:t>에 </a:t>
            </a:r>
            <a:r>
              <a:rPr lang="en-US" altLang="ko-KR" dirty="0"/>
              <a:t>s2.set()</a:t>
            </a:r>
            <a:r>
              <a:rPr lang="ko-KR" altLang="en-US" dirty="0"/>
              <a:t>을 위한 </a:t>
            </a:r>
            <a:r>
              <a:rPr lang="en-US" altLang="ko-KR" dirty="0"/>
              <a:t>block</a:t>
            </a:r>
            <a:r>
              <a:rPr lang="ko-KR" altLang="en-US" dirty="0"/>
              <a:t>이 생성됩니다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s2.set() method block</a:t>
            </a:r>
            <a:r>
              <a:rPr lang="ko-KR" altLang="en-US" dirty="0"/>
              <a:t>의 </a:t>
            </a:r>
            <a:r>
              <a:rPr lang="en-US" altLang="ko-KR" dirty="0"/>
              <a:t>parameter </a:t>
            </a:r>
            <a:r>
              <a:rPr lang="ko-KR" altLang="en-US" dirty="0"/>
              <a:t>값들은 각각 </a:t>
            </a:r>
            <a:r>
              <a:rPr lang="en-US" altLang="ko-KR" dirty="0"/>
              <a:t>“Jane”, 65342, 0x464A7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s2.set() method</a:t>
            </a:r>
            <a:r>
              <a:rPr lang="ko-KR" altLang="en-US" dirty="0"/>
              <a:t> 내에서 </a:t>
            </a:r>
            <a:r>
              <a:rPr lang="en-US" altLang="ko-KR" dirty="0"/>
              <a:t>Student s2 object</a:t>
            </a:r>
            <a:r>
              <a:rPr lang="ko-KR" altLang="en-US" dirty="0"/>
              <a:t>의 </a:t>
            </a:r>
            <a:r>
              <a:rPr lang="en-US" altLang="ko-KR" dirty="0"/>
              <a:t>instance variable</a:t>
            </a:r>
            <a:r>
              <a:rPr lang="ko-KR" altLang="en-US" dirty="0"/>
              <a:t>들이 </a:t>
            </a:r>
            <a:r>
              <a:rPr lang="en-US" altLang="ko-KR" dirty="0"/>
              <a:t>assign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02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F0255-8AC3-1145-07E6-AE323A4F0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F84FF1C3-A619-FCFD-5270-EC3B8C5AD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FD55B5D0-59F6-6D98-604D-4EFE1CE11A2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이것은 </a:t>
            </a:r>
            <a:r>
              <a:rPr lang="en-US" altLang="ko-KR" dirty="0"/>
              <a:t>s2.set() method</a:t>
            </a:r>
            <a:r>
              <a:rPr lang="ko-KR" altLang="en-US" dirty="0"/>
              <a:t>가 실행을 모두 마친 순간의 </a:t>
            </a:r>
            <a:r>
              <a:rPr lang="en-US" altLang="ko-KR" dirty="0"/>
              <a:t>memory </a:t>
            </a:r>
            <a:r>
              <a:rPr lang="ko-KR" altLang="en-US" dirty="0"/>
              <a:t>상태를 보여줍니다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Stack</a:t>
            </a:r>
            <a:r>
              <a:rPr lang="ko-KR" altLang="en-US" dirty="0"/>
              <a:t>에서 </a:t>
            </a:r>
            <a:r>
              <a:rPr lang="en-US" altLang="ko-KR" dirty="0"/>
              <a:t>s2.set() block</a:t>
            </a:r>
            <a:r>
              <a:rPr lang="ko-KR" altLang="en-US" dirty="0"/>
              <a:t>은 </a:t>
            </a:r>
            <a:r>
              <a:rPr lang="en-US" altLang="ko-KR" dirty="0"/>
              <a:t>pop </a:t>
            </a:r>
            <a:r>
              <a:rPr lang="ko-KR" altLang="en-US" dirty="0"/>
              <a:t>되어 제거됩니다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795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D2540-FD15-7889-6DA6-15260F7D5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A4E80C50-34BD-EF75-1B52-17D604659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2B928FC0-3415-A101-4D9C-69FD6E21114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Test.main()</a:t>
            </a:r>
            <a:r>
              <a:rPr lang="ko-KR" altLang="en-US" dirty="0"/>
              <a:t>에서 </a:t>
            </a:r>
            <a:r>
              <a:rPr lang="en-US" altLang="ko-KR" dirty="0"/>
              <a:t>s1.info() method</a:t>
            </a:r>
            <a:r>
              <a:rPr lang="ko-KR" altLang="en-US" dirty="0"/>
              <a:t>가 </a:t>
            </a:r>
            <a:r>
              <a:rPr lang="en-US" altLang="ko-KR" dirty="0"/>
              <a:t>call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s1.info() method</a:t>
            </a:r>
            <a:r>
              <a:rPr lang="ko-KR" altLang="en-US" dirty="0"/>
              <a:t>의 </a:t>
            </a:r>
            <a:r>
              <a:rPr lang="en-US" altLang="ko-KR" dirty="0"/>
              <a:t>block</a:t>
            </a:r>
            <a:r>
              <a:rPr lang="ko-KR" altLang="en-US" dirty="0"/>
              <a:t>이 생성되어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s1.info() </a:t>
            </a:r>
            <a:r>
              <a:rPr lang="ko-KR" altLang="en-US" dirty="0"/>
              <a:t>안에서 </a:t>
            </a:r>
            <a:r>
              <a:rPr lang="en-US" altLang="ko-KR" dirty="0"/>
              <a:t>s1.univ.hello() method</a:t>
            </a:r>
            <a:r>
              <a:rPr lang="ko-KR" altLang="en-US" dirty="0"/>
              <a:t>가 연속적으로 </a:t>
            </a:r>
            <a:r>
              <a:rPr lang="en-US" altLang="ko-KR" dirty="0"/>
              <a:t>call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57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A2351-9560-6E09-1054-41B7D5917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6F19F9C3-9895-C772-56D2-AF4A03841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3AD19A6A-610F-E9E5-B494-C04A9D9B684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JVM</a:t>
            </a:r>
            <a:r>
              <a:rPr lang="ko-KR" altLang="en-US" dirty="0"/>
              <a:t>의 </a:t>
            </a:r>
            <a:r>
              <a:rPr lang="en-US" altLang="ko-KR" dirty="0"/>
              <a:t>memory</a:t>
            </a:r>
            <a:r>
              <a:rPr lang="ko-KR" altLang="en-US" dirty="0"/>
              <a:t>는 크게 </a:t>
            </a:r>
            <a:r>
              <a:rPr lang="en-US" altLang="ko-KR" dirty="0"/>
              <a:t>Method area, Heap, Stack, PC Register, Native Method Stack</a:t>
            </a:r>
            <a:r>
              <a:rPr lang="ko-KR" altLang="en-US" dirty="0"/>
              <a:t>의 다섯가지 구역으로 나눌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681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01EED-7FA0-C163-CE79-B995FFCD2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5B674F30-E0D1-24B2-DF6F-76DA12AB8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C2ADB3D4-E5E8-88E0-F99B-1B17EEAFC6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s1.univ.hello() </a:t>
            </a:r>
            <a:r>
              <a:rPr lang="ko-KR" altLang="en-US" dirty="0"/>
              <a:t>의 </a:t>
            </a:r>
            <a:r>
              <a:rPr lang="en-US" altLang="ko-KR" dirty="0"/>
              <a:t>block</a:t>
            </a:r>
            <a:r>
              <a:rPr lang="ko-KR" altLang="en-US" dirty="0"/>
              <a:t>이 새로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한편 </a:t>
            </a:r>
            <a:r>
              <a:rPr lang="en-US" altLang="ko-KR" dirty="0"/>
              <a:t>University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hello() method</a:t>
            </a:r>
            <a:r>
              <a:rPr lang="ko-KR" altLang="en-US" dirty="0"/>
              <a:t>에는 </a:t>
            </a:r>
            <a:r>
              <a:rPr lang="en-US" altLang="ko-KR" dirty="0"/>
              <a:t>“Hello” </a:t>
            </a:r>
            <a:r>
              <a:rPr lang="ko-KR" altLang="en-US" dirty="0"/>
              <a:t>라는 </a:t>
            </a:r>
            <a:r>
              <a:rPr lang="en-US" altLang="ko-KR" dirty="0"/>
              <a:t>String literal</a:t>
            </a:r>
            <a:r>
              <a:rPr lang="ko-KR" altLang="en-US" dirty="0"/>
              <a:t>이 출현하는데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“Hello”</a:t>
            </a:r>
            <a:r>
              <a:rPr lang="ko-KR" altLang="en-US" dirty="0"/>
              <a:t>를 </a:t>
            </a:r>
            <a:r>
              <a:rPr lang="en-US" altLang="ko-KR" dirty="0"/>
              <a:t>Method Area</a:t>
            </a:r>
            <a:r>
              <a:rPr lang="ko-KR" altLang="en-US" dirty="0"/>
              <a:t>의 </a:t>
            </a:r>
            <a:r>
              <a:rPr lang="en-US" altLang="ko-KR" dirty="0"/>
              <a:t>String Constant Pool</a:t>
            </a:r>
            <a:r>
              <a:rPr lang="ko-KR" altLang="en-US" dirty="0"/>
              <a:t>에 저장해 둡니다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8298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8E1D4-7DE5-8C9B-2504-5DBD92E17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03CB83E0-E295-E47B-7CFD-5B9EE6911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F0AEEAB0-3BE7-6D68-F18C-8C8F06D4AC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지금 이 상태는 </a:t>
            </a:r>
            <a:r>
              <a:rPr lang="en-US" altLang="ko-KR" dirty="0"/>
              <a:t>s1.info() </a:t>
            </a:r>
            <a:r>
              <a:rPr lang="ko-KR" altLang="en-US" dirty="0"/>
              <a:t>가 막 실행을 끝낸 상태일때의 상황입니다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Stack</a:t>
            </a:r>
            <a:r>
              <a:rPr lang="ko-KR" altLang="en-US" dirty="0"/>
              <a:t>에서 </a:t>
            </a:r>
            <a:r>
              <a:rPr lang="en-US" altLang="ko-KR" dirty="0"/>
              <a:t>s1.univ.hello() </a:t>
            </a:r>
            <a:r>
              <a:rPr lang="ko-KR" altLang="en-US" dirty="0"/>
              <a:t>와 </a:t>
            </a:r>
            <a:r>
              <a:rPr lang="en-US" altLang="ko-KR" dirty="0"/>
              <a:t>s1.info() </a:t>
            </a:r>
            <a:r>
              <a:rPr lang="ko-KR" altLang="en-US" dirty="0"/>
              <a:t>가 순서대로 실행이 끝나게 되고</a:t>
            </a:r>
            <a:endParaRPr lang="en-US" altLang="ko-KR" dirty="0"/>
          </a:p>
          <a:p>
            <a:r>
              <a:rPr lang="ko-KR" altLang="en-US" dirty="0"/>
              <a:t>그들을 위한 </a:t>
            </a:r>
            <a:r>
              <a:rPr lang="en-US" altLang="ko-KR" dirty="0"/>
              <a:t>block</a:t>
            </a:r>
            <a:r>
              <a:rPr lang="ko-KR" altLang="en-US" dirty="0"/>
              <a:t>들은 </a:t>
            </a:r>
            <a:r>
              <a:rPr lang="en-US" altLang="ko-KR" dirty="0"/>
              <a:t>Stack</a:t>
            </a:r>
            <a:r>
              <a:rPr lang="ko-KR" altLang="en-US" dirty="0"/>
              <a:t>에서 </a:t>
            </a:r>
            <a:r>
              <a:rPr lang="en-US" altLang="ko-KR" dirty="0"/>
              <a:t>pop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333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5F82A-1288-32E1-DA03-6C52E9EE0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FBD4655A-257E-4297-30D4-6E71CEBA6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D047357E-AEFF-1B74-6663-4FB14A2BBCB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s2.info()</a:t>
            </a:r>
            <a:r>
              <a:rPr lang="ko-KR" altLang="en-US" dirty="0"/>
              <a:t>가 </a:t>
            </a:r>
            <a:r>
              <a:rPr lang="en-US" altLang="ko-KR" dirty="0"/>
              <a:t>call </a:t>
            </a:r>
            <a:r>
              <a:rPr lang="ko-KR" altLang="en-US" dirty="0"/>
              <a:t>되었을 때도 </a:t>
            </a:r>
            <a:r>
              <a:rPr lang="en-US" altLang="ko-KR" dirty="0"/>
              <a:t>s1.info() </a:t>
            </a:r>
            <a:r>
              <a:rPr lang="ko-KR" altLang="en-US" dirty="0"/>
              <a:t>때와 비슷한 형태의 동작이 일어납니다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646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0F0C1-402B-F398-B7D1-349885C3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47138A70-C7DA-ABB4-77BD-3E926995B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470D28DC-0524-24A6-B1E6-5796219C1F5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s2.info() </a:t>
            </a:r>
            <a:r>
              <a:rPr lang="ko-KR" altLang="en-US" dirty="0"/>
              <a:t>안에서 </a:t>
            </a:r>
            <a:r>
              <a:rPr lang="en-US" altLang="ko-KR" dirty="0"/>
              <a:t>s2.univ.hello() </a:t>
            </a:r>
            <a:r>
              <a:rPr lang="ko-KR" altLang="en-US" dirty="0"/>
              <a:t>를 </a:t>
            </a:r>
            <a:r>
              <a:rPr lang="en-US" altLang="ko-KR" dirty="0"/>
              <a:t>call</a:t>
            </a:r>
            <a:r>
              <a:rPr lang="ko-KR" altLang="en-US" dirty="0"/>
              <a:t>하게 되어 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en-US" altLang="ko-KR" dirty="0"/>
              <a:t>method</a:t>
            </a:r>
            <a:r>
              <a:rPr lang="ko-KR" altLang="en-US" dirty="0"/>
              <a:t>를 위한 </a:t>
            </a:r>
            <a:r>
              <a:rPr lang="en-US" altLang="ko-KR" dirty="0"/>
              <a:t>block</a:t>
            </a:r>
            <a:r>
              <a:rPr lang="ko-KR" altLang="en-US" dirty="0"/>
              <a:t>이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0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2D108-8B75-DEEB-A73B-6EB13F2BD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FAA30C90-29AB-D596-F500-4928339EF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6605EECC-6507-74DF-31D2-8258D5FC65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이제 최종적으로 </a:t>
            </a:r>
            <a:r>
              <a:rPr lang="en-US" altLang="ko-KR" dirty="0"/>
              <a:t>Test.main() </a:t>
            </a:r>
            <a:r>
              <a:rPr lang="ko-KR" altLang="en-US" dirty="0"/>
              <a:t>이 모두 끝나면 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Stack </a:t>
            </a:r>
            <a:r>
              <a:rPr lang="ko-KR" altLang="en-US" dirty="0"/>
              <a:t>안에 유일한 </a:t>
            </a:r>
            <a:r>
              <a:rPr lang="en-US" altLang="ko-KR" dirty="0"/>
              <a:t>block</a:t>
            </a:r>
            <a:r>
              <a:rPr lang="ko-KR" altLang="en-US" dirty="0"/>
              <a:t>인 </a:t>
            </a:r>
            <a:r>
              <a:rPr lang="en-US" altLang="ko-KR" dirty="0"/>
              <a:t>Test.main() block</a:t>
            </a:r>
            <a:r>
              <a:rPr lang="ko-KR" altLang="en-US" dirty="0"/>
              <a:t>을 </a:t>
            </a:r>
            <a:r>
              <a:rPr lang="en-US" altLang="ko-KR" dirty="0"/>
              <a:t>pop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Stack</a:t>
            </a:r>
            <a:r>
              <a:rPr lang="ko-KR" altLang="en-US" dirty="0"/>
              <a:t>은 </a:t>
            </a:r>
            <a:r>
              <a:rPr lang="en-US" altLang="ko-KR" dirty="0"/>
              <a:t>empty </a:t>
            </a:r>
            <a:r>
              <a:rPr lang="ko-KR" altLang="en-US" dirty="0"/>
              <a:t>상태가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이렇게 되면 프로그램 실행이 모두 끝난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20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7D92C-FAF8-7945-188E-98F86585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8AE154C8-7901-0727-5E84-B0350F088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1C298F62-A5D7-BEFA-1557-7682FE13275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 area</a:t>
            </a:r>
            <a:r>
              <a:rPr lang="ko-KR" altLang="en-US" dirty="0"/>
              <a:t>에는 하나의 </a:t>
            </a:r>
            <a:r>
              <a:rPr lang="en-US" altLang="ko-KR" dirty="0"/>
              <a:t>class</a:t>
            </a:r>
            <a:r>
              <a:rPr lang="ko-KR" altLang="en-US" dirty="0"/>
              <a:t>에서 생성되는 모든 </a:t>
            </a:r>
            <a:r>
              <a:rPr lang="en-US" altLang="ko-KR" dirty="0"/>
              <a:t>object</a:t>
            </a:r>
            <a:r>
              <a:rPr lang="ko-KR" altLang="en-US" dirty="0"/>
              <a:t>들이 함께 공유하는 정보가 저장됩니다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예를 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static variable</a:t>
            </a:r>
            <a:r>
              <a:rPr lang="ko-KR" altLang="en-US" dirty="0"/>
              <a:t>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constant</a:t>
            </a:r>
            <a:r>
              <a:rPr lang="ko-KR" altLang="en-US" dirty="0"/>
              <a:t>들과 같은 것들입니다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하나의 프로그램 내에 출현하는 모든 </a:t>
            </a:r>
            <a:r>
              <a:rPr lang="en-US" altLang="ko-KR" dirty="0"/>
              <a:t>String literal</a:t>
            </a:r>
            <a:r>
              <a:rPr lang="ko-KR" altLang="en-US" dirty="0"/>
              <a:t>들을 저장해 놓은 </a:t>
            </a:r>
            <a:r>
              <a:rPr lang="en-US" altLang="ko-KR" dirty="0"/>
              <a:t>String constants pool</a:t>
            </a:r>
            <a:r>
              <a:rPr lang="ko-KR" altLang="en-US" dirty="0"/>
              <a:t>도 여기에 존재합니다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10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74597-AC7F-7073-4EBF-2B751071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9AD537A2-7EE3-383D-EC24-BAAD68A26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9E45BF10-9CB6-FC4F-EF86-3AE139CCFEF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Heap</a:t>
            </a:r>
            <a:r>
              <a:rPr lang="ko-KR" altLang="en-US" dirty="0"/>
              <a:t>에는 </a:t>
            </a:r>
            <a:r>
              <a:rPr lang="en-US" altLang="ko-KR" dirty="0"/>
              <a:t>object</a:t>
            </a:r>
            <a:r>
              <a:rPr lang="ko-KR" altLang="en-US" dirty="0"/>
              <a:t>별로 달라지는 정보들이 저장됩니다</a:t>
            </a:r>
            <a:r>
              <a:rPr lang="en-US" altLang="ko-KR" dirty="0"/>
              <a:t>.</a:t>
            </a:r>
            <a:r>
              <a:rPr lang="ko-KR" altLang="en-US" dirty="0"/>
              <a:t> 예를 들면 </a:t>
            </a:r>
            <a:r>
              <a:rPr lang="en-US" altLang="ko-KR" dirty="0"/>
              <a:t>instance variable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나 </a:t>
            </a:r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등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16454-CE40-046C-46D4-2D81FDEF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A09094B6-6404-CC4A-68B2-56E0E66B8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89A6F208-8D49-19A5-427F-431D93A5F9D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Stack</a:t>
            </a:r>
            <a:r>
              <a:rPr lang="ko-KR" altLang="en-US" dirty="0"/>
              <a:t>에는 어떤 </a:t>
            </a:r>
            <a:r>
              <a:rPr lang="en-US" altLang="ko-KR" dirty="0"/>
              <a:t>method</a:t>
            </a:r>
            <a:r>
              <a:rPr lang="ko-KR" altLang="en-US" dirty="0"/>
              <a:t>가 </a:t>
            </a:r>
            <a:r>
              <a:rPr lang="en-US" altLang="ko-KR" dirty="0"/>
              <a:t>call </a:t>
            </a:r>
            <a:r>
              <a:rPr lang="ko-KR" altLang="en-US" dirty="0"/>
              <a:t>될 때마다 하나의 </a:t>
            </a:r>
            <a:r>
              <a:rPr lang="en-US" altLang="ko-KR" dirty="0"/>
              <a:t>block</a:t>
            </a:r>
            <a:r>
              <a:rPr lang="ko-KR" altLang="en-US" dirty="0"/>
              <a:t>이 생겼다가 </a:t>
            </a:r>
            <a:r>
              <a:rPr lang="en-US" altLang="ko-KR" dirty="0"/>
              <a:t>method</a:t>
            </a:r>
            <a:r>
              <a:rPr lang="ko-KR" altLang="en-US" dirty="0"/>
              <a:t>가 수행을 끝내면 그 </a:t>
            </a:r>
            <a:r>
              <a:rPr lang="en-US" altLang="ko-KR" dirty="0"/>
              <a:t>block</a:t>
            </a:r>
            <a:r>
              <a:rPr lang="ko-KR" altLang="en-US" dirty="0"/>
              <a:t>은 해제됩니다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method</a:t>
            </a:r>
            <a:r>
              <a:rPr lang="ko-KR" altLang="en-US" dirty="0"/>
              <a:t>가 </a:t>
            </a:r>
            <a:r>
              <a:rPr lang="en-US" altLang="ko-KR" dirty="0"/>
              <a:t>call</a:t>
            </a:r>
            <a:r>
              <a:rPr lang="ko-KR" altLang="en-US" dirty="0"/>
              <a:t>되는 순서에 따라 </a:t>
            </a:r>
            <a:r>
              <a:rPr lang="en-US" altLang="ko-KR" dirty="0"/>
              <a:t>block</a:t>
            </a:r>
            <a:r>
              <a:rPr lang="ko-KR" altLang="en-US" dirty="0"/>
              <a:t>들이 쌓여가는 것이 </a:t>
            </a:r>
            <a:r>
              <a:rPr lang="en-US" altLang="ko-KR" dirty="0"/>
              <a:t>stack </a:t>
            </a:r>
            <a:r>
              <a:rPr lang="ko-KR" altLang="en-US" dirty="0"/>
              <a:t>구조의 </a:t>
            </a:r>
            <a:r>
              <a:rPr lang="en-US" altLang="ko-KR" dirty="0"/>
              <a:t>LIFO </a:t>
            </a:r>
            <a:r>
              <a:rPr lang="ko-KR" altLang="en-US" dirty="0"/>
              <a:t>형태가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method block</a:t>
            </a:r>
            <a:r>
              <a:rPr lang="ko-KR" altLang="en-US" dirty="0"/>
              <a:t>에는 </a:t>
            </a:r>
            <a:r>
              <a:rPr lang="en-US" altLang="ko-KR" dirty="0"/>
              <a:t>parameter</a:t>
            </a:r>
            <a:r>
              <a:rPr lang="ko-KR" altLang="en-US" dirty="0"/>
              <a:t>와 </a:t>
            </a:r>
            <a:r>
              <a:rPr lang="en-US" altLang="ko-KR" dirty="0"/>
              <a:t>local variable</a:t>
            </a:r>
            <a:r>
              <a:rPr lang="ko-KR" altLang="en-US" dirty="0"/>
              <a:t>들의 </a:t>
            </a:r>
            <a:r>
              <a:rPr lang="en-US" altLang="ko-KR" dirty="0"/>
              <a:t>value</a:t>
            </a:r>
            <a:r>
              <a:rPr lang="ko-KR" altLang="en-US" dirty="0"/>
              <a:t>들이 저장됩니다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872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8862E-94AE-0758-2C91-C17AEEE5F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E012F71D-F6D0-2E64-1DAF-21EBE9D26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A91B2B1D-3AE6-A2BA-B384-04BDF684FD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PC Register</a:t>
            </a:r>
            <a:r>
              <a:rPr lang="ko-KR" altLang="en-US" dirty="0"/>
              <a:t> 구역에는 현재 수행되고 있는 명령어 주소인 </a:t>
            </a:r>
            <a:r>
              <a:rPr lang="en-US" altLang="ko-KR" dirty="0"/>
              <a:t>Program Counter,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가 저장됩니다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PC</a:t>
            </a:r>
            <a:r>
              <a:rPr lang="ko-KR" altLang="en-US" dirty="0"/>
              <a:t>에 대해서는 </a:t>
            </a:r>
            <a:r>
              <a:rPr lang="en-US" altLang="ko-KR" dirty="0"/>
              <a:t>01_2_IntroJava </a:t>
            </a:r>
            <a:r>
              <a:rPr lang="ko-KR" altLang="en-US" dirty="0"/>
              <a:t>의 </a:t>
            </a:r>
            <a:r>
              <a:rPr lang="en-US" altLang="ko-KR" dirty="0"/>
              <a:t>p.15</a:t>
            </a:r>
            <a:r>
              <a:rPr lang="ko-KR" altLang="en-US" dirty="0"/>
              <a:t>에서 다룬 적이 있으므로 참고하기 바랍니다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30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78B34-C4D9-C878-7229-4EA7F57F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D02C2A4F-006A-8E82-3F6D-B762089F0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E3B0B7D0-4C8F-2E00-33F0-0EBEE366173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Native Method Stack</a:t>
            </a:r>
            <a:r>
              <a:rPr lang="ko-KR" altLang="en-US" dirty="0"/>
              <a:t> 구역에는 </a:t>
            </a:r>
            <a:r>
              <a:rPr lang="en-US" altLang="ko-KR" dirty="0"/>
              <a:t>Java </a:t>
            </a:r>
            <a:r>
              <a:rPr lang="ko-KR" altLang="en-US" dirty="0"/>
              <a:t>언어 이외에 다른 언어로 구현되어 있는 </a:t>
            </a:r>
            <a:r>
              <a:rPr lang="en-US" altLang="ko-KR" dirty="0"/>
              <a:t>library</a:t>
            </a:r>
            <a:r>
              <a:rPr lang="ko-KR" altLang="en-US" dirty="0"/>
              <a:t>들</a:t>
            </a:r>
            <a:r>
              <a:rPr lang="en-US" altLang="ko-KR" dirty="0"/>
              <a:t>,</a:t>
            </a:r>
            <a:r>
              <a:rPr lang="ko-KR" altLang="en-US" dirty="0"/>
              <a:t> 예를 들면 </a:t>
            </a:r>
            <a:r>
              <a:rPr lang="en-US" altLang="ko-KR" dirty="0"/>
              <a:t>C, C++ </a:t>
            </a:r>
            <a:r>
              <a:rPr lang="ko-KR" altLang="en-US" dirty="0"/>
              <a:t>등으로 짜여진 것들을 </a:t>
            </a:r>
            <a:r>
              <a:rPr lang="en-US" altLang="ko-KR" dirty="0"/>
              <a:t>call</a:t>
            </a:r>
            <a:r>
              <a:rPr lang="ko-KR" altLang="en-US" dirty="0"/>
              <a:t>할 때 사용됩니다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817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28378-10AA-C940-9D41-B86912A75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>
            <a:extLst>
              <a:ext uri="{FF2B5EF4-FFF2-40B4-BE49-F238E27FC236}">
                <a16:creationId xmlns:a16="http://schemas.microsoft.com/office/drawing/2014/main" id="{AF69E0A2-96AE-93DD-BF38-8C54D0A91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7B6940C2-4BD2-6E6C-639A-6C282AFADBF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앞에서 설명한 </a:t>
            </a:r>
            <a:r>
              <a:rPr lang="en-US" altLang="ko-KR" dirty="0"/>
              <a:t>JVM Memory</a:t>
            </a:r>
            <a:r>
              <a:rPr lang="ko-KR" altLang="en-US" dirty="0"/>
              <a:t>의 다섯 구역에 대한 내용을 여기에 정리하였습니다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62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이제 실제 </a:t>
            </a:r>
            <a:r>
              <a:rPr lang="en-US" altLang="ko-KR" dirty="0"/>
              <a:t>example program</a:t>
            </a:r>
            <a:r>
              <a:rPr lang="ko-KR" altLang="en-US" dirty="0"/>
              <a:t>을 보면서 어떤 순간에 어떤 데이터가 </a:t>
            </a:r>
            <a:r>
              <a:rPr lang="en-US" altLang="ko-KR" dirty="0"/>
              <a:t>JVM Memory</a:t>
            </a:r>
            <a:r>
              <a:rPr lang="ko-KR" altLang="en-US" dirty="0"/>
              <a:t>의 어느 구역에 저장되는지를 파악해 보도록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Class Student</a:t>
            </a:r>
            <a:r>
              <a:rPr lang="ko-KR" altLang="en-US" dirty="0"/>
              <a:t>는 학생의 데이터를 가지고 있는 </a:t>
            </a:r>
            <a:r>
              <a:rPr lang="en-US" altLang="ko-KR" dirty="0"/>
              <a:t>class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String name</a:t>
            </a:r>
            <a:r>
              <a:rPr lang="ko-KR" altLang="en-US" dirty="0"/>
              <a:t>은 학생의 이름을 가지는 </a:t>
            </a:r>
            <a:r>
              <a:rPr lang="en-US" altLang="ko-KR" dirty="0"/>
              <a:t>instance variable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int id</a:t>
            </a:r>
            <a:r>
              <a:rPr lang="ko-KR" altLang="en-US" dirty="0"/>
              <a:t>는 학생의 학번을 가지는 </a:t>
            </a:r>
            <a:r>
              <a:rPr lang="en-US" altLang="ko-KR" dirty="0"/>
              <a:t>instance variable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University univ</a:t>
            </a:r>
            <a:r>
              <a:rPr lang="ko-KR" altLang="en-US" dirty="0"/>
              <a:t>는 학생이 다니는 대학의 정보를 가지는 </a:t>
            </a:r>
            <a:r>
              <a:rPr lang="en-US" altLang="ko-KR" dirty="0"/>
              <a:t>University class type</a:t>
            </a:r>
            <a:r>
              <a:rPr lang="ko-KR" altLang="en-US" dirty="0"/>
              <a:t>의 </a:t>
            </a:r>
            <a:r>
              <a:rPr lang="en-US" altLang="ko-KR" dirty="0"/>
              <a:t>instance variable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CONST</a:t>
            </a:r>
            <a:r>
              <a:rPr lang="ko-KR" altLang="en-US" dirty="0"/>
              <a:t>는 </a:t>
            </a:r>
            <a:r>
              <a:rPr lang="en-US" altLang="ko-KR" dirty="0"/>
              <a:t>named constant</a:t>
            </a:r>
            <a:r>
              <a:rPr lang="ko-KR" altLang="en-US" dirty="0"/>
              <a:t>로서 </a:t>
            </a:r>
            <a:r>
              <a:rPr lang="en-US" altLang="ko-KR" dirty="0"/>
              <a:t>static final</a:t>
            </a:r>
            <a:r>
              <a:rPr lang="ko-KR" altLang="en-US" dirty="0"/>
              <a:t>로 정의되었으며</a:t>
            </a:r>
            <a:r>
              <a:rPr lang="en-US" altLang="ko-KR" dirty="0"/>
              <a:t>,</a:t>
            </a:r>
            <a:r>
              <a:rPr lang="ko-KR" altLang="en-US" dirty="0"/>
              <a:t> 그 값은 </a:t>
            </a:r>
            <a:r>
              <a:rPr lang="en-US" altLang="ko-KR" dirty="0"/>
              <a:t>365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Student</a:t>
            </a:r>
            <a:r>
              <a:rPr lang="ko-KR" altLang="en-US" dirty="0"/>
              <a:t>의</a:t>
            </a:r>
            <a:r>
              <a:rPr lang="en-US" altLang="ko-KR" dirty="0"/>
              <a:t> set method</a:t>
            </a:r>
            <a:r>
              <a:rPr lang="ko-KR" altLang="en-US" dirty="0"/>
              <a:t>는 </a:t>
            </a:r>
            <a:r>
              <a:rPr lang="en-US" altLang="ko-KR" dirty="0"/>
              <a:t>name2, id2, univ2 </a:t>
            </a:r>
            <a:r>
              <a:rPr lang="ko-KR" altLang="en-US" dirty="0"/>
              <a:t>라는 세 개의 </a:t>
            </a:r>
            <a:r>
              <a:rPr lang="en-US" altLang="ko-KR" dirty="0"/>
              <a:t>parameter</a:t>
            </a:r>
            <a:r>
              <a:rPr lang="ko-KR" altLang="en-US" dirty="0"/>
              <a:t>를 받아 </a:t>
            </a:r>
            <a:r>
              <a:rPr lang="en-US" altLang="ko-KR" dirty="0"/>
              <a:t>student object</a:t>
            </a:r>
            <a:r>
              <a:rPr lang="ko-KR" altLang="en-US" dirty="0"/>
              <a:t>의 </a:t>
            </a:r>
            <a:r>
              <a:rPr lang="en-US" altLang="ko-KR" dirty="0"/>
              <a:t>name, id, univ</a:t>
            </a:r>
            <a:r>
              <a:rPr lang="ko-KR" altLang="en-US" dirty="0"/>
              <a:t>에 </a:t>
            </a:r>
            <a:r>
              <a:rPr lang="en-US" altLang="ko-KR" dirty="0"/>
              <a:t>assign</a:t>
            </a:r>
            <a:r>
              <a:rPr lang="ko-KR" altLang="en-US" dirty="0"/>
              <a:t> 해 주는 </a:t>
            </a:r>
            <a:r>
              <a:rPr lang="en-US" altLang="ko-KR" dirty="0"/>
              <a:t>method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info method</a:t>
            </a:r>
            <a:r>
              <a:rPr lang="ko-KR" altLang="en-US" dirty="0"/>
              <a:t>는</a:t>
            </a:r>
            <a:r>
              <a:rPr lang="en-US" altLang="ko-KR" dirty="0"/>
              <a:t> Student object</a:t>
            </a:r>
            <a:r>
              <a:rPr lang="ko-KR" altLang="en-US" dirty="0"/>
              <a:t>의 </a:t>
            </a:r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id, </a:t>
            </a:r>
            <a:r>
              <a:rPr lang="ko-KR" altLang="en-US" dirty="0"/>
              <a:t>그리고 </a:t>
            </a:r>
            <a:r>
              <a:rPr lang="en-US" altLang="ko-KR" dirty="0"/>
              <a:t>univ</a:t>
            </a:r>
            <a:r>
              <a:rPr lang="ko-KR" altLang="en-US" dirty="0"/>
              <a:t> 정보를 프린트 해 주는 </a:t>
            </a:r>
            <a:r>
              <a:rPr lang="en-US" altLang="ko-KR" dirty="0"/>
              <a:t>method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univ</a:t>
            </a:r>
            <a:r>
              <a:rPr lang="ko-KR" altLang="en-US" dirty="0"/>
              <a:t>의 정보는 </a:t>
            </a:r>
            <a:r>
              <a:rPr lang="en-US" altLang="ko-KR" dirty="0"/>
              <a:t>University class</a:t>
            </a:r>
            <a:r>
              <a:rPr lang="ko-KR" altLang="en-US" dirty="0"/>
              <a:t>의 </a:t>
            </a:r>
            <a:r>
              <a:rPr lang="en-US" altLang="ko-KR" dirty="0"/>
              <a:t>hello() method</a:t>
            </a:r>
            <a:r>
              <a:rPr lang="ko-KR" altLang="en-US" dirty="0"/>
              <a:t>를 </a:t>
            </a:r>
            <a:r>
              <a:rPr lang="en-US" altLang="ko-KR" dirty="0"/>
              <a:t>call</a:t>
            </a:r>
            <a:r>
              <a:rPr lang="ko-KR" altLang="en-US" dirty="0"/>
              <a:t>하여 </a:t>
            </a:r>
            <a:r>
              <a:rPr lang="en-US" altLang="ko-KR" dirty="0"/>
              <a:t>university</a:t>
            </a:r>
            <a:r>
              <a:rPr lang="ko-KR" altLang="en-US" dirty="0"/>
              <a:t>의 정보를 </a:t>
            </a:r>
            <a:r>
              <a:rPr lang="en-US" altLang="ko-KR" dirty="0"/>
              <a:t>String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받았습니다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한편 </a:t>
            </a:r>
            <a:r>
              <a:rPr lang="en-US" altLang="ko-KR" dirty="0"/>
              <a:t>University class</a:t>
            </a:r>
            <a:r>
              <a:rPr lang="ko-KR" altLang="en-US" dirty="0"/>
              <a:t>는 매우 간단한데</a:t>
            </a:r>
            <a:r>
              <a:rPr lang="en-US" altLang="ko-KR" dirty="0"/>
              <a:t>,</a:t>
            </a:r>
            <a:r>
              <a:rPr lang="ko-KR" altLang="en-US" dirty="0"/>
              <a:t> 먼저 </a:t>
            </a:r>
            <a:r>
              <a:rPr lang="en-US" altLang="ko-KR" dirty="0"/>
              <a:t>university</a:t>
            </a:r>
            <a:r>
              <a:rPr lang="ko-KR" altLang="en-US" dirty="0"/>
              <a:t>의 이름인 </a:t>
            </a:r>
            <a:r>
              <a:rPr lang="en-US" altLang="ko-KR" dirty="0"/>
              <a:t>String name instance variable</a:t>
            </a:r>
            <a:r>
              <a:rPr lang="ko-KR" altLang="en-US" dirty="0"/>
              <a:t>이 있고</a:t>
            </a:r>
            <a:endParaRPr lang="en-US" altLang="ko-KR" dirty="0"/>
          </a:p>
          <a:p>
            <a:r>
              <a:rPr lang="en-US" altLang="ko-KR" dirty="0"/>
              <a:t>Student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info() method</a:t>
            </a:r>
            <a:r>
              <a:rPr lang="ko-KR" altLang="en-US" dirty="0"/>
              <a:t>에서 사용된 </a:t>
            </a:r>
            <a:r>
              <a:rPr lang="en-US" altLang="ko-KR" dirty="0"/>
              <a:t>hello() method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hello() method</a:t>
            </a:r>
            <a:r>
              <a:rPr lang="ko-KR" altLang="en-US" dirty="0"/>
              <a:t>는 </a:t>
            </a:r>
            <a:r>
              <a:rPr lang="en-US" altLang="ko-KR" dirty="0"/>
              <a:t>“Hello” </a:t>
            </a:r>
            <a:r>
              <a:rPr lang="ko-KR" altLang="en-US" dirty="0"/>
              <a:t>라는 </a:t>
            </a:r>
            <a:r>
              <a:rPr lang="en-US" altLang="ko-KR" dirty="0"/>
              <a:t>String </a:t>
            </a:r>
            <a:r>
              <a:rPr lang="ko-KR" altLang="en-US" dirty="0"/>
              <a:t>뒤에 학교의 이름을 붙여서 하나의 </a:t>
            </a:r>
            <a:r>
              <a:rPr lang="en-US" altLang="ko-KR" dirty="0"/>
              <a:t>String</a:t>
            </a:r>
            <a:r>
              <a:rPr lang="ko-KR" altLang="en-US" dirty="0" err="1"/>
              <a:t>으로</a:t>
            </a:r>
            <a:r>
              <a:rPr lang="ko-KR" altLang="en-US" dirty="0"/>
              <a:t> 만들어 </a:t>
            </a:r>
            <a:r>
              <a:rPr lang="en-US" altLang="ko-KR" dirty="0"/>
              <a:t>return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6029" y="6477528"/>
            <a:ext cx="271779" cy="23964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578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>
            <a:spLocks noGrp="1"/>
          </p:cNvSpPr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r>
              <a:rPr dirty="0"/>
              <a:t>04_</a:t>
            </a:r>
            <a:r>
              <a:rPr lang="en-US" dirty="0"/>
              <a:t>2</a:t>
            </a:r>
            <a:r>
              <a:rPr dirty="0"/>
              <a:t> </a:t>
            </a:r>
            <a:r>
              <a:rPr lang="en-US" dirty="0"/>
              <a:t>Memory Structure</a:t>
            </a:r>
            <a:endParaRPr dirty="0"/>
          </a:p>
        </p:txBody>
      </p:sp>
      <p:sp>
        <p:nvSpPr>
          <p:cNvPr id="39" name="Subtitle 3"/>
          <p:cNvSpPr txBox="1">
            <a:spLocks noGrp="1"/>
          </p:cNvSpPr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r>
              <a:t>Object-Oriented Programming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A55EC-78CD-CEA9-2CD8-81D96EDFA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19BCE6C2-B1E8-36D9-9D09-E266C4800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(2)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3BC6A335-6119-FFE5-DE93-4CFC95938D3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8F505-6755-9F65-6360-BA22F9BCDB5A}"/>
              </a:ext>
            </a:extLst>
          </p:cNvPr>
          <p:cNvSpPr txBox="1"/>
          <p:nvPr/>
        </p:nvSpPr>
        <p:spPr>
          <a:xfrm>
            <a:off x="228600" y="1260229"/>
            <a:ext cx="5676900" cy="830997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main(String[] args)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</a:t>
            </a:r>
            <a:endParaRPr lang="en-US" altLang="ko-KR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6" name="표 1">
            <a:extLst>
              <a:ext uri="{FF2B5EF4-FFF2-40B4-BE49-F238E27FC236}">
                <a16:creationId xmlns:a16="http://schemas.microsoft.com/office/drawing/2014/main" id="{167BE07E-82B9-53E8-D54A-A81C63DED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071653"/>
              </p:ext>
            </p:extLst>
          </p:nvPr>
        </p:nvGraphicFramePr>
        <p:xfrm>
          <a:off x="5917730" y="1260229"/>
          <a:ext cx="5931370" cy="249063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8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0056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class Test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8515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6623B-A18D-13B0-9A35-9C8D7BD31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F4922479-1958-FB87-DBF2-6EFDE6A834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(3)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43256D05-10F5-4190-AD0C-A727C967691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DF47F-086D-50FB-8C26-ABE4E5CD9978}"/>
              </a:ext>
            </a:extLst>
          </p:cNvPr>
          <p:cNvSpPr txBox="1"/>
          <p:nvPr/>
        </p:nvSpPr>
        <p:spPr>
          <a:xfrm>
            <a:off x="228600" y="1260229"/>
            <a:ext cx="5676900" cy="861774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rPr lang="en-US" altLang="ko-KR" sz="1600" dirty="0"/>
              <a:t>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main(String[] args)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University u1 = </a:t>
            </a:r>
            <a:r>
              <a:rPr lang="en-US" altLang="ko-KR" sz="1600" dirty="0">
                <a:solidFill>
                  <a:srgbClr val="FF0000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</p:txBody>
      </p:sp>
      <p:graphicFrame>
        <p:nvGraphicFramePr>
          <p:cNvPr id="6" name="표 1">
            <a:extLst>
              <a:ext uri="{FF2B5EF4-FFF2-40B4-BE49-F238E27FC236}">
                <a16:creationId xmlns:a16="http://schemas.microsoft.com/office/drawing/2014/main" id="{4CF81021-634D-EA9B-6DE3-475D71A06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532521"/>
              </p:ext>
            </p:extLst>
          </p:nvPr>
        </p:nvGraphicFramePr>
        <p:xfrm>
          <a:off x="5917730" y="1260229"/>
          <a:ext cx="5931370" cy="249063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8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0056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45D90C-20F3-8937-9185-C028B335D3AB}"/>
              </a:ext>
            </a:extLst>
          </p:cNvPr>
          <p:cNvSpPr txBox="1"/>
          <p:nvPr/>
        </p:nvSpPr>
        <p:spPr>
          <a:xfrm>
            <a:off x="228600" y="4166610"/>
            <a:ext cx="5377721" cy="954107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US" altLang="ko-KR" sz="1400" dirty="0">
                <a:solidFill>
                  <a:srgbClr val="0B4F79"/>
                </a:solidFill>
                <a:latin typeface="Menlo" panose="020B0609030804020204" pitchFamily="49" charset="0"/>
              </a:rPr>
              <a:t> University {</a:t>
            </a:r>
          </a:p>
          <a:p>
            <a:r>
              <a:rPr lang="en-US" altLang="ko-KR" sz="1400" dirty="0">
                <a:latin typeface="Menlo" panose="020B0609030804020204" pitchFamily="49" charset="0"/>
              </a:rPr>
              <a:t>    String name;</a:t>
            </a:r>
          </a:p>
          <a:p>
            <a:r>
              <a:rPr lang="en-US" altLang="ko-KR" sz="1400" dirty="0">
                <a:latin typeface="Menlo" panose="020B0609030804020204" pitchFamily="49" charset="0"/>
              </a:rPr>
              <a:t>    String </a:t>
            </a:r>
            <a:r>
              <a:rPr lang="en-US" altLang="ko-KR" sz="1400" dirty="0">
                <a:solidFill>
                  <a:srgbClr val="0F68A0"/>
                </a:solidFill>
                <a:latin typeface="Menlo" panose="020B0609030804020204" pitchFamily="49" charset="0"/>
              </a:rPr>
              <a:t>hello</a:t>
            </a:r>
            <a:r>
              <a:rPr lang="en-US" altLang="ko-KR" sz="1400" dirty="0">
                <a:latin typeface="Menlo" panose="020B0609030804020204" pitchFamily="49" charset="0"/>
              </a:rPr>
              <a:t>() {  </a:t>
            </a:r>
            <a:r>
              <a:rPr lang="en-US" altLang="ko-KR" sz="14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C41A16"/>
                </a:solidFill>
                <a:latin typeface="Menlo" panose="020B0609030804020204" pitchFamily="49" charset="0"/>
              </a:rPr>
              <a:t>"Hello "</a:t>
            </a:r>
            <a:r>
              <a:rPr lang="en-US" altLang="ko-KR" sz="1400" dirty="0">
                <a:latin typeface="Menlo" panose="020B0609030804020204" pitchFamily="49" charset="0"/>
              </a:rPr>
              <a:t> + name;  }</a:t>
            </a:r>
          </a:p>
          <a:p>
            <a:r>
              <a:rPr lang="en-US" altLang="ko-KR" sz="1400" dirty="0"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7023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E8469-2526-74F8-9943-5F810897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6E537B54-36FB-034C-B600-D61792E67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(4)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26C3499D-9580-4A54-3B01-4AB17C17ACE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graphicFrame>
        <p:nvGraphicFramePr>
          <p:cNvPr id="6" name="표 1">
            <a:extLst>
              <a:ext uri="{FF2B5EF4-FFF2-40B4-BE49-F238E27FC236}">
                <a16:creationId xmlns:a16="http://schemas.microsoft.com/office/drawing/2014/main" id="{C1E2C607-96FC-B4D7-1233-90C61A476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525714"/>
              </p:ext>
            </p:extLst>
          </p:nvPr>
        </p:nvGraphicFramePr>
        <p:xfrm>
          <a:off x="5892800" y="1272488"/>
          <a:ext cx="5913144" cy="323580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50994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50994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50994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50994">
                <a:tc rowSpan="2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50994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52984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null,  </a:t>
                      </a:r>
                    </a:p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u2 = 0x464A7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B5A823-BBF6-940D-09B2-95ECCA4ED520}"/>
              </a:ext>
            </a:extLst>
          </p:cNvPr>
          <p:cNvSpPr txBox="1"/>
          <p:nvPr/>
        </p:nvSpPr>
        <p:spPr>
          <a:xfrm>
            <a:off x="266700" y="1272489"/>
            <a:ext cx="5626100" cy="1077218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University u2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</p:txBody>
      </p:sp>
    </p:spTree>
    <p:extLst>
      <p:ext uri="{BB962C8B-B14F-4D97-AF65-F5344CB8AC3E}">
        <p14:creationId xmlns:p14="http://schemas.microsoft.com/office/powerpoint/2010/main" val="12839374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2273-3768-CFBA-8F24-783F6408B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76501155-8E85-1C99-290E-593CC12008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(5)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4BD15A77-3C55-209A-C957-2C028C2EEAE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42EE1-1E43-4A16-5670-EEE21AFE491E}"/>
              </a:ext>
            </a:extLst>
          </p:cNvPr>
          <p:cNvSpPr txBox="1"/>
          <p:nvPr/>
        </p:nvSpPr>
        <p:spPr>
          <a:xfrm>
            <a:off x="254000" y="1165642"/>
            <a:ext cx="5613400" cy="1569660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        u1.name = "Yonsei";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        u2.name = "Korea";</a:t>
            </a:r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D692E8B5-07C5-FA38-D035-B4DF031EA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442958"/>
              </p:ext>
            </p:extLst>
          </p:nvPr>
        </p:nvGraphicFramePr>
        <p:xfrm>
          <a:off x="5867400" y="1165642"/>
          <a:ext cx="5913144" cy="297831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  “Korea”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2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“Korea”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u2 = 0x464A7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230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AB8C3-6055-8035-56C4-4C1FC6B5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7A8BEA23-EAB0-650A-84EA-B9DC57CF7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(6)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9903C2BF-AFA9-A1A7-60AD-D1AA97596C5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32E83-FC81-1106-121C-EF2E54EB6B8E}"/>
              </a:ext>
            </a:extLst>
          </p:cNvPr>
          <p:cNvSpPr txBox="1"/>
          <p:nvPr/>
        </p:nvSpPr>
        <p:spPr>
          <a:xfrm>
            <a:off x="233187" y="1165641"/>
            <a:ext cx="5600700" cy="2062103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args)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u1.name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"Yonsei"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u2.name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"Korea"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Student s1 = new Student();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        Student s2 = new Student();</a:t>
            </a:r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BD145692-4F7C-21EF-4A09-3FA36A782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250535"/>
              </p:ext>
            </p:extLst>
          </p:nvPr>
        </p:nvGraphicFramePr>
        <p:xfrm>
          <a:off x="5833887" y="1165641"/>
          <a:ext cx="5913144" cy="405236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628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Student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 = 365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 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“Yonsei”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s1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  ,  id =    , univ =   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025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s2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  ,  id =    , univ =   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94213"/>
                  </a:ext>
                </a:extLst>
              </a:tr>
              <a:tr h="612544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u2 = 0x464A7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 = 0x55555,  s2 = 0x77777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497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33696-FF79-0798-009D-A236CF920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9EB1E90F-9BDA-D78F-A385-566BF80EF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(7)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B0014832-AAA2-C7F5-752C-2F8DD021F23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44B45-D472-E59C-25F5-03D0D43FB195}"/>
              </a:ext>
            </a:extLst>
          </p:cNvPr>
          <p:cNvSpPr txBox="1"/>
          <p:nvPr/>
        </p:nvSpPr>
        <p:spPr>
          <a:xfrm>
            <a:off x="334787" y="1120676"/>
            <a:ext cx="5600700" cy="2308324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u1.name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"Yonsei"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u2.name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"Korea"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s1.set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"Tom"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89234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u1);</a:t>
            </a:r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5E9332A0-9BDD-454D-538E-383364266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317205"/>
              </p:ext>
            </p:extLst>
          </p:nvPr>
        </p:nvGraphicFramePr>
        <p:xfrm>
          <a:off x="5935487" y="1120676"/>
          <a:ext cx="5913144" cy="492935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Student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 = 365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 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“Yonsei”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“Tom”,  id=89234,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0xEF352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0253"/>
                  </a:ext>
                </a:extLst>
              </a:tr>
              <a:tr h="487998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  ,  id =    , univ =   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94213"/>
                  </a:ext>
                </a:extLst>
              </a:tr>
              <a:tr h="415106">
                <a:tc rowSpan="2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null, 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u2 = 0x464A7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 = 0x55555,  s2 = 0x77777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call s1.set()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34921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s1.set()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name2 = “Tom,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id2 = 89234,   univ2 = 0xEF352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0529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73785-6DE1-6A21-5548-A8B15F411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D12D138A-EEBF-8882-1A31-A207D04413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(8)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15E00634-99A0-AAC6-27A7-E466C0918AE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F2C28-4996-8F55-F449-8C644CDE78F7}"/>
              </a:ext>
            </a:extLst>
          </p:cNvPr>
          <p:cNvSpPr txBox="1"/>
          <p:nvPr/>
        </p:nvSpPr>
        <p:spPr>
          <a:xfrm>
            <a:off x="334787" y="1120676"/>
            <a:ext cx="5600700" cy="2308324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u1.name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"Yonsei"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u2.name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"Korea"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"Tom"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89234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u1);</a:t>
            </a:r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0230C556-E981-B1D9-9CE4-63815364C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929514"/>
              </p:ext>
            </p:extLst>
          </p:nvPr>
        </p:nvGraphicFramePr>
        <p:xfrm>
          <a:off x="5935487" y="1120676"/>
          <a:ext cx="5913144" cy="444135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Student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 = 365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 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“Yonsei”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“Tom”, id = 89234,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0xEF352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025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  ,  id =    , univ =    </a:t>
                      </a:r>
                    </a:p>
                    <a:p>
                      <a:pPr marL="0" indent="11113" algn="l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94213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u2 = 0x464A7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 = 0x55555,  s2 = 0x77777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090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C86CD-6D86-5A78-CC5C-44B1D4EB9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942BD618-0113-7BCB-E7F2-937E9A6BFA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(9)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ED05D942-42DD-7688-A96E-C8606B96FDB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01CC9317-BF07-0854-89AB-DD6FC4824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116859"/>
              </p:ext>
            </p:extLst>
          </p:nvPr>
        </p:nvGraphicFramePr>
        <p:xfrm>
          <a:off x="5935487" y="1120676"/>
          <a:ext cx="5913144" cy="492903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Student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 = 365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 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“Yonsei”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“Tom”, id = 89234,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0xEF352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025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“Jane”, id = 65342,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0x464A7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94213"/>
                  </a:ext>
                </a:extLst>
              </a:tr>
              <a:tr h="415106">
                <a:tc rowSpan="2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null, 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u2 = 0x464A7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 = 0x55555,  s2 = 0x77777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call s2.set()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42929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s2.set()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name2 = “Jane”, id2 = 65342,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univ2 = 0x464A7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D999BB-019F-06DD-3CE1-1A1C081261EF}"/>
              </a:ext>
            </a:extLst>
          </p:cNvPr>
          <p:cNvSpPr txBox="1"/>
          <p:nvPr/>
        </p:nvSpPr>
        <p:spPr>
          <a:xfrm>
            <a:off x="334787" y="1120676"/>
            <a:ext cx="5600700" cy="2554545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u1.name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"Yonsei"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u2.name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"Korea"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"Tom"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89234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u1);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s2.set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"Jane"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65342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u2);</a:t>
            </a:r>
          </a:p>
        </p:txBody>
      </p:sp>
    </p:spTree>
    <p:extLst>
      <p:ext uri="{BB962C8B-B14F-4D97-AF65-F5344CB8AC3E}">
        <p14:creationId xmlns:p14="http://schemas.microsoft.com/office/powerpoint/2010/main" val="15001011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C5CD4-C53D-6033-CB58-868169D0C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B90156F4-21A9-2C68-3A99-FE07D21F12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(10)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65EB6A08-AD03-ABCF-FEBB-4E8681DF373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CEEAEE50-3ADD-A105-AA1A-E266F960F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247784"/>
              </p:ext>
            </p:extLst>
          </p:nvPr>
        </p:nvGraphicFramePr>
        <p:xfrm>
          <a:off x="5935487" y="1120676"/>
          <a:ext cx="5913144" cy="419751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Student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 = 365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 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“Yonsei”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“Tom”, id = 89234,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0xEF352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025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“Jane”, id = 65342,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0x464A7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94213"/>
                  </a:ext>
                </a:extLst>
              </a:tr>
              <a:tr h="298501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u2 = 0x464A7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 = 0x55555,  s2 = 0x77777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4CDF0AA-D421-3916-05C0-6BE3D6A04821}"/>
              </a:ext>
            </a:extLst>
          </p:cNvPr>
          <p:cNvSpPr txBox="1"/>
          <p:nvPr/>
        </p:nvSpPr>
        <p:spPr>
          <a:xfrm>
            <a:off x="334787" y="1120676"/>
            <a:ext cx="5600700" cy="2554545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u1.name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"Yonsei"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u2.name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"Korea"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"Tom"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89234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u1);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s2.set(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"Jane"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65342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u2);</a:t>
            </a:r>
          </a:p>
        </p:txBody>
      </p:sp>
    </p:spTree>
    <p:extLst>
      <p:ext uri="{BB962C8B-B14F-4D97-AF65-F5344CB8AC3E}">
        <p14:creationId xmlns:p14="http://schemas.microsoft.com/office/powerpoint/2010/main" val="28129640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35FD-58EB-29C2-0541-98B9AA684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87EFCCEA-751F-88F5-A35F-5D10D99ED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(11)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22125174-7EEF-60B0-DAAC-C68E16510D8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498FF4DE-FA98-8420-F609-087874B0E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921877"/>
              </p:ext>
            </p:extLst>
          </p:nvPr>
        </p:nvGraphicFramePr>
        <p:xfrm>
          <a:off x="5935487" y="1120676"/>
          <a:ext cx="5913144" cy="485646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Student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 = 365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 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“Yonsei”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“Tom”, id = 89234,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0xEF352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025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“Jane”, id = 65342,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0x464A7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94213"/>
                  </a:ext>
                </a:extLst>
              </a:tr>
              <a:tr h="415106">
                <a:tc rowSpan="2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null,  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u2 = 0x464A7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 = 0x55555,  s2 = 0x77777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call s1.info()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s1.info()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call s1.univ.hello()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6492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3705AC-37FF-3A56-1D5A-2EFBE3A3350C}"/>
              </a:ext>
            </a:extLst>
          </p:cNvPr>
          <p:cNvSpPr txBox="1"/>
          <p:nvPr/>
        </p:nvSpPr>
        <p:spPr>
          <a:xfrm>
            <a:off x="334787" y="1120676"/>
            <a:ext cx="5600700" cy="2800767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u1.name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"Yonsei"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u2.name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"Korea"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"Tom"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89234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u1);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s2.set(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"Jane"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65342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u2);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  s1.info();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6AF2D-9768-BE88-A8C0-AF27A4D526EB}"/>
              </a:ext>
            </a:extLst>
          </p:cNvPr>
          <p:cNvSpPr txBox="1"/>
          <p:nvPr/>
        </p:nvSpPr>
        <p:spPr>
          <a:xfrm>
            <a:off x="343369" y="4211292"/>
            <a:ext cx="5592118" cy="954107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0F68A0"/>
                </a:solidFill>
                <a:latin typeface="Menlo" panose="020B0609030804020204" pitchFamily="49" charset="0"/>
              </a:rPr>
              <a:t>info</a:t>
            </a:r>
            <a:r>
              <a:rPr lang="en-US" altLang="ko-KR" sz="1400" dirty="0">
                <a:latin typeface="Menlo" panose="020B0609030804020204" pitchFamily="49" charset="0"/>
              </a:rPr>
              <a:t> () {</a:t>
            </a:r>
          </a:p>
          <a:p>
            <a:r>
              <a:rPr lang="en-US" altLang="ko-KR" sz="1400" dirty="0">
                <a:latin typeface="Menlo" panose="020B0609030804020204" pitchFamily="49" charset="0"/>
              </a:rPr>
              <a:t>        System.out.</a:t>
            </a:r>
            <a:r>
              <a:rPr lang="en-US" altLang="ko-KR" sz="1400" dirty="0">
                <a:solidFill>
                  <a:srgbClr val="0F68A0"/>
                </a:solidFill>
                <a:latin typeface="Menlo" panose="020B0609030804020204" pitchFamily="49" charset="0"/>
              </a:rPr>
              <a:t>println</a:t>
            </a:r>
            <a:r>
              <a:rPr lang="en-US" altLang="ko-KR" sz="1400" dirty="0">
                <a:latin typeface="Menlo" panose="020B0609030804020204" pitchFamily="49" charset="0"/>
              </a:rPr>
              <a:t>(name + </a:t>
            </a:r>
            <a:r>
              <a:rPr lang="en-US" altLang="ko-KR" sz="1400" dirty="0">
                <a:solidFill>
                  <a:srgbClr val="C41A16"/>
                </a:solidFill>
                <a:latin typeface="Menlo" panose="020B0609030804020204" pitchFamily="49" charset="0"/>
              </a:rPr>
              <a:t>" "</a:t>
            </a:r>
            <a:r>
              <a:rPr lang="en-US" altLang="ko-KR" sz="1400" dirty="0">
                <a:latin typeface="Menlo" panose="020B0609030804020204" pitchFamily="49" charset="0"/>
              </a:rPr>
              <a:t> + id + </a:t>
            </a:r>
          </a:p>
          <a:p>
            <a:r>
              <a:rPr lang="en-US" altLang="ko-KR" sz="1400" dirty="0">
                <a:solidFill>
                  <a:srgbClr val="C41A16"/>
                </a:solidFill>
                <a:latin typeface="Menlo" panose="020B0609030804020204" pitchFamily="49" charset="0"/>
              </a:rPr>
              <a:t>                           " "</a:t>
            </a:r>
            <a:r>
              <a:rPr lang="en-US" altLang="ko-KR" sz="1400" dirty="0">
                <a:latin typeface="Menlo" panose="020B0609030804020204" pitchFamily="49" charset="0"/>
              </a:rPr>
              <a:t> + univ.hello());</a:t>
            </a:r>
          </a:p>
          <a:p>
            <a:r>
              <a:rPr lang="en-US" altLang="ko-KR" sz="1400" dirty="0">
                <a:latin typeface="Menlo" panose="020B060903080402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9965373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5CF5B-B703-3191-BA01-0AB50C3D3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6966661C-4ACE-15C8-98E9-6D1F81ED75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Memory Structure of Java (JVM)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997FD2E9-37A2-8911-4A6B-D0D85E18475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graphicFrame>
        <p:nvGraphicFramePr>
          <p:cNvPr id="72" name="표 1">
            <a:extLst>
              <a:ext uri="{FF2B5EF4-FFF2-40B4-BE49-F238E27FC236}">
                <a16:creationId xmlns:a16="http://schemas.microsoft.com/office/drawing/2014/main" id="{300E0E96-4BFC-4006-BFFE-04CCAC6F2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446518"/>
              </p:ext>
            </p:extLst>
          </p:nvPr>
        </p:nvGraphicFramePr>
        <p:xfrm>
          <a:off x="608611" y="1221040"/>
          <a:ext cx="3319411" cy="41510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31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</a:p>
                  </a:txBody>
                  <a:tcPr marL="0" marR="0" marT="0" marB="0" anchor="ctr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56891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387243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PC Register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99325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Native Method</a:t>
                      </a:r>
                    </a:p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498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7677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DBFBB-D930-777B-8591-8E39F3D6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8B2FAE30-A413-870F-1B36-1B3FECCAE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(12)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62B444D3-C715-A1D5-6BF2-32061F0E964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86595C91-F14A-8B3B-F21E-4D2D91369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750753"/>
              </p:ext>
            </p:extLst>
          </p:nvPr>
        </p:nvGraphicFramePr>
        <p:xfrm>
          <a:off x="5935487" y="1120676"/>
          <a:ext cx="5913144" cy="50277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Student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 = 365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  “Korea”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“Hello”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“Yonsei”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“Tom”, id = 89234,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0xEF352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025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“Jane”, id = 65342, 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0x464A7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94213"/>
                  </a:ext>
                </a:extLst>
              </a:tr>
              <a:tr h="415106">
                <a:tc rowSpan="3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null,  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u2 = 0x464A7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 = 0x55555,  s2 = 0x77777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43817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s1.info()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call s1.univ.hello()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s1.univ.hello()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6492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284AAD-AFA0-DDBA-784B-68E945E91E55}"/>
              </a:ext>
            </a:extLst>
          </p:cNvPr>
          <p:cNvSpPr txBox="1"/>
          <p:nvPr/>
        </p:nvSpPr>
        <p:spPr>
          <a:xfrm>
            <a:off x="334787" y="1120676"/>
            <a:ext cx="5600700" cy="2800767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u1.name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"Yonsei"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u2.name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"Korea"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"Tom"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89234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u1);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s2.set(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"Jane"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65342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u2);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>
                <a:effectLst/>
                <a:latin typeface="Menlo" panose="020B0609030804020204" pitchFamily="49" charset="0"/>
              </a:rPr>
              <a:t>s1.info();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37D54-048E-A212-6A6E-A15572170C80}"/>
              </a:ext>
            </a:extLst>
          </p:cNvPr>
          <p:cNvSpPr txBox="1"/>
          <p:nvPr/>
        </p:nvSpPr>
        <p:spPr>
          <a:xfrm>
            <a:off x="334787" y="4211581"/>
            <a:ext cx="5377721" cy="954107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US" altLang="ko-KR" sz="1400" dirty="0">
                <a:solidFill>
                  <a:srgbClr val="0B4F79"/>
                </a:solidFill>
                <a:latin typeface="Menlo" panose="020B0609030804020204" pitchFamily="49" charset="0"/>
              </a:rPr>
              <a:t> University {</a:t>
            </a:r>
          </a:p>
          <a:p>
            <a:r>
              <a:rPr lang="en-US" altLang="ko-KR" sz="1400" dirty="0">
                <a:latin typeface="Menlo" panose="020B0609030804020204" pitchFamily="49" charset="0"/>
              </a:rPr>
              <a:t>    String name;</a:t>
            </a:r>
          </a:p>
          <a:p>
            <a:r>
              <a:rPr lang="en-US" altLang="ko-KR" sz="1400" dirty="0">
                <a:latin typeface="Menlo" panose="020B0609030804020204" pitchFamily="49" charset="0"/>
              </a:rPr>
              <a:t>    String </a:t>
            </a:r>
            <a:r>
              <a:rPr lang="en-US" altLang="ko-KR" sz="1400" dirty="0">
                <a:solidFill>
                  <a:srgbClr val="0F68A0"/>
                </a:solidFill>
                <a:latin typeface="Menlo" panose="020B0609030804020204" pitchFamily="49" charset="0"/>
              </a:rPr>
              <a:t>hello</a:t>
            </a:r>
            <a:r>
              <a:rPr lang="en-US" altLang="ko-KR" sz="1400" dirty="0">
                <a:latin typeface="Menlo" panose="020B0609030804020204" pitchFamily="49" charset="0"/>
              </a:rPr>
              <a:t>() {  </a:t>
            </a:r>
            <a:r>
              <a:rPr lang="en-US" altLang="ko-KR" sz="14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400" dirty="0"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C41A16"/>
                </a:solidFill>
                <a:latin typeface="Menlo" panose="020B0609030804020204" pitchFamily="49" charset="0"/>
              </a:rPr>
              <a:t>"Hello "</a:t>
            </a:r>
            <a:r>
              <a:rPr lang="en-US" altLang="ko-KR" sz="1400" dirty="0">
                <a:latin typeface="Menlo" panose="020B0609030804020204" pitchFamily="49" charset="0"/>
              </a:rPr>
              <a:t> + name;  }</a:t>
            </a:r>
          </a:p>
          <a:p>
            <a:r>
              <a:rPr lang="en-US" altLang="ko-KR" sz="1400" dirty="0"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16839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B96C3-9DF3-DF59-130A-1E9CD981C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19FC0C38-AB1C-5A1F-1459-7D161F4579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(13)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13AB9C21-8FB5-E07C-54C8-6D7B1A2E805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02E3BB3A-9869-EC97-A439-8E484768F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330026"/>
              </p:ext>
            </p:extLst>
          </p:nvPr>
        </p:nvGraphicFramePr>
        <p:xfrm>
          <a:off x="5935487" y="1120676"/>
          <a:ext cx="5913144" cy="419751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Student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 = 365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  “Korea”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”Hello” 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“Yonsei”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“Tom”, id = 89234,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0xEF352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025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“Jane”, id = 65342, 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0x464A7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94213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null,  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u2 = 0x464A7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 = 0x55555,  s2 = 0x77777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8DE125-5357-2457-0AF8-5079A919FF6E}"/>
              </a:ext>
            </a:extLst>
          </p:cNvPr>
          <p:cNvSpPr txBox="1"/>
          <p:nvPr/>
        </p:nvSpPr>
        <p:spPr>
          <a:xfrm>
            <a:off x="334787" y="1120676"/>
            <a:ext cx="5600700" cy="2800767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u1.name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"Yonsei"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u2.name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"Korea"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"Tom"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89234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u1);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s2.set(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"Jane"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65342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u2);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s1.info();</a:t>
            </a:r>
          </a:p>
        </p:txBody>
      </p:sp>
    </p:spTree>
    <p:extLst>
      <p:ext uri="{BB962C8B-B14F-4D97-AF65-F5344CB8AC3E}">
        <p14:creationId xmlns:p14="http://schemas.microsoft.com/office/powerpoint/2010/main" val="24411681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32628-319C-04C6-C00B-8445FAFA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B80FADCC-F09D-775D-2B92-7802049D4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(14)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0A1CE171-4A38-F705-F2BF-E1E79F24680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2B65C281-DDA0-3D36-9F95-3A8944AF0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496884"/>
              </p:ext>
            </p:extLst>
          </p:nvPr>
        </p:nvGraphicFramePr>
        <p:xfrm>
          <a:off x="5935487" y="1120676"/>
          <a:ext cx="5913144" cy="485646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Student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 = 365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  “Korea”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”Hello” 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“Yonsei”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“Tom”, id = 89234,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0xEF352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025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“Jane”, id = 65342, 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0x464A7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94213"/>
                  </a:ext>
                </a:extLst>
              </a:tr>
              <a:tr h="415106">
                <a:tc rowSpan="2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null,  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u2 = 0x464A7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 = 0x55555,  s2 = 0x77777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call s2.info()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23068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s2.info()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C316205-DFDE-8433-E3E3-B0F41B1504DA}"/>
              </a:ext>
            </a:extLst>
          </p:cNvPr>
          <p:cNvSpPr txBox="1"/>
          <p:nvPr/>
        </p:nvSpPr>
        <p:spPr>
          <a:xfrm>
            <a:off x="343369" y="1120676"/>
            <a:ext cx="5600700" cy="3662541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u1.name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"Yonsei"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u2.name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"Korea"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"Tom"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89234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u1);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s2.set(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"Jane"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65342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u2);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s1.info();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        s2.info();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4524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669A6-3C68-4CC6-2394-FA4E408D9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5AFF801D-7DD7-DF2D-EF3A-CEE0BB933A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(15)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194490D2-383E-92D2-56A7-72CD8568666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F029104C-90C1-6DD4-0365-840D0A028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353878"/>
              </p:ext>
            </p:extLst>
          </p:nvPr>
        </p:nvGraphicFramePr>
        <p:xfrm>
          <a:off x="5935487" y="1120676"/>
          <a:ext cx="5913144" cy="50277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Student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 = 365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“Yonsei”  “Korea”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”Hello” 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“Yonsei”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“Tom”, id = 89234,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0xEF352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025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“Jane”, id = 65342, 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0x464A7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94213"/>
                  </a:ext>
                </a:extLst>
              </a:tr>
              <a:tr h="415106">
                <a:tc rowSpan="3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Test.main()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args = null,  </a:t>
                      </a:r>
                    </a:p>
                    <a:p>
                      <a:pPr marL="0" marR="0" lvl="0" indent="11113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u1 = 0xEF352,  u2 = 0x464A7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s1 = 0x55555,  s2 = 0x77777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226566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s2.info()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call s2.univ.hello()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s2.univ.hello()</a:t>
                      </a:r>
                      <a:endParaRPr sz="1600" dirty="0">
                        <a:solidFill>
                          <a:srgbClr val="FF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7571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BA6AE10-F2DC-3587-0274-F3410B7B7D77}"/>
              </a:ext>
            </a:extLst>
          </p:cNvPr>
          <p:cNvSpPr txBox="1"/>
          <p:nvPr/>
        </p:nvSpPr>
        <p:spPr>
          <a:xfrm>
            <a:off x="343369" y="1120676"/>
            <a:ext cx="5600700" cy="3662541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u1.name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"Yonsei"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u2.name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"Korea"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"Tom"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89234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u1);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s2.set(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"Jane"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65342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u2);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s1.info();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s2.info();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4821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9EFED-085B-C0B7-F91D-909EECB2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10A75969-F1F6-A274-FD0E-D875EE762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(16)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1517B6E4-7AD3-C441-FBAC-9388B0E240C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788293CF-BC94-B47A-4A76-41701089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12400"/>
              </p:ext>
            </p:extLst>
          </p:nvPr>
        </p:nvGraphicFramePr>
        <p:xfrm>
          <a:off x="5935487" y="1120676"/>
          <a:ext cx="5913144" cy="38811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69">
                  <a:extLst>
                    <a:ext uri="{9D8B030D-6E8A-4147-A177-3AD203B41FA5}">
                      <a16:colId xmlns:a16="http://schemas.microsoft.com/office/drawing/2014/main" val="2503733977"/>
                    </a:ext>
                  </a:extLst>
                </a:gridCol>
              </a:tblGrid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Test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static method main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University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392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 Student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 = 365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72985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 const pool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”Hello”  “Yonsei” 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4817"/>
                  </a:ext>
                </a:extLst>
              </a:tr>
              <a:tr h="415106">
                <a:tc rowSpan="4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“Yonsei”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39842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University u2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“Korea”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4867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s1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“Tom”, id = 89234,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0xEF352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0253"/>
                  </a:ext>
                </a:extLst>
              </a:tr>
              <a:tr h="415106">
                <a:tc vMerge="1"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 s2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 = “Jane”, id = 65342, </a:t>
                      </a:r>
                    </a:p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univ = 0x464A7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94213"/>
                  </a:ext>
                </a:extLst>
              </a:tr>
              <a:tr h="415106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882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AF9218E-0193-05DA-9047-65603143418E}"/>
              </a:ext>
            </a:extLst>
          </p:cNvPr>
          <p:cNvSpPr txBox="1"/>
          <p:nvPr/>
        </p:nvSpPr>
        <p:spPr>
          <a:xfrm>
            <a:off x="343369" y="1120676"/>
            <a:ext cx="5600700" cy="3662541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(String[] args) {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University u2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University();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u1.name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"Yonsei"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u2.name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"Korea"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s1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Student s2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Student();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"Tom"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89234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u1);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s2.set(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"Jane"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65342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u2);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s1.info();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s2.info();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4676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57B06-3672-CE2F-737F-68787E741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DC4E442F-F4E9-9839-E19C-4392FEF0E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Memory Structure of Java (JVM)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50A4F5C0-F30D-C570-E2DB-D83AEF9C6FC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graphicFrame>
        <p:nvGraphicFramePr>
          <p:cNvPr id="72" name="표 1">
            <a:extLst>
              <a:ext uri="{FF2B5EF4-FFF2-40B4-BE49-F238E27FC236}">
                <a16:creationId xmlns:a16="http://schemas.microsoft.com/office/drawing/2014/main" id="{7BF4A62B-0887-6A82-401B-C4E7BDDF9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555636"/>
              </p:ext>
            </p:extLst>
          </p:nvPr>
        </p:nvGraphicFramePr>
        <p:xfrm>
          <a:off x="608611" y="1221040"/>
          <a:ext cx="11134898" cy="41510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38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2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들이 공통으로 공유하는 정보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(static vars, constants)</a:t>
                      </a:r>
                    </a:p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 constants (literals) pool</a:t>
                      </a: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456891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387243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PC Register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99325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Native Method</a:t>
                      </a:r>
                    </a:p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498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211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75A26-F3D3-5687-2DC6-1D77DCD2D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B6A6CDB0-D2A2-3FB1-028B-493759940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Memory Structure of Java (JVM)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829B6453-7645-9AD4-3B13-9825FBC1403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graphicFrame>
        <p:nvGraphicFramePr>
          <p:cNvPr id="72" name="표 1">
            <a:extLst>
              <a:ext uri="{FF2B5EF4-FFF2-40B4-BE49-F238E27FC236}">
                <a16:creationId xmlns:a16="http://schemas.microsoft.com/office/drawing/2014/main" id="{A0FAC912-CF1C-15B0-FA90-0571DF134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407129"/>
              </p:ext>
            </p:extLst>
          </p:nvPr>
        </p:nvGraphicFramePr>
        <p:xfrm>
          <a:off x="608611" y="1221040"/>
          <a:ext cx="10928792" cy="41510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31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별 정보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instance variable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의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value, arrays</a:t>
                      </a: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56891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387243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PC Register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99325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Native Method</a:t>
                      </a:r>
                    </a:p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498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159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AB81E-5657-7B6D-F2DE-608D5B06A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DCAC5575-536B-00AC-5AA8-9269F5B32B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Memory Structure of Java (JVM)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C3D71415-6488-2512-CD9F-A86CBDE984C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graphicFrame>
        <p:nvGraphicFramePr>
          <p:cNvPr id="72" name="표 1">
            <a:extLst>
              <a:ext uri="{FF2B5EF4-FFF2-40B4-BE49-F238E27FC236}">
                <a16:creationId xmlns:a16="http://schemas.microsoft.com/office/drawing/2014/main" id="{815E850E-D747-4AF7-0124-B69EA5039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256629"/>
              </p:ext>
            </p:extLst>
          </p:nvPr>
        </p:nvGraphicFramePr>
        <p:xfrm>
          <a:off x="608611" y="1221040"/>
          <a:ext cx="10928792" cy="41510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31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456891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call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된 </a:t>
                      </a: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별 정보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parameter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와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local variable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의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387243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PC Register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99325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Native Method</a:t>
                      </a:r>
                    </a:p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498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7166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A62BD-B4FA-F2C1-850F-027E58160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F7032D1A-A0FB-559A-DF58-6627DC5D0F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Memory Structure of Java (JVM)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DA8C431E-4442-502C-1113-B6272E97698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graphicFrame>
        <p:nvGraphicFramePr>
          <p:cNvPr id="72" name="표 1">
            <a:extLst>
              <a:ext uri="{FF2B5EF4-FFF2-40B4-BE49-F238E27FC236}">
                <a16:creationId xmlns:a16="http://schemas.microsoft.com/office/drawing/2014/main" id="{5AD9533E-36F9-F0E0-38D2-954D5DEBD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66657"/>
              </p:ext>
            </p:extLst>
          </p:nvPr>
        </p:nvGraphicFramePr>
        <p:xfrm>
          <a:off x="608611" y="1221040"/>
          <a:ext cx="10928792" cy="41510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31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456891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387243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PC Register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PC (Program Counter)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: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현재 수행되고 있는 명령어 주소</a:t>
                      </a:r>
                      <a:endParaRPr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99325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Native Method</a:t>
                      </a:r>
                    </a:p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498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9732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A5431-D5CF-4F51-7EFB-12F72FFF1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ECB259FD-2A71-3C85-BFB5-C233DB2FAC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Memory Structure of Java (JVM)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26E55B76-AEB9-0EFA-EE5D-F37F1BCB4E2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graphicFrame>
        <p:nvGraphicFramePr>
          <p:cNvPr id="72" name="표 1">
            <a:extLst>
              <a:ext uri="{FF2B5EF4-FFF2-40B4-BE49-F238E27FC236}">
                <a16:creationId xmlns:a16="http://schemas.microsoft.com/office/drawing/2014/main" id="{64F5063F-00B8-8109-7921-C96A80E0B1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560024"/>
              </p:ext>
            </p:extLst>
          </p:nvPr>
        </p:nvGraphicFramePr>
        <p:xfrm>
          <a:off x="608611" y="1221040"/>
          <a:ext cx="10928792" cy="41510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31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456891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387243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PC Register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endParaRPr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99325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Native Method</a:t>
                      </a:r>
                    </a:p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Java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이외에 다른 언어 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library (C, C++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등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call 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때 사용</a:t>
                      </a:r>
                      <a:endParaRPr sz="2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498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7021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A59C4-3392-95B7-4317-B3CB665BF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>
            <a:extLst>
              <a:ext uri="{FF2B5EF4-FFF2-40B4-BE49-F238E27FC236}">
                <a16:creationId xmlns:a16="http://schemas.microsoft.com/office/drawing/2014/main" id="{22D65058-53B3-EC48-1ADC-745CBCAA58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Memory Structure of Java (JVM)</a:t>
            </a:r>
            <a:endParaRPr dirty="0"/>
          </a:p>
        </p:txBody>
      </p:sp>
      <p:sp>
        <p:nvSpPr>
          <p:cNvPr id="70" name="슬라이드 번호">
            <a:extLst>
              <a:ext uri="{FF2B5EF4-FFF2-40B4-BE49-F238E27FC236}">
                <a16:creationId xmlns:a16="http://schemas.microsoft.com/office/drawing/2014/main" id="{4AE43505-0B80-B784-9AC4-C7A7B1433FB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graphicFrame>
        <p:nvGraphicFramePr>
          <p:cNvPr id="72" name="표 1">
            <a:extLst>
              <a:ext uri="{FF2B5EF4-FFF2-40B4-BE49-F238E27FC236}">
                <a16:creationId xmlns:a16="http://schemas.microsoft.com/office/drawing/2014/main" id="{BC62A141-CB50-5256-A058-85B419DEF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734174"/>
              </p:ext>
            </p:extLst>
          </p:nvPr>
        </p:nvGraphicFramePr>
        <p:xfrm>
          <a:off x="608610" y="1221040"/>
          <a:ext cx="11213275" cy="454004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86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Area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 object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들이 공통으로 공유하는 정보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(static vars, constants)</a:t>
                      </a:r>
                    </a:p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 constants (literals) pool</a:t>
                      </a:r>
                      <a:endParaRPr lang="en-US" altLang="ko-KR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457200" algn="l">
                        <a:defRPr sz="18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  <a:endParaRPr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별 정보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instance variable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의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value, arrays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56891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call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된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별 정보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parameter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와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local variable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의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387243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PC Register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PC (Program Counter)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: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현재 수행되고 있는 명령어 주소</a:t>
                      </a:r>
                      <a:endParaRPr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99325"/>
                  </a:ext>
                </a:extLst>
              </a:tr>
              <a:tr h="830212"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Native Method</a:t>
                      </a:r>
                    </a:p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Stack</a:t>
                      </a: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113" algn="ctr">
                        <a:tabLst/>
                        <a:defRPr sz="1800"/>
                      </a:pPr>
                      <a:r>
                        <a:rPr lang="en-US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Java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이외에 다른 언어 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library (C, C++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등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call 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때 사용</a:t>
                      </a:r>
                      <a:endParaRPr sz="20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498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8737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(1)</a:t>
            </a:r>
            <a:endParaRPr dirty="0"/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1A508-58A8-A770-2606-FEBFD1156F28}"/>
              </a:ext>
            </a:extLst>
          </p:cNvPr>
          <p:cNvSpPr txBox="1"/>
          <p:nvPr/>
        </p:nvSpPr>
        <p:spPr>
          <a:xfrm>
            <a:off x="551383" y="1063736"/>
            <a:ext cx="9392718" cy="5078313"/>
          </a:xfrm>
          <a:prstGeom prst="rect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0B4F79"/>
                </a:solidFill>
                <a:latin typeface="Menlo" panose="020B0609030804020204" pitchFamily="49" charset="0"/>
              </a:rPr>
              <a:t> Student {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String name;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US" altLang="ko-KR" dirty="0">
                <a:latin typeface="Menlo" panose="020B0609030804020204" pitchFamily="49" charset="0"/>
              </a:rPr>
              <a:t> id;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University univ;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-US" altLang="ko-KR" dirty="0"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final</a:t>
            </a:r>
            <a:r>
              <a:rPr lang="en-US" altLang="ko-KR" dirty="0"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US" altLang="ko-KR" dirty="0">
                <a:latin typeface="Menlo" panose="020B0609030804020204" pitchFamily="49" charset="0"/>
              </a:rPr>
              <a:t> CONST = </a:t>
            </a:r>
            <a:r>
              <a:rPr lang="en-US" altLang="ko-KR" dirty="0">
                <a:solidFill>
                  <a:srgbClr val="1C00CF"/>
                </a:solidFill>
                <a:latin typeface="Menlo" panose="020B0609030804020204" pitchFamily="49" charset="0"/>
              </a:rPr>
              <a:t>365</a:t>
            </a:r>
            <a:r>
              <a:rPr lang="en-US" altLang="ko-KR" dirty="0"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   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-US" altLang="ko-KR" dirty="0"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F68A0"/>
                </a:solidFill>
                <a:latin typeface="Menlo" panose="020B0609030804020204" pitchFamily="49" charset="0"/>
              </a:rPr>
              <a:t>set</a:t>
            </a:r>
            <a:r>
              <a:rPr lang="en-US" altLang="ko-KR" dirty="0">
                <a:latin typeface="Menlo" panose="020B0609030804020204" pitchFamily="49" charset="0"/>
              </a:rPr>
              <a:t> (String name2, </a:t>
            </a:r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-US" altLang="ko-KR" dirty="0">
                <a:latin typeface="Menlo" panose="020B0609030804020204" pitchFamily="49" charset="0"/>
              </a:rPr>
              <a:t> id2, University univ2){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    name = name2;   id = id2;   univ = univ2;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-US" altLang="ko-KR" dirty="0"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F68A0"/>
                </a:solidFill>
                <a:latin typeface="Menlo" panose="020B0609030804020204" pitchFamily="49" charset="0"/>
              </a:rPr>
              <a:t>info</a:t>
            </a:r>
            <a:r>
              <a:rPr lang="en-US" altLang="ko-KR" dirty="0">
                <a:latin typeface="Menlo" panose="020B0609030804020204" pitchFamily="49" charset="0"/>
              </a:rPr>
              <a:t> () {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    </a:t>
            </a:r>
            <a:r>
              <a:rPr lang="en-US" altLang="ko-KR" dirty="0" err="1">
                <a:latin typeface="Menlo" panose="020B0609030804020204" pitchFamily="49" charset="0"/>
              </a:rPr>
              <a:t>System.out.</a:t>
            </a:r>
            <a:r>
              <a:rPr lang="en-US" altLang="ko-KR" dirty="0" err="1">
                <a:solidFill>
                  <a:srgbClr val="0F68A0"/>
                </a:solidFill>
                <a:latin typeface="Menlo" panose="020B0609030804020204" pitchFamily="49" charset="0"/>
              </a:rPr>
              <a:t>println</a:t>
            </a:r>
            <a:r>
              <a:rPr lang="en-US" altLang="ko-KR" dirty="0">
                <a:latin typeface="Menlo" panose="020B0609030804020204" pitchFamily="49" charset="0"/>
              </a:rPr>
              <a:t>(name + </a:t>
            </a:r>
            <a:r>
              <a:rPr lang="en-US" altLang="ko-KR" dirty="0">
                <a:solidFill>
                  <a:srgbClr val="C41A16"/>
                </a:solidFill>
                <a:latin typeface="Menlo" panose="020B0609030804020204" pitchFamily="49" charset="0"/>
              </a:rPr>
              <a:t>" "</a:t>
            </a:r>
            <a:r>
              <a:rPr lang="en-US" altLang="ko-KR" dirty="0">
                <a:latin typeface="Menlo" panose="020B0609030804020204" pitchFamily="49" charset="0"/>
              </a:rPr>
              <a:t> + id + </a:t>
            </a:r>
            <a:r>
              <a:rPr lang="en-US" altLang="ko-KR" dirty="0">
                <a:solidFill>
                  <a:srgbClr val="C41A16"/>
                </a:solidFill>
                <a:latin typeface="Menlo" panose="020B0609030804020204" pitchFamily="49" charset="0"/>
              </a:rPr>
              <a:t>" "</a:t>
            </a:r>
            <a:r>
              <a:rPr lang="en-US" altLang="ko-KR" dirty="0">
                <a:latin typeface="Menlo" panose="020B0609030804020204" pitchFamily="49" charset="0"/>
              </a:rPr>
              <a:t> + </a:t>
            </a:r>
            <a:r>
              <a:rPr lang="en-US" altLang="ko-KR" dirty="0" err="1">
                <a:latin typeface="Menlo" panose="020B0609030804020204" pitchFamily="49" charset="0"/>
              </a:rPr>
              <a:t>univ.hello</a:t>
            </a:r>
            <a:r>
              <a:rPr lang="en-US" altLang="ko-KR" dirty="0">
                <a:latin typeface="Menlo" panose="020B0609030804020204" pitchFamily="49" charset="0"/>
              </a:rPr>
              <a:t>());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}</a:t>
            </a:r>
          </a:p>
          <a:p>
            <a:endParaRPr lang="en-US" altLang="ko-KR" dirty="0"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0B4F79"/>
                </a:solidFill>
                <a:latin typeface="Menlo" panose="020B0609030804020204" pitchFamily="49" charset="0"/>
              </a:rPr>
              <a:t> University {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String name;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    String </a:t>
            </a:r>
            <a:r>
              <a:rPr lang="en-US" altLang="ko-KR" dirty="0">
                <a:solidFill>
                  <a:srgbClr val="0F68A0"/>
                </a:solidFill>
                <a:latin typeface="Menlo" panose="020B0609030804020204" pitchFamily="49" charset="0"/>
              </a:rPr>
              <a:t>hello</a:t>
            </a:r>
            <a:r>
              <a:rPr lang="en-US" altLang="ko-KR" dirty="0">
                <a:latin typeface="Menlo" panose="020B0609030804020204" pitchFamily="49" charset="0"/>
              </a:rPr>
              <a:t>() {  </a:t>
            </a:r>
            <a:r>
              <a:rPr lang="en-US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dirty="0"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C41A16"/>
                </a:solidFill>
                <a:latin typeface="Menlo" panose="020B0609030804020204" pitchFamily="49" charset="0"/>
              </a:rPr>
              <a:t>"Hello "</a:t>
            </a:r>
            <a:r>
              <a:rPr lang="en-US" altLang="ko-KR" dirty="0">
                <a:latin typeface="Menlo" panose="020B0609030804020204" pitchFamily="49" charset="0"/>
              </a:rPr>
              <a:t> + name;  }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3969</Words>
  <Application>Microsoft Macintosh PowerPoint</Application>
  <PresentationFormat>와이드스크린</PresentationFormat>
  <Paragraphs>679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나눔스퀘어 네오 OTF Regular</vt:lpstr>
      <vt:lpstr>나눔스퀘어OTF Regular</vt:lpstr>
      <vt:lpstr>Arial</vt:lpstr>
      <vt:lpstr>JetBrains Mono Bold</vt:lpstr>
      <vt:lpstr>Menlo</vt:lpstr>
      <vt:lpstr>Tahoma</vt:lpstr>
      <vt:lpstr>Office 테마</vt:lpstr>
      <vt:lpstr>04_2 Memory Structure</vt:lpstr>
      <vt:lpstr>Memory Structure of Java (JVM)</vt:lpstr>
      <vt:lpstr>Memory Structure of Java (JVM)</vt:lpstr>
      <vt:lpstr>Memory Structure of Java (JVM)</vt:lpstr>
      <vt:lpstr>Memory Structure of Java (JVM)</vt:lpstr>
      <vt:lpstr>Memory Structure of Java (JVM)</vt:lpstr>
      <vt:lpstr>Memory Structure of Java (JVM)</vt:lpstr>
      <vt:lpstr>Memory Structure of Java (JVM)</vt:lpstr>
      <vt:lpstr>Example (1)</vt:lpstr>
      <vt:lpstr>Example (2)</vt:lpstr>
      <vt:lpstr>Example (3)</vt:lpstr>
      <vt:lpstr>Example (4)</vt:lpstr>
      <vt:lpstr>Example (5)</vt:lpstr>
      <vt:lpstr>Example (6)</vt:lpstr>
      <vt:lpstr>Example (7)</vt:lpstr>
      <vt:lpstr>Example (8)</vt:lpstr>
      <vt:lpstr>Example (9)</vt:lpstr>
      <vt:lpstr>Example (10)</vt:lpstr>
      <vt:lpstr>Example (11)</vt:lpstr>
      <vt:lpstr>Example (12)</vt:lpstr>
      <vt:lpstr>Example (13)</vt:lpstr>
      <vt:lpstr>Example (14)</vt:lpstr>
      <vt:lpstr>Example (15)</vt:lpstr>
      <vt:lpstr>Example (16)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인권 이</cp:lastModifiedBy>
  <cp:revision>20</cp:revision>
  <dcterms:modified xsi:type="dcterms:W3CDTF">2025-08-04T04:46:06Z</dcterms:modified>
</cp:coreProperties>
</file>