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6" name="Shape 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3" Type="http://schemas.openxmlformats.org/officeDocument/2006/relationships/hyperlink" Target="http://java.io" TargetMode="Externa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1" name="Shape 4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Package와 Access Modifier에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9" name="Shape 17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Java가 제공하는 built-in package들 중에</a:t>
            </a:r>
          </a:p>
          <a:p>
            <a:pPr/>
            <a:r>
              <a:t>많이 쓰이는 package들에 대해 알아 보겠습니다. </a:t>
            </a:r>
          </a:p>
          <a:p>
            <a:pPr/>
            <a:r>
              <a:t>먼저 java.lang은 가장 기본적인 class들을 포함하고 있습니다. </a:t>
            </a:r>
          </a:p>
          <a:p>
            <a:pPr/>
            <a:r>
              <a:t>java.lang package는 import 하지 않아도 기본적으로 import가 됩니다. </a:t>
            </a:r>
          </a:p>
          <a:p>
            <a:pPr/>
            <a:r>
              <a:t>대표적인 class로는 Object, String, </a:t>
            </a:r>
          </a:p>
          <a:p>
            <a:pPr/>
            <a:r>
              <a:t>Math, System, Thread 등이 있습니다. </a:t>
            </a:r>
          </a:p>
          <a:p>
            <a:pPr/>
          </a:p>
          <a:p>
            <a:pPr/>
            <a:r>
              <a:t>java.util package는 data 구조나 utility class들을 가지고 있습니다. </a:t>
            </a:r>
          </a:p>
          <a:p>
            <a:pPr/>
            <a:r>
              <a:t>Scanner, ArrayList, HashMap, Date, </a:t>
            </a:r>
          </a:p>
          <a:p>
            <a:pPr/>
            <a:r>
              <a:t>Calendar, Collections 등의 class들이 있습니다. </a:t>
            </a:r>
          </a:p>
          <a:p>
            <a:pPr/>
          </a:p>
          <a:p>
            <a:pPr/>
            <a:r>
              <a:rPr u="sng">
                <a:solidFill>
                  <a:srgbClr val="80878B"/>
                </a:solidFill>
                <a:uFill>
                  <a:solidFill>
                    <a:srgbClr val="80878B"/>
                  </a:solidFill>
                </a:uFill>
                <a:hlinkClick r:id="rId3" invalidUrl="" action="" tgtFrame="" tooltip="" history="1" highlightClick="0" endSnd="0"/>
              </a:rPr>
              <a:t>java.io</a:t>
            </a:r>
            <a:r>
              <a:t> package는 input과 output 기능을 제공하는</a:t>
            </a:r>
          </a:p>
          <a:p>
            <a:pPr/>
            <a:r>
              <a:t>class들로 구성되어 있습니다. </a:t>
            </a:r>
          </a:p>
          <a:p>
            <a:pPr/>
            <a:r>
              <a:t>File, InputStream, Reader, Writer 등의 class들로 구성되어 있습니다. </a:t>
            </a:r>
          </a:p>
          <a:p>
            <a:pPr/>
          </a:p>
          <a:p>
            <a:pPr/>
            <a:r>
              <a:t>그외에도 Java에서는 많은 package들이 제공되고 있습니다.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이제 access modifier에 대해 알아보겠습니다. </a:t>
            </a:r>
          </a:p>
          <a:p>
            <a:pPr/>
            <a:r>
              <a:t>public modifier가 붙어있는 </a:t>
            </a:r>
          </a:p>
          <a:p>
            <a:pPr/>
            <a:r>
              <a:t>instance variable, method, class 등은</a:t>
            </a:r>
          </a:p>
          <a:p>
            <a:pPr/>
            <a:r>
              <a:t>같은 package가 아닌 다른 곳에서도 </a:t>
            </a:r>
          </a:p>
          <a:p>
            <a:pPr/>
            <a:r>
              <a:t>모두 access가 가능합니다. </a:t>
            </a:r>
          </a:p>
          <a:p>
            <a:pPr/>
            <a:r>
              <a:t>protected 가 붙어있으면</a:t>
            </a:r>
          </a:p>
          <a:p>
            <a:pPr/>
            <a:r>
              <a:t>같은 package 내에서 또는 child class에서 access가 가능합니다. </a:t>
            </a:r>
          </a:p>
          <a:p>
            <a:pPr/>
            <a:r>
              <a:t>child class에 대해서는 inheritance (상속) 챕터에서 </a:t>
            </a:r>
          </a:p>
          <a:p>
            <a:pPr/>
            <a:r>
              <a:t>자세히 살펴볼 것입니다. </a:t>
            </a:r>
          </a:p>
          <a:p>
            <a:pPr/>
            <a:r>
              <a:t>private가 붙어있으면</a:t>
            </a:r>
          </a:p>
          <a:p>
            <a:pPr/>
            <a:r>
              <a:t>같은 class 내에서만 access가 가능합니다. </a:t>
            </a:r>
          </a:p>
          <a:p>
            <a:pPr/>
            <a:r>
              <a:t>default 또는 package 가 붙어 있으면</a:t>
            </a:r>
          </a:p>
          <a:p>
            <a:pPr/>
            <a:r>
              <a:t>같은 package (폴더) 이내에서는 </a:t>
            </a:r>
          </a:p>
          <a:p>
            <a:pPr/>
            <a:r>
              <a:t>access가 가능합니다. </a:t>
            </a:r>
          </a:p>
          <a:p>
            <a:pPr/>
            <a:r>
              <a:t>벤 다이어그램은</a:t>
            </a:r>
          </a:p>
          <a:p>
            <a:pPr/>
            <a:r>
              <a:t>access modifier들의 포함관계를 보여주고 있습니다. </a:t>
            </a:r>
          </a:p>
          <a:p>
            <a:pPr/>
            <a:r>
              <a:t>private access가 가장 좁은 access 범위를 가지고 있고</a:t>
            </a:r>
          </a:p>
          <a:p>
            <a:pPr/>
            <a:r>
              <a:t>default, protected, public access의 차례로 </a:t>
            </a:r>
          </a:p>
          <a:p>
            <a:pPr/>
            <a:r>
              <a:t>access 범위가 넓어집니다. 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3" name="Shape 2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access modifier의 사용예로 </a:t>
            </a:r>
          </a:p>
          <a:p>
            <a:pPr/>
            <a:r>
              <a:t>default, 즉, package access인 class를 사용하는</a:t>
            </a:r>
          </a:p>
          <a:p>
            <a:pPr/>
            <a:r>
              <a:t>example을 보도록 하겠습니다. </a:t>
            </a:r>
          </a:p>
          <a:p>
            <a:pPr/>
            <a:r>
              <a:t>먼저 com dot company1 package에는</a:t>
            </a:r>
          </a:p>
          <a:p>
            <a:pPr/>
            <a:r>
              <a:t>MyClass, NotPublicClass, Product, PublicClass 의 </a:t>
            </a:r>
          </a:p>
          <a:p>
            <a:pPr/>
            <a:r>
              <a:t>4개 class들이 속해 있습니다. </a:t>
            </a:r>
          </a:p>
          <a:p>
            <a:pPr/>
            <a:r>
              <a:t>이 중 NotPublicClass는 access modifier가 붙어있지 않으므로</a:t>
            </a:r>
          </a:p>
          <a:p>
            <a:pPr/>
            <a:r>
              <a:t>default, 즉, package access입니다. </a:t>
            </a:r>
          </a:p>
          <a:p>
            <a:pPr/>
            <a:r>
              <a:t>PublicClass 앞에는 public access modifier가 붙어있고</a:t>
            </a:r>
          </a:p>
          <a:p>
            <a:pPr/>
            <a:r>
              <a:t>따라서 public class가 되겠습니다.</a:t>
            </a:r>
          </a:p>
          <a:p>
            <a:pPr/>
          </a:p>
          <a:p>
            <a:pPr/>
            <a:r>
              <a:t>이제 com dot company2 package의 Product class에서</a:t>
            </a:r>
          </a:p>
          <a:p>
            <a:pPr/>
            <a:r>
              <a:t>com dot company1 의 모든 class들을 import 하였습니다. </a:t>
            </a:r>
          </a:p>
          <a:p>
            <a:pPr/>
            <a:r>
              <a:t>그리고  NotPublicClass와 PublicClass의 object를 </a:t>
            </a:r>
          </a:p>
          <a:p>
            <a:pPr/>
            <a:r>
              <a:t>생성하려고 했습니다. </a:t>
            </a:r>
          </a:p>
          <a:p>
            <a:pPr/>
            <a:r>
              <a:t>이 때 NotPublicClass는 public class가 아니라서 </a:t>
            </a:r>
          </a:p>
          <a:p>
            <a:pPr/>
            <a:r>
              <a:t>자신의 package 밖에서는 access가 불가능 합니다. </a:t>
            </a:r>
          </a:p>
          <a:p>
            <a:pPr/>
            <a:r>
              <a:t>따라서 compile error가 발생하게 됩니다. </a:t>
            </a:r>
          </a:p>
          <a:p>
            <a:pPr/>
            <a:r>
              <a:t>그러나 PublicClass의 경우는 public class이기 때문에</a:t>
            </a:r>
          </a:p>
          <a:p>
            <a:pPr/>
            <a:r>
              <a:t>다른 package에서도 자유롭게 접근이 가능합니다.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9" name="Shape 2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13</a:t>
            </a:r>
          </a:p>
          <a:p>
            <a:pPr/>
          </a:p>
          <a:p>
            <a:pPr/>
            <a:r>
              <a:t>AClass의 instance variable들 중 </a:t>
            </a:r>
          </a:p>
          <a:p>
            <a:pPr/>
            <a:r>
              <a:t>x는 public, y는 private, z는 package access입니다. </a:t>
            </a:r>
          </a:p>
          <a:p>
            <a:pPr/>
            <a:r>
              <a:t>default constructor에서 x, y, z의 값을 각각</a:t>
            </a:r>
          </a:p>
          <a:p>
            <a:pPr/>
            <a:r>
              <a:t>2, 3, 4로 assign 했습니다. </a:t>
            </a:r>
          </a:p>
          <a:p>
            <a:pPr/>
            <a:r>
              <a:t>그 아래에는 public access권한의 publicMethod() 가 있고</a:t>
            </a:r>
          </a:p>
          <a:p>
            <a:pPr/>
            <a:r>
              <a:t>private권한인 privateMethod(),</a:t>
            </a:r>
          </a:p>
          <a:p>
            <a:pPr/>
            <a:r>
              <a:t>package권한인 packageMethod() 의 </a:t>
            </a:r>
          </a:p>
          <a:p>
            <a:pPr/>
            <a:r>
              <a:t>총 세개의 method들이 있습니다. 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14</a:t>
            </a:r>
          </a:p>
          <a:p>
            <a:pPr/>
          </a:p>
          <a:p>
            <a:pPr/>
            <a:r>
              <a:t>이제 AClassTest의 main method에서</a:t>
            </a:r>
          </a:p>
          <a:p>
            <a:pPr/>
            <a:r>
              <a:t>AClass의 object인 ac를 하나 생성합니다. </a:t>
            </a:r>
          </a:p>
          <a:p>
            <a:pPr/>
            <a:r>
              <a:t>이때 default constructor가 실행되게 되니까</a:t>
            </a:r>
          </a:p>
          <a:p>
            <a:pPr/>
            <a:r>
              <a:t>ac의 x, y, z는 각각 2, 3, 4의 초기값을 가지게 됩니다. </a:t>
            </a:r>
          </a:p>
          <a:p>
            <a:pPr/>
            <a:r>
              <a:t>ac.x는 정상적으로 print되는데</a:t>
            </a:r>
          </a:p>
          <a:p>
            <a:pPr/>
            <a:r>
              <a:t>ac.y를 print하려는 순간 compile error가 나게 됩니다. </a:t>
            </a:r>
          </a:p>
          <a:p>
            <a:pPr/>
            <a:r>
              <a:t>이것은 ac.y가 AClass에서 private instance variable이기 때문입니다. </a:t>
            </a:r>
          </a:p>
          <a:p>
            <a:pPr/>
            <a:r>
              <a:t>즉 y는 AClass 내에서만 사용할 수 있는 것입니다. </a:t>
            </a:r>
          </a:p>
          <a:p>
            <a:pPr/>
            <a:r>
              <a:t>ac.z 는 package 권한이라서 같은 폴더 (패키지) 내에 있는</a:t>
            </a:r>
          </a:p>
          <a:p>
            <a:pPr/>
            <a:r>
              <a:t>AClassTest class에서는 자유롭게 access가 가능합니다. </a:t>
            </a:r>
          </a:p>
          <a:p>
            <a:pPr/>
            <a:r>
              <a:t>또 public method인 ac.publicMethod()와 </a:t>
            </a:r>
          </a:p>
          <a:p>
            <a:pPr/>
            <a:r>
              <a:t>package method인 ac.packageMethod() </a:t>
            </a:r>
          </a:p>
          <a:p>
            <a:pPr/>
            <a:r>
              <a:t>자유롭게 call 하는 것이 가능합니다. </a:t>
            </a:r>
          </a:p>
          <a:p>
            <a:pPr/>
            <a:r>
              <a:t>그러나 private method인 ac.privateMethod() 의 경우</a:t>
            </a:r>
          </a:p>
          <a:p>
            <a:pPr/>
            <a:r>
              <a:t>같은 class 이내에서만 사용이 가능하기 때문에 </a:t>
            </a:r>
          </a:p>
          <a:p>
            <a:pPr/>
            <a:r>
              <a:t>외부에서 call했을 경우 compile error가 나게 됩니다.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15</a:t>
            </a:r>
          </a:p>
          <a:p>
            <a:pPr/>
          </a:p>
          <a:p>
            <a:pPr/>
            <a:r>
              <a:t>information hiding의 개념의 측면에서</a:t>
            </a:r>
          </a:p>
          <a:p>
            <a:pPr/>
            <a:r>
              <a:t>class 안의 모든 member를 </a:t>
            </a:r>
          </a:p>
          <a:p>
            <a:pPr/>
            <a:r>
              <a:t>private으로 선언하는 것을 권고하고 있습니다. </a:t>
            </a:r>
          </a:p>
          <a:p>
            <a:pPr/>
            <a:r>
              <a:t>이것은 class외부에서 member를 잘못 사용하는 것을</a:t>
            </a:r>
          </a:p>
          <a:p>
            <a:pPr/>
            <a:r>
              <a:t>막아주는 역할을 합니다. </a:t>
            </a:r>
          </a:p>
          <a:p>
            <a:pPr/>
            <a:r>
              <a:t>대신에 private member의 값을 읽어주고 </a:t>
            </a:r>
          </a:p>
          <a:p>
            <a:pPr/>
            <a:r>
              <a:t>또는 값을 바꾸어 줄 수 있는</a:t>
            </a:r>
          </a:p>
          <a:p>
            <a:pPr/>
            <a:r>
              <a:t>public method들을 따로 만들어 두어야 합니다.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16</a:t>
            </a:r>
          </a:p>
          <a:p>
            <a:pPr/>
          </a:p>
          <a:p>
            <a:pPr/>
            <a:r>
              <a:t>Accessor는 Getter라고도 불리는데</a:t>
            </a:r>
          </a:p>
          <a:p>
            <a:pPr/>
            <a:r>
              <a:t>어떤 class의 외부로부터</a:t>
            </a:r>
          </a:p>
          <a:p>
            <a:pPr/>
            <a:r>
              <a:t>그 class의 private variable의 값을 읽는데 사용되는</a:t>
            </a:r>
          </a:p>
          <a:p>
            <a:pPr/>
            <a:r>
              <a:t>public method를 말합니다. </a:t>
            </a:r>
          </a:p>
          <a:p>
            <a:pPr/>
            <a:r>
              <a:t>예를 들면, private int x; 를 위한 accessor는</a:t>
            </a:r>
          </a:p>
          <a:p>
            <a:pPr/>
            <a:r>
              <a:t>public int getX()가 되고</a:t>
            </a:r>
          </a:p>
          <a:p>
            <a:pPr/>
            <a:r>
              <a:t>private String str; 를 위한 accessor는</a:t>
            </a:r>
          </a:p>
          <a:p>
            <a:pPr/>
            <a:r>
              <a:t>public String getStr() 이 됩니다. </a:t>
            </a:r>
          </a:p>
          <a:p>
            <a:pPr/>
            <a:r>
              <a:t>이 accessor method가 하는 일은 정말 간단해서</a:t>
            </a:r>
          </a:p>
          <a:p>
            <a:pPr/>
            <a:r>
              <a:t>private variable의 값을 그대로 return 하는 것입니다. </a:t>
            </a:r>
          </a:p>
          <a:p>
            <a:pPr/>
          </a:p>
          <a:p>
            <a:pPr/>
            <a:r>
              <a:t>한편 Mutator는 Setter라고도 불리는데</a:t>
            </a:r>
          </a:p>
          <a:p>
            <a:pPr/>
            <a:r>
              <a:t>private variable에 값을 써주는 public method입니다. </a:t>
            </a:r>
          </a:p>
          <a:p>
            <a:pPr/>
            <a:r>
              <a:t>예를 들면 void setX(int);  void setStr(String);  등이 가능합니다. </a:t>
            </a:r>
          </a:p>
          <a:p>
            <a:pPr/>
            <a:r>
              <a:t>Mutator의 역할도 매우 간단해서 주어진 parameter 값을</a:t>
            </a:r>
          </a:p>
          <a:p>
            <a:pPr/>
            <a:r>
              <a:t>private instance variable에 assign해 주는 것입니다. </a:t>
            </a:r>
          </a:p>
          <a:p>
            <a:pPr/>
            <a:r>
              <a:t>그런데 parameter의 값이 유효하지 않은 data 인지를 </a:t>
            </a:r>
          </a:p>
          <a:p>
            <a:pPr/>
            <a:r>
              <a:t>먼저 test해 보고 private variable에 assign하도록</a:t>
            </a:r>
          </a:p>
          <a:p>
            <a:pPr/>
            <a:r>
              <a:t>할 수 있습니다. </a:t>
            </a:r>
          </a:p>
          <a:p>
            <a:pPr/>
            <a:r>
              <a:t>예를 들면 날짜의 ‘월’ 은 1부터 12사이의 정수가 아니면</a:t>
            </a:r>
          </a:p>
          <a:p>
            <a:pPr/>
            <a:r>
              <a:t>유효하지 않기 때문에 테스트에서 걸러질 수 있습니다. 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3" name="Shape 24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17</a:t>
            </a:r>
          </a:p>
          <a:p>
            <a:pPr/>
          </a:p>
          <a:p>
            <a:pPr/>
            <a:r>
              <a:t>이제 accessor와 mutator의 실제 사용 예를</a:t>
            </a:r>
          </a:p>
          <a:p>
            <a:pPr/>
            <a:r>
              <a:t>보도록 하겠습니다. </a:t>
            </a:r>
          </a:p>
          <a:p>
            <a:pPr/>
            <a:r>
              <a:t>Bclass에 있는 int x와 String str이</a:t>
            </a:r>
          </a:p>
          <a:p>
            <a:pPr/>
            <a:r>
              <a:t>모두 private instance variable 입니다. </a:t>
            </a:r>
          </a:p>
          <a:p>
            <a:pPr/>
            <a:r>
              <a:t>Constructor에서 x와 str의 initial value들을</a:t>
            </a:r>
          </a:p>
          <a:p>
            <a:pPr/>
            <a:r>
              <a:t>assign 해 주고 있습니다. </a:t>
            </a:r>
          </a:p>
          <a:p>
            <a:pPr/>
            <a:r>
              <a:t>public int getX()와 public String getStr()은</a:t>
            </a:r>
          </a:p>
          <a:p>
            <a:pPr/>
            <a:r>
              <a:t>accessor method들입니다. </a:t>
            </a:r>
          </a:p>
          <a:p>
            <a:pPr/>
            <a:r>
              <a:t>accessor들이 하는 일은</a:t>
            </a:r>
          </a:p>
          <a:p>
            <a:pPr/>
            <a:r>
              <a:t>instance variable 값을 대신 읽어서 return해 주는 것입니다. 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9" name="Shape 24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18</a:t>
            </a:r>
          </a:p>
          <a:p>
            <a:pPr/>
          </a:p>
          <a:p>
            <a:pPr/>
            <a:r>
              <a:t>Mutator인 setX와 setStr은</a:t>
            </a:r>
          </a:p>
          <a:p>
            <a:pPr/>
            <a:r>
              <a:t>x와 str에 새로운 값을 assign해 주는</a:t>
            </a:r>
          </a:p>
          <a:p>
            <a:pPr/>
            <a:r>
              <a:t>public method들입니다. </a:t>
            </a:r>
          </a:p>
          <a:p>
            <a:pPr/>
            <a:r>
              <a:t>특히 setStr에서는 주어진 parameter String을</a:t>
            </a:r>
          </a:p>
          <a:p>
            <a:pPr/>
            <a:r>
              <a:t>그대로 assign하지 않고</a:t>
            </a:r>
          </a:p>
          <a:p>
            <a:pPr/>
            <a:r>
              <a:t>새로운 String object를 만들어서</a:t>
            </a:r>
          </a:p>
          <a:p>
            <a:pPr/>
            <a:r>
              <a:t>assign 해 줍니다. </a:t>
            </a:r>
          </a:p>
          <a:p>
            <a:pPr/>
            <a:r>
              <a:t>이렇게 하면 privacy leak을 방지할 수 있습니다. </a:t>
            </a:r>
          </a:p>
          <a:p>
            <a:pPr/>
            <a:r>
              <a:t>privacy leadk에 대해서는 </a:t>
            </a:r>
          </a:p>
          <a:p>
            <a:pPr/>
            <a:r>
              <a:t>05_3 Copy Constructor에서 자세히 공부할 것입니다. 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6" name="Shape 25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19</a:t>
            </a:r>
          </a:p>
          <a:p>
            <a:pPr/>
          </a:p>
          <a:p>
            <a:pPr/>
            <a:r>
              <a:t>처음에 default constructor에서 </a:t>
            </a:r>
          </a:p>
          <a:p>
            <a:pPr/>
            <a:r>
              <a:t>x와 str을 3과 “Korea”로 initialize했고</a:t>
            </a:r>
          </a:p>
          <a:p>
            <a:pPr/>
            <a:r>
              <a:t>accessor로 읽어서 print했습니다. </a:t>
            </a:r>
          </a:p>
          <a:p>
            <a:pPr/>
            <a:r>
              <a:t>mutator로 x와 str 값을 5와 “Seoul” 로 바꿔 주었고</a:t>
            </a:r>
          </a:p>
          <a:p>
            <a:pPr/>
            <a:r>
              <a:t>다시 accessor로 읽어서 print했습니다.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2" name="Shape 7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  <a:r>
              <a:t>package는 class들이 모여있는 것으로</a:t>
            </a:r>
          </a:p>
          <a:p>
            <a:pPr/>
            <a:r>
              <a:t>같은 package에 포함된 class들은 </a:t>
            </a:r>
          </a:p>
          <a:p>
            <a:pPr/>
            <a:r>
              <a:t>같은 폴더에 들어 있습니다.  </a:t>
            </a:r>
          </a:p>
          <a:p>
            <a:pPr/>
            <a:r>
              <a:t>한 package 안에는 같은 이름의 class가 존재할 수 없습니다. </a:t>
            </a:r>
          </a:p>
          <a:p>
            <a:pPr/>
            <a:r>
              <a:t>따라서 package들로 묶어 놓는 경우</a:t>
            </a:r>
          </a:p>
          <a:p>
            <a:pPr/>
            <a:r>
              <a:t>혹시 같은 이름을 가지는 class들이라도</a:t>
            </a:r>
          </a:p>
          <a:p>
            <a:pPr/>
            <a:r>
              <a:t>다른 package에 속해 있다면</a:t>
            </a:r>
          </a:p>
          <a:p>
            <a:pPr/>
            <a:r>
              <a:t>package의 이름으로 구별될 수 있는 것입니다. </a:t>
            </a:r>
          </a:p>
          <a:p>
            <a:pPr/>
            <a:r>
              <a:t>package의 이름까지 고려한 class의 이름은</a:t>
            </a:r>
          </a:p>
          <a:p>
            <a:pPr/>
            <a:r>
              <a:t>parent package의 이름, dot, child package의 이름, dot, class 이름으로</a:t>
            </a:r>
          </a:p>
          <a:p>
            <a:pPr/>
            <a:r>
              <a:t>확장되기 때문에 구별이 가능해 집니다. </a:t>
            </a:r>
          </a:p>
          <a:p>
            <a:pPr/>
            <a:r>
              <a:t>이 예에서 MyClass는 com, dot, company1 package에 포함되어 있고, </a:t>
            </a:r>
          </a:p>
          <a:p>
            <a:pPr/>
            <a:r>
              <a:t>YourClass는  com, dot, company2 package에 포함되어 있습니다. 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Java class가 어떤 특정한 package에 포함되도록 하려면</a:t>
            </a:r>
          </a:p>
          <a:p>
            <a:pPr/>
            <a:r>
              <a:t>프로젝트 폴더 아래 src 폴더 아래</a:t>
            </a:r>
          </a:p>
          <a:p>
            <a:pPr/>
            <a:r>
              <a:t>parent package 폴더 아래</a:t>
            </a:r>
          </a:p>
          <a:p>
            <a:pPr/>
            <a:r>
              <a:t>child package 폴더 아래</a:t>
            </a:r>
          </a:p>
          <a:p>
            <a:pPr/>
            <a:r>
              <a:t>Java source file, 예를 들면, MyClass dot java가 있어야 합니다. </a:t>
            </a:r>
          </a:p>
          <a:p>
            <a:pPr/>
            <a:r>
              <a:t>Java source file의 맨 윗줄에는</a:t>
            </a:r>
          </a:p>
          <a:p>
            <a:pPr/>
            <a:r>
              <a:t>‘package’ 라는 keyword와</a:t>
            </a:r>
          </a:p>
          <a:p>
            <a:pPr/>
            <a:r>
              <a:t>package 이름, 예를 들면, com dot company를 적어야 합니다. </a:t>
            </a:r>
          </a:p>
          <a:p>
            <a:pPr/>
            <a:r>
              <a:t>즉, 같은 package에 속한 모든 Java source file들의</a:t>
            </a:r>
          </a:p>
          <a:p>
            <a:pPr/>
            <a:r>
              <a:t>맨 윗 줄은 이와같이 자신이 속한 package 이름이 적혀있어야 합니다. 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그럼 IntelliJ IDEA에서 새로운 package를 만들고</a:t>
            </a:r>
          </a:p>
          <a:p>
            <a:pPr/>
            <a:r>
              <a:t>그 package에 새로운 class source file을 만드는 방법을</a:t>
            </a:r>
          </a:p>
          <a:p>
            <a:pPr/>
            <a:r>
              <a:t>살펴 보도록 하겠습니다. </a:t>
            </a:r>
          </a:p>
          <a:p>
            <a:pPr/>
            <a:r>
              <a:t>파일 네비게이터에서 project 이름 아래 src 폴더에서</a:t>
            </a:r>
          </a:p>
          <a:p>
            <a:pPr/>
            <a:r>
              <a:t>right mouse click 하여 메뉴를 popup하고</a:t>
            </a:r>
          </a:p>
          <a:p>
            <a:pPr/>
            <a:r>
              <a:t>new, Package를 차례로 선택하고 </a:t>
            </a:r>
          </a:p>
          <a:p>
            <a:pPr/>
            <a:r>
              <a:t>나오는 popup에 package 이름을 적습니다. </a:t>
            </a:r>
          </a:p>
          <a:p>
            <a:pPr/>
            <a:r>
              <a:t>여기에서는 com dot company1 을 Package 이름으로 적었습니다.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8" name="Shape 1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Page 5</a:t>
            </a:r>
          </a:p>
          <a:p>
            <a:pPr/>
          </a:p>
          <a:p>
            <a:pPr/>
            <a:r>
              <a:t>새로 생긴 패키지 이름을 right mouse click하여 메뉴를 열고</a:t>
            </a:r>
          </a:p>
          <a:p>
            <a:pPr/>
            <a:r>
              <a:t>New &gt; Java Class 를 선택하여 </a:t>
            </a:r>
          </a:p>
          <a:p>
            <a:pPr/>
            <a:r>
              <a:t>새로운 class를 만듧니다.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8" name="Shape 13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 6</a:t>
            </a:r>
          </a:p>
          <a:p>
            <a:pPr/>
          </a:p>
          <a:p>
            <a:pPr/>
            <a:r>
              <a:t>여기에서는 com dot company1 package 아래에</a:t>
            </a:r>
          </a:p>
          <a:p>
            <a:pPr/>
            <a:r>
              <a:t>MyClass라는 class를 만들었습니다.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4" name="Shape 14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같은 package에 속하지 않은 class를 사용하려 할 때에는</a:t>
            </a:r>
          </a:p>
          <a:p>
            <a:pPr/>
            <a:r>
              <a:t>import statement를 사용합니다. </a:t>
            </a:r>
          </a:p>
          <a:p>
            <a:pPr/>
            <a:r>
              <a:t>만약 com dot company1 에 속하는 모든 class를 </a:t>
            </a:r>
          </a:p>
          <a:p>
            <a:pPr/>
            <a:r>
              <a:t>import 하려 할 때에는</a:t>
            </a:r>
          </a:p>
          <a:p>
            <a:pPr/>
            <a:r>
              <a:t>import com dot company1 dot * 를 하면되고</a:t>
            </a:r>
          </a:p>
          <a:p>
            <a:pPr/>
            <a:r>
              <a:t>특정한 class 하나만을 import 하려고 하면</a:t>
            </a:r>
          </a:p>
          <a:p>
            <a:pPr/>
            <a:r>
              <a:t>예를 들어 import com dot company2 dot YourClass 와 같이 </a:t>
            </a:r>
          </a:p>
          <a:p>
            <a:pPr/>
            <a:r>
              <a:t>하나의 class만을 import 합니다.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7" name="Shape 15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PackageTest.java 프로그램을 보도록 하겠습니다. </a:t>
            </a:r>
          </a:p>
          <a:p>
            <a:pPr/>
            <a:r>
              <a:t>com dot company1 package 안에는 MyClass와 Product class가 있고</a:t>
            </a:r>
          </a:p>
          <a:p>
            <a:pPr/>
            <a:r>
              <a:t>com dot company2 package안에는 YourClass와 Product class가 있습니다. </a:t>
            </a:r>
          </a:p>
          <a:p>
            <a:pPr/>
            <a:r>
              <a:t>여기에서 양쪽 package들 안에 Product라는 class가 </a:t>
            </a:r>
          </a:p>
          <a:p>
            <a:pPr/>
            <a:r>
              <a:t>모두 들어있는 것을 확인할 수 있습니다. </a:t>
            </a:r>
          </a:p>
          <a:p>
            <a:pPr/>
            <a:r>
              <a:t>처음에 com dot company1 과 com dot company2 의 </a:t>
            </a:r>
          </a:p>
          <a:p>
            <a:pPr/>
            <a:r>
              <a:t>모든 class들을 import 하였습니다.</a:t>
            </a:r>
          </a:p>
          <a:p>
            <a:pPr/>
            <a:r>
              <a:t>PackageTest class의 main method 안에서</a:t>
            </a:r>
          </a:p>
          <a:p>
            <a:pPr/>
            <a:r>
              <a:t>먼저 MyClass의 object인 mClass와</a:t>
            </a:r>
          </a:p>
          <a:p>
            <a:pPr/>
            <a:r>
              <a:t>YourClass의 object인 yClass를 하나씩 create 하였습니다. </a:t>
            </a:r>
          </a:p>
          <a:p>
            <a:pPr/>
            <a:r>
              <a:t>이제 각기 다른 package 안의 Product class의 object를</a:t>
            </a:r>
          </a:p>
          <a:p>
            <a:pPr/>
            <a:r>
              <a:t>하나씩 create 하려 하는데</a:t>
            </a:r>
          </a:p>
          <a:p>
            <a:pPr/>
            <a:r>
              <a:t>Product class의 이름이 같기 때문에</a:t>
            </a:r>
          </a:p>
          <a:p>
            <a:pPr/>
            <a:r>
              <a:t>package의 full path를 모두 써 주어야 합니다.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3" name="Shape 17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그런데 지금까지 우리는 class를 정의할 때</a:t>
            </a:r>
          </a:p>
          <a:p>
            <a:pPr/>
            <a:r>
              <a:t>그 class가 속하는 package를 명시하지 않고</a:t>
            </a:r>
          </a:p>
          <a:p>
            <a:pPr/>
            <a:r>
              <a:t>그냥 define하는 경우가 대부분이었습니다. </a:t>
            </a:r>
          </a:p>
          <a:p>
            <a:pPr/>
            <a:r>
              <a:t>이렇게 class가 속하는 package를 명시하지 않으면</a:t>
            </a:r>
          </a:p>
          <a:p>
            <a:pPr/>
            <a:r>
              <a:t>이 class는 어떤 package에 속하게 되는 것일까요?</a:t>
            </a:r>
          </a:p>
          <a:p>
            <a:pPr/>
            <a:r>
              <a:t>답은 default package입니다. </a:t>
            </a:r>
          </a:p>
          <a:p>
            <a:pPr/>
            <a:r>
              <a:t>default package는 다른 sub folder 아래가 아닌</a:t>
            </a:r>
          </a:p>
          <a:p>
            <a:pPr/>
            <a:r>
              <a:t>src 폴더를 말합니다. </a:t>
            </a:r>
          </a:p>
          <a:p>
            <a:pPr/>
            <a:r>
              <a:t>이 class 구성의 예를 보면</a:t>
            </a:r>
          </a:p>
          <a:p>
            <a:pPr/>
            <a:r>
              <a:t>com dot company1 package 아래 MyClass, Product가 있고</a:t>
            </a:r>
          </a:p>
          <a:p>
            <a:pPr/>
            <a:r>
              <a:t>com dot company2 package 아래 YourClass, Product가 있으며</a:t>
            </a:r>
          </a:p>
          <a:p>
            <a:pPr/>
            <a:r>
              <a:t>com 아래가 아닌 src 폴더에 </a:t>
            </a:r>
          </a:p>
          <a:p>
            <a:pPr/>
            <a:r>
              <a:t>ClassInDefaultPackage1과 ClassInDefaultPackage2, </a:t>
            </a:r>
          </a:p>
          <a:p>
            <a:pPr/>
            <a:r>
              <a:t>PackageTest class들이 있는데</a:t>
            </a:r>
          </a:p>
          <a:p>
            <a:pPr/>
            <a:r>
              <a:t>이 세개의 class들은 default package 소속입니다.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05_1 Packages and Access Modifiers</a:t>
            </a:r>
          </a:p>
        </p:txBody>
      </p:sp>
      <p:sp>
        <p:nvSpPr>
          <p:cNvPr id="39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Built-in</a:t>
            </a:r>
            <a:r>
              <a:t> </a:t>
            </a:r>
            <a:r>
              <a:t>Packages</a:t>
            </a:r>
          </a:p>
        </p:txBody>
      </p:sp>
      <p:sp>
        <p:nvSpPr>
          <p:cNvPr id="176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4845260"/>
          </a:xfrm>
          <a:prstGeom prst="rect">
            <a:avLst/>
          </a:prstGeom>
        </p:spPr>
        <p:txBody>
          <a:bodyPr/>
          <a:lstStyle/>
          <a:p>
            <a:pPr/>
            <a:r>
              <a:t>java.lang</a:t>
            </a:r>
          </a:p>
          <a:p>
            <a:pPr lvl="1" marL="800100" indent="-342900">
              <a:defRPr sz="2300"/>
            </a:pPr>
            <a:r>
              <a:t>Containing the basic classes</a:t>
            </a:r>
          </a:p>
          <a:p>
            <a:pPr lvl="1" marL="800100" indent="-342900">
              <a:defRPr sz="2300"/>
            </a:pPr>
            <a:r>
              <a:t>Can be used without importing</a:t>
            </a:r>
          </a:p>
          <a:p>
            <a:pPr lvl="1" marL="800100" indent="-342900">
              <a:defRPr sz="2300"/>
            </a:pPr>
            <a:r>
              <a:t>ex) Object, String, Math, System, Thread, ...</a:t>
            </a:r>
          </a:p>
          <a:p>
            <a:pPr/>
            <a:r>
              <a:t>java.util</a:t>
            </a:r>
          </a:p>
          <a:p>
            <a:pPr lvl="1" marL="800100" indent="-342900">
              <a:defRPr sz="2300"/>
            </a:pPr>
            <a:r>
              <a:t>Containing data structures and utility classes</a:t>
            </a:r>
          </a:p>
          <a:p>
            <a:pPr lvl="1" marL="800100" indent="-342900">
              <a:defRPr sz="2300"/>
            </a:pPr>
            <a:r>
              <a:t>ex) Scanner, ArrayList, HashMap, HashSet, Date, Calendar, Collections, ...</a:t>
            </a:r>
          </a:p>
          <a:p>
            <a:pPr/>
            <a:r>
              <a:t>java.io</a:t>
            </a:r>
          </a:p>
          <a:p>
            <a:pPr lvl="1" marL="800100" indent="-342900">
              <a:defRPr sz="2300"/>
            </a:pPr>
            <a:r>
              <a:t>Provides input and output functionality</a:t>
            </a:r>
          </a:p>
          <a:p>
            <a:pPr lvl="1" marL="800100" indent="-342900">
              <a:defRPr sz="2300"/>
            </a:pPr>
            <a:r>
              <a:t>ex) File, InputStream, OutputStream, Reader, Writer, ...</a:t>
            </a:r>
          </a:p>
          <a:p>
            <a:pPr marL="0" indent="0">
              <a:buSzTx/>
              <a:buNone/>
            </a:pPr>
            <a:r>
              <a:t>  ...</a:t>
            </a:r>
          </a:p>
        </p:txBody>
      </p:sp>
      <p:sp>
        <p:nvSpPr>
          <p:cNvPr id="177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7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Access Modifier</a:t>
            </a:r>
          </a:p>
        </p:txBody>
      </p:sp>
      <p:sp>
        <p:nvSpPr>
          <p:cNvPr id="182" name="텍스트 개체 틀 2"/>
          <p:cNvSpPr txBox="1"/>
          <p:nvPr>
            <p:ph type="body" idx="1"/>
          </p:nvPr>
        </p:nvSpPr>
        <p:spPr>
          <a:xfrm>
            <a:off x="551383" y="1124742"/>
            <a:ext cx="11043248" cy="3541387"/>
          </a:xfrm>
          <a:prstGeom prst="rect">
            <a:avLst/>
          </a:prstGeom>
        </p:spPr>
        <p:txBody>
          <a:bodyPr/>
          <a:lstStyle/>
          <a:p>
            <a:pPr/>
            <a:r>
              <a:t>public</a:t>
            </a:r>
          </a:p>
          <a:p>
            <a:pPr lvl="1" marL="800100" indent="-342900">
              <a:defRPr sz="2300"/>
            </a:pPr>
            <a:r>
              <a:t>can be accessed from </a:t>
            </a:r>
            <a:r>
              <a:rPr>
                <a:solidFill>
                  <a:srgbClr val="FF0000"/>
                </a:solidFill>
              </a:rPr>
              <a:t>outside of the same package (anywhere)</a:t>
            </a:r>
          </a:p>
          <a:p>
            <a:pPr/>
            <a:r>
              <a:t>protected</a:t>
            </a:r>
          </a:p>
          <a:p>
            <a:pPr lvl="1" marL="800100" indent="-342900">
              <a:defRPr sz="2300"/>
            </a:pPr>
            <a:r>
              <a:t>can be accessed inside of the same package or from within the child class</a:t>
            </a:r>
          </a:p>
          <a:p>
            <a:pPr/>
            <a:r>
              <a:t>private</a:t>
            </a:r>
          </a:p>
          <a:p>
            <a:pPr lvl="1" marL="800100" indent="-342900">
              <a:defRPr sz="2300"/>
            </a:pPr>
            <a:r>
              <a:t>can be accessed only from inside of </a:t>
            </a:r>
            <a:r>
              <a:rPr>
                <a:solidFill>
                  <a:srgbClr val="FF0000"/>
                </a:solidFill>
              </a:rPr>
              <a:t>the same class</a:t>
            </a:r>
          </a:p>
          <a:p>
            <a:pPr/>
            <a:r>
              <a:t>default (package)</a:t>
            </a:r>
          </a:p>
          <a:p>
            <a:pPr lvl="1" marL="800100" indent="-342900">
              <a:defRPr sz="2300"/>
            </a:pPr>
            <a:r>
              <a:t>can be accessed inside of </a:t>
            </a:r>
            <a:r>
              <a:rPr>
                <a:solidFill>
                  <a:srgbClr val="FF0000"/>
                </a:solidFill>
              </a:rPr>
              <a:t>the same package</a:t>
            </a:r>
          </a:p>
        </p:txBody>
      </p:sp>
      <p:sp>
        <p:nvSpPr>
          <p:cNvPr id="183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93" name="그룹 13"/>
          <p:cNvGrpSpPr/>
          <p:nvPr/>
        </p:nvGrpSpPr>
        <p:grpSpPr>
          <a:xfrm>
            <a:off x="7165726" y="3802986"/>
            <a:ext cx="4693025" cy="2522983"/>
            <a:chOff x="0" y="0"/>
            <a:chExt cx="4693024" cy="2522982"/>
          </a:xfrm>
        </p:grpSpPr>
        <p:sp>
          <p:nvSpPr>
            <p:cNvPr id="184" name="타원 9"/>
            <p:cNvSpPr/>
            <p:nvPr/>
          </p:nvSpPr>
          <p:spPr>
            <a:xfrm>
              <a:off x="-1" y="-1"/>
              <a:ext cx="4693026" cy="2522984"/>
            </a:xfrm>
            <a:prstGeom prst="ellipse">
              <a:avLst/>
            </a:prstGeom>
            <a:solidFill>
              <a:srgbClr val="FDEADA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85" name="타원 7"/>
            <p:cNvSpPr/>
            <p:nvPr/>
          </p:nvSpPr>
          <p:spPr>
            <a:xfrm>
              <a:off x="512296" y="493257"/>
              <a:ext cx="3676464" cy="1909666"/>
            </a:xfrm>
            <a:prstGeom prst="ellipse">
              <a:avLst/>
            </a:prstGeom>
            <a:solidFill>
              <a:srgbClr val="FCD5B5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sp>
          <p:nvSpPr>
            <p:cNvPr id="186" name="타원 5"/>
            <p:cNvSpPr/>
            <p:nvPr/>
          </p:nvSpPr>
          <p:spPr>
            <a:xfrm>
              <a:off x="1166907" y="997614"/>
              <a:ext cx="2389841" cy="1317813"/>
            </a:xfrm>
            <a:prstGeom prst="ellipse">
              <a:avLst/>
            </a:prstGeom>
            <a:solidFill>
              <a:srgbClr val="FAC090"/>
            </a:solidFill>
            <a:ln w="127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</a:p>
          </p:txBody>
        </p:sp>
        <p:grpSp>
          <p:nvGrpSpPr>
            <p:cNvPr id="189" name="타원 4"/>
            <p:cNvGrpSpPr/>
            <p:nvPr/>
          </p:nvGrpSpPr>
          <p:grpSpPr>
            <a:xfrm>
              <a:off x="1570692" y="1525367"/>
              <a:ext cx="1551643" cy="678661"/>
              <a:chOff x="0" y="0"/>
              <a:chExt cx="1551642" cy="678660"/>
            </a:xfrm>
          </p:grpSpPr>
          <p:sp>
            <p:nvSpPr>
              <p:cNvPr id="187" name="타원형"/>
              <p:cNvSpPr/>
              <p:nvPr/>
            </p:nvSpPr>
            <p:spPr>
              <a:xfrm>
                <a:off x="-1" y="-1"/>
                <a:ext cx="1551644" cy="678662"/>
              </a:xfrm>
              <a:prstGeom prst="ellipse">
                <a:avLst/>
              </a:prstGeom>
              <a:solidFill>
                <a:srgbClr val="E46C0A"/>
              </a:solidFill>
              <a:ln w="127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JetBrains Mono Regular"/>
                    <a:ea typeface="JetBrains Mono Regular"/>
                    <a:cs typeface="JetBrains Mono Regular"/>
                    <a:sym typeface="JetBrains Mono Regular"/>
                  </a:defRPr>
                </a:pPr>
              </a:p>
            </p:txBody>
          </p:sp>
          <p:sp>
            <p:nvSpPr>
              <p:cNvPr id="188" name="private"/>
              <p:cNvSpPr txBox="1"/>
              <p:nvPr/>
            </p:nvSpPr>
            <p:spPr>
              <a:xfrm>
                <a:off x="233583" y="147560"/>
                <a:ext cx="1084475" cy="383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JetBrains Mono Regular"/>
                    <a:ea typeface="JetBrains Mono Regular"/>
                    <a:cs typeface="JetBrains Mono Regular"/>
                    <a:sym typeface="JetBrains Mono Regular"/>
                  </a:defRPr>
                </a:lvl1pPr>
              </a:lstStyle>
              <a:p>
                <a:pPr/>
                <a:r>
                  <a:t>private</a:t>
                </a:r>
              </a:p>
            </p:txBody>
          </p:sp>
        </p:grpSp>
        <p:sp>
          <p:nvSpPr>
            <p:cNvPr id="190" name="TextBox 6"/>
            <p:cNvSpPr txBox="1"/>
            <p:nvPr/>
          </p:nvSpPr>
          <p:spPr>
            <a:xfrm>
              <a:off x="1829697" y="1128573"/>
              <a:ext cx="1064259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 defTabSz="457200">
                <a:defRPr>
                  <a:solidFill>
                    <a:srgbClr val="404040"/>
                  </a:solidFill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default</a:t>
              </a:r>
            </a:p>
          </p:txBody>
        </p:sp>
        <p:sp>
          <p:nvSpPr>
            <p:cNvPr id="191" name="TextBox 8"/>
            <p:cNvSpPr txBox="1"/>
            <p:nvPr/>
          </p:nvSpPr>
          <p:spPr>
            <a:xfrm>
              <a:off x="1692537" y="567112"/>
              <a:ext cx="1338579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 defTabSz="457200">
                <a:defRPr>
                  <a:solidFill>
                    <a:srgbClr val="404040"/>
                  </a:solidFill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protected</a:t>
              </a:r>
            </a:p>
          </p:txBody>
        </p:sp>
        <p:sp>
          <p:nvSpPr>
            <p:cNvPr id="192" name="TextBox 10"/>
            <p:cNvSpPr txBox="1"/>
            <p:nvPr/>
          </p:nvSpPr>
          <p:spPr>
            <a:xfrm>
              <a:off x="1882963" y="76295"/>
              <a:ext cx="927099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8" tIns="45718" rIns="45718" bIns="45718" numCol="1" anchor="ctr">
              <a:spAutoFit/>
            </a:bodyPr>
            <a:lstStyle>
              <a:lvl1pPr algn="ctr" defTabSz="457200">
                <a:defRPr>
                  <a:solidFill>
                    <a:srgbClr val="404040"/>
                  </a:solidFill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public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82" grpId="1"/>
      <p:bldP build="whole" bldLvl="1" animBg="1" rev="0" advAuto="0" spid="193" grpId="2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Default (Package) Access</a:t>
            </a:r>
          </a:p>
        </p:txBody>
      </p:sp>
      <p:sp>
        <p:nvSpPr>
          <p:cNvPr id="198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99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240036"/>
            <a:ext cx="2908301" cy="3009901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200" name="TextBox 6"/>
          <p:cNvSpPr txBox="1"/>
          <p:nvPr/>
        </p:nvSpPr>
        <p:spPr>
          <a:xfrm>
            <a:off x="3640790" y="1238914"/>
            <a:ext cx="4292975" cy="9010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package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com.company1;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 sz="16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NotPublicClass { }</a:t>
            </a:r>
          </a:p>
        </p:txBody>
      </p:sp>
      <p:sp>
        <p:nvSpPr>
          <p:cNvPr id="201" name="TextBox 8"/>
          <p:cNvSpPr txBox="1"/>
          <p:nvPr/>
        </p:nvSpPr>
        <p:spPr>
          <a:xfrm>
            <a:off x="3640790" y="2308127"/>
            <a:ext cx="4292976" cy="9010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package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com.company1;</a:t>
            </a:r>
            <a:b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</a:br>
          </a:p>
          <a:p>
            <a:pPr>
              <a:defRPr sz="1600"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PublicClass { }</a:t>
            </a:r>
          </a:p>
        </p:txBody>
      </p:sp>
      <p:sp>
        <p:nvSpPr>
          <p:cNvPr id="202" name="TextBox 10"/>
          <p:cNvSpPr txBox="1"/>
          <p:nvPr/>
        </p:nvSpPr>
        <p:spPr>
          <a:xfrm>
            <a:off x="3640790" y="3384198"/>
            <a:ext cx="8179176" cy="2386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5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package</a:t>
            </a:r>
            <a:r>
              <a:rPr b="0">
                <a:solidFill>
                  <a:srgbClr val="000000"/>
                </a:solidFill>
              </a:rPr>
              <a:t> com.company2;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b="1" sz="15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import</a:t>
            </a:r>
            <a:r>
              <a:rPr b="0">
                <a:solidFill>
                  <a:srgbClr val="000000"/>
                </a:solidFill>
              </a:rPr>
              <a:t> com.company1.*;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5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5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Product {</a:t>
            </a:r>
          </a:p>
          <a:p>
            <a:pPr defTabSz="502284">
              <a:tabLst>
                <a:tab pos="495300" algn="l"/>
              </a:tabLst>
              <a:defRPr sz="15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5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    NotPublicClass nps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NotPublicClass(); </a:t>
            </a:r>
            <a:r>
              <a:rPr>
                <a:solidFill>
                  <a:srgbClr val="FF2600"/>
                </a:solidFill>
              </a:rPr>
              <a:t>// compile error!</a:t>
            </a:r>
          </a:p>
          <a:p>
            <a:pPr defTabSz="502284">
              <a:tabLst>
                <a:tab pos="495300" algn="l"/>
              </a:tabLst>
              <a:defRPr sz="15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    PublicClass ps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PublicClass();</a:t>
            </a:r>
          </a:p>
          <a:p>
            <a:pPr defTabSz="502284">
              <a:tabLst>
                <a:tab pos="495300" algn="l"/>
              </a:tabLst>
              <a:defRPr sz="15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5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03" name="모서리가 둥근 직사각형 11"/>
          <p:cNvSpPr/>
          <p:nvPr/>
        </p:nvSpPr>
        <p:spPr>
          <a:xfrm>
            <a:off x="1553015" y="2414665"/>
            <a:ext cx="1526360" cy="328535"/>
          </a:xfrm>
          <a:prstGeom prst="roundRect">
            <a:avLst>
              <a:gd name="adj" fmla="val 16667"/>
            </a:avLst>
          </a:prstGeom>
          <a:ln w="25400">
            <a:solidFill>
              <a:schemeClr val="accent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204" name="모서리가 둥근 직사각형 12"/>
          <p:cNvSpPr/>
          <p:nvPr/>
        </p:nvSpPr>
        <p:spPr>
          <a:xfrm>
            <a:off x="1553014" y="3046701"/>
            <a:ext cx="1526360" cy="328535"/>
          </a:xfrm>
          <a:prstGeom prst="roundRect">
            <a:avLst>
              <a:gd name="adj" fmla="val 16667"/>
            </a:avLst>
          </a:prstGeom>
          <a:ln w="25400">
            <a:solidFill>
              <a:schemeClr val="accent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205" name="모서리가 둥근 직사각형 13"/>
          <p:cNvSpPr/>
          <p:nvPr/>
        </p:nvSpPr>
        <p:spPr>
          <a:xfrm>
            <a:off x="1553014" y="3638708"/>
            <a:ext cx="1526360" cy="328535"/>
          </a:xfrm>
          <a:prstGeom prst="roundRect">
            <a:avLst>
              <a:gd name="adj" fmla="val 16667"/>
            </a:avLst>
          </a:prstGeom>
          <a:ln w="25400">
            <a:solidFill>
              <a:schemeClr val="accent6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cxnSp>
        <p:nvCxnSpPr>
          <p:cNvPr id="206" name="직선 화살표 연결선 14"/>
          <p:cNvCxnSpPr>
            <a:stCxn id="203" idx="0"/>
            <a:endCxn id="200" idx="0"/>
          </p:cNvCxnSpPr>
          <p:nvPr/>
        </p:nvCxnSpPr>
        <p:spPr>
          <a:xfrm flipV="1">
            <a:off x="2316195" y="1689447"/>
            <a:ext cx="3471083" cy="889486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</p:cxnSp>
      <p:cxnSp>
        <p:nvCxnSpPr>
          <p:cNvPr id="207" name="직선 화살표 연결선 17"/>
          <p:cNvCxnSpPr>
            <a:stCxn id="204" idx="0"/>
            <a:endCxn id="201" idx="0"/>
          </p:cNvCxnSpPr>
          <p:nvPr/>
        </p:nvCxnSpPr>
        <p:spPr>
          <a:xfrm flipV="1">
            <a:off x="2316194" y="2758660"/>
            <a:ext cx="3471084" cy="452309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</p:cxnSp>
      <p:cxnSp>
        <p:nvCxnSpPr>
          <p:cNvPr id="208" name="직선 화살표 연결선 20"/>
          <p:cNvCxnSpPr>
            <a:stCxn id="205" idx="0"/>
            <a:endCxn id="202" idx="0"/>
          </p:cNvCxnSpPr>
          <p:nvPr/>
        </p:nvCxnSpPr>
        <p:spPr>
          <a:xfrm>
            <a:off x="2316194" y="3802975"/>
            <a:ext cx="5414184" cy="774707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</p:cxnSp>
      <p:sp>
        <p:nvSpPr>
          <p:cNvPr id="209" name="모서리가 둥근 직사각형 23"/>
          <p:cNvSpPr/>
          <p:nvPr/>
        </p:nvSpPr>
        <p:spPr>
          <a:xfrm>
            <a:off x="3647335" y="2848823"/>
            <a:ext cx="1526360" cy="328535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210" name="모서리가 둥근 직사각형 24"/>
          <p:cNvSpPr/>
          <p:nvPr/>
        </p:nvSpPr>
        <p:spPr>
          <a:xfrm>
            <a:off x="3654933" y="1794131"/>
            <a:ext cx="717603" cy="328535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211" name="모서리가 둥근 직사각형 23"/>
          <p:cNvSpPr/>
          <p:nvPr/>
        </p:nvSpPr>
        <p:spPr>
          <a:xfrm>
            <a:off x="4572620" y="4800194"/>
            <a:ext cx="7010417" cy="257974"/>
          </a:xfrm>
          <a:prstGeom prst="roundRect">
            <a:avLst>
              <a:gd name="adj" fmla="val 21226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2"/>
      <p:bldP build="whole" bldLvl="1" animBg="1" rev="0" advAuto="0" spid="211" grpId="13"/>
      <p:bldP build="whole" bldLvl="1" animBg="1" rev="0" advAuto="0" spid="203" grpId="2"/>
      <p:bldP build="whole" bldLvl="1" animBg="1" rev="0" advAuto="0" spid="208" grpId="11"/>
      <p:bldP build="whole" bldLvl="1" animBg="1" rev="0" advAuto="0" spid="201" grpId="8"/>
      <p:bldP build="whole" bldLvl="1" animBg="1" rev="0" advAuto="0" spid="205" grpId="10"/>
      <p:bldP build="whole" bldLvl="1" animBg="1" rev="0" advAuto="0" spid="200" grpId="5"/>
      <p:bldP build="whole" bldLvl="1" animBg="1" rev="0" advAuto="0" spid="210" grpId="4"/>
      <p:bldP build="whole" bldLvl="1" animBg="1" rev="0" advAuto="0" spid="204" grpId="6"/>
      <p:bldP build="whole" bldLvl="1" animBg="1" rev="0" advAuto="0" spid="207" grpId="7"/>
      <p:bldP build="whole" bldLvl="1" animBg="1" rev="0" advAuto="0" spid="206" grpId="3"/>
      <p:bldP build="whole" bldLvl="1" animBg="1" rev="0" advAuto="0" spid="209" grpId="9"/>
      <p:bldP build="whole" bldLvl="1" animBg="1" rev="0" advAuto="0" spid="1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public and private Fields (1/2)</a:t>
            </a:r>
          </a:p>
        </p:txBody>
      </p:sp>
      <p:sp>
        <p:nvSpPr>
          <p:cNvPr id="216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17" name="TextBox 5"/>
          <p:cNvSpPr txBox="1"/>
          <p:nvPr/>
        </p:nvSpPr>
        <p:spPr>
          <a:xfrm>
            <a:off x="551384" y="1131944"/>
            <a:ext cx="11043248" cy="4901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AClass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/>
              <a:t>public</a:t>
            </a:r>
            <a:r>
              <a:t> </a:t>
            </a:r>
            <a:r>
              <a:rPr b="1"/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x;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/>
              <a:t>private</a:t>
            </a:r>
            <a:r>
              <a:t> </a:t>
            </a:r>
            <a:r>
              <a:rPr b="1"/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y;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z;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AClass() {  x = </a:t>
            </a:r>
            <a:r>
              <a:rPr>
                <a:solidFill>
                  <a:srgbClr val="1C00CF"/>
                </a:solidFill>
              </a:rPr>
              <a:t>2</a:t>
            </a:r>
            <a:r>
              <a:t>;  y = </a:t>
            </a:r>
            <a:r>
              <a:rPr>
                <a:solidFill>
                  <a:srgbClr val="1C00CF"/>
                </a:solidFill>
              </a:rPr>
              <a:t>3</a:t>
            </a:r>
            <a:r>
              <a:t>;  z = </a:t>
            </a:r>
            <a:r>
              <a:rPr>
                <a:solidFill>
                  <a:srgbClr val="1C00CF"/>
                </a:solidFill>
              </a:rPr>
              <a:t>4</a:t>
            </a:r>
            <a:r>
              <a:t>;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publicMethod()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"AClass:publicMethod "</a:t>
            </a:r>
            <a:r>
              <a:t> + (x + y + z));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privateMethod()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"AClass:privateMethod"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packageMethod()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"AClass:packageMethod"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publicMethod();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privateMethod();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public and private Fields (2/2)</a:t>
            </a:r>
          </a:p>
        </p:txBody>
      </p:sp>
      <p:sp>
        <p:nvSpPr>
          <p:cNvPr id="222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3" name="TextBox 4"/>
          <p:cNvSpPr txBox="1"/>
          <p:nvPr/>
        </p:nvSpPr>
        <p:spPr>
          <a:xfrm>
            <a:off x="551383" y="1166841"/>
            <a:ext cx="11043248" cy="38347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AClassTest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AClass ac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AClass();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"ac.x = "</a:t>
            </a:r>
            <a:r>
              <a:t> + ac.x);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//System.out.println("ac.y = " + ac.y); </a:t>
            </a:r>
            <a:r>
              <a:rPr>
                <a:solidFill>
                  <a:srgbClr val="FF2600"/>
                </a:solidFill>
              </a:rPr>
              <a:t>// compile error!</a:t>
            </a:r>
            <a:endParaRPr>
              <a:solidFill>
                <a:srgbClr val="FF2600"/>
              </a:solidFill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"ac.z = "</a:t>
            </a:r>
            <a:r>
              <a:t> + ac.z);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ac.publicMethod();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//ac.privateMethod();  </a:t>
            </a:r>
            <a:r>
              <a:rPr>
                <a:solidFill>
                  <a:srgbClr val="FF2600"/>
                </a:solidFill>
              </a:rPr>
              <a:t>// compile error!</a:t>
            </a:r>
            <a:endParaRPr>
              <a:solidFill>
                <a:srgbClr val="FF2600"/>
              </a:solidFill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ac.packageMethod();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2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2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Recommendation – Information Hiding</a:t>
            </a:r>
          </a:p>
        </p:txBody>
      </p:sp>
      <p:sp>
        <p:nvSpPr>
          <p:cNvPr id="228" name="텍스트 개체 틀 2"/>
          <p:cNvSpPr txBox="1"/>
          <p:nvPr>
            <p:ph type="body" sz="half" idx="1"/>
          </p:nvPr>
        </p:nvSpPr>
        <p:spPr>
          <a:xfrm>
            <a:off x="551383" y="1124741"/>
            <a:ext cx="11043248" cy="2040191"/>
          </a:xfrm>
          <a:prstGeom prst="rect">
            <a:avLst/>
          </a:prstGeom>
        </p:spPr>
        <p:txBody>
          <a:bodyPr/>
          <a:lstStyle/>
          <a:p>
            <a:pPr/>
            <a:r>
              <a:t>In terms of hiding information, it is recommended that </a:t>
            </a:r>
            <a:r>
              <a:rPr>
                <a:solidFill>
                  <a:srgbClr val="FF0000"/>
                </a:solidFill>
              </a:rPr>
              <a:t>all members within the class be private</a:t>
            </a:r>
            <a:r>
              <a:t>.</a:t>
            </a:r>
          </a:p>
          <a:p>
            <a:pPr/>
            <a:r>
              <a:t>To prevent misbehavior from outside the class, it is recommended to </a:t>
            </a:r>
            <a:r>
              <a:rPr>
                <a:solidFill>
                  <a:srgbClr val="FF0000"/>
                </a:solidFill>
              </a:rPr>
              <a:t>minimize the number of public access</a:t>
            </a:r>
            <a:r>
              <a:t>.</a:t>
            </a:r>
          </a:p>
        </p:txBody>
      </p:sp>
      <p:sp>
        <p:nvSpPr>
          <p:cNvPr id="229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8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Accessor and Mutator </a:t>
            </a:r>
          </a:p>
        </p:txBody>
      </p:sp>
      <p:sp>
        <p:nvSpPr>
          <p:cNvPr id="234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4301661"/>
          </a:xfrm>
          <a:prstGeom prst="rect">
            <a:avLst/>
          </a:prstGeom>
        </p:spPr>
        <p:txBody>
          <a:bodyPr/>
          <a:lstStyle/>
          <a:p>
            <a:pPr/>
            <a:r>
              <a:t>Accessor (Getter)</a:t>
            </a:r>
          </a:p>
          <a:p>
            <a:pPr lvl="1" marL="800100" indent="-342900">
              <a:defRPr sz="2300"/>
            </a:pPr>
            <a:r>
              <a:t>A method to read the value of private variable from outside of the class</a:t>
            </a:r>
          </a:p>
          <a:p>
            <a:pPr lvl="1" marL="800100" indent="-342900">
              <a:defRPr sz="2300"/>
            </a:pPr>
            <a:r>
              <a:t>ex) public int getX();   public String getStr(); ...</a:t>
            </a:r>
          </a:p>
          <a:p>
            <a:pPr lvl="1" marL="800100" indent="-342900">
              <a:defRPr sz="2300"/>
            </a:pPr>
          </a:p>
          <a:p>
            <a:pPr/>
            <a:r>
              <a:t>Mutator (Setter)</a:t>
            </a:r>
          </a:p>
          <a:p>
            <a:pPr lvl="1" marL="800100" indent="-342900">
              <a:defRPr sz="2300"/>
            </a:pPr>
            <a:r>
              <a:t>A method to write the value to the private variable from outside of the class</a:t>
            </a:r>
          </a:p>
          <a:p>
            <a:pPr lvl="1" marL="800100" indent="-342900">
              <a:defRPr sz="2300"/>
            </a:pPr>
            <a:r>
              <a:t>ex) void setX(int);   void setStr(String); ...</a:t>
            </a:r>
          </a:p>
          <a:p>
            <a:pPr lvl="1" marL="800100" indent="-342900">
              <a:defRPr sz="2300"/>
            </a:pPr>
            <a:r>
              <a:t>If no package is specified, the Java class will belong to the 'default package'. </a:t>
            </a:r>
          </a:p>
          <a:p>
            <a:pPr lvl="1" marL="800100" indent="-342900">
              <a:defRPr sz="2300"/>
            </a:pPr>
            <a:r>
              <a:t>Test for the conditions that a private instance variable should have (e.g. scope) before assigning it.</a:t>
            </a:r>
          </a:p>
        </p:txBody>
      </p:sp>
      <p:sp>
        <p:nvSpPr>
          <p:cNvPr id="235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2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3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Accessor and Mutator (1/3)</a:t>
            </a:r>
          </a:p>
        </p:txBody>
      </p:sp>
      <p:sp>
        <p:nvSpPr>
          <p:cNvPr id="240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1" name="TextBox 5"/>
          <p:cNvSpPr txBox="1"/>
          <p:nvPr/>
        </p:nvSpPr>
        <p:spPr>
          <a:xfrm>
            <a:off x="736227" y="1142722"/>
            <a:ext cx="10858404" cy="4368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BClass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/>
              <a:t>private</a:t>
            </a:r>
            <a:r>
              <a:t> </a:t>
            </a:r>
            <a:r>
              <a:rPr b="1"/>
              <a:t>int</a:t>
            </a:r>
            <a:r>
              <a:t> </a:t>
            </a:r>
            <a:r>
              <a:rPr>
                <a:solidFill>
                  <a:srgbClr val="000000"/>
                </a:solidFill>
              </a:rPr>
              <a:t>x;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str;</a:t>
            </a:r>
            <a:br/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BClass(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x, String str) { </a:t>
            </a:r>
            <a:r>
              <a:rPr>
                <a:solidFill>
                  <a:srgbClr val="00627A"/>
                </a:solidFill>
              </a:rPr>
              <a:t>//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.x = x;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.str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String(str);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getX() { </a:t>
            </a:r>
            <a:r>
              <a:rPr>
                <a:solidFill>
                  <a:srgbClr val="00627A"/>
                </a:solidFill>
              </a:rPr>
              <a:t>// accessor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x;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getStr() { </a:t>
            </a:r>
            <a:r>
              <a:rPr>
                <a:solidFill>
                  <a:srgbClr val="00627A"/>
                </a:solidFill>
              </a:rPr>
              <a:t>// accessor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str;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Accessor and Mutator (2/3)</a:t>
            </a:r>
          </a:p>
        </p:txBody>
      </p:sp>
      <p:sp>
        <p:nvSpPr>
          <p:cNvPr id="246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7" name="TextBox 5"/>
          <p:cNvSpPr txBox="1"/>
          <p:nvPr/>
        </p:nvSpPr>
        <p:spPr>
          <a:xfrm>
            <a:off x="736227" y="1142722"/>
            <a:ext cx="10858404" cy="25012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setX(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x) {  </a:t>
            </a:r>
            <a:r>
              <a:rPr>
                <a:solidFill>
                  <a:srgbClr val="00627A"/>
                </a:solidFill>
              </a:rPr>
              <a:t>// mutator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.x = x;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setStr(String str) {  </a:t>
            </a:r>
            <a:r>
              <a:rPr>
                <a:solidFill>
                  <a:srgbClr val="00627A"/>
                </a:solidFill>
              </a:rPr>
              <a:t>// mutator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.str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String(str);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Accessor and Mutator (3/3)</a:t>
            </a:r>
          </a:p>
        </p:txBody>
      </p:sp>
      <p:sp>
        <p:nvSpPr>
          <p:cNvPr id="252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3" name="TextBox 4"/>
          <p:cNvSpPr txBox="1"/>
          <p:nvPr/>
        </p:nvSpPr>
        <p:spPr>
          <a:xfrm>
            <a:off x="551383" y="1223298"/>
            <a:ext cx="11043248" cy="3034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BClassTest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BClass b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BClass(</a:t>
            </a:r>
            <a:r>
              <a:rPr>
                <a:solidFill>
                  <a:srgbClr val="1C00CF"/>
                </a:solidFill>
              </a:rPr>
              <a:t>3</a:t>
            </a:r>
            <a:r>
              <a:t>, </a:t>
            </a:r>
            <a:r>
              <a:rPr>
                <a:solidFill>
                  <a:srgbClr val="C41A16"/>
                </a:solidFill>
              </a:rPr>
              <a:t>"Korea"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"b.x="</a:t>
            </a:r>
            <a:r>
              <a:t> + b.getX() + </a:t>
            </a:r>
            <a:r>
              <a:rPr>
                <a:solidFill>
                  <a:srgbClr val="C41A16"/>
                </a:solidFill>
              </a:rPr>
              <a:t>"  b.str="</a:t>
            </a:r>
            <a:r>
              <a:t> + b.getStr());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b.setX(</a:t>
            </a:r>
            <a:r>
              <a:rPr>
                <a:solidFill>
                  <a:srgbClr val="1C00CF"/>
                </a:solidFill>
              </a:rPr>
              <a:t>5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b.setStr(</a:t>
            </a:r>
            <a:r>
              <a:rPr>
                <a:solidFill>
                  <a:srgbClr val="C41A16"/>
                </a:solidFill>
              </a:rPr>
              <a:t>"Seoul"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"b.x="</a:t>
            </a:r>
            <a:r>
              <a:t> + b.getX() + </a:t>
            </a:r>
            <a:r>
              <a:rPr>
                <a:solidFill>
                  <a:srgbClr val="C41A16"/>
                </a:solidFill>
              </a:rPr>
              <a:t>"  b.str="</a:t>
            </a:r>
            <a:r>
              <a:t> + b.getStr());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254" name="TextBox 7"/>
          <p:cNvSpPr txBox="1"/>
          <p:nvPr/>
        </p:nvSpPr>
        <p:spPr>
          <a:xfrm>
            <a:off x="551382" y="4605189"/>
            <a:ext cx="2971748" cy="9772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OUTPUT: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b.x=3  b.str=Korea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b.x=5  b.str=Seoul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Package</a:t>
            </a:r>
          </a:p>
        </p:txBody>
      </p:sp>
      <p:sp>
        <p:nvSpPr>
          <p:cNvPr id="44" name="텍스트 개체 틀 2"/>
          <p:cNvSpPr txBox="1"/>
          <p:nvPr>
            <p:ph type="body" idx="1"/>
          </p:nvPr>
        </p:nvSpPr>
        <p:spPr>
          <a:xfrm>
            <a:off x="551383" y="1124742"/>
            <a:ext cx="11043248" cy="3791187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404040"/>
                </a:solidFill>
              </a:defRPr>
            </a:pPr>
            <a:r>
              <a:t>Set of classes</a:t>
            </a:r>
          </a:p>
          <a:p>
            <a:pPr>
              <a:defRPr>
                <a:solidFill>
                  <a:srgbClr val="404040"/>
                </a:solidFill>
              </a:defRPr>
            </a:pPr>
            <a:r>
              <a:t>Physical form of a package: a folder in the file system.</a:t>
            </a:r>
            <a:endParaRPr sz="2300"/>
          </a:p>
          <a:p>
            <a:pPr>
              <a:defRPr>
                <a:solidFill>
                  <a:srgbClr val="404040"/>
                </a:solidFill>
              </a:defRPr>
            </a:pPr>
            <a:r>
              <a:t>Identifier that makes the class unique</a:t>
            </a:r>
          </a:p>
          <a:p>
            <a:pPr lvl="1" marL="800100" indent="-342900">
              <a:defRPr sz="2300">
                <a:solidFill>
                  <a:srgbClr val="404040"/>
                </a:solidFill>
              </a:defRPr>
            </a:pPr>
            <a:r>
              <a:t>The classes with the same name in different packages are recognized as different classes</a:t>
            </a:r>
          </a:p>
          <a:p>
            <a:pPr>
              <a:defRPr>
                <a:solidFill>
                  <a:srgbClr val="404040"/>
                </a:solidFill>
              </a:defRPr>
            </a:pPr>
            <a:r>
              <a:t>Class name = parent_package . child_package . class_name</a:t>
            </a:r>
          </a:p>
          <a:p>
            <a:pPr>
              <a:defRPr>
                <a:solidFill>
                  <a:srgbClr val="404040"/>
                </a:solidFill>
              </a:defRPr>
            </a:pPr>
          </a:p>
          <a:p>
            <a:pPr>
              <a:defRPr>
                <a:solidFill>
                  <a:srgbClr val="404040"/>
                </a:solidFill>
              </a:defRPr>
            </a:pPr>
            <a:r>
              <a:t>Ex)</a:t>
            </a:r>
          </a:p>
        </p:txBody>
      </p:sp>
      <p:sp>
        <p:nvSpPr>
          <p:cNvPr id="45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48" name="모서리가 둥근 직사각형 4"/>
          <p:cNvGrpSpPr/>
          <p:nvPr/>
        </p:nvGrpSpPr>
        <p:grpSpPr>
          <a:xfrm>
            <a:off x="1693907" y="4250880"/>
            <a:ext cx="1473798" cy="516368"/>
            <a:chOff x="0" y="0"/>
            <a:chExt cx="1473796" cy="516366"/>
          </a:xfrm>
        </p:grpSpPr>
        <p:sp>
          <p:nvSpPr>
            <p:cNvPr id="46" name="모서리가 둥근 직사각형"/>
            <p:cNvSpPr/>
            <p:nvPr/>
          </p:nvSpPr>
          <p:spPr>
            <a:xfrm>
              <a:off x="0" y="0"/>
              <a:ext cx="1473797" cy="51636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</a:p>
          </p:txBody>
        </p:sp>
        <p:sp>
          <p:nvSpPr>
            <p:cNvPr id="47" name="com"/>
            <p:cNvSpPr txBox="1"/>
            <p:nvPr/>
          </p:nvSpPr>
          <p:spPr>
            <a:xfrm>
              <a:off x="34732" y="66414"/>
              <a:ext cx="1404333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com</a:t>
              </a:r>
            </a:p>
          </p:txBody>
        </p:sp>
      </p:grpSp>
      <p:grpSp>
        <p:nvGrpSpPr>
          <p:cNvPr id="51" name="모서리가 둥근 직사각형 5"/>
          <p:cNvGrpSpPr/>
          <p:nvPr/>
        </p:nvGrpSpPr>
        <p:grpSpPr>
          <a:xfrm>
            <a:off x="3718138" y="4252672"/>
            <a:ext cx="1473798" cy="516368"/>
            <a:chOff x="0" y="0"/>
            <a:chExt cx="1473796" cy="516366"/>
          </a:xfrm>
        </p:grpSpPr>
        <p:sp>
          <p:nvSpPr>
            <p:cNvPr id="49" name="모서리가 둥근 직사각형"/>
            <p:cNvSpPr/>
            <p:nvPr/>
          </p:nvSpPr>
          <p:spPr>
            <a:xfrm>
              <a:off x="0" y="0"/>
              <a:ext cx="1473797" cy="51636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</a:p>
          </p:txBody>
        </p:sp>
        <p:sp>
          <p:nvSpPr>
            <p:cNvPr id="50" name="company1"/>
            <p:cNvSpPr txBox="1"/>
            <p:nvPr/>
          </p:nvSpPr>
          <p:spPr>
            <a:xfrm>
              <a:off x="34732" y="66414"/>
              <a:ext cx="1404333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company1</a:t>
              </a:r>
            </a:p>
          </p:txBody>
        </p:sp>
      </p:grpSp>
      <p:grpSp>
        <p:nvGrpSpPr>
          <p:cNvPr id="54" name="모서리가 둥근 직사각형 6"/>
          <p:cNvGrpSpPr/>
          <p:nvPr/>
        </p:nvGrpSpPr>
        <p:grpSpPr>
          <a:xfrm>
            <a:off x="3718138" y="5061289"/>
            <a:ext cx="1473798" cy="516368"/>
            <a:chOff x="0" y="0"/>
            <a:chExt cx="1473796" cy="516366"/>
          </a:xfrm>
        </p:grpSpPr>
        <p:sp>
          <p:nvSpPr>
            <p:cNvPr id="52" name="모서리가 둥근 직사각형"/>
            <p:cNvSpPr/>
            <p:nvPr/>
          </p:nvSpPr>
          <p:spPr>
            <a:xfrm>
              <a:off x="0" y="0"/>
              <a:ext cx="1473797" cy="51636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</a:p>
          </p:txBody>
        </p:sp>
        <p:sp>
          <p:nvSpPr>
            <p:cNvPr id="53" name="company2"/>
            <p:cNvSpPr txBox="1"/>
            <p:nvPr/>
          </p:nvSpPr>
          <p:spPr>
            <a:xfrm>
              <a:off x="34732" y="66414"/>
              <a:ext cx="1404333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company2</a:t>
              </a:r>
            </a:p>
          </p:txBody>
        </p:sp>
      </p:grpSp>
      <p:grpSp>
        <p:nvGrpSpPr>
          <p:cNvPr id="57" name="모서리가 둥근 직사각형 7"/>
          <p:cNvGrpSpPr/>
          <p:nvPr/>
        </p:nvGrpSpPr>
        <p:grpSpPr>
          <a:xfrm>
            <a:off x="5742368" y="4250880"/>
            <a:ext cx="1473798" cy="516368"/>
            <a:chOff x="0" y="0"/>
            <a:chExt cx="1473796" cy="516366"/>
          </a:xfrm>
        </p:grpSpPr>
        <p:sp>
          <p:nvSpPr>
            <p:cNvPr id="55" name="모서리가 둥근 직사각형"/>
            <p:cNvSpPr/>
            <p:nvPr/>
          </p:nvSpPr>
          <p:spPr>
            <a:xfrm>
              <a:off x="0" y="0"/>
              <a:ext cx="1473797" cy="51636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</a:p>
          </p:txBody>
        </p:sp>
        <p:sp>
          <p:nvSpPr>
            <p:cNvPr id="56" name="MyClass"/>
            <p:cNvSpPr txBox="1"/>
            <p:nvPr/>
          </p:nvSpPr>
          <p:spPr>
            <a:xfrm>
              <a:off x="34732" y="66414"/>
              <a:ext cx="1404333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MyClass</a:t>
              </a:r>
            </a:p>
          </p:txBody>
        </p:sp>
      </p:grpSp>
      <p:grpSp>
        <p:nvGrpSpPr>
          <p:cNvPr id="60" name="모서리가 둥근 직사각형 8"/>
          <p:cNvGrpSpPr/>
          <p:nvPr/>
        </p:nvGrpSpPr>
        <p:grpSpPr>
          <a:xfrm>
            <a:off x="5742368" y="5074303"/>
            <a:ext cx="1473798" cy="516368"/>
            <a:chOff x="0" y="0"/>
            <a:chExt cx="1473796" cy="516366"/>
          </a:xfrm>
        </p:grpSpPr>
        <p:sp>
          <p:nvSpPr>
            <p:cNvPr id="58" name="모서리가 둥근 직사각형"/>
            <p:cNvSpPr/>
            <p:nvPr/>
          </p:nvSpPr>
          <p:spPr>
            <a:xfrm>
              <a:off x="0" y="0"/>
              <a:ext cx="1473797" cy="51636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376092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</a:p>
          </p:txBody>
        </p:sp>
        <p:sp>
          <p:nvSpPr>
            <p:cNvPr id="59" name="YourClass"/>
            <p:cNvSpPr txBox="1"/>
            <p:nvPr/>
          </p:nvSpPr>
          <p:spPr>
            <a:xfrm>
              <a:off x="34732" y="66414"/>
              <a:ext cx="1404333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YourClass</a:t>
              </a:r>
            </a:p>
          </p:txBody>
        </p:sp>
      </p:grpSp>
      <p:sp>
        <p:nvSpPr>
          <p:cNvPr id="67" name="직선 연결선[R] 10"/>
          <p:cNvSpPr/>
          <p:nvPr/>
        </p:nvSpPr>
        <p:spPr>
          <a:xfrm>
            <a:off x="3177425" y="4509724"/>
            <a:ext cx="531189" cy="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376092"/>
            </a:solidFill>
          </a:ln>
        </p:spPr>
        <p:txBody>
          <a:bodyPr/>
          <a:lstStyle/>
          <a:p>
            <a:pPr/>
          </a:p>
        </p:txBody>
      </p:sp>
      <p:sp>
        <p:nvSpPr>
          <p:cNvPr id="68" name="꺾인 연결선[E] 12"/>
          <p:cNvSpPr/>
          <p:nvPr/>
        </p:nvSpPr>
        <p:spPr>
          <a:xfrm>
            <a:off x="3176270" y="4508500"/>
            <a:ext cx="532130" cy="8102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10774" y="0"/>
                </a:lnTo>
                <a:lnTo>
                  <a:pt x="10774" y="21600"/>
                </a:lnTo>
                <a:lnTo>
                  <a:pt x="21600" y="21600"/>
                </a:lnTo>
              </a:path>
            </a:pathLst>
          </a:custGeom>
          <a:ln w="19050">
            <a:solidFill>
              <a:srgbClr val="376092"/>
            </a:solidFill>
          </a:ln>
        </p:spPr>
        <p:txBody>
          <a:bodyPr/>
          <a:lstStyle/>
          <a:p>
            <a:pPr/>
          </a:p>
        </p:txBody>
      </p:sp>
      <p:sp>
        <p:nvSpPr>
          <p:cNvPr id="69" name="직선 연결선[R] 13"/>
          <p:cNvSpPr/>
          <p:nvPr/>
        </p:nvSpPr>
        <p:spPr>
          <a:xfrm>
            <a:off x="5201656" y="4509724"/>
            <a:ext cx="531188" cy="47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376092"/>
            </a:solidFill>
          </a:ln>
        </p:spPr>
        <p:txBody>
          <a:bodyPr/>
          <a:lstStyle/>
          <a:p>
            <a:pPr/>
          </a:p>
        </p:txBody>
      </p:sp>
      <p:sp>
        <p:nvSpPr>
          <p:cNvPr id="70" name="직선 연결선[R] 16"/>
          <p:cNvSpPr/>
          <p:nvPr/>
        </p:nvSpPr>
        <p:spPr>
          <a:xfrm>
            <a:off x="5201656" y="5324273"/>
            <a:ext cx="531188" cy="34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376092"/>
            </a:solidFill>
          </a:ln>
        </p:spPr>
        <p:txBody>
          <a:bodyPr/>
          <a:lstStyle/>
          <a:p>
            <a:pPr/>
          </a:p>
        </p:txBody>
      </p:sp>
      <p:sp>
        <p:nvSpPr>
          <p:cNvPr id="65" name="TextBox 23"/>
          <p:cNvSpPr txBox="1"/>
          <p:nvPr/>
        </p:nvSpPr>
        <p:spPr>
          <a:xfrm>
            <a:off x="7532155" y="4309007"/>
            <a:ext cx="362335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pPr/>
            <a:r>
              <a:t>com.company1.MyClass</a:t>
            </a:r>
          </a:p>
        </p:txBody>
      </p:sp>
      <p:sp>
        <p:nvSpPr>
          <p:cNvPr id="66" name="TextBox 25"/>
          <p:cNvSpPr txBox="1"/>
          <p:nvPr/>
        </p:nvSpPr>
        <p:spPr>
          <a:xfrm>
            <a:off x="7532156" y="5132432"/>
            <a:ext cx="3623359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000"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pPr/>
            <a:r>
              <a:t>com.company2.YourClass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" grpId="11"/>
      <p:bldP build="whole" bldLvl="1" animBg="1" rev="0" advAuto="0" spid="67" grpId="3"/>
      <p:bldP build="whole" bldLvl="1" animBg="1" rev="0" advAuto="0" spid="48" grpId="2"/>
      <p:bldP build="whole" bldLvl="1" animBg="1" rev="0" advAuto="0" spid="65" grpId="7"/>
      <p:bldP build="whole" bldLvl="1" animBg="1" rev="0" advAuto="0" spid="57" grpId="6"/>
      <p:bldP build="whole" bldLvl="1" animBg="1" rev="0" advAuto="0" spid="69" grpId="5"/>
      <p:bldP build="whole" bldLvl="1" animBg="1" rev="0" advAuto="0" spid="68" grpId="8"/>
      <p:bldP build="whole" bldLvl="1" animBg="1" rev="0" advAuto="0" spid="70" grpId="10"/>
      <p:bldP build="whole" bldLvl="1" animBg="1" rev="0" advAuto="0" spid="66" grpId="12"/>
      <p:bldP build="p" bldLvl="5" animBg="1" rev="0" advAuto="0" spid="44" grpId="1"/>
      <p:bldP build="whole" bldLvl="1" animBg="1" rev="0" advAuto="0" spid="54" grpId="9"/>
      <p:bldP build="whole" bldLvl="1" animBg="1" rev="0" advAuto="0" spid="51" grpId="4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Java Class in a Package</a:t>
            </a:r>
          </a:p>
        </p:txBody>
      </p:sp>
      <p:sp>
        <p:nvSpPr>
          <p:cNvPr id="75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78" name="모서리가 둥근 직사각형 7"/>
          <p:cNvGrpSpPr/>
          <p:nvPr/>
        </p:nvGrpSpPr>
        <p:grpSpPr>
          <a:xfrm>
            <a:off x="752167" y="1623651"/>
            <a:ext cx="2123770" cy="604685"/>
            <a:chOff x="0" y="0"/>
            <a:chExt cx="2123768" cy="604684"/>
          </a:xfrm>
        </p:grpSpPr>
        <p:sp>
          <p:nvSpPr>
            <p:cNvPr id="76" name="모서리가 둥근 직사각형"/>
            <p:cNvSpPr/>
            <p:nvPr/>
          </p:nvSpPr>
          <p:spPr>
            <a:xfrm>
              <a:off x="0" y="0"/>
              <a:ext cx="2123769" cy="604685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</a:p>
          </p:txBody>
        </p:sp>
        <p:sp>
          <p:nvSpPr>
            <p:cNvPr id="77" name="project folder"/>
            <p:cNvSpPr txBox="1"/>
            <p:nvPr/>
          </p:nvSpPr>
          <p:spPr>
            <a:xfrm>
              <a:off x="35867" y="110573"/>
              <a:ext cx="2052034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project folder</a:t>
              </a:r>
            </a:p>
          </p:txBody>
        </p:sp>
      </p:grpSp>
      <p:grpSp>
        <p:nvGrpSpPr>
          <p:cNvPr id="81" name="모서리가 둥근 직사각형 8"/>
          <p:cNvGrpSpPr/>
          <p:nvPr/>
        </p:nvGrpSpPr>
        <p:grpSpPr>
          <a:xfrm>
            <a:off x="752167" y="2609375"/>
            <a:ext cx="2123770" cy="604686"/>
            <a:chOff x="0" y="0"/>
            <a:chExt cx="2123768" cy="604684"/>
          </a:xfrm>
        </p:grpSpPr>
        <p:sp>
          <p:nvSpPr>
            <p:cNvPr id="79" name="모서리가 둥근 직사각형"/>
            <p:cNvSpPr/>
            <p:nvPr/>
          </p:nvSpPr>
          <p:spPr>
            <a:xfrm>
              <a:off x="0" y="0"/>
              <a:ext cx="2123769" cy="604685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</a:p>
          </p:txBody>
        </p:sp>
        <p:sp>
          <p:nvSpPr>
            <p:cNvPr id="80" name="src"/>
            <p:cNvSpPr txBox="1"/>
            <p:nvPr/>
          </p:nvSpPr>
          <p:spPr>
            <a:xfrm>
              <a:off x="35867" y="110573"/>
              <a:ext cx="2052034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src</a:t>
              </a:r>
            </a:p>
          </p:txBody>
        </p:sp>
      </p:grpSp>
      <p:grpSp>
        <p:nvGrpSpPr>
          <p:cNvPr id="84" name="모서리가 둥근 직사각형 10"/>
          <p:cNvGrpSpPr/>
          <p:nvPr/>
        </p:nvGrpSpPr>
        <p:grpSpPr>
          <a:xfrm>
            <a:off x="752167" y="4580823"/>
            <a:ext cx="2123770" cy="604685"/>
            <a:chOff x="0" y="0"/>
            <a:chExt cx="2123768" cy="604684"/>
          </a:xfrm>
        </p:grpSpPr>
        <p:sp>
          <p:nvSpPr>
            <p:cNvPr id="82" name="모서리가 둥근 직사각형"/>
            <p:cNvSpPr/>
            <p:nvPr/>
          </p:nvSpPr>
          <p:spPr>
            <a:xfrm>
              <a:off x="0" y="0"/>
              <a:ext cx="2123769" cy="604685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</a:p>
          </p:txBody>
        </p:sp>
        <p:sp>
          <p:nvSpPr>
            <p:cNvPr id="83" name="company1"/>
            <p:cNvSpPr txBox="1"/>
            <p:nvPr/>
          </p:nvSpPr>
          <p:spPr>
            <a:xfrm>
              <a:off x="35867" y="110573"/>
              <a:ext cx="2052034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company1</a:t>
              </a:r>
            </a:p>
          </p:txBody>
        </p:sp>
      </p:grpSp>
      <p:sp>
        <p:nvSpPr>
          <p:cNvPr id="103" name="직선 연결선[R] 12"/>
          <p:cNvSpPr/>
          <p:nvPr/>
        </p:nvSpPr>
        <p:spPr>
          <a:xfrm>
            <a:off x="1814052" y="2234839"/>
            <a:ext cx="1" cy="36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0" y="14400"/>
                  <a:pt x="0" y="21600"/>
                </a:cubicBezTo>
              </a:path>
            </a:pathLst>
          </a:custGeom>
          <a:ln w="19050">
            <a:solidFill>
              <a:srgbClr val="808080"/>
            </a:solidFill>
          </a:ln>
        </p:spPr>
        <p:txBody>
          <a:bodyPr/>
          <a:lstStyle/>
          <a:p>
            <a:pPr/>
          </a:p>
        </p:txBody>
      </p:sp>
      <p:sp>
        <p:nvSpPr>
          <p:cNvPr id="104" name="직선 연결선[R] 13"/>
          <p:cNvSpPr/>
          <p:nvPr/>
        </p:nvSpPr>
        <p:spPr>
          <a:xfrm>
            <a:off x="1814052" y="3220563"/>
            <a:ext cx="1" cy="36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0" h="21600" fill="norm" stroke="1" extrusionOk="0">
                <a:moveTo>
                  <a:pt x="0" y="0"/>
                </a:moveTo>
                <a:cubicBezTo>
                  <a:pt x="0" y="7200"/>
                  <a:pt x="-21600" y="14400"/>
                  <a:pt x="0" y="21600"/>
                </a:cubicBezTo>
              </a:path>
            </a:pathLst>
          </a:custGeom>
          <a:ln w="19050">
            <a:solidFill>
              <a:srgbClr val="808080"/>
            </a:solidFill>
          </a:ln>
        </p:spPr>
        <p:txBody>
          <a:bodyPr/>
          <a:lstStyle/>
          <a:p>
            <a:pPr/>
          </a:p>
        </p:txBody>
      </p:sp>
      <p:sp>
        <p:nvSpPr>
          <p:cNvPr id="105" name="직선 연결선[R] 16"/>
          <p:cNvSpPr/>
          <p:nvPr/>
        </p:nvSpPr>
        <p:spPr>
          <a:xfrm>
            <a:off x="1814052" y="4206287"/>
            <a:ext cx="1" cy="36818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21600" y="7200"/>
                  <a:pt x="0" y="14400"/>
                  <a:pt x="0" y="21600"/>
                </a:cubicBezTo>
              </a:path>
            </a:pathLst>
          </a:custGeom>
          <a:ln w="19050">
            <a:solidFill>
              <a:srgbClr val="808080"/>
            </a:solidFill>
          </a:ln>
        </p:spPr>
        <p:txBody>
          <a:bodyPr/>
          <a:lstStyle/>
          <a:p>
            <a:pPr/>
          </a:p>
        </p:txBody>
      </p:sp>
      <p:grpSp>
        <p:nvGrpSpPr>
          <p:cNvPr id="94" name="그룹 21"/>
          <p:cNvGrpSpPr/>
          <p:nvPr/>
        </p:nvGrpSpPr>
        <p:grpSpPr>
          <a:xfrm>
            <a:off x="3785886" y="2612398"/>
            <a:ext cx="3533926" cy="2570088"/>
            <a:chOff x="0" y="0"/>
            <a:chExt cx="3533924" cy="2570087"/>
          </a:xfrm>
        </p:grpSpPr>
        <p:grpSp>
          <p:nvGrpSpPr>
            <p:cNvPr id="90" name="TextBox 5"/>
            <p:cNvGrpSpPr/>
            <p:nvPr/>
          </p:nvGrpSpPr>
          <p:grpSpPr>
            <a:xfrm>
              <a:off x="5" y="598638"/>
              <a:ext cx="3533920" cy="1971449"/>
              <a:chOff x="0" y="0"/>
              <a:chExt cx="3533919" cy="1971448"/>
            </a:xfrm>
          </p:grpSpPr>
          <p:sp>
            <p:nvSpPr>
              <p:cNvPr id="88" name="직사각형"/>
              <p:cNvSpPr/>
              <p:nvPr/>
            </p:nvSpPr>
            <p:spPr>
              <a:xfrm>
                <a:off x="0" y="-1"/>
                <a:ext cx="3533920" cy="1971450"/>
              </a:xfrm>
              <a:prstGeom prst="rect">
                <a:avLst/>
              </a:prstGeom>
              <a:noFill/>
              <a:ln w="9525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</a:p>
            </p:txBody>
          </p:sp>
          <p:sp>
            <p:nvSpPr>
              <p:cNvPr id="89" name="package com.company1;…"/>
              <p:cNvSpPr txBox="1"/>
              <p:nvPr/>
            </p:nvSpPr>
            <p:spPr>
              <a:xfrm>
                <a:off x="50482" y="4762"/>
                <a:ext cx="3432956" cy="1844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>
                  <a:defRPr>
                    <a:solidFill>
                      <a:srgbClr val="9B2393"/>
                    </a:solidFill>
                    <a:latin typeface="JetBrains Mono Bold"/>
                    <a:ea typeface="JetBrains Mono Bold"/>
                    <a:cs typeface="JetBrains Mono Bold"/>
                    <a:sym typeface="JetBrains Mono Bold"/>
                  </a:defRPr>
                </a:pPr>
              </a:p>
              <a:p>
                <a:pPr>
                  <a:defRPr>
                    <a:solidFill>
                      <a:srgbClr val="9B2393"/>
                    </a:solidFill>
                    <a:latin typeface="JetBrains Mono Bold"/>
                    <a:ea typeface="JetBrains Mono Bold"/>
                    <a:cs typeface="JetBrains Mono Bold"/>
                    <a:sym typeface="JetBrains Mono Bold"/>
                  </a:defRPr>
                </a:pPr>
                <a:r>
                  <a:t>package</a:t>
                </a:r>
                <a:r>
                  <a:rPr>
                    <a:solidFill>
                      <a:srgbClr val="000000"/>
                    </a:solidFill>
                    <a:latin typeface="JetBrains Mono Regular"/>
                    <a:ea typeface="JetBrains Mono Regular"/>
                    <a:cs typeface="JetBrains Mono Regular"/>
                    <a:sym typeface="JetBrains Mono Regular"/>
                  </a:rPr>
                  <a:t> com.company1;</a:t>
                </a:r>
                <a:br>
                  <a:rPr>
                    <a:solidFill>
                      <a:srgbClr val="000000"/>
                    </a:solidFill>
                    <a:latin typeface="JetBrains Mono Regular"/>
                    <a:ea typeface="JetBrains Mono Regular"/>
                    <a:cs typeface="JetBrains Mono Regular"/>
                    <a:sym typeface="JetBrains Mono Regular"/>
                  </a:rPr>
                </a:br>
              </a:p>
              <a:p>
                <a:pPr>
                  <a:defRPr>
                    <a:solidFill>
                      <a:srgbClr val="9B2393"/>
                    </a:solidFill>
                    <a:latin typeface="JetBrains Mono Bold"/>
                    <a:ea typeface="JetBrains Mono Bold"/>
                    <a:cs typeface="JetBrains Mono Bold"/>
                    <a:sym typeface="JetBrains Mono Bold"/>
                  </a:defRPr>
                </a:pPr>
                <a:r>
                  <a:t>public</a:t>
                </a:r>
                <a:r>
                  <a:rPr>
                    <a:solidFill>
                      <a:srgbClr val="000000"/>
                    </a:solidFill>
                    <a:latin typeface="JetBrains Mono Regular"/>
                    <a:ea typeface="JetBrains Mono Regular"/>
                    <a:cs typeface="JetBrains Mono Regular"/>
                    <a:sym typeface="JetBrains Mono Regular"/>
                  </a:rPr>
                  <a:t> </a:t>
                </a:r>
                <a:r>
                  <a:t>class</a:t>
                </a:r>
                <a:r>
                  <a:rPr>
                    <a:solidFill>
                      <a:srgbClr val="000000"/>
                    </a:solidFill>
                    <a:latin typeface="JetBrains Mono Regular"/>
                    <a:ea typeface="JetBrains Mono Regular"/>
                    <a:cs typeface="JetBrains Mono Regular"/>
                    <a:sym typeface="JetBrains Mono Regular"/>
                  </a:rPr>
                  <a:t> MyClass {</a:t>
                </a:r>
                <a:endParaRPr>
                  <a:latin typeface="나눔스퀘어OTF Bold"/>
                  <a:ea typeface="나눔스퀘어OTF Bold"/>
                  <a:cs typeface="나눔스퀘어OTF Bold"/>
                  <a:sym typeface="나눔스퀘어OTF Bold"/>
                </a:endParaRPr>
              </a:p>
              <a:p>
                <a:pPr>
                  <a:defRPr>
                    <a:latin typeface="JetBrains Mono Regular"/>
                    <a:ea typeface="JetBrains Mono Regular"/>
                    <a:cs typeface="JetBrains Mono Regular"/>
                    <a:sym typeface="JetBrains Mono Regular"/>
                  </a:defRPr>
                </a:pPr>
                <a:r>
                  <a:t>    ...</a:t>
                </a:r>
                <a:endPara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endParaRPr>
              </a:p>
              <a:p>
                <a:pPr>
                  <a:defRPr>
                    <a:latin typeface="JetBrains Mono Regular"/>
                    <a:ea typeface="JetBrains Mono Regular"/>
                    <a:cs typeface="JetBrains Mono Regular"/>
                    <a:sym typeface="JetBrains Mono Regular"/>
                  </a:defRPr>
                </a:pPr>
                <a:r>
                  <a:t>}</a:t>
                </a:r>
              </a:p>
            </p:txBody>
          </p:sp>
        </p:grpSp>
        <p:grpSp>
          <p:nvGrpSpPr>
            <p:cNvPr id="93" name="직사각형 20"/>
            <p:cNvGrpSpPr/>
            <p:nvPr/>
          </p:nvGrpSpPr>
          <p:grpSpPr>
            <a:xfrm>
              <a:off x="0" y="-1"/>
              <a:ext cx="3533925" cy="598640"/>
              <a:chOff x="0" y="0"/>
              <a:chExt cx="3533924" cy="598638"/>
            </a:xfrm>
          </p:grpSpPr>
          <p:sp>
            <p:nvSpPr>
              <p:cNvPr id="91" name="직사각형"/>
              <p:cNvSpPr/>
              <p:nvPr/>
            </p:nvSpPr>
            <p:spPr>
              <a:xfrm>
                <a:off x="0" y="0"/>
                <a:ext cx="3533925" cy="598639"/>
              </a:xfrm>
              <a:prstGeom prst="rect">
                <a:avLst/>
              </a:prstGeom>
              <a:solidFill>
                <a:srgbClr val="D9D9D9"/>
              </a:solidFill>
              <a:ln w="19050" cap="flat">
                <a:solidFill>
                  <a:srgbClr val="80808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ctr">
                <a:noAutofit/>
              </a:bodyPr>
              <a:lstStyle/>
              <a:p>
                <a:pPr algn="ctr">
                  <a:defRPr>
                    <a:latin typeface="JetBrains Mono Regular"/>
                    <a:ea typeface="JetBrains Mono Regular"/>
                    <a:cs typeface="JetBrains Mono Regular"/>
                    <a:sym typeface="JetBrains Mono Regular"/>
                  </a:defRPr>
                </a:pPr>
              </a:p>
            </p:txBody>
          </p:sp>
          <p:sp>
            <p:nvSpPr>
              <p:cNvPr id="92" name="MyClass.java"/>
              <p:cNvSpPr txBox="1"/>
              <p:nvPr/>
            </p:nvSpPr>
            <p:spPr>
              <a:xfrm>
                <a:off x="9525" y="107550"/>
                <a:ext cx="3514875" cy="38353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ctr">
                <a:spAutoFit/>
              </a:bodyPr>
              <a:lstStyle>
                <a:lvl1pPr algn="ctr">
                  <a:defRPr>
                    <a:latin typeface="JetBrains Mono Regular"/>
                    <a:ea typeface="JetBrains Mono Regular"/>
                    <a:cs typeface="JetBrains Mono Regular"/>
                    <a:sym typeface="JetBrains Mono Regular"/>
                  </a:defRPr>
                </a:lvl1pPr>
              </a:lstStyle>
              <a:p>
                <a:pPr/>
                <a:r>
                  <a:t>MyClass.java</a:t>
                </a:r>
              </a:p>
            </p:txBody>
          </p:sp>
        </p:grpSp>
      </p:grpSp>
      <p:grpSp>
        <p:nvGrpSpPr>
          <p:cNvPr id="97" name="모서리가 둥근 직사각형 9"/>
          <p:cNvGrpSpPr/>
          <p:nvPr/>
        </p:nvGrpSpPr>
        <p:grpSpPr>
          <a:xfrm>
            <a:off x="752167" y="3595099"/>
            <a:ext cx="2123770" cy="604685"/>
            <a:chOff x="0" y="0"/>
            <a:chExt cx="2123768" cy="604684"/>
          </a:xfrm>
        </p:grpSpPr>
        <p:sp>
          <p:nvSpPr>
            <p:cNvPr id="95" name="모서리가 둥근 직사각형"/>
            <p:cNvSpPr/>
            <p:nvPr/>
          </p:nvSpPr>
          <p:spPr>
            <a:xfrm>
              <a:off x="0" y="0"/>
              <a:ext cx="2123769" cy="604685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pPr>
            </a:p>
          </p:txBody>
        </p:sp>
        <p:sp>
          <p:nvSpPr>
            <p:cNvPr id="96" name="com"/>
            <p:cNvSpPr txBox="1"/>
            <p:nvPr/>
          </p:nvSpPr>
          <p:spPr>
            <a:xfrm>
              <a:off x="35867" y="110573"/>
              <a:ext cx="2052034" cy="3835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JetBrains Mono Regular"/>
                  <a:ea typeface="JetBrains Mono Regular"/>
                  <a:cs typeface="JetBrains Mono Regular"/>
                  <a:sym typeface="JetBrains Mono Regular"/>
                </a:defRPr>
              </a:lvl1pPr>
            </a:lstStyle>
            <a:p>
              <a:pPr/>
              <a:r>
                <a:t>com</a:t>
              </a:r>
            </a:p>
          </p:txBody>
        </p:sp>
      </p:grpSp>
      <p:sp>
        <p:nvSpPr>
          <p:cNvPr id="106" name="연결선"/>
          <p:cNvSpPr/>
          <p:nvPr/>
        </p:nvSpPr>
        <p:spPr>
          <a:xfrm>
            <a:off x="1813559" y="5186680"/>
            <a:ext cx="3738881" cy="394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78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>
            <a:solidFill>
              <a:srgbClr val="000000"/>
            </a:solidFill>
          </a:ln>
        </p:spPr>
        <p:txBody>
          <a:bodyPr/>
          <a:lstStyle/>
          <a:p>
            <a:pPr/>
          </a:p>
        </p:txBody>
      </p:sp>
      <p:sp>
        <p:nvSpPr>
          <p:cNvPr id="99" name="모서리가 둥근 직사각형"/>
          <p:cNvSpPr/>
          <p:nvPr/>
        </p:nvSpPr>
        <p:spPr>
          <a:xfrm>
            <a:off x="3828142" y="3447142"/>
            <a:ext cx="3109517" cy="474598"/>
          </a:xfrm>
          <a:prstGeom prst="roundRect">
            <a:avLst>
              <a:gd name="adj" fmla="val 40139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0" name="모서리가 둥근 직사각형"/>
          <p:cNvSpPr/>
          <p:nvPr/>
        </p:nvSpPr>
        <p:spPr>
          <a:xfrm>
            <a:off x="725714" y="2585277"/>
            <a:ext cx="2176676" cy="616084"/>
          </a:xfrm>
          <a:prstGeom prst="roundRect">
            <a:avLst>
              <a:gd name="adj" fmla="val 30921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1" name="모서리가 둥근 직사각형"/>
          <p:cNvSpPr/>
          <p:nvPr/>
        </p:nvSpPr>
        <p:spPr>
          <a:xfrm>
            <a:off x="725714" y="3571001"/>
            <a:ext cx="2176676" cy="616083"/>
          </a:xfrm>
          <a:prstGeom prst="roundRect">
            <a:avLst>
              <a:gd name="adj" fmla="val 30921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02" name="모서리가 둥근 직사각형"/>
          <p:cNvSpPr/>
          <p:nvPr/>
        </p:nvSpPr>
        <p:spPr>
          <a:xfrm>
            <a:off x="725714" y="4556724"/>
            <a:ext cx="2176676" cy="616084"/>
          </a:xfrm>
          <a:prstGeom prst="roundRect">
            <a:avLst>
              <a:gd name="adj" fmla="val 30921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xit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6" dur="0" fill="hold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xit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40" dur="0" fill="hold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54" dur="0" fill="hold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" grpId="12"/>
      <p:bldP build="whole" bldLvl="1" animBg="1" rev="0" advAuto="0" spid="81" grpId="3"/>
      <p:bldP build="whole" bldLvl="1" animBg="1" rev="0" advAuto="0" spid="104" grpId="5"/>
      <p:bldP build="whole" bldLvl="1" animBg="1" rev="0" advAuto="0" spid="84" grpId="10"/>
      <p:bldP build="whole" bldLvl="1" animBg="1" rev="0" advAuto="0" spid="106" grpId="13"/>
      <p:bldP build="whole" bldLvl="1" animBg="1" rev="0" advAuto="0" spid="105" grpId="9"/>
      <p:bldP build="whole" bldLvl="1" animBg="1" rev="0" advAuto="0" spid="97" grpId="6"/>
      <p:bldP build="whole" bldLvl="1" animBg="1" rev="0" advAuto="0" spid="102" grpId="15"/>
      <p:bldP build="whole" bldLvl="1" animBg="1" rev="0" advAuto="0" spid="94" grpId="14"/>
      <p:bldP build="whole" bldLvl="1" animBg="1" rev="0" advAuto="0" spid="101" grpId="8"/>
      <p:bldP build="whole" bldLvl="1" animBg="1" rev="0" advAuto="0" spid="103" grpId="2"/>
      <p:bldP build="whole" bldLvl="1" animBg="1" rev="0" advAuto="0" spid="78" grpId="1"/>
      <p:bldP build="whole" bldLvl="1" animBg="1" rev="0" advAuto="0" spid="101" grpId="11"/>
      <p:bldP build="whole" bldLvl="1" animBg="1" rev="0" advAuto="0" spid="100" grpId="4"/>
      <p:bldP build="whole" bldLvl="1" animBg="1" rev="0" advAuto="0" spid="99" grpId="16"/>
      <p:bldP build="whole" bldLvl="1" animBg="1" rev="0" advAuto="0" spid="100" grpId="7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Creating Package in IntelliJ IDEA (1/6)</a:t>
            </a:r>
          </a:p>
        </p:txBody>
      </p:sp>
      <p:sp>
        <p:nvSpPr>
          <p:cNvPr id="111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12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rcRect l="990" t="0" r="0" b="0"/>
          <a:stretch>
            <a:fillRect/>
          </a:stretch>
        </p:blipFill>
        <p:spPr>
          <a:xfrm>
            <a:off x="583466" y="1470396"/>
            <a:ext cx="7041537" cy="3251201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13" name="모서리가 둥근 직사각형 5"/>
          <p:cNvSpPr/>
          <p:nvPr/>
        </p:nvSpPr>
        <p:spPr>
          <a:xfrm>
            <a:off x="1391653" y="2382254"/>
            <a:ext cx="697832" cy="26469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14" name="모서리가 둥근 직사각형 6"/>
          <p:cNvSpPr/>
          <p:nvPr/>
        </p:nvSpPr>
        <p:spPr>
          <a:xfrm>
            <a:off x="3276601" y="2558715"/>
            <a:ext cx="697832" cy="26469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15" name="모서리가 둥근 직사각형 7"/>
          <p:cNvSpPr/>
          <p:nvPr/>
        </p:nvSpPr>
        <p:spPr>
          <a:xfrm>
            <a:off x="5779168" y="3593431"/>
            <a:ext cx="822159" cy="304801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pic>
        <p:nvPicPr>
          <p:cNvPr id="116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rcRect l="0" t="5060" r="0" b="0"/>
          <a:stretch>
            <a:fillRect/>
          </a:stretch>
        </p:blipFill>
        <p:spPr>
          <a:xfrm>
            <a:off x="583467" y="5012487"/>
            <a:ext cx="4318001" cy="940470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17" name="모서리가 둥근 직사각형 9"/>
          <p:cNvSpPr/>
          <p:nvPr/>
        </p:nvSpPr>
        <p:spPr>
          <a:xfrm>
            <a:off x="721894" y="5482721"/>
            <a:ext cx="1339517" cy="321848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" dur="100" fill="hold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" dur="100" fill="hold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xit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3" dur="100" fill="hold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"/>
                            </p:stCondLst>
                            <p:childTnLst>
                              <p:par>
                                <p:cTn id="36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2" grpId="1"/>
      <p:bldP build="whole" bldLvl="1" animBg="1" rev="0" advAuto="0" spid="113" grpId="2"/>
      <p:bldP build="whole" bldLvl="1" animBg="1" rev="0" advAuto="0" spid="113" grpId="3"/>
      <p:bldP build="whole" bldLvl="1" animBg="1" rev="0" advAuto="0" spid="116" grpId="7"/>
      <p:bldP build="whole" bldLvl="1" animBg="1" rev="0" advAuto="0" spid="114" grpId="4"/>
      <p:bldP build="whole" bldLvl="1" animBg="1" rev="0" advAuto="0" spid="114" grpId="5"/>
      <p:bldP build="whole" bldLvl="1" animBg="1" rev="0" advAuto="0" spid="117" grpId="9"/>
      <p:bldP build="whole" bldLvl="1" animBg="1" rev="0" advAuto="0" spid="115" grpId="6"/>
      <p:bldP build="whole" bldLvl="1" animBg="1" rev="0" advAuto="0" spid="115" grpId="8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Creating Package in IntelliJ IDEA (2/6)</a:t>
            </a:r>
          </a:p>
        </p:txBody>
      </p:sp>
      <p:sp>
        <p:nvSpPr>
          <p:cNvPr id="122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23" name="그림 6" descr="그림 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1081" y="1400820"/>
            <a:ext cx="8503719" cy="3272779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24" name="모서리가 둥근 직사각형 9"/>
          <p:cNvSpPr/>
          <p:nvPr/>
        </p:nvSpPr>
        <p:spPr>
          <a:xfrm>
            <a:off x="1868882" y="2899268"/>
            <a:ext cx="1522782" cy="307056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25" name="모서리가 둥근 직사각형 10"/>
          <p:cNvSpPr/>
          <p:nvPr/>
        </p:nvSpPr>
        <p:spPr>
          <a:xfrm>
            <a:off x="4009060" y="3016846"/>
            <a:ext cx="560406" cy="307055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26" name="모서리가 둥근 직사각형 11"/>
          <p:cNvSpPr/>
          <p:nvPr/>
        </p:nvSpPr>
        <p:spPr>
          <a:xfrm>
            <a:off x="7095656" y="3012933"/>
            <a:ext cx="1120502" cy="307056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xit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14" dur="100" fill="hold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xit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22" dur="100" fill="hold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animEffect filter="fade" transition="out">
                                      <p:cBhvr>
                                        <p:cTn id="30" dur="100" fill="hold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25" grpId="4"/>
      <p:bldP build="whole" bldLvl="1" animBg="1" rev="0" advAuto="0" spid="125" grpId="5"/>
      <p:bldP build="whole" bldLvl="1" animBg="1" rev="0" advAuto="0" spid="126" grpId="6"/>
      <p:bldP build="whole" bldLvl="1" animBg="1" rev="0" advAuto="0" spid="123" grpId="1"/>
      <p:bldP build="whole" bldLvl="1" animBg="1" rev="0" advAuto="0" spid="126" grpId="7"/>
      <p:bldP build="whole" bldLvl="1" animBg="1" rev="0" advAuto="0" spid="124" grpId="2"/>
      <p:bldP build="whole" bldLvl="1" animBg="1" rev="0" advAuto="0" spid="124" grpId="3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Creating Package in IntelliJ IDEA (3/6)</a:t>
            </a:r>
          </a:p>
        </p:txBody>
      </p:sp>
      <p:sp>
        <p:nvSpPr>
          <p:cNvPr id="131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32" name="그림 5" descr="그림 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1383" y="1415330"/>
            <a:ext cx="3682039" cy="2136900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33" name="모서리가 둥근 직사각형 6"/>
          <p:cNvSpPr/>
          <p:nvPr/>
        </p:nvSpPr>
        <p:spPr>
          <a:xfrm>
            <a:off x="937710" y="1843009"/>
            <a:ext cx="684860" cy="292592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pic>
        <p:nvPicPr>
          <p:cNvPr id="134" name="그림 2" descr="그림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739640" y="1415330"/>
            <a:ext cx="6744903" cy="2136900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35" name="모서리가 둥근 직사각형 8"/>
          <p:cNvSpPr/>
          <p:nvPr/>
        </p:nvSpPr>
        <p:spPr>
          <a:xfrm>
            <a:off x="6073007" y="2839406"/>
            <a:ext cx="759594" cy="32249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36" name="모서리가 둥근 직사각형 7"/>
          <p:cNvSpPr/>
          <p:nvPr/>
        </p:nvSpPr>
        <p:spPr>
          <a:xfrm>
            <a:off x="8112090" y="1828057"/>
            <a:ext cx="1806610" cy="307543"/>
          </a:xfrm>
          <a:prstGeom prst="roundRect">
            <a:avLst>
              <a:gd name="adj" fmla="val 16667"/>
            </a:avLst>
          </a:prstGeom>
          <a:ln w="1905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import Statement</a:t>
            </a:r>
          </a:p>
        </p:txBody>
      </p:sp>
      <p:sp>
        <p:nvSpPr>
          <p:cNvPr id="141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3279829"/>
          </a:xfrm>
          <a:prstGeom prst="rect">
            <a:avLst/>
          </a:prstGeom>
        </p:spPr>
        <p:txBody>
          <a:bodyPr/>
          <a:lstStyle/>
          <a:p>
            <a:pPr/>
            <a:r>
              <a:t>If a class belongs to another package, specify it to be found</a:t>
            </a:r>
          </a:p>
          <a:p>
            <a:pPr/>
            <a:r>
              <a:t>ex)</a:t>
            </a:r>
          </a:p>
          <a:p>
            <a:pPr lvl="1" marL="0" indent="457200">
              <a:buSzTx/>
              <a:buNone/>
              <a:defRPr sz="2300">
                <a:solidFill>
                  <a:srgbClr val="067B16"/>
                </a:solidFill>
              </a:defRPr>
            </a:pPr>
            <a:r>
              <a:t>// import all classes in package ‘com.company1’</a:t>
            </a:r>
          </a:p>
          <a:p>
            <a:pPr lvl="1" marL="0" indent="457200">
              <a:buSzTx/>
              <a:buNone/>
              <a:defRPr sz="2300"/>
            </a:pPr>
            <a:r>
              <a:t>import com.company1.*;   </a:t>
            </a:r>
          </a:p>
          <a:p>
            <a:pPr lvl="1" marL="0" indent="457200">
              <a:buSzTx/>
              <a:buNone/>
              <a:defRPr sz="2300"/>
            </a:pPr>
          </a:p>
          <a:p>
            <a:pPr lvl="1" marL="0" indent="457200">
              <a:buSzTx/>
              <a:buNone/>
              <a:defRPr sz="2300">
                <a:solidFill>
                  <a:srgbClr val="067B16"/>
                </a:solidFill>
              </a:defRPr>
            </a:pPr>
            <a:r>
              <a:t>// import only ‘YourClass’ class in package ‘com.company2’   </a:t>
            </a:r>
          </a:p>
          <a:p>
            <a:pPr lvl="1" marL="0" indent="457200">
              <a:buSzTx/>
              <a:buNone/>
              <a:defRPr sz="2300"/>
            </a:pPr>
            <a:r>
              <a:t>import com.company2.YourClass;  </a:t>
            </a:r>
          </a:p>
        </p:txBody>
      </p:sp>
      <p:sp>
        <p:nvSpPr>
          <p:cNvPr id="142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4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PackageTest.java</a:t>
            </a:r>
          </a:p>
        </p:txBody>
      </p:sp>
      <p:sp>
        <p:nvSpPr>
          <p:cNvPr id="147" name="텍스트 개체 틀 2"/>
          <p:cNvSpPr txBox="1"/>
          <p:nvPr>
            <p:ph type="body" sz="quarter" idx="1"/>
          </p:nvPr>
        </p:nvSpPr>
        <p:spPr>
          <a:xfrm>
            <a:off x="551383" y="1124742"/>
            <a:ext cx="11043248" cy="526258"/>
          </a:xfrm>
          <a:prstGeom prst="rect">
            <a:avLst/>
          </a:prstGeom>
        </p:spPr>
        <p:txBody>
          <a:bodyPr/>
          <a:lstStyle/>
          <a:p>
            <a:pPr/>
            <a:r>
              <a:t>Assume we have the com.company1 and com.company2 packages:</a:t>
            </a:r>
          </a:p>
        </p:txBody>
      </p:sp>
      <p:sp>
        <p:nvSpPr>
          <p:cNvPr id="148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51" name="그림 4"/>
          <p:cNvGrpSpPr/>
          <p:nvPr/>
        </p:nvGrpSpPr>
        <p:grpSpPr>
          <a:xfrm>
            <a:off x="551381" y="2023614"/>
            <a:ext cx="2590801" cy="2425701"/>
            <a:chOff x="0" y="0"/>
            <a:chExt cx="2590800" cy="2425700"/>
          </a:xfrm>
        </p:grpSpPr>
        <p:sp>
          <p:nvSpPr>
            <p:cNvPr id="149" name="직사각형"/>
            <p:cNvSpPr/>
            <p:nvPr/>
          </p:nvSpPr>
          <p:spPr>
            <a:xfrm>
              <a:off x="0" y="0"/>
              <a:ext cx="2590800" cy="2425700"/>
            </a:xfrm>
            <a:prstGeom prst="rect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/>
            </a:p>
          </p:txBody>
        </p:sp>
        <p:pic>
          <p:nvPicPr>
            <p:cNvPr id="150" name="image10.png" descr="image10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0"/>
              <a:ext cx="2590800" cy="2425700"/>
            </a:xfrm>
            <a:prstGeom prst="rect">
              <a:avLst/>
            </a:prstGeom>
            <a:ln w="190500" cap="rnd">
              <a:solidFill>
                <a:srgbClr val="FFFFFF"/>
              </a:solidFill>
              <a:prstDash val="solid"/>
              <a:round/>
            </a:ln>
            <a:effectLst>
              <a:outerShdw sx="100000" sy="100000" kx="0" ky="0" algn="b" rotWithShape="0" blurRad="50800" dist="0" dir="0">
                <a:srgbClr val="000000">
                  <a:alpha val="41000"/>
                </a:srgbClr>
              </a:outerShdw>
            </a:effectLst>
          </p:spPr>
        </p:pic>
      </p:grpSp>
      <p:sp>
        <p:nvSpPr>
          <p:cNvPr id="152" name="TextBox 6"/>
          <p:cNvSpPr txBox="1"/>
          <p:nvPr/>
        </p:nvSpPr>
        <p:spPr>
          <a:xfrm>
            <a:off x="3325131" y="1795014"/>
            <a:ext cx="8562069" cy="33140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import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com.company1.*;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import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com.company2.*;</a:t>
            </a:r>
            <a:b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</a:br>
          </a:p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PackageTest {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MyClass mClass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MyClass();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YourClass yClass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YourClass();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FF0000"/>
                </a:solidFill>
              </a:rPr>
              <a:t>com.company1.Product</a:t>
            </a:r>
            <a:r>
              <a:t> p1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</a:t>
            </a:r>
            <a:r>
              <a:rPr>
                <a:solidFill>
                  <a:srgbClr val="FF0000"/>
                </a:solidFill>
              </a:rPr>
              <a:t>com.company1.Product</a:t>
            </a:r>
            <a:r>
              <a:t>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FF0000"/>
                </a:solidFill>
              </a:rPr>
              <a:t>com.company2.Product</a:t>
            </a:r>
            <a:r>
              <a:t> p2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</a:t>
            </a:r>
            <a:r>
              <a:rPr>
                <a:solidFill>
                  <a:srgbClr val="FF0000"/>
                </a:solidFill>
              </a:rPr>
              <a:t>com.company2.Product</a:t>
            </a:r>
            <a:r>
              <a:t>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sp>
        <p:nvSpPr>
          <p:cNvPr id="153" name="텍스트 개체 틀 2"/>
          <p:cNvSpPr txBox="1"/>
          <p:nvPr/>
        </p:nvSpPr>
        <p:spPr>
          <a:xfrm>
            <a:off x="551381" y="5224452"/>
            <a:ext cx="11335819" cy="1041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marL="342900" indent="-342900">
              <a:spcBef>
                <a:spcPts val="500"/>
              </a:spcBef>
              <a:buSzPct val="100000"/>
              <a:buFont typeface="Arial"/>
              <a:buChar char="•"/>
              <a:defRPr sz="2400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class ‘Product’ exists in both packages, so, they should be distinguished by full name including the package name.</a:t>
            </a:r>
          </a:p>
        </p:txBody>
      </p:sp>
      <p:sp>
        <p:nvSpPr>
          <p:cNvPr id="154" name="모서리가 둥근 직사각형"/>
          <p:cNvSpPr/>
          <p:nvPr/>
        </p:nvSpPr>
        <p:spPr>
          <a:xfrm>
            <a:off x="1578428" y="2902857"/>
            <a:ext cx="1270001" cy="667214"/>
          </a:xfrm>
          <a:prstGeom prst="roundRect">
            <a:avLst>
              <a:gd name="adj" fmla="val 28552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55" name="모서리가 둥근 직사각형"/>
          <p:cNvSpPr/>
          <p:nvPr/>
        </p:nvSpPr>
        <p:spPr>
          <a:xfrm>
            <a:off x="1578428" y="3828142"/>
            <a:ext cx="1270001" cy="667215"/>
          </a:xfrm>
          <a:prstGeom prst="roundRect">
            <a:avLst>
              <a:gd name="adj" fmla="val 28552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52" grpId="5"/>
      <p:bldP build="whole" bldLvl="1" animBg="1" rev="0" advAuto="0" spid="151" grpId="2"/>
      <p:bldP build="whole" bldLvl="1" animBg="1" rev="0" advAuto="0" spid="153" grpId="6"/>
      <p:bldP build="whole" bldLvl="1" animBg="1" rev="0" advAuto="0" spid="154" grpId="3"/>
      <p:bldP build="whole" bldLvl="1" animBg="1" rev="0" advAuto="0" spid="155" grpId="4"/>
      <p:bldP build="whole" bldLvl="1" animBg="1" rev="0" advAuto="0" spid="147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Default Package</a:t>
            </a:r>
          </a:p>
        </p:txBody>
      </p:sp>
      <p:sp>
        <p:nvSpPr>
          <p:cNvPr id="160" name="텍스트 개체 틀 2"/>
          <p:cNvSpPr txBox="1"/>
          <p:nvPr>
            <p:ph type="body" sz="quarter" idx="1"/>
          </p:nvPr>
        </p:nvSpPr>
        <p:spPr>
          <a:xfrm>
            <a:off x="551383" y="1124742"/>
            <a:ext cx="11043248" cy="556140"/>
          </a:xfrm>
          <a:prstGeom prst="rect">
            <a:avLst/>
          </a:prstGeom>
        </p:spPr>
        <p:txBody>
          <a:bodyPr/>
          <a:lstStyle/>
          <a:p>
            <a:pPr/>
            <a:r>
              <a:t>If </a:t>
            </a:r>
            <a:r>
              <a:rPr>
                <a:solidFill>
                  <a:srgbClr val="C00000"/>
                </a:solidFill>
              </a:rPr>
              <a:t>no package is specified</a:t>
            </a:r>
            <a:r>
              <a:t>, the class belongs to the 'default package'. </a:t>
            </a:r>
          </a:p>
        </p:txBody>
      </p:sp>
      <p:sp>
        <p:nvSpPr>
          <p:cNvPr id="161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62" name="그림 4" descr="그림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61360" y="1824895"/>
            <a:ext cx="3697195" cy="4063860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sx="100000" sy="100000" kx="0" ky="0" algn="b" rotWithShape="0" blurRad="292100" dist="139700" dir="2700000">
              <a:srgbClr val="333333">
                <a:alpha val="64999"/>
              </a:srgbClr>
            </a:outerShdw>
          </a:effectLst>
        </p:spPr>
      </p:pic>
      <p:sp>
        <p:nvSpPr>
          <p:cNvPr id="163" name="모서리가 둥근 직사각형 5"/>
          <p:cNvSpPr/>
          <p:nvPr/>
        </p:nvSpPr>
        <p:spPr>
          <a:xfrm>
            <a:off x="2084073" y="2902361"/>
            <a:ext cx="1331481" cy="755238"/>
          </a:xfrm>
          <a:prstGeom prst="roundRect">
            <a:avLst>
              <a:gd name="adj" fmla="val 16667"/>
            </a:avLst>
          </a:prstGeom>
          <a:ln w="25400">
            <a:solidFill>
              <a:schemeClr val="accent6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030A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64" name="TextBox 6"/>
          <p:cNvSpPr txBox="1"/>
          <p:nvPr/>
        </p:nvSpPr>
        <p:spPr>
          <a:xfrm>
            <a:off x="4956898" y="3069160"/>
            <a:ext cx="39141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457200">
              <a:defRPr sz="2000"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pPr/>
            <a:r>
              <a:t>in package ‘com.company1’</a:t>
            </a:r>
          </a:p>
        </p:txBody>
      </p:sp>
      <p:sp>
        <p:nvSpPr>
          <p:cNvPr id="165" name="TextBox 7"/>
          <p:cNvSpPr txBox="1"/>
          <p:nvPr/>
        </p:nvSpPr>
        <p:spPr>
          <a:xfrm>
            <a:off x="4961963" y="4169615"/>
            <a:ext cx="39141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457200">
              <a:defRPr sz="2000"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pPr/>
            <a:r>
              <a:t>in package ‘com.company2’</a:t>
            </a:r>
          </a:p>
        </p:txBody>
      </p:sp>
      <p:sp>
        <p:nvSpPr>
          <p:cNvPr id="166" name="모서리가 둥근 직사각형 8"/>
          <p:cNvSpPr/>
          <p:nvPr/>
        </p:nvSpPr>
        <p:spPr>
          <a:xfrm>
            <a:off x="2084074" y="4002816"/>
            <a:ext cx="1331481" cy="755238"/>
          </a:xfrm>
          <a:prstGeom prst="roundRect">
            <a:avLst>
              <a:gd name="adj" fmla="val 16667"/>
            </a:avLst>
          </a:prstGeom>
          <a:ln w="25400">
            <a:solidFill>
              <a:schemeClr val="accent6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030A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sp>
        <p:nvSpPr>
          <p:cNvPr id="167" name="TextBox 9"/>
          <p:cNvSpPr txBox="1"/>
          <p:nvPr/>
        </p:nvSpPr>
        <p:spPr>
          <a:xfrm>
            <a:off x="4956898" y="5088534"/>
            <a:ext cx="2847339" cy="4216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defTabSz="457200">
              <a:defRPr sz="2000"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pPr/>
            <a:r>
              <a:t>in default package</a:t>
            </a:r>
          </a:p>
        </p:txBody>
      </p:sp>
      <p:sp>
        <p:nvSpPr>
          <p:cNvPr id="168" name="모서리가 둥근 직사각형 10"/>
          <p:cNvSpPr/>
          <p:nvPr/>
        </p:nvSpPr>
        <p:spPr>
          <a:xfrm>
            <a:off x="1537227" y="4777232"/>
            <a:ext cx="2698597" cy="1058288"/>
          </a:xfrm>
          <a:prstGeom prst="roundRect">
            <a:avLst>
              <a:gd name="adj" fmla="val 16667"/>
            </a:avLst>
          </a:prstGeom>
          <a:ln w="25400">
            <a:solidFill>
              <a:schemeClr val="accent6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7030A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</p:txBody>
      </p:sp>
      <p:cxnSp>
        <p:nvCxnSpPr>
          <p:cNvPr id="169" name="직선 화살표 연결선 12"/>
          <p:cNvCxnSpPr>
            <a:stCxn id="164" idx="0"/>
            <a:endCxn id="163" idx="0"/>
          </p:cNvCxnSpPr>
          <p:nvPr/>
        </p:nvCxnSpPr>
        <p:spPr>
          <a:xfrm flipH="1">
            <a:off x="2749813" y="3279979"/>
            <a:ext cx="4164155" cy="2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</p:cxnSp>
      <p:sp>
        <p:nvSpPr>
          <p:cNvPr id="170" name="직선 화살표 연결선 13"/>
          <p:cNvSpPr/>
          <p:nvPr/>
        </p:nvSpPr>
        <p:spPr>
          <a:xfrm flipH="1" flipV="1">
            <a:off x="3415553" y="4380434"/>
            <a:ext cx="1546410" cy="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txBody>
          <a:bodyPr lIns="45719" rIns="45719"/>
          <a:lstStyle/>
          <a:p>
            <a:pPr/>
          </a:p>
        </p:txBody>
      </p:sp>
      <p:cxnSp>
        <p:nvCxnSpPr>
          <p:cNvPr id="171" name="직선 화살표 연결선 16"/>
          <p:cNvCxnSpPr>
            <a:stCxn id="167" idx="0"/>
            <a:endCxn id="168" idx="0"/>
          </p:cNvCxnSpPr>
          <p:nvPr/>
        </p:nvCxnSpPr>
        <p:spPr>
          <a:xfrm flipH="1">
            <a:off x="2886525" y="5299353"/>
            <a:ext cx="3494043" cy="7024"/>
          </a:xfrm>
          <a:prstGeom prst="straightConnector1">
            <a:avLst/>
          </a:prstGeom>
          <a:ln w="19050">
            <a:solidFill>
              <a:schemeClr val="accent6"/>
            </a:solidFill>
            <a:tailEnd type="triangle"/>
          </a:ln>
        </p:spPr>
      </p:cxn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63" grpId="3"/>
      <p:bldP build="whole" bldLvl="1" animBg="1" rev="0" advAuto="0" spid="164" grpId="5"/>
      <p:bldP build="whole" bldLvl="1" animBg="1" rev="0" advAuto="0" spid="166" grpId="6"/>
      <p:bldP build="whole" bldLvl="1" animBg="1" rev="0" advAuto="0" spid="170" grpId="7"/>
      <p:bldP build="whole" bldLvl="1" animBg="1" rev="0" advAuto="0" spid="169" grpId="4"/>
      <p:bldP build="whole" bldLvl="1" animBg="1" rev="0" advAuto="0" spid="160" grpId="1"/>
      <p:bldP build="whole" bldLvl="1" animBg="1" rev="0" advAuto="0" spid="162" grpId="2"/>
      <p:bldP build="whole" bldLvl="1" animBg="1" rev="0" advAuto="0" spid="165" grpId="8"/>
      <p:bldP build="whole" bldLvl="1" animBg="1" rev="0" advAuto="0" spid="168" grpId="9"/>
      <p:bldP build="whole" bldLvl="1" animBg="1" rev="0" advAuto="0" spid="167" grpId="11"/>
      <p:bldP build="whole" bldLvl="1" animBg="1" rev="0" advAuto="0" spid="171" grpId="10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