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05-3 Copy Constructor에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9" name="Shape 8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accessor와 mutator들이 계속 정의되고 있습니다. </a:t>
            </a:r>
          </a:p>
          <a:p>
            <a:pPr/>
            <a:r>
              <a:t>여기서 하나 눈여겨 보아야 할 점은</a:t>
            </a:r>
          </a:p>
          <a:p>
            <a:pPr/>
            <a:r>
              <a:t>setAddress인데</a:t>
            </a:r>
          </a:p>
          <a:p>
            <a:pPr/>
            <a:r>
              <a:t>만일 copy.setAddress(original.address); 로</a:t>
            </a:r>
          </a:p>
          <a:p>
            <a:pPr/>
            <a:r>
              <a:t>mutator를 call했다면 privacy leak 문제가 발생할 수도 있습니다. </a:t>
            </a:r>
          </a:p>
          <a:p>
            <a:pPr/>
            <a:r>
              <a:t>왜 그러할지는 여러분들이 한번 생각해 보시기 바랍니다. </a:t>
            </a:r>
          </a:p>
          <a:p>
            <a:pPr/>
            <a:r>
              <a:t>또 어떻게 하면 방지할 수 있을지도 한번 생각해 보시기 바랍니다. </a:t>
            </a:r>
          </a:p>
          <a:p>
            <a:pPr/>
            <a:r>
              <a:t>이 slide에는 class Address의 구현은 지면상 제약때문에 생략되어 있습니다. </a:t>
            </a:r>
          </a:p>
          <a:p>
            <a:pPr/>
            <a:r>
              <a:t>class Address의 구현은 배포된 source code를 참조하기 바랍니다.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5" name="Shape 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mutator인 setCountry가 define되어 있고</a:t>
            </a:r>
          </a:p>
          <a:p>
            <a:pPr/>
            <a:r>
              <a:t>Person2의 toString이 define 되어 있습니다. </a:t>
            </a:r>
          </a:p>
          <a:p>
            <a:pPr/>
            <a:r>
              <a:t>toString이 return하는 String의 중간에</a:t>
            </a:r>
          </a:p>
          <a:p>
            <a:pPr/>
            <a:r>
              <a:t>“, address=“ + address 라는 부분이 있는데</a:t>
            </a:r>
          </a:p>
          <a:p>
            <a:pPr/>
            <a:r>
              <a:t>여기서 뒤의 address는 Address class의</a:t>
            </a:r>
          </a:p>
          <a:p>
            <a:pPr/>
            <a:r>
              <a:t>toString() 을 call하여 return되는 String이라는 것을</a:t>
            </a:r>
          </a:p>
          <a:p>
            <a:pPr/>
            <a:r>
              <a:t>다시 강조합니다. </a:t>
            </a:r>
          </a:p>
          <a:p>
            <a:pPr/>
            <a:r>
              <a:t>main method에서는 먼저 address object를 하나 생성하고</a:t>
            </a:r>
          </a:p>
          <a:p>
            <a:pPr/>
            <a:r>
              <a:t>Person2 object인 original을 생성합니다. </a:t>
            </a:r>
          </a:p>
          <a:p>
            <a:pPr/>
            <a:r>
              <a:t>미리 만들어 둔 address object가 </a:t>
            </a:r>
          </a:p>
          <a:p>
            <a:pPr/>
            <a:r>
              <a:t>Person2의 constructor의 parameter로 pass되는 것을 </a:t>
            </a:r>
          </a:p>
          <a:p>
            <a:pPr/>
            <a:r>
              <a:t>볼 수 있습니다. </a:t>
            </a:r>
          </a:p>
          <a:p>
            <a:pPr/>
            <a:r>
              <a:t>그 아래에는 Person2의 copy constructor를 call하여</a:t>
            </a:r>
          </a:p>
          <a:p>
            <a:pPr/>
            <a:r>
              <a:t>shallowCopy object를 생성하였습니다.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1" name="Shape 10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original.deepCopy(original) 을 실행하여</a:t>
            </a:r>
          </a:p>
          <a:p>
            <a:pPr/>
            <a:r>
              <a:t>deepCopy object를 생성하였습니다. </a:t>
            </a:r>
          </a:p>
          <a:p>
            <a:pPr/>
            <a:r>
              <a:t>original.equals(shallowCopy) 를 실행해 보았는데</a:t>
            </a:r>
          </a:p>
          <a:p>
            <a:pPr/>
            <a:r>
              <a:t>shallowCopy는 Person2 level에서 된 것이 아니라</a:t>
            </a:r>
          </a:p>
          <a:p>
            <a:pPr/>
            <a:r>
              <a:t>그 안의 instance variable인 address가 shallow copy된 것이라</a:t>
            </a:r>
          </a:p>
          <a:p>
            <a:pPr/>
            <a:r>
              <a:t>이 equals test는 false가 나오게 됩니다. </a:t>
            </a:r>
          </a:p>
          <a:p>
            <a:pPr/>
            <a:r>
              <a:t>물론 그 아래의 original.equals(deepCopy) 도 false가 나오게 되죠. </a:t>
            </a:r>
          </a:p>
          <a:p>
            <a:pPr/>
            <a:r>
              <a:t>이번에는 privacy leak을 test 해 보려 합니다. </a:t>
            </a:r>
          </a:p>
          <a:p>
            <a:pPr/>
            <a:r>
              <a:t>shallowCopy의 name, age와 address를 </a:t>
            </a:r>
          </a:p>
          <a:p>
            <a:pPr/>
            <a:r>
              <a:t>모두 mutator를 이용하여 새로운 값으로 바꾸었습니다. </a:t>
            </a:r>
          </a:p>
          <a:p>
            <a:pPr/>
            <a:r>
              <a:t>이때 shallowCopy와 origianal을 print 해 보면</a:t>
            </a:r>
          </a:p>
          <a:p>
            <a:pPr/>
            <a:r>
              <a:t>original의 address도 함께 바뀐 것을 알 수 있습니다. </a:t>
            </a:r>
          </a:p>
          <a:p>
            <a:pPr/>
            <a:r>
              <a:t>즉 privacy leak이 발생한 것이죠.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이번에는 deepCopy object의 name, age, address를 바꾼 뒤</a:t>
            </a:r>
          </a:p>
          <a:p>
            <a:pPr/>
            <a:r>
              <a:t>deepCopy와 original을 print 해 보았습니다. </a:t>
            </a:r>
          </a:p>
          <a:p>
            <a:pPr/>
            <a:r>
              <a:t>deepCopy 이기 때문에 privacy leak이 방지 되어</a:t>
            </a:r>
          </a:p>
          <a:p>
            <a:pPr/>
            <a:r>
              <a:t>deepCopy의 address를 바꾸더라도</a:t>
            </a:r>
          </a:p>
          <a:p>
            <a:pPr/>
            <a:r>
              <a:t>original address는 바뀌지 않는 것을 알 수 있습니다. </a:t>
            </a:r>
          </a:p>
          <a:p>
            <a:pPr/>
            <a:r>
              <a:t>그 아래에는 static 즉 class variable인 country를</a:t>
            </a:r>
          </a:p>
          <a:p>
            <a:pPr/>
            <a:r>
              <a:t>“Korea” 로 바꾸어 보았는데</a:t>
            </a:r>
          </a:p>
          <a:p>
            <a:pPr/>
            <a:r>
              <a:t>original, shallowCopy, deepCopy 의 세 object의 country가</a:t>
            </a:r>
          </a:p>
          <a:p>
            <a:pPr/>
            <a:r>
              <a:t>모두 “Unknown” 에서 “Korea” 로 바뀐 것을 볼 수 있습니다.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이 slide는 Person2.java 프로그램의 </a:t>
            </a:r>
          </a:p>
          <a:p>
            <a:pPr/>
            <a:r>
              <a:t>output을 보여주고 있습니다. </a:t>
            </a:r>
          </a:p>
          <a:p>
            <a:pPr/>
            <a:r>
              <a:t>shallow copy와 deep copy의 차이</a:t>
            </a:r>
          </a:p>
          <a:p>
            <a:pPr/>
            <a:r>
              <a:t>그리고 static variable의 변경 부분을</a:t>
            </a:r>
          </a:p>
          <a:p>
            <a:pPr/>
            <a:r>
              <a:t>잘 살펴보시기 바랍니다.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Copy constructor는 parameter로 같은 class type의 object를 넘겨주어</a:t>
            </a:r>
          </a:p>
          <a:p>
            <a:pPr/>
            <a:r>
              <a:t>내용을 그대로 copy하면서 새로운 object를 생성하게 하는 constructor입니다. </a:t>
            </a:r>
          </a:p>
          <a:p>
            <a:pPr/>
            <a:r>
              <a:t>새로 만들어지는 object는 parameter로 넘겨진 object와는</a:t>
            </a:r>
          </a:p>
          <a:p>
            <a:pPr/>
            <a:r>
              <a:t>완전히 분리된 새로운 object여야 합니다. </a:t>
            </a:r>
          </a:p>
          <a:p>
            <a:pPr/>
            <a:r>
              <a:t>단, instance variable들의 value들은 parameter object의 </a:t>
            </a:r>
          </a:p>
          <a:p>
            <a:pPr/>
            <a:r>
              <a:t>그것들과 같게 됩니다.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7" name="Shape 4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여기 copy constructor를 define하고 </a:t>
            </a:r>
          </a:p>
          <a:p>
            <a:pPr/>
            <a:r>
              <a:t>사용하는 example을 살펴 봅니다. </a:t>
            </a:r>
          </a:p>
          <a:p>
            <a:pPr/>
            <a:r>
              <a:t>Person class에는 String name과</a:t>
            </a:r>
          </a:p>
          <a:p>
            <a:pPr/>
            <a:r>
              <a:t>int age라는 두 개의 instance variable들이 있습니다. </a:t>
            </a:r>
          </a:p>
          <a:p>
            <a:pPr/>
            <a:r>
              <a:t>Copy constructor는 Person object인 person을 </a:t>
            </a:r>
          </a:p>
          <a:p>
            <a:pPr/>
            <a:r>
              <a:t>parameter로 받습니다. </a:t>
            </a:r>
          </a:p>
          <a:p>
            <a:pPr/>
            <a:r>
              <a:t>그리고 새로 만들어지는 object의 instance variable들의 값인</a:t>
            </a:r>
          </a:p>
          <a:p>
            <a:pPr/>
            <a:r>
              <a:t>this.name과 this.age를 각각 parameter인</a:t>
            </a:r>
          </a:p>
          <a:p>
            <a:pPr/>
            <a:r>
              <a:t>person.name과 person.age의 값으로 assign합니다. </a:t>
            </a:r>
          </a:p>
          <a:p>
            <a:pPr/>
          </a:p>
          <a:p>
            <a:pPr/>
            <a:r>
              <a:t>original이라는 Person object하나를 생성했는데</a:t>
            </a:r>
          </a:p>
          <a:p>
            <a:pPr/>
            <a:r>
              <a:t>name은 “John Doe”, age는 30 입니다. </a:t>
            </a:r>
          </a:p>
          <a:p>
            <a:pPr/>
            <a:r>
              <a:t>이 original을 copy하여 새로운 object를 생성하기 위해</a:t>
            </a:r>
          </a:p>
          <a:p>
            <a:pPr/>
            <a:r>
              <a:t>copy constructor를 사용하면 됩니다. </a:t>
            </a:r>
          </a:p>
          <a:p>
            <a:pPr/>
            <a:r>
              <a:t>Person copy = new Person(original); </a:t>
            </a:r>
          </a:p>
          <a:p>
            <a:pPr/>
            <a:r>
              <a:t>이렇게 copy constructor를 call하면 </a:t>
            </a:r>
          </a:p>
          <a:p>
            <a:pPr/>
            <a:r>
              <a:t>독립적인 새 object이지만 instance variable의 값은 같은</a:t>
            </a:r>
          </a:p>
          <a:p>
            <a:pPr/>
            <a:r>
              <a:t>하나의 object가 생성됩니다.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3" name="Shape 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이제 copy constructor를 사용하는 예제 프로그램을 보겠습니다. </a:t>
            </a:r>
          </a:p>
          <a:p>
            <a:pPr/>
            <a:r>
              <a:t>class Person에는 String name과 int age의 </a:t>
            </a:r>
          </a:p>
          <a:p>
            <a:pPr/>
            <a:r>
              <a:t>두 개의 instance variable이 있습니다. </a:t>
            </a:r>
          </a:p>
          <a:p>
            <a:pPr/>
            <a:r>
              <a:t>default constructor는 아무일도 하지 않지만</a:t>
            </a:r>
          </a:p>
          <a:p>
            <a:pPr/>
            <a:r>
              <a:t>권장하는 대로 하나 만들어 놓았구요. </a:t>
            </a:r>
          </a:p>
          <a:p>
            <a:pPr/>
            <a:r>
              <a:t>name과 age의 초기값을 parameter로 받는 </a:t>
            </a:r>
          </a:p>
          <a:p>
            <a:pPr/>
            <a:r>
              <a:t>constructor도 하나 만들었습니다. </a:t>
            </a:r>
          </a:p>
          <a:p>
            <a:pPr/>
            <a:r>
              <a:t>여기에서 this.name과 this.age는 instance variable</a:t>
            </a:r>
          </a:p>
          <a:p>
            <a:pPr/>
            <a:r>
              <a:t>name과 age는 parameter를 뜻하고 있습니다. </a:t>
            </a:r>
          </a:p>
          <a:p>
            <a:pPr/>
            <a:r>
              <a:t>이제 copy constructor인데 </a:t>
            </a:r>
          </a:p>
          <a:p>
            <a:pPr/>
            <a:r>
              <a:t>Person object 인 person을 parameter로 받아</a:t>
            </a:r>
          </a:p>
          <a:p>
            <a:pPr/>
            <a:r>
              <a:t>새로 만들어지는 object의 instance variable들인</a:t>
            </a:r>
          </a:p>
          <a:p>
            <a:pPr/>
            <a:r>
              <a:t>this.name과 this.age에</a:t>
            </a:r>
          </a:p>
          <a:p>
            <a:pPr/>
            <a:r>
              <a:t>person.name과 person.age를 assign했습니다.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Instance variable들인 name과 age가 private이기 때문에</a:t>
            </a:r>
          </a:p>
          <a:p>
            <a:pPr/>
            <a:r>
              <a:t>accessor와 mutator들이 필요합니다. </a:t>
            </a:r>
          </a:p>
          <a:p>
            <a:pPr/>
            <a:r>
              <a:t>getName, getAge가 accessor이고</a:t>
            </a:r>
          </a:p>
          <a:p>
            <a:pPr/>
            <a:r>
              <a:t>setName, setAge가 mutator들입니다. </a:t>
            </a:r>
          </a:p>
          <a:p>
            <a:pPr/>
            <a:r>
              <a:t>toString method가 redefine 되어 있습니다.</a:t>
            </a:r>
          </a:p>
          <a:p>
            <a:pPr/>
            <a:r>
              <a:t>Person object의 name과 age를 print하게 되어 있습니다.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이제 main method를 보겠습니다. </a:t>
            </a:r>
          </a:p>
          <a:p>
            <a:pPr/>
            <a:r>
              <a:t>먼저 “John Doe” 라는 name과 age 30을 가진 </a:t>
            </a:r>
          </a:p>
          <a:p>
            <a:pPr/>
            <a:r>
              <a:t>Person object인 original을 생성하였습니다. </a:t>
            </a:r>
          </a:p>
          <a:p>
            <a:pPr/>
            <a:r>
              <a:t>Copy constructor를 사용하여</a:t>
            </a:r>
          </a:p>
          <a:p>
            <a:pPr/>
            <a:r>
              <a:t>original을 copy하여 새 object인 copy를 생성하였습니다. </a:t>
            </a:r>
          </a:p>
          <a:p>
            <a:pPr/>
            <a:r>
              <a:t>여기서 original.equals(copy)를 test하였는데</a:t>
            </a:r>
          </a:p>
          <a:p>
            <a:pPr/>
            <a:r>
              <a:t>copy는 original과 내용은 같지만 </a:t>
            </a:r>
          </a:p>
          <a:p>
            <a:pPr/>
            <a:r>
              <a:t>다른 object로 새로 만들어졌기 때문에</a:t>
            </a:r>
          </a:p>
          <a:p>
            <a:pPr/>
            <a:r>
              <a:t>다른 reference를 가집니다. </a:t>
            </a:r>
          </a:p>
          <a:p>
            <a:pPr/>
            <a:r>
              <a:t>equals는 redefine하지 않으면 </a:t>
            </a:r>
          </a:p>
          <a:p>
            <a:pPr/>
            <a:r>
              <a:t>두 object의 reference가 같은지만 비교하기 때문에</a:t>
            </a:r>
          </a:p>
          <a:p>
            <a:pPr/>
            <a:r>
              <a:t>false가 나오게 될 것입니다. </a:t>
            </a:r>
          </a:p>
          <a:p>
            <a:pPr/>
            <a:r>
              <a:t>그 아래에는 copy object의 name과 age를 각각</a:t>
            </a:r>
          </a:p>
          <a:p>
            <a:pPr/>
            <a:r>
              <a:t>“Jane Doe” 와 25로 mutator를 이용하여 변경하였습니다. </a:t>
            </a:r>
          </a:p>
          <a:p>
            <a:pPr/>
            <a:r>
              <a:t>그리고 나서 copy와 original을</a:t>
            </a:r>
          </a:p>
          <a:p>
            <a:pPr/>
            <a:r>
              <a:t>toString을 이용하여 print해 보게 되면</a:t>
            </a:r>
          </a:p>
          <a:p>
            <a:pPr/>
            <a:r>
              <a:t>copy의 내용이 바뀌어도 original의 내용은 바뀌지 않은 것을</a:t>
            </a:r>
          </a:p>
          <a:p>
            <a:pPr/>
            <a:r>
              <a:t>알 수 있습니다. </a:t>
            </a:r>
          </a:p>
          <a:p>
            <a:pPr/>
            <a:r>
              <a:t>즉, copy constructor에 의해 새로운 object가 만들어졌기 때문에</a:t>
            </a:r>
          </a:p>
          <a:p>
            <a:pPr/>
            <a:r>
              <a:t>privacy leak을 방지할 수 있었습니다.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이 slide는 앞의 프로그램의 output들을 보여주고 있습니다.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7" name="Shape 7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이 프로그램 Person2.java에서는 </a:t>
            </a:r>
          </a:p>
          <a:p>
            <a:pPr/>
            <a:r>
              <a:t>shallow copy와 deep copy의 차이점을 보여주고 있습니다. </a:t>
            </a:r>
          </a:p>
          <a:p>
            <a:pPr/>
            <a:r>
              <a:t>Person2 class에는 instance variable들로</a:t>
            </a:r>
          </a:p>
          <a:p>
            <a:pPr/>
            <a:r>
              <a:t>String name과 int age가 있고</a:t>
            </a:r>
          </a:p>
          <a:p>
            <a:pPr/>
            <a:r>
              <a:t>Address class type의 address가 있습니다. </a:t>
            </a:r>
          </a:p>
          <a:p>
            <a:pPr/>
            <a:r>
              <a:t>static variable로 country가 있는데</a:t>
            </a:r>
          </a:p>
          <a:p>
            <a:pPr/>
            <a:r>
              <a:t>초기값은 “Unknown” 으로 되어 있습니다. </a:t>
            </a:r>
          </a:p>
          <a:p>
            <a:pPr/>
            <a:r>
              <a:t>country가 static으로 되어 있는 것으로 보아</a:t>
            </a:r>
          </a:p>
          <a:p>
            <a:pPr/>
            <a:r>
              <a:t>아마도 이 Person2의 object들은 </a:t>
            </a:r>
          </a:p>
          <a:p>
            <a:pPr/>
            <a:r>
              <a:t>같은 국적을 가질 것으로 예상됩니다. </a:t>
            </a:r>
          </a:p>
          <a:p>
            <a:pPr/>
            <a:r>
              <a:t>모든 object가 static variable인 country를 </a:t>
            </a:r>
          </a:p>
          <a:p>
            <a:pPr/>
            <a:r>
              <a:t>공유하게 되기 때문입니다. </a:t>
            </a:r>
          </a:p>
          <a:p>
            <a:pPr/>
            <a:r>
              <a:t>역시 아무것도 하지 않지만 </a:t>
            </a:r>
          </a:p>
          <a:p>
            <a:pPr/>
            <a:r>
              <a:t>형식적인 default constructor를 하나 만들어 두었고</a:t>
            </a:r>
          </a:p>
          <a:p>
            <a:pPr/>
            <a:r>
              <a:t>name, age, address의 세개의 parameter를 받아</a:t>
            </a:r>
          </a:p>
          <a:p>
            <a:pPr/>
            <a:r>
              <a:t>instance variable들에 assign하는</a:t>
            </a:r>
          </a:p>
          <a:p>
            <a:pPr/>
            <a:r>
              <a:t>constructor가 하나 있습니다.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3" name="Shape 8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이제 copy constructor를 define합니다. </a:t>
            </a:r>
          </a:p>
          <a:p>
            <a:pPr/>
            <a:r>
              <a:t>name과 age는 이전과 같이</a:t>
            </a:r>
          </a:p>
          <a:p>
            <a:pPr/>
            <a:r>
              <a:t>instance variable에 assign해 주면 됩니다. </a:t>
            </a:r>
          </a:p>
          <a:p>
            <a:pPr/>
            <a:r>
              <a:t>그런데 마지막 line에서 </a:t>
            </a:r>
          </a:p>
          <a:p>
            <a:pPr/>
            <a:r>
              <a:t>parameter로 들어온 person object의 address를 </a:t>
            </a:r>
          </a:p>
          <a:p>
            <a:pPr/>
            <a:r>
              <a:t>그대로 새로 만들어지는 object의 address에 assign했네요. </a:t>
            </a:r>
          </a:p>
          <a:p>
            <a:pPr/>
            <a:r>
              <a:t>이렇게 하면 person.address의 reference가</a:t>
            </a:r>
          </a:p>
          <a:p>
            <a:pPr/>
            <a:r>
              <a:t>그대로 this.address로 assign되기 때문에 </a:t>
            </a:r>
          </a:p>
          <a:p>
            <a:pPr/>
            <a:r>
              <a:t>person.address와 this.address가</a:t>
            </a:r>
          </a:p>
          <a:p>
            <a:pPr/>
            <a:r>
              <a:t>같은 memory location을 가리키게 됩니다. </a:t>
            </a:r>
          </a:p>
          <a:p>
            <a:pPr/>
            <a:r>
              <a:t>이와 같이 reference variable을 그대로 assign하는 것을</a:t>
            </a:r>
          </a:p>
          <a:p>
            <a:pPr/>
            <a:r>
              <a:t>shallow copy라고 합니다. </a:t>
            </a:r>
          </a:p>
          <a:p>
            <a:pPr/>
            <a:r>
              <a:t>예상이 되지만 shallow copy 때문에</a:t>
            </a:r>
          </a:p>
          <a:p>
            <a:pPr/>
            <a:r>
              <a:t>두 reference가 같은 memory location을 가리키게 되고</a:t>
            </a:r>
          </a:p>
          <a:p>
            <a:pPr/>
            <a:r>
              <a:t>한쪽의 내용이 바뀐다면 다른 쪽의 내용도 바뀌기 때문에</a:t>
            </a:r>
          </a:p>
          <a:p>
            <a:pPr/>
            <a:r>
              <a:t>privacy leak이 일어나게 됩니다. </a:t>
            </a:r>
          </a:p>
          <a:p>
            <a:pPr/>
            <a:r>
              <a:t>그 아래는 constructor는 아니지만 </a:t>
            </a:r>
          </a:p>
          <a:p>
            <a:pPr/>
            <a:r>
              <a:t>deepCopy라는 method를 하나 만들어 </a:t>
            </a:r>
          </a:p>
          <a:p>
            <a:pPr/>
            <a:r>
              <a:t>parameter로 주어진 object의 내용을 </a:t>
            </a:r>
          </a:p>
          <a:p>
            <a:pPr/>
            <a:r>
              <a:t>deep copy하면서 새로운 object를 생성하여 return하게 했습니다. </a:t>
            </a:r>
          </a:p>
          <a:p>
            <a:pPr/>
            <a:r>
              <a:t>따라서 return type은 Person2 입니다. </a:t>
            </a:r>
          </a:p>
          <a:p>
            <a:pPr/>
            <a:r>
              <a:t>이 deepCopy method에서는 </a:t>
            </a:r>
          </a:p>
          <a:p>
            <a:pPr/>
            <a:r>
              <a:t>앞 slide에서 정의된 </a:t>
            </a:r>
          </a:p>
          <a:p>
            <a:pPr/>
            <a:r>
              <a:t>parameter 세개를 주는 constructor를 사용하고 있습니다. </a:t>
            </a:r>
          </a:p>
          <a:p>
            <a:pPr/>
            <a:r>
              <a:t>new Person2(person.name, person.age, new Address(person.address)) 로 </a:t>
            </a:r>
          </a:p>
          <a:p>
            <a:pPr/>
            <a:r>
              <a:t>constructor를 call했는데</a:t>
            </a:r>
          </a:p>
          <a:p>
            <a:pPr/>
            <a:r>
              <a:t>맨 마지막 parameter가 그냥 person.address 가 아니라 </a:t>
            </a:r>
          </a:p>
          <a:p>
            <a:pPr/>
            <a:r>
              <a:t>Address(person.address), 즉, Address class의 copy constructor를 call 한 것입니다. </a:t>
            </a:r>
          </a:p>
          <a:p>
            <a:pPr/>
            <a:r>
              <a:t>이렇게 하면 person.address와 내용은 같으나</a:t>
            </a:r>
          </a:p>
          <a:p>
            <a:pPr/>
            <a:r>
              <a:t>새로운 Address object가 생성되면서</a:t>
            </a:r>
          </a:p>
          <a:p>
            <a:pPr/>
            <a:r>
              <a:t>그 reference를 parameter로 하기 때문에</a:t>
            </a:r>
          </a:p>
          <a:p>
            <a:pPr/>
            <a:r>
              <a:t>deepCopy는 shallow copy가 아니라 deep copy version을 완성하게 되고</a:t>
            </a:r>
          </a:p>
          <a:p>
            <a:pPr/>
            <a:r>
              <a:t>privacy leak도 방지하게 되는 것입니다. </a:t>
            </a:r>
          </a:p>
          <a:p>
            <a:pPr/>
            <a:r>
              <a:t>그 아래에는 accessor와 mutator들이 있습니다.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05_3 Copy Constructor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(3/7)</a:t>
            </a:r>
          </a:p>
        </p:txBody>
      </p:sp>
      <p:sp>
        <p:nvSpPr>
          <p:cNvPr id="8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7" name="TextBox 5"/>
          <p:cNvSpPr txBox="1"/>
          <p:nvPr/>
        </p:nvSpPr>
        <p:spPr>
          <a:xfrm>
            <a:off x="551383" y="1111590"/>
            <a:ext cx="11043247" cy="539077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getAge()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setAge(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age)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.age =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Address getAddress()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address;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setAddress(Address address)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.address = address;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String getCountry()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country;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(4/7)</a:t>
            </a:r>
          </a:p>
        </p:txBody>
      </p:sp>
      <p:sp>
        <p:nvSpPr>
          <p:cNvPr id="92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3" name="TextBox 5"/>
          <p:cNvSpPr txBox="1"/>
          <p:nvPr/>
        </p:nvSpPr>
        <p:spPr>
          <a:xfrm>
            <a:off x="551383" y="1111590"/>
            <a:ext cx="11043247" cy="561937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setCountry(String country)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Person2.country = country;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 sz="16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// toString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String toString()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"Person2{name='"</a:t>
            </a:r>
            <a:r>
              <a:t> + name + </a:t>
            </a:r>
            <a:r>
              <a:rPr>
                <a:solidFill>
                  <a:srgbClr val="C41A16"/>
                </a:solidFill>
              </a:rPr>
              <a:t>"', age="</a:t>
            </a:r>
            <a:r>
              <a:t> + age + </a:t>
            </a:r>
            <a:r>
              <a:rPr>
                <a:solidFill>
                  <a:srgbClr val="C41A16"/>
                </a:solidFill>
              </a:rPr>
              <a:t>", address="</a:t>
            </a:r>
            <a:r>
              <a:t> + address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        + </a:t>
            </a:r>
            <a:r>
              <a:rPr>
                <a:solidFill>
                  <a:srgbClr val="C41A16"/>
                </a:solidFill>
              </a:rPr>
              <a:t>", country="</a:t>
            </a:r>
            <a:r>
              <a:t> + country + </a:t>
            </a:r>
            <a:r>
              <a:rPr>
                <a:solidFill>
                  <a:srgbClr val="1C00CF"/>
                </a:solidFill>
              </a:rPr>
              <a:t>'}'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br/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original object creation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t>Address address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Address(</a:t>
            </a:r>
            <a:r>
              <a:rPr>
                <a:solidFill>
                  <a:srgbClr val="C41A16"/>
                </a:solidFill>
              </a:rPr>
              <a:t>"Seoul"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"1234 Street"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Person2 original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Person2(</a:t>
            </a:r>
            <a:r>
              <a:rPr>
                <a:solidFill>
                  <a:srgbClr val="C41A16"/>
                </a:solidFill>
              </a:rPr>
              <a:t>"John Doe"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, address);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"Original: "</a:t>
            </a:r>
            <a:r>
              <a:t> + 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</a:p>
          <a:p>
            <a:pPr>
              <a:defRPr sz="16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// shallow copy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t>Person2 shallowCopy =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Person2(original);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"Shallow Copy: "</a:t>
            </a:r>
            <a:r>
              <a:t> + shallowCopy);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9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9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9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(5/7)</a:t>
            </a:r>
          </a:p>
        </p:txBody>
      </p:sp>
      <p:sp>
        <p:nvSpPr>
          <p:cNvPr id="98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9" name="TextBox 5"/>
          <p:cNvSpPr txBox="1"/>
          <p:nvPr/>
        </p:nvSpPr>
        <p:spPr>
          <a:xfrm>
            <a:off x="551383" y="1111590"/>
            <a:ext cx="11043247" cy="478117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Using Deep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Person2 deepCopy = original.deepCopy(original);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</a:t>
            </a:r>
            <a:r>
              <a:rPr>
                <a:solidFill>
                  <a:srgbClr val="C41A16"/>
                </a:solidFill>
              </a:rPr>
              <a:t>"Deep Copy: "</a:t>
            </a:r>
            <a:r>
              <a:t> + deepCopy);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</a:p>
          <a:p>
            <a:pPr>
              <a:defRPr sz="16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Test the equality of original and copy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</a:t>
            </a:r>
            <a:r>
              <a:rPr>
                <a:solidFill>
                  <a:srgbClr val="C41A16"/>
                </a:solidFill>
              </a:rPr>
              <a:t>"Are the shallow copy objects equal?"</a:t>
            </a:r>
            <a:r>
              <a:t>+ original.equals(shallowCopy));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</a:t>
            </a:r>
            <a:r>
              <a:rPr>
                <a:solidFill>
                  <a:srgbClr val="C41A16"/>
                </a:solidFill>
              </a:rPr>
              <a:t>"Are the deep copy objects equal? "</a:t>
            </a:r>
            <a:r>
              <a:t> + original.equals(deepCopy));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br>
              <a:rPr>
                <a:latin typeface="나눔스퀘어OTF Regular"/>
                <a:ea typeface="나눔스퀘어OTF Regular"/>
                <a:cs typeface="나눔스퀘어OTF Regular"/>
                <a:sym typeface="나눔스퀘어OTF Regular"/>
              </a:rPr>
            </a:br>
          </a:p>
          <a:p>
            <a:pPr>
              <a:defRPr sz="1600"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Test the privacy leak</a:t>
            </a:r>
            <a:r>
              <a:rPr>
                <a:solidFill>
                  <a:srgbClr val="000000"/>
                </a:solidFill>
              </a:rPr>
              <a:t>        </a:t>
            </a: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shallowCopy.setName(</a:t>
            </a:r>
            <a:r>
              <a:rPr>
                <a:solidFill>
                  <a:srgbClr val="C41A16"/>
                </a:solidFill>
              </a:rPr>
              <a:t>"Jane Doe"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shallowCopy.setAge(</a:t>
            </a:r>
            <a:r>
              <a:rPr>
                <a:solidFill>
                  <a:srgbClr val="1C00CF"/>
                </a:solidFill>
              </a:rPr>
              <a:t>25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shallowCopy.getAddress().setCity(</a:t>
            </a:r>
            <a:r>
              <a:rPr>
                <a:solidFill>
                  <a:srgbClr val="C41A16"/>
                </a:solidFill>
              </a:rPr>
              <a:t>"Busan"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shallowCopy.getAddress().setStreet(</a:t>
            </a:r>
            <a:r>
              <a:rPr>
                <a:solidFill>
                  <a:srgbClr val="C41A16"/>
                </a:solidFill>
              </a:rPr>
              <a:t>"5678 Avenue"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</a:t>
            </a:r>
            <a:r>
              <a:rPr>
                <a:solidFill>
                  <a:srgbClr val="C41A16"/>
                </a:solidFill>
              </a:rPr>
              <a:t>"Modified Shallow Copy: "</a:t>
            </a:r>
            <a:r>
              <a:t> + shallowCopy);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System.out.println(</a:t>
            </a:r>
            <a:r>
              <a:rPr>
                <a:solidFill>
                  <a:srgbClr val="C41A16"/>
                </a:solidFill>
              </a:rPr>
              <a:t>"Original after modifying shallow copy: " </a:t>
            </a:r>
            <a:r>
              <a:t>+ 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9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9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(6/7)</a:t>
            </a:r>
          </a:p>
        </p:txBody>
      </p:sp>
      <p:sp>
        <p:nvSpPr>
          <p:cNvPr id="104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5" name="TextBox 5"/>
          <p:cNvSpPr txBox="1"/>
          <p:nvPr/>
        </p:nvSpPr>
        <p:spPr>
          <a:xfrm>
            <a:off x="551383" y="1111590"/>
            <a:ext cx="11043247" cy="3701670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deepCopy.setName(</a:t>
            </a:r>
            <a:r>
              <a:rPr>
                <a:solidFill>
                  <a:srgbClr val="C41A16"/>
                </a:solidFill>
              </a:rPr>
              <a:t>"Alice Smith"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deepCopy.setAge(</a:t>
            </a:r>
            <a:r>
              <a:rPr>
                <a:solidFill>
                  <a:srgbClr val="1C00CF"/>
                </a:solidFill>
              </a:rPr>
              <a:t>28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deepCopy.getAddress().setCity(</a:t>
            </a:r>
            <a:r>
              <a:rPr>
                <a:solidFill>
                  <a:srgbClr val="C41A16"/>
                </a:solidFill>
              </a:rPr>
              <a:t>"Incheon"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deepCopy.getAddress().setStreet(</a:t>
            </a:r>
            <a:r>
              <a:rPr>
                <a:solidFill>
                  <a:srgbClr val="C41A16"/>
                </a:solidFill>
              </a:rPr>
              <a:t>"91011 Boulevard"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"Modified Deep Copy: "</a:t>
            </a:r>
            <a:r>
              <a:t> + deepCopy);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"Original after modifying deep copy: "</a:t>
            </a:r>
            <a:r>
              <a:t> + 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Test the class variable change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Person2.setCountry(</a:t>
            </a:r>
            <a:r>
              <a:rPr>
                <a:solidFill>
                  <a:srgbClr val="C41A16"/>
                </a:solidFill>
              </a:rPr>
              <a:t>"Korea"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"Original after changing country: "</a:t>
            </a:r>
            <a:r>
              <a:t> + 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"Shallow Copy after changing country: "</a:t>
            </a:r>
            <a:r>
              <a:t> + shallowCopy);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"Deep Copy after changing country: "</a:t>
            </a:r>
            <a:r>
              <a:t> + deepCopy);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0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(7/7)</a:t>
            </a:r>
          </a:p>
        </p:txBody>
      </p:sp>
      <p:sp>
        <p:nvSpPr>
          <p:cNvPr id="110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1" name="TextBox 5"/>
          <p:cNvSpPr txBox="1"/>
          <p:nvPr/>
        </p:nvSpPr>
        <p:spPr>
          <a:xfrm>
            <a:off x="551383" y="1033097"/>
            <a:ext cx="11043248" cy="4159632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OUTPUT: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Original: Person2{name='John Doe', age=30, address=Address{city='Seoul', street='1234 Street'}, country=Unknown}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Shallow Copy: Person2{name='John Doe', age=30, address=Address{city='Seoul', street='1234 Street'}, country=Unknown}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Deep Copy: Person2{name='John Doe', age=30, address=Address{city='Seoul', street='1234 Street'}, country=Unknown}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Are the shallow copy objects equal? </a:t>
            </a:r>
            <a:r>
              <a:rPr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Are the deep copy objects equal? </a:t>
            </a:r>
            <a:r>
              <a:rPr>
                <a:solidFill>
                  <a:srgbClr val="FF0000"/>
                </a:solidFill>
              </a:rPr>
              <a:t>false</a:t>
            </a:r>
            <a:endParaRPr>
              <a:solidFill>
                <a:srgbClr val="FF0000"/>
              </a:solidFill>
            </a:endParaRPr>
          </a:p>
          <a:p>
            <a:pPr>
              <a:defRPr sz="1400">
                <a:solidFill>
                  <a:srgbClr val="FF00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Modified Shallow Copy</a:t>
            </a:r>
            <a:r>
              <a:rPr>
                <a:solidFill>
                  <a:srgbClr val="000000"/>
                </a:solidFill>
              </a:rPr>
              <a:t>: Person2{name='Jane Doe', age=25, address=</a:t>
            </a:r>
            <a:r>
              <a:t>Address{city='Busan', street='5678 Avenue'</a:t>
            </a:r>
            <a:r>
              <a:rPr>
                <a:solidFill>
                  <a:srgbClr val="000000"/>
                </a:solidFill>
              </a:rPr>
              <a:t>}, country=Unknown}</a:t>
            </a:r>
          </a:p>
          <a:p>
            <a:pPr>
              <a:defRPr sz="1400">
                <a:solidFill>
                  <a:srgbClr val="FF00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Original after modifying shallow copy</a:t>
            </a:r>
            <a:r>
              <a:rPr>
                <a:solidFill>
                  <a:srgbClr val="000000"/>
                </a:solidFill>
              </a:rPr>
              <a:t>: Person2{name='John Doe', age=30, address=</a:t>
            </a:r>
            <a:r>
              <a:t>Address{city='Busan', street='5678 Avenue'}</a:t>
            </a:r>
            <a:r>
              <a:rPr>
                <a:solidFill>
                  <a:srgbClr val="000000"/>
                </a:solidFill>
              </a:rPr>
              <a:t>, country=Unknown}</a:t>
            </a:r>
          </a:p>
          <a:p>
            <a:pPr>
              <a:defRPr sz="1400">
                <a:solidFill>
                  <a:srgbClr val="FF00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Modified Deep Copy: </a:t>
            </a:r>
            <a:r>
              <a:rPr>
                <a:solidFill>
                  <a:srgbClr val="000000"/>
                </a:solidFill>
              </a:rPr>
              <a:t>Person2{name='Alice Smith', age=28, address=</a:t>
            </a:r>
            <a:r>
              <a:t>Address{city='Incheon', street='91011 Boulevard'},</a:t>
            </a:r>
            <a:r>
              <a:rPr>
                <a:solidFill>
                  <a:srgbClr val="000000"/>
                </a:solidFill>
              </a:rPr>
              <a:t> country=Unknown}</a:t>
            </a:r>
          </a:p>
          <a:p>
            <a:pPr>
              <a:defRPr sz="1400">
                <a:solidFill>
                  <a:srgbClr val="FF0000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Original after modifying deep copy</a:t>
            </a:r>
            <a:r>
              <a:rPr>
                <a:solidFill>
                  <a:srgbClr val="000000"/>
                </a:solidFill>
              </a:rPr>
              <a:t>: Person2{name='John Doe', age=30, address=</a:t>
            </a:r>
            <a:r>
              <a:t>Address{city='Busan', street='5678 Avenue'}, </a:t>
            </a:r>
            <a:r>
              <a:rPr>
                <a:solidFill>
                  <a:srgbClr val="000000"/>
                </a:solidFill>
              </a:rPr>
              <a:t>country=Unknown}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Original after changing country: Person2{name='John Doe', age=30, address=Address{city='Busan', street='5678 Avenue'}, country=Korea}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Shallow Copy after changing country: Person2{name='Jane Doe', age=25, address=Address{city='Busan', street='5678 Avenue'}, country=Korea}</a:t>
            </a:r>
          </a:p>
          <a:p>
            <a:pPr>
              <a:defRPr sz="1400"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r>
              <a:t>Deep Copy after changing country: Person2{name='Alice Smith', age=28, address=Address{city='Incheon', street='91011 Boulevard'}, country=Korea}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Copy Constructor</a:t>
            </a:r>
          </a:p>
        </p:txBody>
      </p:sp>
      <p:sp>
        <p:nvSpPr>
          <p:cNvPr id="37" name="Rectangle 3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defRPr sz="2800"/>
            </a:pPr>
            <a:r>
              <a:t>Constructor with a single argument of the same type as the class</a:t>
            </a:r>
          </a:p>
          <a:p>
            <a:pPr>
              <a:lnSpc>
                <a:spcPct val="80000"/>
              </a:lnSpc>
              <a:defRPr sz="2800"/>
            </a:pPr>
          </a:p>
          <a:p>
            <a:pPr>
              <a:lnSpc>
                <a:spcPct val="80000"/>
              </a:lnSpc>
              <a:defRPr sz="2800"/>
            </a:pPr>
            <a:r>
              <a:t>Should create an object that is a separate, independent object</a:t>
            </a:r>
          </a:p>
          <a:p>
            <a:pPr>
              <a:lnSpc>
                <a:spcPct val="80000"/>
              </a:lnSpc>
              <a:defRPr sz="2800"/>
            </a:pPr>
          </a:p>
          <a:p>
            <a:pPr>
              <a:lnSpc>
                <a:spcPct val="80000"/>
              </a:lnSpc>
              <a:defRPr sz="2800"/>
            </a:pPr>
            <a:r>
              <a:t>Values of instance variables are the same as original</a:t>
            </a:r>
          </a:p>
        </p:txBody>
      </p:sp>
      <p:sp>
        <p:nvSpPr>
          <p:cNvPr id="38" name="슬라이드 번호 개체 틀 1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1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2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Copy Constructor Example</a:t>
            </a:r>
          </a:p>
        </p:txBody>
      </p:sp>
      <p:sp>
        <p:nvSpPr>
          <p:cNvPr id="43" name="슬라이드 번호 개체 틀 1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44" name="TextBox 5"/>
          <p:cNvSpPr txBox="1"/>
          <p:nvPr/>
        </p:nvSpPr>
        <p:spPr>
          <a:xfrm>
            <a:off x="551383" y="1125430"/>
            <a:ext cx="11043247" cy="27298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public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t>class</a:t>
            </a:r>
            <a:r>
              <a:rPr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 </a:t>
            </a:r>
            <a:r>
              <a:rPr>
                <a:solidFill>
                  <a:srgbClr val="424242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rPr>
              <a:t>Person {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t> String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private</a:t>
            </a:r>
            <a:r>
              <a:t>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>
                <a:solidFill>
                  <a:srgbClr val="267507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//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Person(Person person)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.name = person.name;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this</a:t>
            </a:r>
            <a:r>
              <a:t>.age = person.age;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</a:p>
        </p:txBody>
      </p:sp>
      <p:sp>
        <p:nvSpPr>
          <p:cNvPr id="45" name="TextBox 9"/>
          <p:cNvSpPr txBox="1"/>
          <p:nvPr/>
        </p:nvSpPr>
        <p:spPr>
          <a:xfrm>
            <a:off x="551382" y="3945606"/>
            <a:ext cx="11043248" cy="1434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Original Person object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Person original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"John Doe"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Using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Person copy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Person(original);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4" grpId="1"/>
      <p:bldP build="p" bldLvl="5" animBg="1" rev="0" advAuto="0" spid="45" grpId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Person.java (1/4)</a:t>
            </a:r>
          </a:p>
        </p:txBody>
      </p:sp>
      <p:sp>
        <p:nvSpPr>
          <p:cNvPr id="50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TextBox 7"/>
          <p:cNvSpPr txBox="1"/>
          <p:nvPr/>
        </p:nvSpPr>
        <p:spPr>
          <a:xfrm>
            <a:off x="551382" y="1121508"/>
            <a:ext cx="11043247" cy="4901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Person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default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Person() {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Person(Person person)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person.name;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person.age;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Person.java (2/4)</a:t>
            </a:r>
          </a:p>
        </p:txBody>
      </p:sp>
      <p:sp>
        <p:nvSpPr>
          <p:cNvPr id="56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7" name="TextBox 5"/>
          <p:cNvSpPr txBox="1"/>
          <p:nvPr/>
        </p:nvSpPr>
        <p:spPr>
          <a:xfrm>
            <a:off x="551382" y="980728"/>
            <a:ext cx="10997264" cy="5168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Accessors and Mutators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getName()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setName(String name)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getAge()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setAge(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toString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toString()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"Person{name='"</a:t>
            </a:r>
            <a:r>
              <a:t> + name + </a:t>
            </a:r>
            <a:r>
              <a:rPr>
                <a:solidFill>
                  <a:srgbClr val="C41A16"/>
                </a:solidFill>
              </a:rPr>
              <a:t>"', age="</a:t>
            </a:r>
            <a:r>
              <a:t> + age + </a:t>
            </a:r>
            <a:r>
              <a:rPr>
                <a:solidFill>
                  <a:srgbClr val="1C00CF"/>
                </a:solidFill>
              </a:rPr>
              <a:t>'}'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5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5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5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5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7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Person.java (3/4)</a:t>
            </a:r>
          </a:p>
        </p:txBody>
      </p:sp>
      <p:sp>
        <p:nvSpPr>
          <p:cNvPr id="62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3" name="TextBox 5"/>
          <p:cNvSpPr txBox="1"/>
          <p:nvPr/>
        </p:nvSpPr>
        <p:spPr>
          <a:xfrm>
            <a:off x="551383" y="1122394"/>
            <a:ext cx="11043248" cy="51682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original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</a:t>
            </a:r>
            <a:r>
              <a:rPr>
                <a:solidFill>
                  <a:srgbClr val="C41A16"/>
                </a:solidFill>
              </a:rPr>
              <a:t>"John Doe"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30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"Original: "</a:t>
            </a:r>
            <a:r>
              <a:t> + 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Using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Person copy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Person(original);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"Copy: "</a:t>
            </a:r>
            <a:r>
              <a:t> + 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Test the equality between original and copy objects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"Are the objects equal? "</a:t>
            </a:r>
            <a:r>
              <a:t> + original.equals(copy));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Test the privacy leak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copy.setName(</a:t>
            </a:r>
            <a:r>
              <a:rPr>
                <a:solidFill>
                  <a:srgbClr val="C41A16"/>
                </a:solidFill>
              </a:rPr>
              <a:t>"Jane Doe"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copy.setAge(</a:t>
            </a:r>
            <a:r>
              <a:rPr>
                <a:solidFill>
                  <a:srgbClr val="1C00CF"/>
                </a:solidFill>
              </a:rPr>
              <a:t>25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"Modified Copy: "</a:t>
            </a:r>
            <a:r>
              <a:t> + copy);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"Original after modifying copy: "</a:t>
            </a:r>
            <a:r>
              <a:t> + original);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6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6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Person.java (4/4)</a:t>
            </a:r>
          </a:p>
        </p:txBody>
      </p:sp>
      <p:sp>
        <p:nvSpPr>
          <p:cNvPr id="6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TextBox 4"/>
          <p:cNvSpPr txBox="1"/>
          <p:nvPr/>
        </p:nvSpPr>
        <p:spPr>
          <a:xfrm>
            <a:off x="551383" y="1280046"/>
            <a:ext cx="11311879" cy="24377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Bold"/>
                <a:ea typeface="JetBrains Mono Bold"/>
                <a:cs typeface="JetBrains Mono Bold"/>
                <a:sym typeface="JetBrains Mono Bold"/>
              </a:defRPr>
            </a:pPr>
            <a:r>
              <a:t>OUTPUT:</a:t>
            </a:r>
            <a:endParaRPr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Original: Person{name='John Doe', age=30}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Copy: Person{name='John Doe', age=30}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Are the objects equal? false</a:t>
            </a:r>
            <a:r>
              <a:t>  </a:t>
            </a:r>
            <a:r>
              <a:rPr>
                <a:solidFill>
                  <a:srgbClr val="067B16"/>
                </a:solidFill>
              </a:rPr>
              <a:t>// because the two objects’ reference are different</a:t>
            </a:r>
            <a:endParaRPr>
              <a:solidFill>
                <a:srgbClr val="067B16"/>
              </a:solidFill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Modified Copy: Person{name='Jane Doe', age=25}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FF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Original after modifying copy</a:t>
            </a:r>
            <a:r>
              <a:rPr>
                <a:solidFill>
                  <a:srgbClr val="000000"/>
                </a:solidFill>
              </a:rPr>
              <a:t>: Person{name='John Doe', age=30}</a:t>
            </a:r>
          </a:p>
          <a:p>
            <a:pPr>
              <a:defRPr>
                <a:solidFill>
                  <a:srgbClr val="067B16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// privacy leak prevented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(1/7)</a:t>
            </a:r>
          </a:p>
        </p:txBody>
      </p:sp>
      <p:sp>
        <p:nvSpPr>
          <p:cNvPr id="7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Box 7"/>
          <p:cNvSpPr txBox="1"/>
          <p:nvPr/>
        </p:nvSpPr>
        <p:spPr>
          <a:xfrm>
            <a:off x="597369" y="980728"/>
            <a:ext cx="11089234" cy="46348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Person2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String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>
                <a:solidFill>
                  <a:srgbClr val="000000"/>
                </a:solidFill>
              </a:rPr>
              <a:t>Address address;</a:t>
            </a:r>
            <a:r>
              <a:t> // Person2 has an Address: class variable</a:t>
            </a:r>
            <a:br/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class variable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String country = </a:t>
            </a:r>
            <a:r>
              <a:rPr>
                <a:solidFill>
                  <a:srgbClr val="C41A16"/>
                </a:solidFill>
              </a:rPr>
              <a:t>"Unknown"</a:t>
            </a:r>
            <a:r>
              <a:t>;</a:t>
            </a:r>
            <a:br/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default constructor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Person2() { }</a:t>
            </a:r>
            <a:br/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constructor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Person2(String name,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age, Address address)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.address = address;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Person2.java (2/7)</a:t>
            </a:r>
          </a:p>
        </p:txBody>
      </p:sp>
      <p:sp>
        <p:nvSpPr>
          <p:cNvPr id="80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1" name="TextBox 5"/>
          <p:cNvSpPr txBox="1"/>
          <p:nvPr/>
        </p:nvSpPr>
        <p:spPr>
          <a:xfrm>
            <a:off x="551383" y="1111590"/>
            <a:ext cx="11043247" cy="49269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Shallow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Person2(Person2 person)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person.name;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.age = person.age;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.address = person.address; </a:t>
            </a:r>
            <a:r>
              <a:rPr>
                <a:solidFill>
                  <a:srgbClr val="267507"/>
                </a:solidFill>
              </a:rPr>
              <a:t>// Shallow copy (just copy the reference)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br/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Deep Copy Constructor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Person2 deepCopy(Person2 person)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Person2(person.name, person.age, </a:t>
            </a:r>
            <a:r>
              <a:rPr b="1">
                <a:solidFill>
                  <a:srgbClr val="9B2393"/>
                </a:solidFill>
              </a:rPr>
              <a:t>new </a:t>
            </a:r>
            <a:r>
              <a:t>Address(person.address));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br/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// Accessors and Mutators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getName()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br/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setName(String name)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.name = name;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8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8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1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