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Nested Class에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마지막으로 Anonymous Class에 대해 알아보겠습니다. </a:t>
            </a:r>
          </a:p>
          <a:p>
            <a:pPr/>
            <a:r>
              <a:t>Anonymous Class는 어떤 interface를 </a:t>
            </a:r>
          </a:p>
          <a:p>
            <a:pPr/>
            <a:r>
              <a:t>딱 한번만 implement해야 하는 경우에 사용될 수 있으며</a:t>
            </a:r>
          </a:p>
          <a:p>
            <a:pPr/>
            <a:r>
              <a:t>이 경우에 impelement된 class는 </a:t>
            </a:r>
          </a:p>
          <a:p>
            <a:pPr/>
            <a:r>
              <a:t>다른 어느 곳에서도 재 사용되지 않습니다. </a:t>
            </a:r>
          </a:p>
          <a:p>
            <a:pPr/>
            <a:r>
              <a:t>그러니까 우리 생활에서 어떤 순간 어떤 장소에 꼭 필요한 도구이지만</a:t>
            </a:r>
          </a:p>
          <a:p>
            <a:pPr/>
            <a:r>
              <a:t>그 때 말고는 다시 어느 경우에도 사용되지 않는 도구라면</a:t>
            </a:r>
          </a:p>
          <a:p>
            <a:pPr/>
            <a:r>
              <a:t>수공품으로 만들어서 한번만 사용할 수 있도록 하면되고</a:t>
            </a:r>
          </a:p>
          <a:p>
            <a:pPr/>
            <a:r>
              <a:t>설계도를 공장으로 보내 여러 오브젝트를 만들 틀까지 준비할 필요는</a:t>
            </a:r>
          </a:p>
          <a:p>
            <a:pPr/>
            <a:r>
              <a:t>없는 경우라고 비유할 수 있습니다. </a:t>
            </a:r>
          </a:p>
          <a:p>
            <a:pPr/>
            <a:r>
              <a:t>Anonymous class는 class의 implementation이 </a:t>
            </a:r>
          </a:p>
          <a:p>
            <a:pPr/>
            <a:r>
              <a:t>variable의 옆에 바로 놓여져 있으므로</a:t>
            </a:r>
          </a:p>
          <a:p>
            <a:pPr/>
            <a:r>
              <a:t>어떻게 보면 이해하기 쉽다고도 할 수 있습니다. </a:t>
            </a:r>
          </a:p>
          <a:p>
            <a:pPr/>
            <a:r>
              <a:t>Anonymous class는 callback method의 구현에 많이 사용되는데,</a:t>
            </a:r>
          </a:p>
          <a:p>
            <a:pPr/>
            <a:r>
              <a:t>특히 Graphical User Interface (GUI) application에서 </a:t>
            </a:r>
          </a:p>
          <a:p>
            <a:pPr/>
            <a:r>
              <a:t>button click과 같은 event가 발생했을 때 실행되는 </a:t>
            </a:r>
          </a:p>
          <a:p>
            <a:pPr/>
            <a:r>
              <a:t>callback method를 구현하는데서 볼 수 있습니다.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Anonymous class의 예제 프로그램입니다. </a:t>
            </a:r>
          </a:p>
          <a:p>
            <a:pPr/>
            <a:r>
              <a:t>먼저 interface Computer에는 compute() method가 존재합니다. </a:t>
            </a:r>
          </a:p>
          <a:p>
            <a:pPr/>
            <a:r>
              <a:t>AnonymousClassDemo class의 main에서</a:t>
            </a:r>
          </a:p>
          <a:p>
            <a:pPr/>
            <a:r>
              <a:t>Computer interface를 implement하여 </a:t>
            </a:r>
          </a:p>
          <a:p>
            <a:pPr/>
            <a:r>
              <a:t>computer1이라는 object를 생성하였습니다. </a:t>
            </a:r>
          </a:p>
          <a:p>
            <a:pPr/>
            <a:r>
              <a:t>그런데 new 다음에 어딘가에 정의되어 있는 class 이름을 쓴 것이 아니고</a:t>
            </a:r>
          </a:p>
          <a:p>
            <a:pPr/>
            <a:r>
              <a:t>anonymous class를 사용하여 “This is the computer1” 이라는</a:t>
            </a:r>
          </a:p>
          <a:p>
            <a:pPr/>
            <a:r>
              <a:t>String을 output하는 compute method를 implement한</a:t>
            </a:r>
          </a:p>
          <a:p>
            <a:pPr/>
            <a:r>
              <a:t>class object를 직접 생성하였습니다.</a:t>
            </a:r>
          </a:p>
          <a:p>
            <a:pPr/>
            <a:r>
              <a:t>이와 같이 class definition을 따로 두지 않고</a:t>
            </a:r>
          </a:p>
          <a:p>
            <a:pPr/>
            <a:r>
              <a:t>class object 생성할 때 한번만 사용하도록 하는 방법이</a:t>
            </a:r>
          </a:p>
          <a:p>
            <a:pPr/>
            <a:r>
              <a:t>anonymous class 입니다. </a:t>
            </a:r>
          </a:p>
          <a:p>
            <a:pPr/>
            <a:r>
              <a:t>그 아래의 computer2 object도 </a:t>
            </a:r>
          </a:p>
          <a:p>
            <a:pPr/>
            <a:r>
              <a:t>“This is the computer2” 라는 String을 print하는</a:t>
            </a:r>
          </a:p>
          <a:p>
            <a:pPr/>
            <a:r>
              <a:t>compute method를 implement한</a:t>
            </a:r>
          </a:p>
          <a:p>
            <a:pPr/>
            <a:r>
              <a:t>anonymous class를 사용하여 </a:t>
            </a:r>
          </a:p>
          <a:p>
            <a:pPr/>
            <a:r>
              <a:t>그 object를 생성하였습니다. </a:t>
            </a:r>
          </a:p>
          <a:p>
            <a:pPr/>
            <a:r>
              <a:t>이제 computer1.compute() 를 call 하면 </a:t>
            </a:r>
          </a:p>
          <a:p>
            <a:pPr/>
            <a:r>
              <a:t>“This is the computer1” 이 print되고</a:t>
            </a:r>
          </a:p>
          <a:p>
            <a:pPr/>
            <a:r>
              <a:t>computer2.compute() 를 call하면</a:t>
            </a:r>
          </a:p>
          <a:p>
            <a:pPr/>
            <a:r>
              <a:t>“This is the computer2”가 print됩니다.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Nested Class의 종류를 알아보기 위해</a:t>
            </a:r>
          </a:p>
          <a:p>
            <a:pPr/>
            <a:r>
              <a:t>먼저 Outer class라는 용어를 사용하기로 합니다. </a:t>
            </a:r>
          </a:p>
          <a:p>
            <a:pPr/>
            <a:r>
              <a:t>Outer class에는 그 안에 nested class를 가지고 있는 </a:t>
            </a:r>
          </a:p>
          <a:p>
            <a:pPr/>
            <a:r>
              <a:t>class를 지칭하는 것입니다. </a:t>
            </a:r>
          </a:p>
          <a:p>
            <a:pPr/>
            <a:r>
              <a:t>Nested class는 static nested, inner, </a:t>
            </a:r>
          </a:p>
          <a:p>
            <a:pPr/>
            <a:r>
              <a:t>local inner class로 나눌 수 있습니다. </a:t>
            </a:r>
          </a:p>
          <a:p>
            <a:pPr/>
            <a:r>
              <a:t>먼저 OuterClass 안에 static nested class라는 것이 있는데</a:t>
            </a:r>
          </a:p>
          <a:p>
            <a:pPr/>
            <a:r>
              <a:t>static 이므로 OuterClass의 모든 object들이 </a:t>
            </a:r>
          </a:p>
          <a:p>
            <a:pPr/>
            <a:r>
              <a:t>공유하고 있는 nested class입니다. </a:t>
            </a:r>
          </a:p>
          <a:p>
            <a:pPr/>
            <a:r>
              <a:t>다음에 Inner class가 있는데</a:t>
            </a:r>
          </a:p>
          <a:p>
            <a:pPr/>
            <a:r>
              <a:t>non-static으로 OuterClass 안에 포함된 class를 말합니다. </a:t>
            </a:r>
          </a:p>
          <a:p>
            <a:pPr/>
            <a:r>
              <a:t>마지막으로 어떤 method 안에서 정의된</a:t>
            </a:r>
          </a:p>
          <a:p>
            <a:pPr/>
            <a:r>
              <a:t>Local inner class가 있습니다. </a:t>
            </a:r>
          </a:p>
          <a:p>
            <a:pPr/>
            <a:r>
              <a:t>이 local inner class는 오로지 이 method 내에서만 사용 가능합니다. </a:t>
            </a:r>
          </a:p>
          <a:p>
            <a:pPr/>
            <a:r>
              <a:t>이 세가지 nested class들의 type과 생성하는 방법이 모두 다릅니다. </a:t>
            </a:r>
          </a:p>
          <a:p>
            <a:pPr/>
            <a:r>
              <a:t>우선 static nested class인 SNClass는 OuterClass.SNClass type이며</a:t>
            </a:r>
          </a:p>
          <a:p>
            <a:pPr/>
            <a:r>
              <a:t>new OuterClass.SNClass() 로 간단히 생성 가능합니다. </a:t>
            </a:r>
          </a:p>
          <a:p>
            <a:pPr/>
            <a:r>
              <a:t>이것은 static nested class가 OuterClass의 모든 object들이</a:t>
            </a:r>
          </a:p>
          <a:p>
            <a:pPr/>
            <a:r>
              <a:t>공통으로 가지고 있는 class이며, 따라서 object도 유일하게 존재하기 때문입니다. </a:t>
            </a:r>
          </a:p>
          <a:p>
            <a:pPr/>
            <a:r>
              <a:t>한편 non-static inner class는 OuterClass.InnerClass type인데</a:t>
            </a:r>
          </a:p>
          <a:p>
            <a:pPr/>
            <a:r>
              <a:t>이 inner class의 object를 생성하기 위해서는</a:t>
            </a:r>
          </a:p>
          <a:p>
            <a:pPr/>
            <a:r>
              <a:t>우선 OuterClass object인 outObject를 먼저 생성해야 합니다. </a:t>
            </a:r>
          </a:p>
          <a:p>
            <a:pPr/>
            <a:r>
              <a:t>이렇게 outObject를 생성한 후 </a:t>
            </a:r>
          </a:p>
          <a:p>
            <a:pPr/>
            <a:r>
              <a:t>inner class의 object인 inObject는</a:t>
            </a:r>
          </a:p>
          <a:p>
            <a:pPr/>
            <a:r>
              <a:t>outObject.new InnerClass() 로 생성 가능합니다. </a:t>
            </a:r>
          </a:p>
          <a:p>
            <a:pPr/>
            <a:r>
              <a:t>마지막으로 local inner class는 </a:t>
            </a:r>
          </a:p>
          <a:p>
            <a:pPr/>
            <a:r>
              <a:t>OuterClass object인 outObject에서 </a:t>
            </a:r>
          </a:p>
          <a:p>
            <a:pPr/>
            <a:r>
              <a:t>someMethod를 outObject.someMethod() 로 call하면서</a:t>
            </a:r>
          </a:p>
          <a:p>
            <a:pPr/>
            <a:r>
              <a:t>생성할 수 있습니다.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이제 nested class를 좀 더 구체적으로 사용하는 예를 보겠습니다. </a:t>
            </a:r>
          </a:p>
          <a:p>
            <a:pPr/>
            <a:r>
              <a:t>OuterClass 가 있고</a:t>
            </a:r>
          </a:p>
          <a:p>
            <a:pPr/>
            <a:r>
              <a:t>그 안에 static nested class인 SNClass가 있습니다. </a:t>
            </a:r>
          </a:p>
          <a:p>
            <a:pPr/>
            <a:r>
              <a:t>SNClass 에는 display() method가 있는데</a:t>
            </a:r>
          </a:p>
          <a:p>
            <a:pPr/>
            <a:r>
              <a:t>“Inside static nested class” 라는 메시지를 출력합니다. </a:t>
            </a:r>
          </a:p>
          <a:p>
            <a:pPr/>
            <a:r>
              <a:t>그 아래에는 non-static인 InnerClass가 정의되어 있습니다. </a:t>
            </a:r>
          </a:p>
          <a:p>
            <a:pPr/>
            <a:r>
              <a:t>이 안에도 display() method가 있는데</a:t>
            </a:r>
          </a:p>
          <a:p>
            <a:pPr/>
            <a:r>
              <a:t>“Inside inner class” 라는 메시지를 출력합니다.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그 다음에 myMethod() method 안에</a:t>
            </a:r>
          </a:p>
          <a:p>
            <a:pPr/>
            <a:r>
              <a:t>local inner class인 LIClass가 있습니다. </a:t>
            </a:r>
          </a:p>
          <a:p>
            <a:pPr/>
            <a:r>
              <a:t>이 안에 포함된 display() method에서는</a:t>
            </a:r>
          </a:p>
          <a:p>
            <a:pPr/>
            <a:r>
              <a:t>“Inside local inner class” 라는 메시지를 출력합니다. </a:t>
            </a:r>
          </a:p>
          <a:p>
            <a:pPr/>
            <a:r>
              <a:t>이 local inner class를 생성하는 것은</a:t>
            </a:r>
          </a:p>
          <a:p>
            <a:pPr/>
            <a:r>
              <a:t>오직 myMethod() method 내에서만 가능하기 때문에</a:t>
            </a:r>
          </a:p>
          <a:p>
            <a:pPr/>
            <a:r>
              <a:t>여기에 LIClass object인 liObject를 생성하고</a:t>
            </a:r>
          </a:p>
          <a:p>
            <a:pPr/>
            <a:r>
              <a:t>liObject.display() 를 call하는 것 까지의 code가 </a:t>
            </a:r>
          </a:p>
          <a:p>
            <a:pPr/>
            <a:r>
              <a:t>myMethod() 안에 포함되어 있습니다.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한편 OuterClassDemo class의 main method 안에서</a:t>
            </a:r>
          </a:p>
          <a:p>
            <a:pPr/>
            <a:r>
              <a:t>static nested class의 object인 snObject를 생성합니다.</a:t>
            </a:r>
          </a:p>
          <a:p>
            <a:pPr/>
            <a:r>
              <a:t>이 snObject는 OuterClass.SNClass type이며</a:t>
            </a:r>
          </a:p>
          <a:p>
            <a:pPr/>
            <a:r>
              <a:t>new OuterClass.SNClass() 로 생성이 가능합니다. </a:t>
            </a:r>
          </a:p>
          <a:p>
            <a:pPr/>
            <a:r>
              <a:t>생성 후에 snObject.display() 를 call하여 </a:t>
            </a:r>
          </a:p>
          <a:p>
            <a:pPr/>
            <a:r>
              <a:t>“Inside static nested class” 라는 메시지를 출력했습니다. </a:t>
            </a:r>
          </a:p>
          <a:p>
            <a:pPr/>
            <a:r>
              <a:t>그 아래에는 OuterClass의 object인 outObject를 </a:t>
            </a:r>
          </a:p>
          <a:p>
            <a:pPr/>
            <a:r>
              <a:t>new OuterClass() 로 생성하였습니다. </a:t>
            </a:r>
          </a:p>
          <a:p>
            <a:pPr/>
            <a:r>
              <a:t>non-static class object인 inObject는 OuterClass.InnerClass type이고</a:t>
            </a:r>
          </a:p>
          <a:p>
            <a:pPr/>
            <a:r>
              <a:t>outObject.new InnerClass() 로 생성할 수 있습니다. </a:t>
            </a:r>
          </a:p>
          <a:p>
            <a:pPr/>
            <a:r>
              <a:t>inObject.display() 를 call하면 “Inside inner class” 를 출력합니다. </a:t>
            </a:r>
          </a:p>
          <a:p>
            <a:pPr/>
            <a:r>
              <a:t>마지막으로 local inner class를 생성하기 위해</a:t>
            </a:r>
          </a:p>
          <a:p>
            <a:pPr/>
            <a:r>
              <a:t>outObject.myMethod() 를 call하면</a:t>
            </a:r>
          </a:p>
          <a:p>
            <a:pPr/>
            <a:r>
              <a:t>그 안에서 local inner class인 LIObject를 생성해 주고</a:t>
            </a:r>
          </a:p>
          <a:p>
            <a:pPr/>
            <a:r>
              <a:t>“Inside local inner class” 를 출력합니다.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이 slide에 있는 code는 </a:t>
            </a:r>
          </a:p>
          <a:p>
            <a:pPr/>
            <a:r>
              <a:t>non-static inner class를 계속 nested로 생성하는 예를 보여주고 있습니다. </a:t>
            </a:r>
          </a:p>
          <a:p>
            <a:pPr/>
            <a:r>
              <a:t>가장 바깥쪽의 outer class는 AClass 이고</a:t>
            </a:r>
          </a:p>
          <a:p>
            <a:pPr/>
            <a:r>
              <a:t>그 안에 BClass가 정의되어 있고</a:t>
            </a:r>
          </a:p>
          <a:p>
            <a:pPr/>
            <a:r>
              <a:t>또 BClass 안에 CClass가 정의되어 있습니다. </a:t>
            </a:r>
          </a:p>
          <a:p>
            <a:pPr/>
            <a:r>
              <a:t>이제 main method에서 </a:t>
            </a:r>
          </a:p>
          <a:p>
            <a:pPr/>
            <a:r>
              <a:t>AClass aObject = new AClass(); 로</a:t>
            </a:r>
          </a:p>
          <a:p>
            <a:pPr/>
            <a:r>
              <a:t>가장 outer class인 aObject 를 생성하였습니다. </a:t>
            </a:r>
          </a:p>
          <a:p>
            <a:pPr/>
            <a:r>
              <a:t>그 아래에는 AClass.BClass bObject = aObject.new BClass() 로 </a:t>
            </a:r>
          </a:p>
          <a:p>
            <a:pPr/>
            <a:r>
              <a:t>inner class를 생성하였습니다. </a:t>
            </a:r>
          </a:p>
          <a:p>
            <a:pPr/>
            <a:r>
              <a:t>또 BClass의 inner class인 CClass object를 생성하는 것은</a:t>
            </a:r>
          </a:p>
          <a:p>
            <a:pPr/>
            <a:r>
              <a:t>AClass.BClass.CClass cObject = bObject.new CClass() </a:t>
            </a:r>
          </a:p>
          <a:p>
            <a:pPr/>
            <a:r>
              <a:t>와 같이 할 수 있습니다.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Nested class들을 위한 몇가지 중요한 rule들을 살펴 보겠습니다. </a:t>
            </a:r>
          </a:p>
          <a:p>
            <a:pPr/>
            <a:r>
              <a:t>먼저 inner class의 name은 outer class 안에서 다시 사용될 수 없습니다. </a:t>
            </a:r>
          </a:p>
          <a:p>
            <a:pPr/>
            <a:r>
              <a:t>inner class가 private 이라면</a:t>
            </a:r>
          </a:p>
          <a:p>
            <a:pPr/>
            <a:r>
              <a:t>outer class의 외부에서 direct하게 inner class를 이름으로 access할 수 없습니다. </a:t>
            </a:r>
          </a:p>
          <a:p>
            <a:pPr/>
            <a:r>
              <a:t>private inner class를 access하려면 public이나 package 권한의 method인</a:t>
            </a:r>
          </a:p>
          <a:p>
            <a:pPr/>
            <a:r>
              <a:t>accessor method를 통해 접근할 수 있습니다. </a:t>
            </a:r>
          </a:p>
          <a:p>
            <a:pPr/>
            <a:r>
              <a:t>그러나 inner와 outer class의 private variable과 private method들은</a:t>
            </a:r>
          </a:p>
          <a:p>
            <a:pPr/>
            <a:r>
              <a:t>제한없이 서로 다른쪽에서 access가 가능합니다.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Private Inner Class의 사용 예를 보겠습니다. </a:t>
            </a:r>
          </a:p>
          <a:p>
            <a:pPr/>
            <a:r>
              <a:t>OuterClass 안에 InnerClass가 private 으로 정의되어 있습니다. </a:t>
            </a:r>
          </a:p>
          <a:p>
            <a:pPr/>
            <a:r>
              <a:t>이럴때 OuterClass의 외부에서 InnerClass object를 만들고 싶을때</a:t>
            </a:r>
          </a:p>
          <a:p>
            <a:pPr/>
            <a:r>
              <a:t>사용할 수 있도록, createInnerObject를 package access로 정의해 놓았습니다. </a:t>
            </a:r>
          </a:p>
          <a:p>
            <a:pPr/>
            <a:r>
              <a:t>OuterClass의 외부인 Main class 내에서</a:t>
            </a:r>
          </a:p>
          <a:p>
            <a:pPr/>
            <a:r>
              <a:t>먼저 OuterClass object인 outer 를 생성하고 </a:t>
            </a:r>
          </a:p>
          <a:p>
            <a:pPr/>
            <a:r>
              <a:t>outer.createInnerObject() 를 call하여 </a:t>
            </a:r>
          </a:p>
          <a:p>
            <a:pPr/>
            <a:r>
              <a:t>private inner class object를 생성하도록 했습니다. </a:t>
            </a:r>
          </a:p>
          <a:p>
            <a:pPr/>
            <a:r>
              <a:t>그러나 OuterClass.InnerClass inner = outer.new InnerClass() 와 같이</a:t>
            </a:r>
          </a:p>
          <a:p>
            <a:pPr/>
            <a:r>
              <a:t>inner class를 직접 생성하려 한다면</a:t>
            </a:r>
          </a:p>
          <a:p>
            <a:pPr/>
            <a:r>
              <a:t>compile error가 일어나게 됩니다. </a:t>
            </a:r>
          </a:p>
          <a:p>
            <a:pPr/>
            <a:r>
              <a:t>왜냐하면 InnerClass 가 OuterClass 내에 private으로 정의되어 있기 때문입니다.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먼저 OuterClass의 private String variable인 </a:t>
            </a:r>
          </a:p>
          <a:p>
            <a:pPr/>
            <a:r>
              <a:t>outerPrivateVar에 “Outer Private Variable” 이라는</a:t>
            </a:r>
          </a:p>
          <a:p>
            <a:pPr/>
            <a:r>
              <a:t>String을 assign 합니다. </a:t>
            </a:r>
          </a:p>
          <a:p>
            <a:pPr/>
            <a:r>
              <a:t>내부에 정의된 InnerClass 안에</a:t>
            </a:r>
          </a:p>
          <a:p>
            <a:pPr/>
            <a:r>
              <a:t>역시 private인 innerPrivateVar를 declare하고 초기화 합니다. </a:t>
            </a:r>
          </a:p>
          <a:p>
            <a:pPr/>
            <a:r>
              <a:t>accessOuterClass() method에서는 </a:t>
            </a:r>
          </a:p>
          <a:p>
            <a:pPr/>
            <a:r>
              <a:t>InnerClass 안에서 OuterClass의 private variable을 </a:t>
            </a:r>
          </a:p>
          <a:p>
            <a:pPr/>
            <a:r>
              <a:t>직접 access할 수 있음을 보여줍니다. </a:t>
            </a:r>
          </a:p>
          <a:p>
            <a:pPr/>
            <a:r>
              <a:t>한편 OuterClass의 accessInnerClass() 에서</a:t>
            </a:r>
          </a:p>
          <a:p>
            <a:pPr/>
            <a:r>
              <a:t>InnerClass object를 생성하고</a:t>
            </a:r>
          </a:p>
          <a:p>
            <a:pPr/>
            <a:r>
              <a:t>그것의 private instance variable을</a:t>
            </a:r>
          </a:p>
          <a:p>
            <a:pPr/>
            <a:r>
              <a:t>직접 access할 수 있음을 보여주고 있습니다. 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07_2 Nested Class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Anonymous Class</a:t>
            </a:r>
          </a:p>
        </p:txBody>
      </p:sp>
      <p:sp>
        <p:nvSpPr>
          <p:cNvPr id="86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Only need to implement an interface once</a:t>
            </a:r>
          </a:p>
          <a:p>
            <a:pPr lvl="1" marL="800100" indent="-342900">
              <a:lnSpc>
                <a:spcPct val="90000"/>
              </a:lnSpc>
              <a:defRPr sz="2300"/>
            </a:pPr>
            <a:r>
              <a:t>implemented class is </a:t>
            </a:r>
            <a:r>
              <a:rPr b="1"/>
              <a:t>not reused</a:t>
            </a:r>
            <a:r>
              <a:t> elsewhere</a:t>
            </a:r>
          </a:p>
          <a:p>
            <a:pPr>
              <a:lnSpc>
                <a:spcPct val="90000"/>
              </a:lnSpc>
            </a:pPr>
            <a:r>
              <a:t>Easier to understand</a:t>
            </a:r>
          </a:p>
          <a:p>
            <a:pPr lvl="1" marL="800100" indent="-342900">
              <a:lnSpc>
                <a:spcPct val="90000"/>
              </a:lnSpc>
              <a:defRPr sz="2300"/>
            </a:pPr>
            <a:r>
              <a:t>class implementation is just near the variable</a:t>
            </a:r>
          </a:p>
          <a:p>
            <a:pPr>
              <a:lnSpc>
                <a:spcPct val="90000"/>
              </a:lnSpc>
            </a:pPr>
            <a:r>
              <a:t>Implement callback method</a:t>
            </a:r>
          </a:p>
          <a:p>
            <a:pPr lvl="1" marL="800100" indent="-342900">
              <a:lnSpc>
                <a:spcPct val="90000"/>
              </a:lnSpc>
              <a:defRPr sz="2300"/>
            </a:pPr>
            <a:r>
              <a:t>used in GUI applications such as button click</a:t>
            </a:r>
          </a:p>
        </p:txBody>
      </p:sp>
      <p:sp>
        <p:nvSpPr>
          <p:cNvPr id="87" name="슬라이드 번호 개체 틀 1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Example) Anonymous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Example) Anonymous Class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interface Computer {…"/>
          <p:cNvSpPr txBox="1"/>
          <p:nvPr/>
        </p:nvSpPr>
        <p:spPr>
          <a:xfrm>
            <a:off x="713002" y="972162"/>
            <a:ext cx="10720009" cy="51682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interface</a:t>
            </a:r>
            <a:r>
              <a:t> Computer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compute();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AnonymousClassDemo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argc)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Computer computer1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Computer() { </a:t>
            </a:r>
            <a:r>
              <a:rPr>
                <a:solidFill>
                  <a:srgbClr val="2D8504"/>
                </a:solidFill>
              </a:rPr>
              <a:t>// anonymous class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compute()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System.out.println(</a:t>
            </a:r>
            <a:r>
              <a:rPr>
                <a:solidFill>
                  <a:srgbClr val="D12F1B"/>
                </a:solidFill>
              </a:rPr>
              <a:t>"This is the computer1"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};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Computer computer2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Computer()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compute()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System.out.println(</a:t>
            </a:r>
            <a:r>
              <a:rPr>
                <a:solidFill>
                  <a:srgbClr val="D12F1B"/>
                </a:solidFill>
              </a:rPr>
              <a:t>"This is the computer2"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};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computer1.compute(); </a:t>
            </a:r>
            <a:r>
              <a:t>// OUTPUT: “This is the computer1”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computer2.compute(); </a:t>
            </a:r>
            <a:r>
              <a:t>// OUTPUT: “This is the computer2”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Kind of Nested Class</a:t>
            </a:r>
          </a:p>
        </p:txBody>
      </p:sp>
      <p:sp>
        <p:nvSpPr>
          <p:cNvPr id="37" name="Rectangle 3"/>
          <p:cNvSpPr txBox="1"/>
          <p:nvPr>
            <p:ph type="body" sz="quarter" idx="1"/>
          </p:nvPr>
        </p:nvSpPr>
        <p:spPr>
          <a:xfrm>
            <a:off x="551383" y="1124741"/>
            <a:ext cx="11043248" cy="9111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t>Outer class </a:t>
            </a:r>
            <a:r>
              <a:rPr b="0"/>
              <a:t>includes the nested class</a:t>
            </a:r>
          </a:p>
          <a:p>
            <a:pPr>
              <a:lnSpc>
                <a:spcPct val="90000"/>
              </a:lnSpc>
              <a:defRPr b="1"/>
            </a:pPr>
            <a:r>
              <a:t>Nested class </a:t>
            </a:r>
            <a:r>
              <a:rPr b="0"/>
              <a:t>is defined within outer class (Static nested, Inner, Local Inner)</a:t>
            </a:r>
          </a:p>
        </p:txBody>
      </p:sp>
      <p:sp>
        <p:nvSpPr>
          <p:cNvPr id="38" name="슬라이드 번호 개체 틀 1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" name="public class OuterClass {…"/>
          <p:cNvSpPr txBox="1"/>
          <p:nvPr/>
        </p:nvSpPr>
        <p:spPr>
          <a:xfrm>
            <a:off x="738257" y="2062748"/>
            <a:ext cx="11033722" cy="4164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OuterClass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SNClass { } </a:t>
            </a:r>
            <a:r>
              <a:t>// Static nested class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InnerClass { }     </a:t>
            </a:r>
            <a:r>
              <a:t>// (non-static) Inner class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</a:t>
            </a:r>
            <a:r>
              <a:rPr>
                <a:solidFill>
                  <a:srgbClr val="000000"/>
                </a:solidFill>
              </a:rPr>
              <a:t>someMethod()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LIClass { }    </a:t>
            </a:r>
            <a:r>
              <a:rPr>
                <a:solidFill>
                  <a:srgbClr val="478325"/>
                </a:solidFill>
              </a:rPr>
              <a:t>// Local Inner Class</a:t>
            </a:r>
            <a:r>
              <a:t> 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       LIClass liObject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LIClass(); </a:t>
            </a:r>
            <a:r>
              <a:t>// only used within the method</a:t>
            </a:r>
          </a:p>
          <a:p>
            <a:pPr defTabSz="502284">
              <a:tabLst>
                <a:tab pos="495300" algn="l"/>
              </a:tabLst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7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OuterClassDemo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OuterClass.SNClass snObject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OuterClass.SNClass();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 outObject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OuterClass(); </a:t>
            </a:r>
            <a:r>
              <a:rPr>
                <a:solidFill>
                  <a:srgbClr val="2D8504"/>
                </a:solidFill>
              </a:rPr>
              <a:t>// create outer object first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OuterClass.InnerClass inObject = outObject.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InnerClass();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outObject.someMethod();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  <p:bldP build="p" bldLvl="5" animBg="1" rev="0" advAuto="0" spid="39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Nested Class (1/3) 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public class OuterClass {…"/>
          <p:cNvSpPr txBox="1"/>
          <p:nvPr/>
        </p:nvSpPr>
        <p:spPr>
          <a:xfrm>
            <a:off x="574376" y="1119878"/>
            <a:ext cx="11043248" cy="3568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OuterClass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SNClass { </a:t>
            </a:r>
            <a:r>
              <a:t>// Static nested class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display()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D12F1B"/>
                </a:solidFill>
              </a:rPr>
              <a:t>"Inside static nested class"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InnerClass { </a:t>
            </a:r>
            <a:r>
              <a:t>// Inner class (member inner class)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display()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System.out.println(</a:t>
            </a:r>
            <a:r>
              <a:rPr>
                <a:solidFill>
                  <a:srgbClr val="D12F1B"/>
                </a:solidFill>
              </a:rPr>
              <a:t>"Inside inner class"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   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Nested Class (2/3) </a:t>
            </a:r>
          </a:p>
        </p:txBody>
      </p:sp>
      <p:sp>
        <p:nvSpPr>
          <p:cNvPr id="5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public class OuterClass {…"/>
          <p:cNvSpPr txBox="1"/>
          <p:nvPr/>
        </p:nvSpPr>
        <p:spPr>
          <a:xfrm>
            <a:off x="574376" y="1066087"/>
            <a:ext cx="11043248" cy="38347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OuterClass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. . .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myMethod()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LIClass { </a:t>
            </a:r>
            <a:r>
              <a:t>// Local Inner Class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display()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System.out.println(</a:t>
            </a:r>
            <a:r>
              <a:rPr>
                <a:solidFill>
                  <a:srgbClr val="D12F1B"/>
                </a:solidFill>
              </a:rPr>
              <a:t>"Inside local inner class"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LIClass liObject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LIClass(); </a:t>
            </a:r>
            <a:r>
              <a:t>// should be used within the method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liObject.display();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Example) Nested Class (3/3) </a:t>
            </a:r>
          </a:p>
        </p:txBody>
      </p:sp>
      <p:sp>
        <p:nvSpPr>
          <p:cNvPr id="56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public class OuterClassDemo {…"/>
          <p:cNvSpPr txBox="1"/>
          <p:nvPr/>
        </p:nvSpPr>
        <p:spPr>
          <a:xfrm>
            <a:off x="658899" y="1101712"/>
            <a:ext cx="10874203" cy="43681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OuterClassDemo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t>// directly create OuterClass.SNClass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OuterClass.SNClass snObject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OuterClass.SNClass();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snObject.display(); </a:t>
            </a:r>
            <a:r>
              <a:t>// OUTPUT: “Inside static nested class”</a:t>
            </a:r>
            <a:br/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 outObject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OuterClass(); </a:t>
            </a:r>
            <a:r>
              <a:rPr>
                <a:solidFill>
                  <a:srgbClr val="2D8504"/>
                </a:solidFill>
              </a:rPr>
              <a:t>// create outer object first</a:t>
            </a:r>
            <a:endParaRPr>
              <a:solidFill>
                <a:srgbClr val="2D8504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t>// using outObject.new to create innerClass's object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OuterClass.InnerClass inObject = outObject.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InnerClass();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inObject.display(); </a:t>
            </a:r>
            <a:r>
              <a:t>// OUTPUT: “Inside inner class”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outObject.myMethod(); </a:t>
            </a:r>
            <a:r>
              <a:t>// OUTPUT: “Inside local inner class” 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     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Example) (Non-static) Inner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Example) (Non-static) Inner Class 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public class AClass {…"/>
          <p:cNvSpPr txBox="1"/>
          <p:nvPr/>
        </p:nvSpPr>
        <p:spPr>
          <a:xfrm>
            <a:off x="623527" y="1185779"/>
            <a:ext cx="10944946" cy="2767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BClass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CClass {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 aObject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AClass();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AClass.BClass bObject = aObject.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BClass();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AClass.BClass.CClass cObject = bObject.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CClass();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Rules for Nested Class</a:t>
            </a:r>
          </a:p>
        </p:txBody>
      </p:sp>
      <p:sp>
        <p:nvSpPr>
          <p:cNvPr id="68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b="1"/>
            </a:pPr>
            <a:r>
              <a:t>Name of an inner class</a:t>
            </a:r>
          </a:p>
          <a:p>
            <a:pPr lvl="1" marL="800100" indent="-342900">
              <a:lnSpc>
                <a:spcPct val="80000"/>
              </a:lnSpc>
              <a:buChar char="•"/>
              <a:defRPr b="1"/>
            </a:pPr>
            <a:r>
              <a:rPr b="0"/>
              <a:t>cannot</a:t>
            </a:r>
            <a:r>
              <a:t> </a:t>
            </a:r>
            <a:r>
              <a:rPr b="0"/>
              <a:t>be reused inside the outer class</a:t>
            </a:r>
            <a:endParaRPr b="0"/>
          </a:p>
          <a:p>
            <a:pPr>
              <a:lnSpc>
                <a:spcPct val="80000"/>
              </a:lnSpc>
              <a:defRPr b="1"/>
            </a:pPr>
            <a:r>
              <a:t>Private inner class</a:t>
            </a:r>
          </a:p>
          <a:p>
            <a:pPr lvl="1" marL="800100" indent="-342900">
              <a:lnSpc>
                <a:spcPct val="80000"/>
              </a:lnSpc>
              <a:buChar char="•"/>
              <a:defRPr b="1"/>
            </a:pPr>
            <a:r>
              <a:rPr b="0"/>
              <a:t>cannot be accessed by name outside the the outer class</a:t>
            </a:r>
            <a:endParaRPr b="0"/>
          </a:p>
          <a:p>
            <a:pPr lvl="1" marL="800100" indent="-342900">
              <a:lnSpc>
                <a:spcPct val="80000"/>
              </a:lnSpc>
              <a:buChar char="•"/>
              <a:defRPr b="1"/>
            </a:pPr>
            <a:r>
              <a:rPr b="0"/>
              <a:t>should be accessed through the public (package) method</a:t>
            </a:r>
            <a:endParaRPr b="0"/>
          </a:p>
          <a:p>
            <a:pPr>
              <a:lnSpc>
                <a:spcPct val="80000"/>
              </a:lnSpc>
            </a:pPr>
            <a:r>
              <a:rPr b="1"/>
              <a:t>P</a:t>
            </a:r>
            <a:r>
              <a:rPr b="1"/>
              <a:t>rivate variables and methods </a:t>
            </a:r>
            <a:r>
              <a:t>of i</a:t>
            </a:r>
            <a:r>
              <a:t>nner and outer classes</a:t>
            </a:r>
          </a:p>
          <a:p>
            <a:pPr lvl="1" marL="800100" indent="-342900">
              <a:lnSpc>
                <a:spcPct val="80000"/>
              </a:lnSpc>
              <a:buChar char="•"/>
            </a:pPr>
            <a:r>
              <a:t>can access of each other by name</a:t>
            </a:r>
          </a:p>
        </p:txBody>
      </p:sp>
      <p:sp>
        <p:nvSpPr>
          <p:cNvPr id="69" name="슬라이드 번호 개체 틀 1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Example) Private Inner Cla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Example) Private Inner Class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class OuterClass {…"/>
          <p:cNvSpPr txBox="1"/>
          <p:nvPr/>
        </p:nvSpPr>
        <p:spPr>
          <a:xfrm>
            <a:off x="662636" y="1203901"/>
            <a:ext cx="10820741" cy="4672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OuterClass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InnerClass {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createInnerObject()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InnerClass inner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InnerClass();   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Main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OuterClass outer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OuterClass();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outer.createInnerObject();  </a:t>
            </a:r>
            <a:r>
              <a:rPr>
                <a:solidFill>
                  <a:srgbClr val="2D8504"/>
                </a:solidFill>
              </a:rPr>
              <a:t>// OK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OuterClass.InnerClass inner = outer.new InnerClass();  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// compile error!! cannot access from outside directly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20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Example) Outer, Inner Private Memb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Example) Outer, Inner Private Members</a:t>
            </a:r>
          </a:p>
        </p:txBody>
      </p:sp>
      <p:sp>
        <p:nvSpPr>
          <p:cNvPr id="80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class OuterClass {…"/>
          <p:cNvSpPr txBox="1"/>
          <p:nvPr/>
        </p:nvSpPr>
        <p:spPr>
          <a:xfrm>
            <a:off x="574376" y="1167613"/>
            <a:ext cx="11043248" cy="3568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OuterClass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t> String outerPrivateVar = </a:t>
            </a:r>
            <a:r>
              <a:rPr>
                <a:solidFill>
                  <a:srgbClr val="D12F1B"/>
                </a:solidFill>
              </a:rPr>
              <a:t>"Outer Private Variable"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InnerClass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private</a:t>
            </a:r>
            <a:r>
              <a:t> String innerPrivateVar = </a:t>
            </a:r>
            <a:r>
              <a:rPr>
                <a:solidFill>
                  <a:srgbClr val="D12F1B"/>
                </a:solidFill>
              </a:rPr>
              <a:t>"Inner Private Variable"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accessOuterClass()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System.out.println(outerPrivateVar); </a:t>
            </a:r>
            <a:r>
              <a:rPr>
                <a:solidFill>
                  <a:srgbClr val="2D8504"/>
                </a:solidFill>
              </a:rPr>
              <a:t>// Outer’s private access, OK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accessInnerClass()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InnerClass inner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InnerClass();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System.out.println(inner.innerPrivateVar);</a:t>
            </a:r>
            <a:r>
              <a:rPr>
                <a:solidFill>
                  <a:srgbClr val="2D8504"/>
                </a:solidFill>
              </a:rPr>
              <a:t>// Inner’s private access, OK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