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n-lt"/>
        <a:ea typeface="+mn-ea"/>
        <a:cs typeface="+mn-cs"/>
        <a:sym typeface="나눔스퀘어 네오 OTF Regular"/>
      </a:defRPr>
    </a:lvl1pPr>
    <a:lvl2pPr indent="228600" latinLnBrk="0">
      <a:defRPr sz="1500">
        <a:latin typeface="+mn-lt"/>
        <a:ea typeface="+mn-ea"/>
        <a:cs typeface="+mn-cs"/>
        <a:sym typeface="나눔스퀘어 네오 OTF Regular"/>
      </a:defRPr>
    </a:lvl2pPr>
    <a:lvl3pPr indent="457200" latinLnBrk="0">
      <a:defRPr sz="1500">
        <a:latin typeface="+mn-lt"/>
        <a:ea typeface="+mn-ea"/>
        <a:cs typeface="+mn-cs"/>
        <a:sym typeface="나눔스퀘어 네오 OTF Regular"/>
      </a:defRPr>
    </a:lvl3pPr>
    <a:lvl4pPr indent="685800" latinLnBrk="0">
      <a:defRPr sz="1500">
        <a:latin typeface="+mn-lt"/>
        <a:ea typeface="+mn-ea"/>
        <a:cs typeface="+mn-cs"/>
        <a:sym typeface="나눔스퀘어 네오 OTF Regular"/>
      </a:defRPr>
    </a:lvl4pPr>
    <a:lvl5pPr indent="914400" latinLnBrk="0">
      <a:defRPr sz="1500">
        <a:latin typeface="+mn-lt"/>
        <a:ea typeface="+mn-ea"/>
        <a:cs typeface="+mn-cs"/>
        <a:sym typeface="나눔스퀘어 네오 OTF Regular"/>
      </a:defRPr>
    </a:lvl5pPr>
    <a:lvl6pPr indent="1143000" latinLnBrk="0">
      <a:defRPr sz="1500">
        <a:latin typeface="+mn-lt"/>
        <a:ea typeface="+mn-ea"/>
        <a:cs typeface="+mn-cs"/>
        <a:sym typeface="나눔스퀘어 네오 OTF Regular"/>
      </a:defRPr>
    </a:lvl6pPr>
    <a:lvl7pPr indent="1371600" latinLnBrk="0">
      <a:defRPr sz="1500">
        <a:latin typeface="+mn-lt"/>
        <a:ea typeface="+mn-ea"/>
        <a:cs typeface="+mn-cs"/>
        <a:sym typeface="나눔스퀘어 네오 OTF Regular"/>
      </a:defRPr>
    </a:lvl7pPr>
    <a:lvl8pPr indent="1600200" latinLnBrk="0">
      <a:defRPr sz="1500">
        <a:latin typeface="+mn-lt"/>
        <a:ea typeface="+mn-ea"/>
        <a:cs typeface="+mn-cs"/>
        <a:sym typeface="나눔스퀘어 네오 OTF Regular"/>
      </a:defRPr>
    </a:lvl8pPr>
    <a:lvl9pPr indent="1828800" latinLnBrk="0">
      <a:defRPr sz="1500">
        <a:latin typeface="+mn-lt"/>
        <a:ea typeface="+mn-ea"/>
        <a:cs typeface="+mn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Class에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2" name="Shape 1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이번에는 length 3인 String array인 strArray를 고려합니다. </a:t>
            </a:r>
          </a:p>
          <a:p>
            <a:pPr/>
            <a:r>
              <a:t>첫번째 element인 strArray[0]에는 “Korea” 를 assign 했습니다. </a:t>
            </a:r>
          </a:p>
          <a:p>
            <a:pPr/>
            <a:r>
              <a:t>그 다음에 strArray[3]에 “Seoul” 을 assign 하려 했는데 </a:t>
            </a:r>
          </a:p>
          <a:p>
            <a:pPr/>
            <a:r>
              <a:t>이 실행과정에서 java.lang.ArrayIndexOutOfBoundsException이 </a:t>
            </a:r>
          </a:p>
          <a:p>
            <a:pPr/>
            <a:r>
              <a:t>발생하게 됩니다. </a:t>
            </a:r>
          </a:p>
          <a:p>
            <a:pPr/>
            <a:r>
              <a:t>왜냐하면 strArray는 length가 3이고 </a:t>
            </a:r>
          </a:p>
          <a:p>
            <a:pPr/>
            <a:r>
              <a:t>strArray[2]가 마지막 element이기 때문입니다. </a:t>
            </a:r>
          </a:p>
          <a:p>
            <a:pPr/>
            <a:r>
              <a:t>이렇게 array의 index 범위를 벗어났을 때 발생하는 runtime exception이</a:t>
            </a:r>
          </a:p>
          <a:p>
            <a:pPr/>
            <a:r>
              <a:t>java.lang.ArrayIndexOutOfBoundsException 입니다. </a:t>
            </a:r>
          </a:p>
          <a:p>
            <a:pPr/>
            <a:r>
              <a:t>아래의 box 안에서 exception 발생으로 프로그램이 끝난 이후</a:t>
            </a:r>
          </a:p>
          <a:p>
            <a:pPr/>
            <a:r>
              <a:t>print되는 message를 볼 수 있습니다.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9" name="Shape 11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이번에는 java.lang.NumberFormatException 입니다. </a:t>
            </a:r>
          </a:p>
          <a:p>
            <a:pPr/>
            <a:r>
              <a:t>str1에는 string “132.68” 이 assign 되었고</a:t>
            </a:r>
          </a:p>
          <a:p>
            <a:pPr/>
            <a:r>
              <a:t>str2에는 string “abcde” 가 assign 되었습니다. </a:t>
            </a:r>
          </a:p>
          <a:p>
            <a:pPr/>
            <a:r>
              <a:t>Wrapper class인 Integer.parseInt(str1) 을 이용하여 </a:t>
            </a:r>
          </a:p>
          <a:p>
            <a:pPr/>
            <a:r>
              <a:t>“132.68” 을 int 로 convert하려고 하는 순간</a:t>
            </a:r>
          </a:p>
          <a:p>
            <a:pPr/>
            <a:r>
              <a:t>NumberFormatException이 일어납니다. </a:t>
            </a:r>
          </a:p>
          <a:p>
            <a:pPr/>
            <a:r>
              <a:t>“132.68” 은 소수점 이하가 존재하는 실수를 나타내는 String 이므로</a:t>
            </a:r>
          </a:p>
          <a:p>
            <a:pPr/>
            <a:r>
              <a:t>이를 int 로 바꾸는 것이 exception을 발생시키는 것입니다. </a:t>
            </a:r>
          </a:p>
          <a:p>
            <a:pPr/>
            <a:r>
              <a:t>이 때 프로그램은 즉시 중단됩니다. </a:t>
            </a:r>
          </a:p>
          <a:p>
            <a:pPr/>
            <a:r>
              <a:t>그러나 만일 Integer.parseInt() 가 없었다면</a:t>
            </a:r>
          </a:p>
          <a:p>
            <a:pPr/>
            <a:r>
              <a:t>그 아래 줄의 Double.parseDouble(“abcde”) 도 </a:t>
            </a:r>
          </a:p>
          <a:p>
            <a:pPr/>
            <a:r>
              <a:t>같은 exception인 NumberFormatException을 발생시킬 것입니다. </a:t>
            </a:r>
          </a:p>
          <a:p>
            <a:pPr/>
            <a:r>
              <a:t>“abcde”는 double type의 숫자로 바꿀 수 없기 때문입니다. </a:t>
            </a:r>
          </a:p>
          <a:p>
            <a:pPr/>
            <a:r>
              <a:t>아래쪽의 메시지는 Integer.parseInt()에서 프로그래밍 중단된 후 </a:t>
            </a:r>
          </a:p>
          <a:p>
            <a:pPr/>
            <a:r>
              <a:t>프린트 되는 메시지를 보여줍니다. </a:t>
            </a:r>
          </a:p>
          <a:p>
            <a:pPr/>
            <a:r>
              <a:t>이 프로그램도 역시 exception handling은 하지 않았고</a:t>
            </a:r>
          </a:p>
          <a:p>
            <a:pPr/>
            <a:r>
              <a:t>어떻게 handling을 할 수 있을지는 </a:t>
            </a:r>
          </a:p>
          <a:p>
            <a:pPr/>
            <a:r>
              <a:t>다음 노트에서 자세하게 학습할 것입니다.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6" name="Shape 12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이번에는 InputMismatchException에 대해 살펴 보겠습니다. </a:t>
            </a:r>
          </a:p>
          <a:p>
            <a:pPr/>
            <a:r>
              <a:t>이 runtime exception은 Scanner를 사용하여 input하는 값이</a:t>
            </a:r>
          </a:p>
          <a:p>
            <a:pPr/>
            <a:r>
              <a:t>읽어들이는 next…() method가 기대하는 type과 다른 경우, </a:t>
            </a:r>
          </a:p>
          <a:p>
            <a:pPr/>
            <a:r>
              <a:t>또는 읽어들이는 value가 range를 벗어날 경우 발생하게 됩니다. </a:t>
            </a:r>
          </a:p>
          <a:p>
            <a:pPr/>
            <a:r>
              <a:t>InputMismatchException은 java.util package에 있습니다. </a:t>
            </a:r>
          </a:p>
          <a:p>
            <a:pPr/>
            <a:r>
              <a:t>예제 코드에서는 먼저 java.util.InputMismatchException과 </a:t>
            </a:r>
          </a:p>
          <a:p>
            <a:pPr/>
            <a:r>
              <a:t>java.util.Scanner를 import 하였습니다. </a:t>
            </a:r>
          </a:p>
          <a:p>
            <a:pPr/>
            <a:r>
              <a:t>Scanner object인 scanner를 생성한 후</a:t>
            </a:r>
          </a:p>
          <a:p>
            <a:pPr/>
            <a:r>
              <a:t>“Input an integer: “ 라는 prompt를 print하였습니다. </a:t>
            </a:r>
          </a:p>
          <a:p>
            <a:pPr/>
            <a:r>
              <a:t>여기에서 사용자가 “abcd” 라는 input을 입력하였다면</a:t>
            </a:r>
          </a:p>
          <a:p>
            <a:pPr/>
            <a:r>
              <a:t>scanner.nextInt()를 call하는 부분에서 </a:t>
            </a:r>
          </a:p>
          <a:p>
            <a:pPr/>
            <a:r>
              <a:t>InputMismatchException이 발생하게 됩니다. </a:t>
            </a:r>
          </a:p>
          <a:p>
            <a:pPr/>
            <a:r>
              <a:t>왜냐하면 “abcd” 를 정수로 읽어들일 수 없기 때문입니다. </a:t>
            </a:r>
          </a:p>
          <a:p>
            <a:pPr/>
            <a:r>
              <a:t>이 때 프로그램은 즉시 중단되며</a:t>
            </a:r>
          </a:p>
          <a:p>
            <a:pPr/>
            <a:r>
              <a:t>아래쪽 박스 안의 메시지들을 프린트하게 됩니다. </a:t>
            </a:r>
          </a:p>
          <a:p>
            <a:pPr/>
            <a:r>
              <a:t>메시지 맨 끝 줄의 main method부터 시작하여</a:t>
            </a:r>
          </a:p>
          <a:p>
            <a:pPr/>
            <a:r>
              <a:t>method call들이 순서대로 보여지는 </a:t>
            </a:r>
          </a:p>
          <a:p>
            <a:pPr/>
            <a:r>
              <a:t>runtime stack의 현재 상태가 </a:t>
            </a:r>
          </a:p>
          <a:p>
            <a:pPr/>
            <a:r>
              <a:t>프린트되고 있습니다.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33" name="Shape 13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java.lang.ArithmeticException도 또다른 runtime exception 입니다. </a:t>
            </a:r>
          </a:p>
          <a:p>
            <a:pPr/>
            <a:r>
              <a:t>이 exception이 일어나는 대표적인 경우는</a:t>
            </a:r>
          </a:p>
          <a:p>
            <a:pPr/>
            <a:r>
              <a:t>0으로 나누는 arithmetic operation이 시도되는 경우 입니다. </a:t>
            </a:r>
          </a:p>
          <a:p>
            <a:pPr/>
            <a:r>
              <a:t>예제 프로그램에서도 0인 divisor 값으로 dividend 10을 나누려 시도했는데</a:t>
            </a:r>
          </a:p>
          <a:p>
            <a:pPr/>
            <a:r>
              <a:t>아래의 box 안의 메시지가 프린트되면서 </a:t>
            </a:r>
          </a:p>
          <a:p>
            <a:pPr/>
            <a:r>
              <a:t>프로그램은 즉시 실행을 멈추게 됩니다.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0" name="Shape 1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runtime exception인 java.lang.ClassCastException에 대해 살펴봅니다. </a:t>
            </a:r>
          </a:p>
          <a:p>
            <a:pPr/>
            <a:r>
              <a:t>class Vehicle이 정의되었고</a:t>
            </a:r>
          </a:p>
          <a:p>
            <a:pPr/>
            <a:r>
              <a:t>class Auto와 class Bicycle은 Vehicle을 inherit한 children들입니다. </a:t>
            </a:r>
          </a:p>
          <a:p>
            <a:pPr/>
            <a:r>
              <a:t>Vehicle type variable인 vec1과 vec2에 </a:t>
            </a:r>
          </a:p>
          <a:p>
            <a:pPr/>
            <a:r>
              <a:t>각각 Auto와 Bicycle object를 assign하였습니다. </a:t>
            </a:r>
          </a:p>
          <a:p>
            <a:pPr/>
            <a:r>
              <a:t>이 때 Auto type인 auto1과 auto2에 </a:t>
            </a:r>
          </a:p>
          <a:p>
            <a:pPr/>
            <a:r>
              <a:t>vec1을 downcasting하는 것은 가능합니다. </a:t>
            </a:r>
          </a:p>
          <a:p>
            <a:pPr/>
            <a:r>
              <a:t>vec1의 original class가 Auto이기 때문입니다. </a:t>
            </a:r>
          </a:p>
          <a:p>
            <a:pPr/>
            <a:r>
              <a:t>또 Bicycle type인 by에 vec2를 downcasting하는 것도 가능합니다. </a:t>
            </a:r>
          </a:p>
          <a:p>
            <a:pPr/>
            <a:r>
              <a:t>vec2의 original class가 Bicycle이기 때문입니다. </a:t>
            </a:r>
          </a:p>
          <a:p>
            <a:pPr/>
            <a:r>
              <a:t>그러나 맨 마지막에 Auto type인 auto3에 </a:t>
            </a:r>
          </a:p>
          <a:p>
            <a:pPr/>
            <a:r>
              <a:t>vec2를 downcasting하는 것은 ClassCastException을 발생시킵니다. </a:t>
            </a:r>
          </a:p>
          <a:p>
            <a:pPr/>
            <a:r>
              <a:t>vec2의 original class가 Auto가 아니라 Bicycle이었기 때문입니다. </a:t>
            </a:r>
          </a:p>
          <a:p>
            <a:pPr/>
            <a:r>
              <a:t>이와 같이 ClassCastException은</a:t>
            </a:r>
          </a:p>
          <a:p>
            <a:pPr/>
            <a:r>
              <a:t>hierarchy 관계로 보았을 때 assign할 수 없는 object들을</a:t>
            </a:r>
          </a:p>
          <a:p>
            <a:pPr/>
            <a:r>
              <a:t>assign하려 할 때에 발생하게 됩니다.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6" name="Shape 1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이 box안의 message는 ClassCastException이 발생한 당시에</a:t>
            </a:r>
          </a:p>
          <a:p>
            <a:pPr/>
            <a:r>
              <a:t>프린트되는 메시지를 보여주고 있습니다.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2</a:t>
            </a:r>
          </a:p>
          <a:p>
            <a:pPr/>
          </a:p>
          <a:p>
            <a:pPr/>
            <a:r>
              <a:t>먼저 Error와 Exception을 구분할 필요가 있습니다. </a:t>
            </a:r>
          </a:p>
          <a:p>
            <a:pPr/>
            <a:r>
              <a:t>Error는 program code로 처리가 되지 않는 심각한 error를 말합니다. </a:t>
            </a:r>
          </a:p>
          <a:p>
            <a:pPr/>
            <a:r>
              <a:t>Compile-time error는 </a:t>
            </a:r>
          </a:p>
          <a:p>
            <a:pPr/>
            <a:r>
              <a:t>프로그래밍 언어의 문법에 어긋난 코드에서 발생하며</a:t>
            </a:r>
          </a:p>
          <a:p>
            <a:pPr/>
            <a:r>
              <a:t>compile이 실행되지 않게하는 error입니다. </a:t>
            </a:r>
          </a:p>
          <a:p>
            <a:pPr/>
            <a:r>
              <a:t>Run-time error는 compile time에는 감지되지 않으며</a:t>
            </a:r>
          </a:p>
          <a:p>
            <a:pPr/>
            <a:r>
              <a:t>프로그램이 실행중에 예기치 않게 종료되는 경우입니다. </a:t>
            </a:r>
          </a:p>
          <a:p>
            <a:pPr/>
            <a:r>
              <a:t>예를 들어 memory 부족, stack overflow, 하드웨어 결함 등이 있는데</a:t>
            </a:r>
          </a:p>
          <a:p>
            <a:pPr/>
            <a:r>
              <a:t>이것은 프로그램의 오류 보다는 system의 자원 부족등으로 나타나기 때문에</a:t>
            </a:r>
          </a:p>
          <a:p>
            <a:pPr/>
            <a:r>
              <a:t>예측할 수 없다는 공통점이 있습니다. </a:t>
            </a:r>
          </a:p>
          <a:p>
            <a:pPr/>
            <a:r>
              <a:t>Logic error는 compile도 되고 run도 되지만</a:t>
            </a:r>
          </a:p>
          <a:p>
            <a:pPr/>
            <a:r>
              <a:t>원하는 답이 나오지 않는 경우로</a:t>
            </a:r>
          </a:p>
          <a:p>
            <a:pPr/>
            <a:r>
              <a:t>프로그램에 사용된 알고리즘을 잘못 설계했을 경우에 일어납니다. </a:t>
            </a:r>
          </a:p>
          <a:p>
            <a:pPr/>
            <a:r>
              <a:t>한편, 복구하기 어려운 Error에 비해 </a:t>
            </a:r>
          </a:p>
          <a:p>
            <a:pPr/>
            <a:r>
              <a:t>Exception은 그 발생을 예상하는 program의 code 지점에</a:t>
            </a:r>
          </a:p>
          <a:p>
            <a:pPr/>
            <a:r>
              <a:t>exception을 처리할 code를 추가함으로써 처리될 수 있는 </a:t>
            </a:r>
          </a:p>
          <a:p>
            <a:pPr/>
            <a:r>
              <a:t>비교적 가벼운 error를 말합니다. </a:t>
            </a:r>
          </a:p>
          <a:p>
            <a:pPr/>
            <a:r>
              <a:t>그렇다면 Exception을 handling 한다는 것은 무엇을 말할까요? </a:t>
            </a:r>
          </a:p>
          <a:p>
            <a:pPr/>
            <a:r>
              <a:t>program의 비정상적인 종료를 coding을 통해 방지하여</a:t>
            </a:r>
          </a:p>
          <a:p>
            <a:pPr/>
            <a:r>
              <a:t>정상적인 프로그램 실행을 유지하도록 하는 것을 말합니다. </a:t>
            </a:r>
          </a:p>
          <a:p>
            <a:pPr/>
            <a:r>
              <a:t>여기서 비정상적인 종료를 방지한다는 것은</a:t>
            </a:r>
          </a:p>
          <a:p>
            <a:pPr/>
            <a:r>
              <a:t>프로그램을 절대 종료시키지 않는다는 말이 아니라 </a:t>
            </a:r>
          </a:p>
          <a:p>
            <a:pPr/>
            <a:r>
              <a:t>적어도 프로그래머가 이 프로그램이 왜 여기서 종료되었는지를 </a:t>
            </a:r>
          </a:p>
          <a:p>
            <a:pPr/>
            <a:r>
              <a:t>알 수 있도록 코딩할 수 있다는 뜻이기도 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Exception의 Type에 대해 알아보겠습니다. </a:t>
            </a:r>
          </a:p>
          <a:p>
            <a:pPr/>
            <a:r>
              <a:t>먼저 General Exception은 </a:t>
            </a:r>
          </a:p>
          <a:p>
            <a:pPr/>
            <a:r>
              <a:t>compile-time checked exception 이라고도 불리는데</a:t>
            </a:r>
          </a:p>
          <a:p>
            <a:pPr/>
            <a:r>
              <a:t>컴파일러가 적절한 exception handling code의 존재를</a:t>
            </a:r>
          </a:p>
          <a:p>
            <a:pPr/>
            <a:r>
              <a:t>컴파일하면서 체크하여</a:t>
            </a:r>
          </a:p>
          <a:p>
            <a:pPr/>
            <a:r>
              <a:t>만약 exception handling code가 존재하지 않으면</a:t>
            </a:r>
          </a:p>
          <a:p>
            <a:pPr/>
            <a:r>
              <a:t>compile error를 발생시키는 경우를 말합니다. </a:t>
            </a:r>
          </a:p>
          <a:p>
            <a:pPr/>
            <a:r>
              <a:t>Exception 에 대해 상당히 엄격하게</a:t>
            </a:r>
          </a:p>
          <a:p>
            <a:pPr/>
            <a:r>
              <a:t>그 처리를 요구하는 경우라 할 수 있습니다. </a:t>
            </a:r>
          </a:p>
          <a:p>
            <a:pPr/>
            <a:r>
              <a:t>다른 type으로 Runtime Exception이 있는데</a:t>
            </a:r>
          </a:p>
          <a:p>
            <a:pPr/>
            <a:r>
              <a:t>이것은 compile-time unchecked exception 이라고도 불립니다. </a:t>
            </a:r>
          </a:p>
          <a:p>
            <a:pPr/>
            <a:r>
              <a:t>이 exception type은</a:t>
            </a:r>
          </a:p>
          <a:p>
            <a:pPr/>
            <a:r>
              <a:t>compiler가 exception handling code의 존재여부를 </a:t>
            </a:r>
          </a:p>
          <a:p>
            <a:pPr/>
            <a:r>
              <a:t>compile time에 체크하지는 않습니다. </a:t>
            </a:r>
          </a:p>
          <a:p>
            <a:pPr/>
            <a:r>
              <a:t>그러나 programmer는 </a:t>
            </a:r>
          </a:p>
          <a:p>
            <a:pPr/>
            <a:r>
              <a:t>Runtime Exception type의 exception을 handling하기 위해서</a:t>
            </a:r>
          </a:p>
          <a:p>
            <a:pPr/>
            <a:r>
              <a:t>exception handling code를 직접 써 넣을 수도 있습니다. </a:t>
            </a:r>
          </a:p>
          <a:p>
            <a:pPr/>
            <a:r>
              <a:t>runtime exception이 발생한 경우</a:t>
            </a:r>
          </a:p>
          <a:p>
            <a:pPr/>
            <a:r>
              <a:t>만일 이미 coding되어 있는 exception handling code가 존재하는 경우에는</a:t>
            </a:r>
          </a:p>
          <a:p>
            <a:pPr/>
            <a:r>
              <a:t>그 code에 따라 exception이 handling되며</a:t>
            </a:r>
          </a:p>
          <a:p>
            <a:pPr/>
            <a:r>
              <a:t>exception-handling code가 존재하지 않는 경우에는</a:t>
            </a:r>
          </a:p>
          <a:p>
            <a:pPr/>
            <a:r>
              <a:t>program이 즉시 stop 됩니다.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8" name="Shape 5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java.lang.Exception은 모든 exception class 중에</a:t>
            </a:r>
          </a:p>
          <a:p>
            <a:pPr/>
            <a:r>
              <a:t>가장 ancestor class입니다. </a:t>
            </a:r>
          </a:p>
          <a:p>
            <a:pPr/>
            <a:r>
              <a:t>모든 predefined exception들과</a:t>
            </a:r>
          </a:p>
          <a:p>
            <a:pPr/>
            <a:r>
              <a:t>또한 user defined exception들까지도</a:t>
            </a:r>
          </a:p>
          <a:p>
            <a:pPr/>
            <a:r>
              <a:t>대문자로 시작하는 Exception class의 descendant로 정의됩니다. </a:t>
            </a:r>
          </a:p>
          <a:p>
            <a:pPr/>
            <a:r>
              <a:t>Exception의 children class중에</a:t>
            </a:r>
          </a:p>
          <a:p>
            <a:pPr/>
            <a:r>
              <a:t>java.lang.RuntimeException이 아닌</a:t>
            </a:r>
          </a:p>
          <a:p>
            <a:pPr/>
            <a:r>
              <a:t>예를 들면 ClassNotFoundException,</a:t>
            </a:r>
          </a:p>
          <a:p>
            <a:pPr/>
            <a:r>
              <a:t>java.io.IOException등은</a:t>
            </a:r>
          </a:p>
          <a:p>
            <a:pPr/>
            <a:r>
              <a:t>앞 슬라이드에서 정의한 General Exception에 속하기 때문에</a:t>
            </a:r>
          </a:p>
          <a:p>
            <a:pPr/>
            <a:r>
              <a:t>Compile time에 exception handling code의 존재가 check되고</a:t>
            </a:r>
          </a:p>
          <a:p>
            <a:pPr/>
            <a:r>
              <a:t>coding할 때 exception handling code도</a:t>
            </a:r>
          </a:p>
          <a:p>
            <a:pPr/>
            <a:r>
              <a:t>함께 coding해야 합니다. </a:t>
            </a:r>
          </a:p>
          <a:p>
            <a:pPr/>
            <a:r>
              <a:t>한편 Exception의 children class 중에</a:t>
            </a:r>
          </a:p>
          <a:p>
            <a:pPr/>
            <a:r>
              <a:t>java.lang.RuntimeException은</a:t>
            </a:r>
          </a:p>
          <a:p>
            <a:pPr/>
            <a:r>
              <a:t>앞 슬라이드에서 정의한 Runtime Exception에 속합니다. </a:t>
            </a:r>
          </a:p>
          <a:p>
            <a:pPr/>
            <a:r>
              <a:t>java.lang.RuntimeException은</a:t>
            </a:r>
          </a:p>
          <a:p>
            <a:pPr/>
            <a:r>
              <a:t>많은 children class들을 가지는데 </a:t>
            </a:r>
          </a:p>
          <a:p>
            <a:pPr/>
            <a:r>
              <a:t>이들이 모두 Runtime Exception 들이고</a:t>
            </a:r>
          </a:p>
          <a:p>
            <a:pPr/>
            <a:r>
              <a:t>따라서 compile time에 </a:t>
            </a:r>
          </a:p>
          <a:p>
            <a:pPr/>
            <a:r>
              <a:t>exception handling code의 존재가 check되지 않으며</a:t>
            </a:r>
          </a:p>
          <a:p>
            <a:pPr/>
            <a:r>
              <a:t>runtime에 exception이 발생할 경우에</a:t>
            </a:r>
          </a:p>
          <a:p>
            <a:pPr/>
            <a:r>
              <a:t>exception handling code가 있는 때에만</a:t>
            </a:r>
          </a:p>
          <a:p>
            <a:pPr/>
            <a:r>
              <a:t>exception을 handling 합니다.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6" name="Shape 6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이제 General Exception 중의 하나인 </a:t>
            </a:r>
          </a:p>
          <a:p>
            <a:pPr/>
            <a:r>
              <a:t>ClassNotFoundException이 발생하는 경우에 대해 </a:t>
            </a:r>
          </a:p>
          <a:p>
            <a:pPr/>
            <a:r>
              <a:t>알아보려고 합니다. </a:t>
            </a:r>
          </a:p>
          <a:p>
            <a:pPr/>
            <a:r>
              <a:t>ClassNotFoundException에 대해서 이해하기 위해서는</a:t>
            </a:r>
          </a:p>
          <a:p>
            <a:pPr/>
            <a:r>
              <a:t>대문자로 시작하는 Class class에 대해 이해해야 합니다. </a:t>
            </a:r>
          </a:p>
          <a:p>
            <a:pPr/>
            <a:r>
              <a:t>이 프로그램에는 class TempClass0가 정의되어 있습니다. </a:t>
            </a:r>
          </a:p>
          <a:p>
            <a:pPr/>
            <a:r>
              <a:t>main method에서 TempClass0의 object인 t0를 생성하였습니다. </a:t>
            </a:r>
          </a:p>
          <a:p>
            <a:pPr/>
            <a:r>
              <a:t>t0.getClass()를 call하여 java.lang.Class type의 object를 return합니다. </a:t>
            </a:r>
          </a:p>
          <a:p>
            <a:pPr/>
            <a:r>
              <a:t>이 대문자로 시작하는 Class object는 현재 실행중인 java application 내의 </a:t>
            </a:r>
          </a:p>
          <a:p>
            <a:pPr/>
            <a:r>
              <a:t>특정 class, 여기서는 t0의 class 이니까</a:t>
            </a:r>
          </a:p>
          <a:p>
            <a:pPr/>
            <a:r>
              <a:t>TempClass0에 대한 정보를 가지고 있습니다.</a:t>
            </a:r>
          </a:p>
          <a:p>
            <a:pPr/>
            <a:r>
              <a:t>OUTPUT을 보니 t0.getClass()에서 return 된 object는</a:t>
            </a:r>
          </a:p>
          <a:p>
            <a:pPr/>
            <a:r>
              <a:t>class TempClass0로 print되었습니다.  </a:t>
            </a:r>
          </a:p>
          <a:p>
            <a:pPr/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4" name="Shape 7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앞 슬라이드의 예와 같이 TempClass0 object인 t0를 생성하였고</a:t>
            </a:r>
          </a:p>
          <a:p>
            <a:pPr/>
            <a:r>
              <a:t>t0.getClass()를 call하여 보았습니다. </a:t>
            </a:r>
          </a:p>
          <a:p>
            <a:pPr/>
            <a:r>
              <a:t>그리고 나서 Class.forName(“TempClass0”) 를 call 하는데</a:t>
            </a:r>
          </a:p>
          <a:p>
            <a:pPr/>
            <a:r>
              <a:t> forName은 Class의 static method로서</a:t>
            </a:r>
          </a:p>
          <a:p>
            <a:pPr/>
            <a:r>
              <a:t>“TempClass0” 를 이름으로 가지는 class를 찾아서 그 info인 Class object를 return합니다. </a:t>
            </a:r>
          </a:p>
          <a:p>
            <a:pPr/>
            <a:r>
              <a:t>즉 t0.getClass()가 return하는 Class object와 같은 것을 return 해야 하는 것입니다. </a:t>
            </a:r>
          </a:p>
          <a:p>
            <a:pPr/>
            <a:r>
              <a:t>그러나 아래 box에서 보이듯이 이 프로그램은 compile error가 나게 되는데</a:t>
            </a:r>
          </a:p>
          <a:p>
            <a:pPr/>
            <a:r>
              <a:t>Class.forName(“TempClass0”) 을 call하는 부분에서</a:t>
            </a:r>
          </a:p>
          <a:p>
            <a:pPr/>
            <a:r>
              <a:t>그 이름을 가진 class가 현재 application 내에 존재하지 않을 경우를 대비하여 </a:t>
            </a:r>
          </a:p>
          <a:p>
            <a:pPr/>
            <a:r>
              <a:t>Exception을 handling하는 code를 쓰지 않았기 때문에 </a:t>
            </a:r>
          </a:p>
          <a:p>
            <a:pPr/>
            <a:r>
              <a:t>compile error가 나게 됩니다. </a:t>
            </a:r>
          </a:p>
          <a:p>
            <a:pPr/>
            <a:r>
              <a:t>이렇게 compile error가 나는 것은 ClassNotFoundException이 </a:t>
            </a:r>
          </a:p>
          <a:p>
            <a:pPr/>
            <a:r>
              <a:t>General Exception이기 때문입니다.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이제 ClassNotFoundException handling을 제대로 해 둠으로써 </a:t>
            </a:r>
          </a:p>
          <a:p>
            <a:pPr/>
            <a:r>
              <a:t>compile error를 방지하고자 합니다. </a:t>
            </a:r>
          </a:p>
          <a:p>
            <a:pPr/>
            <a:r>
              <a:t>TempClass1 object인 t1을 생성했고</a:t>
            </a:r>
          </a:p>
          <a:p>
            <a:pPr/>
            <a:r>
              <a:t>t1.getClass() 도 정상적으로 실행되었습니다. </a:t>
            </a:r>
          </a:p>
          <a:p>
            <a:pPr/>
            <a:r>
              <a:t>그 다음에 Class.forName(“TempClass1”)을 실행하는 부분을</a:t>
            </a:r>
          </a:p>
          <a:p>
            <a:pPr/>
            <a:r>
              <a:t>try block으로 감쌌습니다. </a:t>
            </a:r>
          </a:p>
          <a:p>
            <a:pPr/>
            <a:r>
              <a:t>이 handling code 때문에 compile error는 일어나지 않았으며</a:t>
            </a:r>
          </a:p>
          <a:p>
            <a:pPr/>
            <a:r>
              <a:t>Class.forName(“TempClass1”) 은 classInfo를 정상적으로 return하여</a:t>
            </a:r>
          </a:p>
          <a:p>
            <a:pPr/>
            <a:r>
              <a:t>class TempClass1 이라는 output을 print하게 됩니다. </a:t>
            </a:r>
          </a:p>
          <a:p>
            <a:pPr/>
            <a:r>
              <a:t>또 classInfo.getName() call은 </a:t>
            </a:r>
          </a:p>
          <a:p>
            <a:pPr/>
            <a:r>
              <a:t>다시 class의 이름인 String “TempClass1” 을 return하게 됩니다. </a:t>
            </a:r>
          </a:p>
          <a:p>
            <a:pPr/>
            <a:r>
              <a:t>만일 TempClass1이 현재 application에 존재하지 않는 경우 발생하는</a:t>
            </a:r>
          </a:p>
          <a:p>
            <a:pPr/>
            <a:r>
              <a:t>ClassNotFoundException 을 catch block에서 catch하여</a:t>
            </a:r>
          </a:p>
          <a:p>
            <a:pPr/>
            <a:r>
              <a:t>exception handling을 하는 code를 추가했습니다. </a:t>
            </a:r>
          </a:p>
          <a:p>
            <a:pPr/>
            <a:r>
              <a:t>try-catch mechanism 에 대해서는 </a:t>
            </a:r>
          </a:p>
          <a:p>
            <a:pPr/>
            <a:r>
              <a:t>나중에 더 자세히 공부할 것입니다. </a:t>
            </a:r>
          </a:p>
          <a:p>
            <a:pPr/>
            <a:r>
              <a:t>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이 example에서는 지면 관계로 몇 개의 import 문을 생략했으며</a:t>
            </a:r>
          </a:p>
          <a:p>
            <a:pPr/>
            <a:r>
              <a:t>완전한 code는 배포된 code를 참고하시기 바랍니다. </a:t>
            </a:r>
          </a:p>
          <a:p>
            <a:pPr/>
            <a:r>
              <a:t>또다른 General Exception인 java.io.IOException에 대해 살펴 보겠습니다. </a:t>
            </a:r>
          </a:p>
          <a:p>
            <a:pPr/>
            <a:r>
              <a:t>FileReader object를 “example.txt” 파일을 open하면서 생성하는 부분에서</a:t>
            </a:r>
          </a:p>
          <a:p>
            <a:pPr/>
            <a:r>
              <a:t>“example.txt” 파일이 .class 파일과 같은 folder안에 존재하지 않는 경우</a:t>
            </a:r>
          </a:p>
          <a:p>
            <a:pPr/>
            <a:r>
              <a:t>IOException이 발생하게 됩니다. </a:t>
            </a:r>
          </a:p>
          <a:p>
            <a:pPr/>
            <a:r>
              <a:t>IOException은 General Exception이기 때문에</a:t>
            </a:r>
          </a:p>
          <a:p>
            <a:pPr/>
            <a:r>
              <a:t>IOException의 handling code를 쓰지 않은 경우에는</a:t>
            </a:r>
          </a:p>
          <a:p>
            <a:pPr/>
            <a:r>
              <a:t>compile error가 나게 됩니다. </a:t>
            </a:r>
          </a:p>
          <a:p>
            <a:pPr/>
            <a:r>
              <a:t>따라서 이 경우에도 FileReader의 생성을 try block안에서 실행하고</a:t>
            </a:r>
          </a:p>
          <a:p>
            <a:pPr/>
            <a:r>
              <a:t>IOException이 일어날 경우 그것을 handling하는 code를</a:t>
            </a:r>
          </a:p>
          <a:p>
            <a:pPr/>
            <a:r>
              <a:t>catch block 안에 두어야 합니다. </a:t>
            </a:r>
          </a:p>
          <a:p>
            <a:pPr/>
            <a:r>
              <a:t>이 example program의 경우 “example.txt” 파일이 존재하지 않아서</a:t>
            </a:r>
          </a:p>
          <a:p>
            <a:pPr/>
            <a:r>
              <a:t>FileReader를 생성할 때 실제로 IOException이 일어나게 됩니다. </a:t>
            </a:r>
          </a:p>
          <a:p>
            <a:pPr/>
            <a:r>
              <a:t>따라서 catch block 안에서 IOException을 handling하게 되는데</a:t>
            </a:r>
          </a:p>
          <a:p>
            <a:pPr/>
            <a:r>
              <a:t>먼저 “파일을 read 중에 오류가 발생” 이라는 메시지와</a:t>
            </a:r>
          </a:p>
          <a:p>
            <a:pPr/>
            <a:r>
              <a:t>IOException 안에 기존에 포함되어 있는 e.getMessage() 인</a:t>
            </a:r>
          </a:p>
          <a:p>
            <a:pPr/>
            <a:r>
              <a:t>“example.txt (No such file or directory)” 를 print합니다. </a:t>
            </a:r>
          </a:p>
          <a:p>
            <a:pPr/>
            <a:r>
              <a:t>e.printStackTrace() 를 call하면</a:t>
            </a:r>
          </a:p>
          <a:p>
            <a:pPr/>
            <a:r>
              <a:t>program에서 IOException이 발생한 위치까지 </a:t>
            </a:r>
          </a:p>
          <a:p>
            <a:pPr/>
            <a:r>
              <a:t>어떤 method들이 차례로 실행되고 call되었는지를 나타내는</a:t>
            </a:r>
          </a:p>
          <a:p>
            <a:pPr/>
            <a:r>
              <a:t>stack trace가 print됩니다. </a:t>
            </a:r>
          </a:p>
          <a:p>
            <a:pPr/>
            <a:r>
              <a:t>stack trace에서 보면 가장 아랫줄에 </a:t>
            </a:r>
          </a:p>
          <a:p>
            <a:pPr/>
            <a:r>
              <a:t>IOExceptionExample.java의 9번째 line에 있는</a:t>
            </a:r>
          </a:p>
          <a:p>
            <a:pPr/>
            <a:r>
              <a:t>IOExceptionExample.main method에서 </a:t>
            </a:r>
          </a:p>
          <a:p>
            <a:pPr/>
            <a:r>
              <a:t>java.io.FileNotFoundException이 발생합니다. </a:t>
            </a:r>
          </a:p>
          <a:p>
            <a:pPr/>
            <a:r>
              <a:t>FileNotFoundException은 IOException의 descendant입니다. </a:t>
            </a:r>
          </a:p>
          <a:p>
            <a:pPr/>
            <a:r>
              <a:t>그 위로 역순으로 call된 method들이 차례로 나열되게 됩니다. </a:t>
            </a:r>
          </a:p>
          <a:p>
            <a:pPr/>
            <a:r>
              <a:t>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4" name="Shape 1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이제 Runtime Exception들을 살펴 보도록 하겠습니다. </a:t>
            </a:r>
          </a:p>
          <a:p>
            <a:pPr/>
            <a:r>
              <a:t>NullPointerException은 이미 우리가 reference type에 대해 처음 배울때</a:t>
            </a:r>
          </a:p>
          <a:p>
            <a:pPr/>
            <a:r>
              <a:t>한번 본적이 있는 것입니다. </a:t>
            </a:r>
          </a:p>
          <a:p>
            <a:pPr/>
            <a:r>
              <a:t>String str1은 declare만 하였고 어떤 object도 reference하지 않고 있으며</a:t>
            </a:r>
          </a:p>
          <a:p>
            <a:pPr/>
            <a:r>
              <a:t>String str2는 null로 initialize되어 있습니다. </a:t>
            </a:r>
          </a:p>
          <a:p>
            <a:pPr/>
            <a:r>
              <a:t>이제 str1.toString() 을 coding하는 단계에서는</a:t>
            </a:r>
          </a:p>
          <a:p>
            <a:pPr/>
            <a:r>
              <a:t>compile error가 나게 됩니다. </a:t>
            </a:r>
          </a:p>
          <a:p>
            <a:pPr/>
            <a:r>
              <a:t>str1이 가리키는 것이 어떤 의미있는 object가 아니기 때문입니다. </a:t>
            </a:r>
          </a:p>
          <a:p>
            <a:pPr/>
            <a:r>
              <a:t>한편 str2.toString()을 call하는 것은</a:t>
            </a:r>
          </a:p>
          <a:p>
            <a:pPr/>
            <a:r>
              <a:t>compile error가 나지는 않습니다. </a:t>
            </a:r>
          </a:p>
          <a:p>
            <a:pPr/>
            <a:r>
              <a:t>str2가 무엇인가로 (여기서는 null로) 초기화 되어 있기 때문입니다. </a:t>
            </a:r>
          </a:p>
          <a:p>
            <a:pPr/>
            <a:r>
              <a:t>하지만 null object는 dereference되지 못하며</a:t>
            </a:r>
          </a:p>
          <a:p>
            <a:pPr/>
            <a:r>
              <a:t>의미있는 toString() method를 가지고 있지 않기 때문에 </a:t>
            </a:r>
          </a:p>
          <a:p>
            <a:pPr/>
            <a:r>
              <a:t>실행 도중 이 명령을 만났을 때</a:t>
            </a:r>
          </a:p>
          <a:p>
            <a:pPr/>
            <a:r>
              <a:t>runtime exception인 NullPointerException이 발생하게 됩니다. </a:t>
            </a:r>
          </a:p>
          <a:p>
            <a:pPr/>
            <a:r>
              <a:t>하지만 이 프로그램에서는 NullPointerException을 handling하는</a:t>
            </a:r>
          </a:p>
          <a:p>
            <a:pPr/>
            <a:r>
              <a:t>아무런 handling code가 없기 때문에 </a:t>
            </a:r>
          </a:p>
          <a:p>
            <a:pPr/>
            <a:r>
              <a:t>즉시 프로그램이 중단되면서 </a:t>
            </a:r>
          </a:p>
          <a:p>
            <a:pPr/>
            <a:r>
              <a:t>아래 box의 “Exception in thread “main” java.lang.NullPointerException….” </a:t>
            </a:r>
          </a:p>
          <a:p>
            <a:pPr/>
            <a:r>
              <a:t>과 같은 message가 프린트 됩니다. </a:t>
            </a:r>
          </a:p>
          <a:p>
            <a:pPr/>
            <a:r>
              <a:t>이와 같은 runtime exception의 handling에 대해서는</a:t>
            </a:r>
          </a:p>
          <a:p>
            <a:pPr/>
            <a:r>
              <a:t>다음 노트에서 자세히 살펴보도록 하겠습니다.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08_1 Exception Class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Runtime Exception: ArrayIndexOutOfBoundsException</a:t>
            </a:r>
          </a:p>
        </p:txBody>
      </p:sp>
      <p:sp>
        <p:nvSpPr>
          <p:cNvPr id="107" name="텍스트 개체 틀 2"/>
          <p:cNvSpPr txBox="1"/>
          <p:nvPr>
            <p:ph type="body" sz="quarter" idx="1"/>
          </p:nvPr>
        </p:nvSpPr>
        <p:spPr>
          <a:xfrm>
            <a:off x="551383" y="1124742"/>
            <a:ext cx="11043248" cy="488158"/>
          </a:xfrm>
          <a:prstGeom prst="rect">
            <a:avLst/>
          </a:prstGeom>
        </p:spPr>
        <p:txBody>
          <a:bodyPr/>
          <a:lstStyle/>
          <a:p>
            <a:pPr/>
            <a:r>
              <a:t>Occurs when the index range is exceeded in the array</a:t>
            </a:r>
          </a:p>
        </p:txBody>
      </p:sp>
      <p:sp>
        <p:nvSpPr>
          <p:cNvPr id="108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9" name="TextBox 7"/>
          <p:cNvSpPr txBox="1"/>
          <p:nvPr/>
        </p:nvSpPr>
        <p:spPr>
          <a:xfrm>
            <a:off x="735595" y="3864028"/>
            <a:ext cx="10363201" cy="8248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Exception in thread </a:t>
            </a:r>
            <a:r>
              <a:rPr>
                <a:solidFill>
                  <a:srgbClr val="C41A16"/>
                </a:solidFill>
              </a:rPr>
              <a:t>"main"</a:t>
            </a:r>
            <a:r>
              <a:t> java.lang.ArrayIndexOutOfBoundsException: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Index </a:t>
            </a:r>
            <a:r>
              <a:rPr>
                <a:solidFill>
                  <a:srgbClr val="1C00CF"/>
                </a:solidFill>
              </a:rPr>
              <a:t>3</a:t>
            </a:r>
            <a:r>
              <a:t> out of bounds </a:t>
            </a:r>
            <a:r>
              <a:rPr b="1">
                <a:solidFill>
                  <a:srgbClr val="9B2393"/>
                </a:solidFill>
              </a:rPr>
              <a:t>for</a:t>
            </a:r>
            <a:r>
              <a:t> length </a:t>
            </a:r>
            <a:r>
              <a:rPr>
                <a:solidFill>
                  <a:srgbClr val="1C00CF"/>
                </a:solidFill>
              </a:rPr>
              <a:t>3</a:t>
            </a:r>
            <a:r>
              <a:t> at ArrayIndexOutOfBoundsExceptionDemo.main(ArrayIndexOutOfBoundsExceptionDemo.java:</a:t>
            </a:r>
            <a:r>
              <a:rPr>
                <a:solidFill>
                  <a:srgbClr val="1C00CF"/>
                </a:solidFill>
              </a:rPr>
              <a:t>5</a:t>
            </a:r>
            <a:r>
              <a:t>)</a:t>
            </a:r>
          </a:p>
        </p:txBody>
      </p:sp>
      <p:sp>
        <p:nvSpPr>
          <p:cNvPr id="110" name="public class ArrayIndexOutOfBoundsExceptionDemo {…"/>
          <p:cNvSpPr txBox="1"/>
          <p:nvPr/>
        </p:nvSpPr>
        <p:spPr>
          <a:xfrm>
            <a:off x="772817" y="1752151"/>
            <a:ext cx="6857475" cy="19678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ArrayIndexOutOfBoundsExceptionDemo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String[] strArray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String[</a:t>
            </a:r>
            <a:r>
              <a:rPr>
                <a:solidFill>
                  <a:srgbClr val="272AD8"/>
                </a:solidFill>
              </a:rPr>
              <a:t>3</a:t>
            </a:r>
            <a:r>
              <a:t>];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strArray[</a:t>
            </a:r>
            <a:r>
              <a:rPr>
                <a:solidFill>
                  <a:srgbClr val="272AD8"/>
                </a:solidFill>
              </a:rPr>
              <a:t>0</a:t>
            </a:r>
            <a:r>
              <a:t>] = </a:t>
            </a:r>
            <a:r>
              <a:rPr>
                <a:solidFill>
                  <a:srgbClr val="D12F1B"/>
                </a:solidFill>
              </a:rPr>
              <a:t>"Korea"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strArray[</a:t>
            </a:r>
            <a:r>
              <a:rPr>
                <a:solidFill>
                  <a:srgbClr val="272AD8"/>
                </a:solidFill>
              </a:rPr>
              <a:t>3</a:t>
            </a:r>
            <a:r>
              <a:t>] = </a:t>
            </a:r>
            <a:r>
              <a:rPr>
                <a:solidFill>
                  <a:srgbClr val="D12F1B"/>
                </a:solidFill>
              </a:rPr>
              <a:t>"Seoul"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09" grpId="2"/>
      <p:bldP build="p" bldLvl="5" animBg="1" rev="0" advAuto="0" spid="110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Runtime Exception: NumberFormatException</a:t>
            </a:r>
          </a:p>
        </p:txBody>
      </p:sp>
      <p:sp>
        <p:nvSpPr>
          <p:cNvPr id="115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Occurs when trying to convert a string into a numeric type data, such as int or double, and the string cannot be converted to a number (e.g. "23asdf", "?%^*", ...)</a:t>
            </a:r>
          </a:p>
        </p:txBody>
      </p:sp>
      <p:sp>
        <p:nvSpPr>
          <p:cNvPr id="116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TextBox 5"/>
          <p:cNvSpPr txBox="1"/>
          <p:nvPr/>
        </p:nvSpPr>
        <p:spPr>
          <a:xfrm>
            <a:off x="736600" y="2524992"/>
            <a:ext cx="10680700" cy="3288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NumberFormatExceptionDemo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str1 = </a:t>
            </a:r>
            <a:r>
              <a:rPr>
                <a:solidFill>
                  <a:srgbClr val="C41A16"/>
                </a:solidFill>
              </a:rPr>
              <a:t>"132.68"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str2 = </a:t>
            </a:r>
            <a:r>
              <a:rPr>
                <a:solidFill>
                  <a:srgbClr val="C41A16"/>
                </a:solidFill>
              </a:rPr>
              <a:t>"abcde"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num1 = Integer.parseInt(str1);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num2 = Double.parseDouble(str2);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Exception in thread </a:t>
            </a:r>
            <a:r>
              <a:rPr>
                <a:solidFill>
                  <a:srgbClr val="C41A16"/>
                </a:solidFill>
              </a:rPr>
              <a:t>"main"</a:t>
            </a:r>
            <a:r>
              <a:t> java.lang.NumberFormatException: For input string: </a:t>
            </a:r>
            <a:r>
              <a:rPr>
                <a:solidFill>
                  <a:srgbClr val="C41A16"/>
                </a:solidFill>
              </a:rPr>
              <a:t>"132.68"</a:t>
            </a: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at java.base/java.lang.NumberFormatException.forInputString(NumberFormatException.java:</a:t>
            </a:r>
            <a:r>
              <a:rPr>
                <a:solidFill>
                  <a:srgbClr val="1C00CF"/>
                </a:solidFill>
              </a:rPr>
              <a:t>67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at java.base/java.lang.Integer.parseInt(Integer.java:</a:t>
            </a:r>
            <a:r>
              <a:rPr>
                <a:solidFill>
                  <a:srgbClr val="1C00CF"/>
                </a:solidFill>
              </a:rPr>
              <a:t>588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at java.base/java.lang.Integer.parseInt(Integer.java:</a:t>
            </a:r>
            <a:r>
              <a:rPr>
                <a:solidFill>
                  <a:srgbClr val="1C00CF"/>
                </a:solidFill>
              </a:rPr>
              <a:t>685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4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at NumberFormatExceptionDemo.main(NumberFormatExceptionDemo.java:</a:t>
            </a:r>
            <a:r>
              <a:rPr>
                <a:solidFill>
                  <a:srgbClr val="1C00CF"/>
                </a:solidFill>
              </a:rPr>
              <a:t>5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1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1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1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</a:lstStyle>
          <a:p>
            <a:pPr/>
            <a:r>
              <a:t>Runtime Exception: InputMismatchException</a:t>
            </a:r>
          </a:p>
        </p:txBody>
      </p:sp>
      <p:sp>
        <p:nvSpPr>
          <p:cNvPr id="122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3" name="import java.util.InputMismatchException;…"/>
          <p:cNvSpPr txBox="1"/>
          <p:nvPr/>
        </p:nvSpPr>
        <p:spPr>
          <a:xfrm>
            <a:off x="598582" y="1051814"/>
            <a:ext cx="10775453" cy="29965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java.util.InputMismatchException;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import</a:t>
            </a:r>
            <a:r>
              <a:t> java.util.Scanner;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InputMismatchExceptionExample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 scanner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Scanner(System.in);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System.out.print(</a:t>
            </a:r>
            <a:r>
              <a:rPr>
                <a:solidFill>
                  <a:srgbClr val="D12F1B"/>
                </a:solidFill>
              </a:rPr>
              <a:t>"Input an integer: 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number = scanner.nextInt();  </a:t>
            </a:r>
            <a:r>
              <a:rPr>
                <a:solidFill>
                  <a:srgbClr val="2D8504"/>
                </a:solidFill>
              </a:rPr>
              <a:t>// assume input "abcd"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"Input Integer: "</a:t>
            </a:r>
            <a:r>
              <a:t> + number);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scanner.close();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24" name="Input an integer: abcd…"/>
          <p:cNvSpPr txBox="1"/>
          <p:nvPr/>
        </p:nvSpPr>
        <p:spPr>
          <a:xfrm>
            <a:off x="572353" y="4159151"/>
            <a:ext cx="10827910" cy="17900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Input an integer: abcd</a:t>
            </a:r>
          </a:p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Exception in thread "main" java.util.InputMismatchException</a:t>
            </a:r>
          </a:p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java.base/java.util.Scanner.throwFor(Scanner.java:964)</a:t>
            </a:r>
          </a:p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java.base/java.util.Scanner.next(Scanner.java:1619)</a:t>
            </a:r>
          </a:p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java.base/java.util.Scanner.nextInt(Scanner.java:2284)</a:t>
            </a:r>
          </a:p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java.base/java.util.Scanner.nextInt(Scanner.java:2238)</a:t>
            </a:r>
          </a:p>
          <a:p>
            <a:pPr>
              <a:defRPr sz="16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InputMismatchExceptionExample.main(InputMismatchExceptionExample.java:8)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3" grpId="1"/>
      <p:bldP build="p" bldLvl="5" animBg="1" rev="0" advAuto="0" spid="124" grpId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Runtime Exception: ArithmeticException</a:t>
            </a:r>
          </a:p>
        </p:txBody>
      </p:sp>
      <p:sp>
        <p:nvSpPr>
          <p:cNvPr id="129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0" name="TextBox 7"/>
          <p:cNvSpPr txBox="1"/>
          <p:nvPr/>
        </p:nvSpPr>
        <p:spPr>
          <a:xfrm>
            <a:off x="551382" y="980727"/>
            <a:ext cx="11043247" cy="2234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ArithmeticExceptionExample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dividend = </a:t>
            </a:r>
            <a:r>
              <a:rPr>
                <a:solidFill>
                  <a:srgbClr val="272AD8"/>
                </a:solidFill>
              </a:rPr>
              <a:t>10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divisor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int</a:t>
            </a:r>
            <a:r>
              <a:t> result = dividend / divisor;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"Result: "</a:t>
            </a:r>
            <a:r>
              <a:t> + result);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131" name="TextBox 9"/>
          <p:cNvSpPr txBox="1"/>
          <p:nvPr/>
        </p:nvSpPr>
        <p:spPr>
          <a:xfrm>
            <a:off x="551381" y="3371958"/>
            <a:ext cx="11043252" cy="685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Exception in thread "main" java.lang.ArithmeticException: / by zero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	at ArithmeticExceptionExample.main(ArithmeticExceptionExample.java:5)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3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0" grpId="1"/>
      <p:bldP build="whole" bldLvl="1" animBg="1" rev="0" advAuto="0" spid="131" grpId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Runtime Exception: ClassCastException (1/2)</a:t>
            </a:r>
          </a:p>
        </p:txBody>
      </p:sp>
      <p:sp>
        <p:nvSpPr>
          <p:cNvPr id="136" name="텍스트 개체 틀 2"/>
          <p:cNvSpPr txBox="1"/>
          <p:nvPr>
            <p:ph type="body" sz="quarter" idx="1"/>
          </p:nvPr>
        </p:nvSpPr>
        <p:spPr>
          <a:xfrm>
            <a:off x="551383" y="1124742"/>
            <a:ext cx="11043248" cy="538958"/>
          </a:xfrm>
          <a:prstGeom prst="rect">
            <a:avLst/>
          </a:prstGeom>
        </p:spPr>
        <p:txBody>
          <a:bodyPr/>
          <a:lstStyle/>
          <a:p>
            <a:pPr/>
            <a:r>
              <a:t>Occurs when type conversion between classes is not possible</a:t>
            </a:r>
          </a:p>
        </p:txBody>
      </p:sp>
      <p:sp>
        <p:nvSpPr>
          <p:cNvPr id="13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8" name="TextBox 5"/>
          <p:cNvSpPr txBox="1"/>
          <p:nvPr/>
        </p:nvSpPr>
        <p:spPr>
          <a:xfrm>
            <a:off x="792683" y="1655314"/>
            <a:ext cx="10801948" cy="46856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Vehicle { };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Auto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Vehicle { };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Bicycle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Vehicle { };</a:t>
            </a:r>
            <a:br>
              <a:rPr b="0">
                <a:solidFill>
                  <a:srgbClr val="000000"/>
                </a:solidFill>
              </a:rPr>
            </a:br>
          </a:p>
          <a:p>
            <a:pPr>
              <a:defRPr b="1" sz="16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ClassCastExceptionDemo {</a:t>
            </a:r>
            <a:endParaRPr b="0">
              <a:latin typeface="나눔스퀘어OTF Bold"/>
              <a:ea typeface="나눔스퀘어OTF Bold"/>
              <a:cs typeface="나눔스퀘어OTF Bold"/>
              <a:sym typeface="나눔스퀘어OTF Bold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Vehicle vec1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Auto();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Vehicle vec2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Bicycle();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Auto auto1 = (Auto) vec1;    </a:t>
            </a:r>
            <a:r>
              <a:rPr>
                <a:solidFill>
                  <a:srgbClr val="267507"/>
                </a:solidFill>
              </a:rPr>
              <a:t>// OK.. vec1’s original class is Auto</a:t>
            </a: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if</a:t>
            </a:r>
            <a:r>
              <a:t> (vec1 </a:t>
            </a:r>
            <a:r>
              <a:rPr b="1">
                <a:solidFill>
                  <a:srgbClr val="9B2393"/>
                </a:solidFill>
              </a:rPr>
              <a:t>instanceof</a:t>
            </a:r>
            <a:r>
              <a:t> Auto) {  // preventing wrong conversion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Auto auto2 = (Auto) vec1;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Bicycle by = (Bicycle) vec2; </a:t>
            </a:r>
            <a:r>
              <a:rPr>
                <a:solidFill>
                  <a:srgbClr val="267507"/>
                </a:solidFill>
              </a:rPr>
              <a:t>// OK.. vec2’s original class is Bicycle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Auto auto3 = (Auto) vec2;    </a:t>
            </a:r>
            <a:r>
              <a:rPr>
                <a:solidFill>
                  <a:srgbClr val="267507"/>
                </a:solidFill>
              </a:rPr>
              <a:t>// ClassCastException</a:t>
            </a:r>
          </a:p>
          <a:p>
            <a:pPr>
              <a:defRPr sz="1600"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                                    // vec2’s original class is Bicycle, not Auto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3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3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3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3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3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13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13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38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Runtime Exception: ClassCastException (2/2)</a:t>
            </a:r>
          </a:p>
        </p:txBody>
      </p:sp>
      <p:sp>
        <p:nvSpPr>
          <p:cNvPr id="143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TextBox 7"/>
          <p:cNvSpPr txBox="1"/>
          <p:nvPr/>
        </p:nvSpPr>
        <p:spPr>
          <a:xfrm>
            <a:off x="551382" y="1351629"/>
            <a:ext cx="10904019" cy="8248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Exception in thread </a:t>
            </a:r>
            <a:r>
              <a:rPr>
                <a:solidFill>
                  <a:srgbClr val="C41A16"/>
                </a:solidFill>
              </a:rPr>
              <a:t>"main"</a:t>
            </a:r>
            <a:r>
              <a:t> java.lang.ClassCastException: </a:t>
            </a:r>
            <a:r>
              <a:rPr b="1">
                <a:solidFill>
                  <a:srgbClr val="9B2393"/>
                </a:solidFill>
              </a:rPr>
              <a:t>class</a:t>
            </a:r>
            <a:r>
              <a:t> Bicycle cannot be </a:t>
            </a:r>
            <a:r>
              <a:rPr b="1">
                <a:solidFill>
                  <a:srgbClr val="9B2393"/>
                </a:solidFill>
              </a:rPr>
              <a:t>cast</a:t>
            </a:r>
            <a:r>
              <a:t> to </a:t>
            </a:r>
            <a:r>
              <a:rPr b="1">
                <a:solidFill>
                  <a:srgbClr val="9B2393"/>
                </a:solidFill>
              </a:rPr>
              <a:t>class</a:t>
            </a:r>
            <a:r>
              <a:t> Auto (Bicycle and Auto are in unnamed module of loader </a:t>
            </a:r>
            <a:r>
              <a:rPr>
                <a:solidFill>
                  <a:srgbClr val="1C00CF"/>
                </a:solidFill>
              </a:rPr>
              <a:t>'app'</a:t>
            </a:r>
            <a:r>
              <a:t>)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at ClassCastExceptionDemo.main(ClassCastExceptionDemo.java:</a:t>
            </a:r>
            <a:r>
              <a:rPr>
                <a:solidFill>
                  <a:srgbClr val="1C00CF"/>
                </a:solidFill>
              </a:rPr>
              <a:t>16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Errors and Exceptions</a:t>
            </a:r>
          </a:p>
        </p:txBody>
      </p:sp>
      <p:sp>
        <p:nvSpPr>
          <p:cNvPr id="37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Errors: Serious errors that </a:t>
            </a:r>
            <a:r>
              <a:rPr b="1"/>
              <a:t>cannot be handled</a:t>
            </a:r>
            <a:r>
              <a:t> by program code </a:t>
            </a:r>
          </a:p>
          <a:p>
            <a:pPr lvl="1" marL="800100" indent="-342900">
              <a:defRPr sz="2300"/>
            </a:pPr>
            <a:r>
              <a:t>Compile-time Error</a:t>
            </a:r>
          </a:p>
          <a:p>
            <a:pPr lvl="1" marL="800100" indent="-342900">
              <a:defRPr sz="2300"/>
            </a:pPr>
            <a:r>
              <a:t>Run-time Error</a:t>
            </a:r>
          </a:p>
          <a:p>
            <a:pPr lvl="1" marL="800100" indent="-342900">
              <a:defRPr sz="2300"/>
            </a:pPr>
            <a:r>
              <a:t>Logic Error</a:t>
            </a:r>
          </a:p>
          <a:p>
            <a:pPr/>
            <a:r>
              <a:t>Exceptions</a:t>
            </a:r>
          </a:p>
          <a:p>
            <a:pPr lvl="1" marL="800100" indent="-342900">
              <a:defRPr sz="2300"/>
            </a:pPr>
            <a:r>
              <a:t>Minor errors that </a:t>
            </a:r>
            <a:r>
              <a:rPr b="1"/>
              <a:t>can be handled</a:t>
            </a:r>
            <a:r>
              <a:t> by program code</a:t>
            </a:r>
          </a:p>
          <a:p>
            <a:pPr/>
            <a:r>
              <a:t>Exception Handling</a:t>
            </a:r>
          </a:p>
          <a:p>
            <a:pPr lvl="1" marL="800100" indent="-342900">
              <a:defRPr sz="2300"/>
            </a:pPr>
            <a:r>
              <a:t>Preventing abnormal termination of the program </a:t>
            </a:r>
            <a:r>
              <a:rPr b="1"/>
              <a:t>by coding</a:t>
            </a:r>
          </a:p>
          <a:p>
            <a:pPr lvl="1" marL="800100" indent="-342900">
              <a:defRPr sz="2300"/>
            </a:pPr>
            <a:r>
              <a:t>Maintaining normal execution</a:t>
            </a:r>
          </a:p>
        </p:txBody>
      </p:sp>
      <p:sp>
        <p:nvSpPr>
          <p:cNvPr id="3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37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Types of Exception</a:t>
            </a:r>
          </a:p>
        </p:txBody>
      </p:sp>
      <p:sp>
        <p:nvSpPr>
          <p:cNvPr id="43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General Exception (= compile-time checked exception) </a:t>
            </a:r>
          </a:p>
          <a:p>
            <a:pPr lvl="1"/>
            <a:r>
              <a:t>Compiler checks for existence of appropriate exception handling code</a:t>
            </a:r>
          </a:p>
          <a:p>
            <a:pPr lvl="1"/>
            <a:r>
              <a:t>If there is no exception handling code, a compile error occurs</a:t>
            </a:r>
          </a:p>
          <a:p>
            <a:pPr lvl="1"/>
          </a:p>
          <a:p>
            <a:pPr/>
            <a:r>
              <a:t>Runtime Exception (= compile-time unchecked exception) </a:t>
            </a:r>
          </a:p>
          <a:p>
            <a:pPr lvl="1"/>
            <a:r>
              <a:t>Does not check for exception handling code at compile time</a:t>
            </a:r>
          </a:p>
          <a:p>
            <a:pPr lvl="1"/>
            <a:r>
              <a:t>But, to handle the exception, exception-handling code must be written by programmer</a:t>
            </a:r>
          </a:p>
          <a:p>
            <a:pPr lvl="1"/>
            <a:r>
              <a:t>If runtime exception occurs</a:t>
            </a:r>
          </a:p>
          <a:p>
            <a:pPr lvl="2"/>
            <a:r>
              <a:t>If the program has exception-handling code, then the code is executed</a:t>
            </a:r>
          </a:p>
          <a:p>
            <a:pPr lvl="2"/>
            <a:r>
              <a:t>If no exception-handling code, the program stops immediately</a:t>
            </a:r>
          </a:p>
        </p:txBody>
      </p:sp>
      <p:sp>
        <p:nvSpPr>
          <p:cNvPr id="4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Exception Clas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Exception Classes</a:t>
            </a:r>
          </a:p>
        </p:txBody>
      </p:sp>
      <p:sp>
        <p:nvSpPr>
          <p:cNvPr id="49" name="java.lang.Excep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42899" indent="-342899">
              <a:defRPr sz="2200"/>
            </a:pPr>
            <a:r>
              <a:t>java.lang.Exception</a:t>
            </a:r>
          </a:p>
          <a:p>
            <a:pPr lvl="1">
              <a:defRPr sz="2200"/>
            </a:pPr>
            <a:r>
              <a:t>java.lang.ClassNotFoundException</a:t>
            </a:r>
          </a:p>
          <a:p>
            <a:pPr lvl="1">
              <a:defRPr sz="2200"/>
            </a:pPr>
            <a:r>
              <a:t>java.io.IOException</a:t>
            </a:r>
          </a:p>
          <a:p>
            <a:pPr lvl="1">
              <a:defRPr sz="2200"/>
            </a:pPr>
            <a:r>
              <a:t>….</a:t>
            </a:r>
          </a:p>
          <a:p>
            <a:pPr lvl="1">
              <a:defRPr sz="2200"/>
            </a:pPr>
            <a:r>
              <a:t>java.lang.RuntimeException</a:t>
            </a:r>
          </a:p>
          <a:p>
            <a:pPr lvl="2" marL="1246909" indent="-332509">
              <a:defRPr sz="2200"/>
            </a:pPr>
            <a:r>
              <a:t>java.lang.ArithmeticException</a:t>
            </a:r>
          </a:p>
          <a:p>
            <a:pPr lvl="2" marL="1246909" indent="-332509">
              <a:defRPr sz="2200"/>
            </a:pPr>
            <a:r>
              <a:t>java.lang.ClassCastException</a:t>
            </a:r>
          </a:p>
          <a:p>
            <a:pPr lvl="2" marL="1246909" indent="-332509">
              <a:defRPr sz="2200"/>
            </a:pPr>
            <a:r>
              <a:t>java.lang.NullPointerException</a:t>
            </a:r>
          </a:p>
          <a:p>
            <a:pPr lvl="2" marL="1246909" indent="-332509">
              <a:defRPr sz="2200"/>
            </a:pPr>
            <a:r>
              <a:t>java.lang.IndexOutOfBoundsException</a:t>
            </a:r>
          </a:p>
          <a:p>
            <a:pPr lvl="2" marL="1246909" indent="-332509">
              <a:defRPr sz="2200"/>
            </a:pPr>
            <a:r>
              <a:t>…</a:t>
            </a:r>
          </a:p>
        </p:txBody>
      </p:sp>
      <p:sp>
        <p:nvSpPr>
          <p:cNvPr id="50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1" name="General Exception…"/>
          <p:cNvSpPr txBox="1"/>
          <p:nvPr/>
        </p:nvSpPr>
        <p:spPr>
          <a:xfrm>
            <a:off x="6214051" y="1706665"/>
            <a:ext cx="4150428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lvl="1" indent="228600">
              <a:spcBef>
                <a:spcPts val="500"/>
              </a:spcBef>
              <a:defRPr sz="20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General Exception</a:t>
            </a:r>
          </a:p>
          <a:p>
            <a:pPr lvl="1" indent="228600">
              <a:spcBef>
                <a:spcPts val="500"/>
              </a:spcBef>
              <a:defRPr sz="20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(Compile-time checked Exception)</a:t>
            </a:r>
          </a:p>
        </p:txBody>
      </p:sp>
      <p:sp>
        <p:nvSpPr>
          <p:cNvPr id="52" name="Runtime Exception…"/>
          <p:cNvSpPr txBox="1"/>
          <p:nvPr/>
        </p:nvSpPr>
        <p:spPr>
          <a:xfrm>
            <a:off x="7294498" y="3678677"/>
            <a:ext cx="4451198" cy="7645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lvl="1" indent="228600">
              <a:spcBef>
                <a:spcPts val="500"/>
              </a:spcBef>
              <a:defRPr sz="20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Runtime Exception</a:t>
            </a:r>
          </a:p>
          <a:p>
            <a:pPr lvl="1" indent="228600">
              <a:spcBef>
                <a:spcPts val="500"/>
              </a:spcBef>
              <a:defRPr sz="2000">
                <a:solidFill>
                  <a:srgbClr val="464646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t>(Compile-time unchecked Exception)</a:t>
            </a:r>
          </a:p>
        </p:txBody>
      </p:sp>
      <p:sp>
        <p:nvSpPr>
          <p:cNvPr id="53" name="방정식"/>
          <p:cNvSpPr txBox="1"/>
          <p:nvPr/>
        </p:nvSpPr>
        <p:spPr>
          <a:xfrm>
            <a:off x="5908675" y="1585938"/>
            <a:ext cx="292100" cy="100599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92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}</m:t>
                  </m:r>
                </m:oMath>
              </m:oMathPara>
            </a14:m>
            <a:endParaRPr sz="9200"/>
          </a:p>
        </p:txBody>
      </p:sp>
      <p:grpSp>
        <p:nvGrpSpPr>
          <p:cNvPr id="56" name="그룹화"/>
          <p:cNvGrpSpPr/>
          <p:nvPr/>
        </p:nvGrpSpPr>
        <p:grpSpPr>
          <a:xfrm>
            <a:off x="6610198" y="2879998"/>
            <a:ext cx="800706" cy="2361896"/>
            <a:chOff x="0" y="0"/>
            <a:chExt cx="800704" cy="2361895"/>
          </a:xfrm>
        </p:grpSpPr>
        <p:sp>
          <p:nvSpPr>
            <p:cNvPr id="54" name="방정식"/>
            <p:cNvSpPr txBox="1"/>
            <p:nvPr/>
          </p:nvSpPr>
          <p:spPr>
            <a:xfrm>
              <a:off x="114904" y="0"/>
              <a:ext cx="685801" cy="2361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m:oMathPara>
              </a14:m>
              <a:endParaRPr sz="21600"/>
            </a:p>
          </p:txBody>
        </p:sp>
        <p:sp>
          <p:nvSpPr>
            <p:cNvPr id="55" name="방정식"/>
            <p:cNvSpPr txBox="1"/>
            <p:nvPr/>
          </p:nvSpPr>
          <p:spPr>
            <a:xfrm>
              <a:off x="0" y="0"/>
              <a:ext cx="685800" cy="236189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>
              <a:spAutoFit/>
            </a:bodyPr>
            <a:lstStyle/>
            <a:p>
              <a:pPr latinLnBrk="1"/>
              <a14:m>
                <m:oMathPara>
                  <m:oMathParaPr>
                    <m:jc m:val="centerGroup"/>
                  </m:oMathParaPr>
                  <m:oMath>
                    <m:r>
                      <a:rPr xmlns:a="http://schemas.openxmlformats.org/drawingml/2006/main" sz="216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m:oMathPara>
              </a14:m>
              <a:endParaRPr sz="216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nodeType="with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4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5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Class="entr" nodeType="with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56" grpId="4"/>
      <p:bldP build="p" bldLvl="1" animBg="1" rev="0" advAuto="0" spid="51" grpId="3"/>
      <p:bldP build="p" bldLvl="1" animBg="1" rev="0" advAuto="0" spid="52" grpId="5"/>
      <p:bldP build="p" bldLvl="5" animBg="1" rev="0" advAuto="0" spid="49" grpId="1"/>
      <p:bldP build="whole" bldLvl="1" animBg="1" rev="0" advAuto="0" spid="53" grpId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eneral Exception: ClassNotFoundException (1/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384"/>
            </a:lvl1pPr>
          </a:lstStyle>
          <a:p>
            <a:pPr/>
            <a:r>
              <a:t>General Exception: ClassNotFoundException (1/3)</a:t>
            </a:r>
          </a:p>
        </p:txBody>
      </p:sp>
      <p:sp>
        <p:nvSpPr>
          <p:cNvPr id="61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2" name="class TempClass0 { }…"/>
          <p:cNvSpPr txBox="1"/>
          <p:nvPr/>
        </p:nvSpPr>
        <p:spPr>
          <a:xfrm>
            <a:off x="787715" y="1148004"/>
            <a:ext cx="10616570" cy="20313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TempClass0 {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ClassClass0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TempClass0 t0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TempClass0();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"t0.getClass() returns: "</a:t>
            </a:r>
            <a:r>
              <a:t> + t0.getClass());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63" name="OUTPUT: t0.getClass() returns: class TempClass0"/>
          <p:cNvSpPr txBox="1"/>
          <p:nvPr/>
        </p:nvSpPr>
        <p:spPr>
          <a:xfrm>
            <a:off x="836715" y="3435012"/>
            <a:ext cx="10626094" cy="3422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OUTPUT: t0.getClass() returns: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TempClass0</a:t>
            </a:r>
          </a:p>
        </p:txBody>
      </p:sp>
      <p:sp>
        <p:nvSpPr>
          <p:cNvPr id="64" name="모서리가 둥근 직사각형"/>
          <p:cNvSpPr/>
          <p:nvPr/>
        </p:nvSpPr>
        <p:spPr>
          <a:xfrm>
            <a:off x="4600586" y="3435012"/>
            <a:ext cx="2159576" cy="342264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64" grpId="3"/>
      <p:bldP build="p" bldLvl="5" animBg="1" rev="0" advAuto="0" spid="62" grpId="1"/>
      <p:bldP build="whole" bldLvl="1" animBg="1" rev="0" advAuto="0" spid="63" grpId="2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eneral Exception: ClassNotFoundException (2/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384"/>
            </a:lvl1pPr>
          </a:lstStyle>
          <a:p>
            <a:pPr/>
            <a:r>
              <a:t>General Exception: ClassNotFoundException (2/3)</a:t>
            </a:r>
          </a:p>
        </p:txBody>
      </p:sp>
      <p:sp>
        <p:nvSpPr>
          <p:cNvPr id="69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0" name="class TempClass0 { }…"/>
          <p:cNvSpPr txBox="1"/>
          <p:nvPr/>
        </p:nvSpPr>
        <p:spPr>
          <a:xfrm>
            <a:off x="559959" y="1179420"/>
            <a:ext cx="11026095" cy="29965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TempClass0 {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ClassClass0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TempClass0 t0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TempClass0();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"t0.getClass() returns: "</a:t>
            </a:r>
            <a:r>
              <a:t> + t0.getClass());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Class classInfo;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classInfo = Class.forName(</a:t>
            </a:r>
            <a:r>
              <a:rPr>
                <a:solidFill>
                  <a:srgbClr val="D12F1B"/>
                </a:solidFill>
              </a:rPr>
              <a:t>"TempClass0"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"classInfo: "</a:t>
            </a:r>
            <a:r>
              <a:t> + classInfo);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System.out.println(</a:t>
            </a:r>
            <a:r>
              <a:t>"classInfo.getName() returns: 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 + classInfo.getName());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71" name="모서리가 둥근 직사각형"/>
          <p:cNvSpPr/>
          <p:nvPr/>
        </p:nvSpPr>
        <p:spPr>
          <a:xfrm>
            <a:off x="3006291" y="2898594"/>
            <a:ext cx="3544946" cy="30225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72" name="java: unreported exception java.lang.ClassNotFoundException; must be caught or declared to be thrown"/>
          <p:cNvSpPr txBox="1"/>
          <p:nvPr/>
        </p:nvSpPr>
        <p:spPr>
          <a:xfrm>
            <a:off x="572474" y="4379439"/>
            <a:ext cx="11001066" cy="5835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>
            <a:lvl1pPr defTabSz="502284">
              <a:tabLst>
                <a:tab pos="495300" algn="l"/>
              </a:tabLst>
              <a:defRPr sz="1600">
                <a:solidFill>
                  <a:srgbClr val="9437FF"/>
                </a:solidFill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pPr/>
            <a:r>
              <a:t>java: unreported exception java.lang.ClassNotFoundException; must be caught or declared to be thrown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0" grpId="1"/>
      <p:bldP build="whole" bldLvl="1" animBg="1" rev="0" advAuto="0" spid="71" grpId="2"/>
      <p:bldP build="whole" bldLvl="1" animBg="1" rev="0" advAuto="0" spid="72" grpId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eneral Exception: ClassNotFoundException (3/3)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859536">
              <a:defRPr sz="3384"/>
            </a:lvl1pPr>
          </a:lstStyle>
          <a:p>
            <a:pPr/>
            <a:r>
              <a:t>General Exception: ClassNotFoundException (3/3)</a:t>
            </a:r>
          </a:p>
        </p:txBody>
      </p:sp>
      <p:sp>
        <p:nvSpPr>
          <p:cNvPr id="77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8" name="class TempClass1 { }…"/>
          <p:cNvSpPr txBox="1"/>
          <p:nvPr/>
        </p:nvSpPr>
        <p:spPr>
          <a:xfrm>
            <a:off x="783451" y="967299"/>
            <a:ext cx="10634622" cy="39617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class</a:t>
            </a:r>
            <a:r>
              <a:t> TempClass1 {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ClassClass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TempClass1 t1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TempClass1();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Class classInfo;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System.out.println(</a:t>
            </a:r>
            <a:r>
              <a:rPr>
                <a:solidFill>
                  <a:srgbClr val="D12F1B"/>
                </a:solidFill>
              </a:rPr>
              <a:t>"t1.getClass() returns: "</a:t>
            </a:r>
            <a:r>
              <a:t> + t1.getClass());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try</a:t>
            </a:r>
            <a:r>
              <a:t>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classInfo = Class.forName(</a:t>
            </a:r>
            <a:r>
              <a:rPr>
                <a:solidFill>
                  <a:srgbClr val="D12F1B"/>
                </a:solidFill>
              </a:rPr>
              <a:t>"TempClass1"</a:t>
            </a:r>
            <a:r>
              <a:t>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</a:t>
            </a:r>
            <a:r>
              <a:rPr>
                <a:solidFill>
                  <a:srgbClr val="D12F1B"/>
                </a:solidFill>
              </a:rPr>
              <a:t>"classInfo: "</a:t>
            </a:r>
            <a:r>
              <a:t> + classInfo);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</a:t>
            </a:r>
            <a:r>
              <a:rPr>
                <a:solidFill>
                  <a:srgbClr val="D12F1B"/>
                </a:solidFill>
              </a:rPr>
              <a:t>"classInfo.getName() returns: "</a:t>
            </a:r>
            <a:r>
              <a:t> + classInfo.getName());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 </a:t>
            </a:r>
            <a:r>
              <a:rPr b="1">
                <a:solidFill>
                  <a:srgbClr val="AD3DA4"/>
                </a:solidFill>
              </a:rPr>
              <a:t>catch</a:t>
            </a:r>
            <a:r>
              <a:t> (ClassNotFoundException e)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D12F1B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            System.out.println(</a:t>
            </a:r>
            <a:r>
              <a:t>"Class not found \"TempClass1\""</a:t>
            </a:r>
            <a:r>
              <a:rPr>
                <a:solidFill>
                  <a:srgbClr val="000000">
                    <a:alpha val="85000"/>
                  </a:srgbClr>
                </a:solidFill>
              </a:rPr>
              <a:t>);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}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79" name="t1.getClass() returns: class TempClass1…"/>
          <p:cNvSpPr txBox="1"/>
          <p:nvPr/>
        </p:nvSpPr>
        <p:spPr>
          <a:xfrm>
            <a:off x="6326212" y="4572904"/>
            <a:ext cx="4884796" cy="824864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t1.getClass() returns: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TempClass1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classInfo: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TempClass1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classInfo.getName() returns: TempClass1</a:t>
            </a:r>
          </a:p>
        </p:txBody>
      </p:sp>
      <p:sp>
        <p:nvSpPr>
          <p:cNvPr id="80" name="모서리가 둥근 직사각형"/>
          <p:cNvSpPr/>
          <p:nvPr/>
        </p:nvSpPr>
        <p:spPr>
          <a:xfrm>
            <a:off x="1726276" y="2697676"/>
            <a:ext cx="548286" cy="30225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1" name="모서리가 둥근 직사각형"/>
          <p:cNvSpPr/>
          <p:nvPr/>
        </p:nvSpPr>
        <p:spPr>
          <a:xfrm>
            <a:off x="2021545" y="3667142"/>
            <a:ext cx="745646" cy="30225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82" name="모서리가 둥근 직사각형"/>
          <p:cNvSpPr/>
          <p:nvPr/>
        </p:nvSpPr>
        <p:spPr>
          <a:xfrm>
            <a:off x="3715705" y="2912881"/>
            <a:ext cx="1691425" cy="30225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7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3" fill="hold"/>
                                        <p:tgtEl>
                                          <p:spTgt spid="7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7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2" fill="hold"/>
                                        <p:tgtEl>
                                          <p:spTgt spid="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2" grpId="4"/>
      <p:bldP build="whole" bldLvl="1" animBg="1" rev="0" advAuto="0" spid="81" grpId="5"/>
      <p:bldP build="whole" bldLvl="1" animBg="1" rev="0" advAuto="0" spid="80" grpId="3"/>
      <p:bldP build="p" bldLvl="5" animBg="1" rev="0" advAuto="0" spid="78" grpId="1"/>
      <p:bldP build="p" bldLvl="5" animBg="1" rev="0" advAuto="0" spid="79" grpId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eneral Exception: java.io.IOExcep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General Exception: java.io.IOException</a:t>
            </a:r>
          </a:p>
        </p:txBody>
      </p:sp>
      <p:sp>
        <p:nvSpPr>
          <p:cNvPr id="87" name="슬라이드 번호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public class IOExceptionExample {…"/>
          <p:cNvSpPr txBox="1"/>
          <p:nvPr/>
        </p:nvSpPr>
        <p:spPr>
          <a:xfrm>
            <a:off x="685466" y="1060192"/>
            <a:ext cx="10775081" cy="367081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IOExceptionExample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BufferedReader reader = </a:t>
            </a:r>
            <a:r>
              <a:rPr b="1">
                <a:solidFill>
                  <a:srgbClr val="AD3DA4"/>
                </a:solidFill>
              </a:rPr>
              <a:t>null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try</a:t>
            </a:r>
            <a:r>
              <a:t>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reader = 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BufferedReader(</a:t>
            </a:r>
            <a:r>
              <a:rPr b="1">
                <a:solidFill>
                  <a:srgbClr val="AD3DA4"/>
                </a:solidFill>
              </a:rPr>
              <a:t>new</a:t>
            </a:r>
            <a:r>
              <a:t> FileReader(</a:t>
            </a: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"example.txt"</a:t>
            </a:r>
            <a:r>
              <a:t>));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String line;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</a:t>
            </a:r>
            <a:r>
              <a:rPr b="1">
                <a:solidFill>
                  <a:srgbClr val="AD3DA4"/>
                </a:solidFill>
              </a:rPr>
              <a:t>while</a:t>
            </a:r>
            <a:r>
              <a:t> ((line = reader.readLine()) != </a:t>
            </a:r>
            <a:r>
              <a:rPr b="1">
                <a:solidFill>
                  <a:srgbClr val="AD3DA4"/>
                </a:solidFill>
              </a:rPr>
              <a:t>null</a:t>
            </a:r>
            <a:r>
              <a:t>)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System.out.println(line);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}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 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 b="1">
                <a:solidFill>
                  <a:srgbClr val="AD3DA4"/>
                </a:solidFill>
              </a:rPr>
              <a:t>catch</a:t>
            </a:r>
            <a:r>
              <a:t> (IOException e) {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System.out.println(</a:t>
            </a:r>
            <a:r>
              <a:rPr>
                <a:solidFill>
                  <a:schemeClr val="accent3">
                    <a:satOff val="-6373"/>
                    <a:lumOff val="-10823"/>
                  </a:schemeClr>
                </a:solidFill>
              </a:rPr>
              <a:t>"파일을 read 중에 오류가 발생: "</a:t>
            </a:r>
            <a:r>
              <a:t> + e.getMessage());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e.printStackTrace();</a:t>
            </a:r>
          </a:p>
          <a:p>
            <a:pPr defTabSz="502284">
              <a:tabLst>
                <a:tab pos="495300" algn="l"/>
              </a:tabLst>
              <a:defRPr sz="1700"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}</a:t>
            </a:r>
          </a:p>
        </p:txBody>
      </p:sp>
      <p:sp>
        <p:nvSpPr>
          <p:cNvPr id="89" name="모서리가 둥근 직사각형"/>
          <p:cNvSpPr/>
          <p:nvPr/>
        </p:nvSpPr>
        <p:spPr>
          <a:xfrm>
            <a:off x="6398050" y="2075879"/>
            <a:ext cx="3371759" cy="290829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0" name="모서리가 둥근 직사각형"/>
          <p:cNvSpPr/>
          <p:nvPr/>
        </p:nvSpPr>
        <p:spPr>
          <a:xfrm>
            <a:off x="2186003" y="3859825"/>
            <a:ext cx="8617496" cy="30886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1" name="직사각형"/>
          <p:cNvSpPr/>
          <p:nvPr/>
        </p:nvSpPr>
        <p:spPr>
          <a:xfrm>
            <a:off x="1737320" y="1864552"/>
            <a:ext cx="9208040" cy="1777214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92" name="직사각형"/>
          <p:cNvSpPr/>
          <p:nvPr/>
        </p:nvSpPr>
        <p:spPr>
          <a:xfrm>
            <a:off x="1737320" y="3652474"/>
            <a:ext cx="9208040" cy="1036748"/>
          </a:xfrm>
          <a:prstGeom prst="rect">
            <a:avLst/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>
              <a:defRPr>
                <a:solidFill>
                  <a:srgbClr val="FF2600"/>
                </a:solidFill>
              </a:defRPr>
            </a:pPr>
          </a:p>
        </p:txBody>
      </p:sp>
      <p:sp>
        <p:nvSpPr>
          <p:cNvPr id="93" name="모서리가 둥근 직사각형"/>
          <p:cNvSpPr/>
          <p:nvPr/>
        </p:nvSpPr>
        <p:spPr>
          <a:xfrm>
            <a:off x="2186003" y="4160954"/>
            <a:ext cx="2841262" cy="308862"/>
          </a:xfrm>
          <a:prstGeom prst="roundRect">
            <a:avLst>
              <a:gd name="adj" fmla="val 50000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 anchor="ctr"/>
          <a:lstStyle/>
          <a:p>
            <a:pPr/>
          </a:p>
        </p:txBody>
      </p:sp>
      <p:sp>
        <p:nvSpPr>
          <p:cNvPr id="94" name="파일을 read 중에 오류가 발생: example.txt (No such file or directory)…"/>
          <p:cNvSpPr txBox="1"/>
          <p:nvPr/>
        </p:nvSpPr>
        <p:spPr>
          <a:xfrm>
            <a:off x="1869140" y="4815234"/>
            <a:ext cx="8407734" cy="173926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파일을 read 중에 오류가 발생: example.txt (No such file or directory)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java.io.FileNotFoundException: example.txt (No such file or directory)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java.base/java.io.FileInputStream.open0(Native Method)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java.base/java.io.FileInputStream.open(FileInputStream.java:213)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java.base/java.io.FileInputStream.&lt;init&gt;(FileInputStream.java:152)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java.base/java.io.FileInputStream.&lt;init&gt;(FileInputStream.java:106)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java.base/java.io.FileReader.&lt;init&gt;(FileReader.java:60)</a:t>
            </a:r>
          </a:p>
          <a:p>
            <a:pPr>
              <a:defRPr sz="1400">
                <a:solidFill>
                  <a:schemeClr val="accent6">
                    <a:satOff val="-35873"/>
                    <a:lumOff val="-12431"/>
                  </a:scheme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at IOExceptionExample.main(IOExceptionExample.java:9)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Class="exit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xit" nodeType="after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after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after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Class="entr" nodeType="with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xit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Class="entr" nodeType="after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89" grpId="2"/>
      <p:bldP build="whole" bldLvl="1" animBg="1" rev="0" advAuto="0" spid="90" grpId="8"/>
      <p:bldP build="whole" bldLvl="1" animBg="1" rev="0" advAuto="0" spid="89" grpId="4"/>
      <p:bldP build="whole" bldLvl="1" animBg="1" rev="0" advAuto="0" spid="91" grpId="1"/>
      <p:bldP build="p" bldLvl="5" animBg="1" rev="0" advAuto="0" spid="94" grpId="7"/>
      <p:bldP build="whole" bldLvl="1" animBg="1" rev="0" advAuto="0" spid="91" grpId="3"/>
      <p:bldP build="whole" bldLvl="1" animBg="1" rev="0" advAuto="0" spid="92" grpId="5"/>
      <p:bldP build="whole" bldLvl="1" animBg="1" rev="0" advAuto="0" spid="93" grpId="9"/>
      <p:bldP build="whole" bldLvl="1" animBg="1" rev="0" advAuto="0" spid="90" grpId="6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Runtime Exception: NullPointerException</a:t>
            </a:r>
          </a:p>
        </p:txBody>
      </p:sp>
      <p:sp>
        <p:nvSpPr>
          <p:cNvPr id="99" name="텍스트 개체 틀 2"/>
          <p:cNvSpPr txBox="1"/>
          <p:nvPr>
            <p:ph type="body" sz="quarter" idx="1"/>
          </p:nvPr>
        </p:nvSpPr>
        <p:spPr>
          <a:xfrm>
            <a:off x="551383" y="1124742"/>
            <a:ext cx="11043248" cy="1326358"/>
          </a:xfrm>
          <a:prstGeom prst="rect">
            <a:avLst/>
          </a:prstGeom>
        </p:spPr>
        <p:txBody>
          <a:bodyPr/>
          <a:lstStyle/>
          <a:p>
            <a:pPr/>
            <a:r>
              <a:t>Occurs when the dot (.) operator is used on a reference variable without the object it references</a:t>
            </a:r>
          </a:p>
          <a:p>
            <a:pPr/>
            <a:r>
              <a:t>ex)</a:t>
            </a:r>
          </a:p>
        </p:txBody>
      </p:sp>
      <p:sp>
        <p:nvSpPr>
          <p:cNvPr id="100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1" name="TextBox 9"/>
          <p:cNvSpPr txBox="1"/>
          <p:nvPr/>
        </p:nvSpPr>
        <p:spPr>
          <a:xfrm>
            <a:off x="1482599" y="4812661"/>
            <a:ext cx="9862618" cy="9010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Exception in thread </a:t>
            </a:r>
            <a:r>
              <a:rPr>
                <a:solidFill>
                  <a:srgbClr val="C41A16"/>
                </a:solidFill>
              </a:rPr>
              <a:t>"main"</a:t>
            </a:r>
            <a:r>
              <a:t> java.lang.</a:t>
            </a:r>
            <a:r>
              <a:rPr b="1"/>
              <a:t>NullPointerException</a:t>
            </a:r>
            <a:r>
              <a:t>: Cannot invoke </a:t>
            </a:r>
            <a:r>
              <a:rPr>
                <a:solidFill>
                  <a:srgbClr val="C41A16"/>
                </a:solidFill>
              </a:rPr>
              <a:t>"String.toString()"</a:t>
            </a:r>
            <a:r>
              <a:t> because </a:t>
            </a:r>
            <a:r>
              <a:rPr>
                <a:solidFill>
                  <a:srgbClr val="C41A16"/>
                </a:solidFill>
              </a:rPr>
              <a:t>"str2"</a:t>
            </a:r>
            <a:r>
              <a:t> is </a:t>
            </a:r>
            <a:r>
              <a:rPr b="1">
                <a:solidFill>
                  <a:srgbClr val="9B2393"/>
                </a:solidFill>
              </a:rPr>
              <a:t>null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at NullPointerExceptionDemo.main(NullPointerExceptionDemo.java:</a:t>
            </a:r>
            <a:r>
              <a:rPr>
                <a:solidFill>
                  <a:srgbClr val="1C00CF"/>
                </a:solidFill>
              </a:rPr>
              <a:t>6</a:t>
            </a:r>
            <a:r>
              <a:t>)</a:t>
            </a:r>
          </a:p>
        </p:txBody>
      </p:sp>
      <p:sp>
        <p:nvSpPr>
          <p:cNvPr id="102" name="public class NullPointerExceptionDemo {…"/>
          <p:cNvSpPr txBox="1"/>
          <p:nvPr/>
        </p:nvSpPr>
        <p:spPr>
          <a:xfrm>
            <a:off x="1489993" y="2178368"/>
            <a:ext cx="9847830" cy="2501264"/>
          </a:xfrm>
          <a:prstGeom prst="rect">
            <a:avLst/>
          </a:prstGeom>
          <a:ln>
            <a:solidFill>
              <a:srgbClr val="A7A7A7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class</a:t>
            </a:r>
            <a:r>
              <a:t> NullPointerExceptionDemo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AD3DA4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AD3DA4"/>
                </a:solidFill>
              </a:rPr>
              <a:t>void</a:t>
            </a:r>
            <a:r>
              <a:t> main(String[] args) {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str1;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String str2 = </a:t>
            </a:r>
            <a:r>
              <a:rPr b="1">
                <a:solidFill>
                  <a:srgbClr val="AD3DA4"/>
                </a:solidFill>
              </a:rPr>
              <a:t>null</a:t>
            </a:r>
            <a:r>
              <a:t>;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2D8504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solidFill>
                  <a:srgbClr val="000000">
                    <a:alpha val="85000"/>
                  </a:srgbClr>
                </a:solidFill>
              </a:rPr>
              <a:t>        </a:t>
            </a:r>
            <a:r>
              <a:t>// System.out.println(str1.toString()); // compile error!!</a:t>
            </a:r>
            <a:endParaRPr>
              <a:solidFill>
                <a:srgbClr val="000000">
                  <a:alpha val="85000"/>
                </a:srgbClr>
              </a:solidFill>
            </a:endParaRP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System.out.println(str2.toString()); </a:t>
            </a:r>
            <a:r>
              <a:rPr>
                <a:solidFill>
                  <a:srgbClr val="2D8504"/>
                </a:solidFill>
              </a:rPr>
              <a:t>// no compile error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                                     </a:t>
            </a:r>
            <a:r>
              <a:rPr>
                <a:solidFill>
                  <a:srgbClr val="2D8504"/>
                </a:solidFill>
              </a:rPr>
              <a:t>// but runtime exception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 defTabSz="502284">
              <a:tabLst>
                <a:tab pos="495300" algn="l"/>
              </a:tabLst>
              <a:defRPr>
                <a:solidFill>
                  <a:srgbClr val="000000">
                    <a:alpha val="85000"/>
                  </a:srgbClr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0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9" grpId="1"/>
      <p:bldP build="whole" bldLvl="1" animBg="1" rev="0" advAuto="0" spid="101" grpId="3"/>
      <p:bldP build="p" bldLvl="5" animBg="1" rev="0" advAuto="0" spid="102" grpId="2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Helvetica"/>
        <a:ea typeface="Helvetica"/>
        <a:cs typeface="Helvetica"/>
      </a:majorFont>
      <a:minorFont>
        <a:latin typeface="나눔스퀘어 네오 OTF Regular"/>
        <a:ea typeface="나눔스퀘어 네오 OTF Regular"/>
        <a:cs typeface="나눔스퀘어 네오 OTF Regular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