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9" name="Shape 2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4" name="Shape 3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Generics에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0" name="Shape 9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10</a:t>
            </a:r>
          </a:p>
          <a:p>
            <a:pPr/>
          </a:p>
          <a:p>
            <a:pPr/>
            <a:r>
              <a:t>instance variable value를 위한 </a:t>
            </a:r>
          </a:p>
          <a:p>
            <a:pPr/>
            <a:r>
              <a:t>accessor method getValue()와</a:t>
            </a:r>
          </a:p>
          <a:p>
            <a:pPr/>
            <a:r>
              <a:t>mutator setValue() 에는</a:t>
            </a:r>
          </a:p>
          <a:p>
            <a:pPr/>
            <a:r>
              <a:t>type parameter V가 적절히 사용되었습니다. </a:t>
            </a:r>
          </a:p>
          <a:p>
            <a:pPr/>
            <a:r>
              <a:t>마지막으로 toString이 override되어 있는데</a:t>
            </a:r>
          </a:p>
          <a:p>
            <a:pPr/>
            <a:r>
              <a:t>여기에는 K와 V type parameter를 </a:t>
            </a:r>
          </a:p>
          <a:p>
            <a:pPr/>
            <a:r>
              <a:t>사용할 일이 없었습니다. </a:t>
            </a:r>
          </a:p>
          <a:p>
            <a:pPr/>
            <a:r>
              <a:t>key와 value가 String과 concatenate될 때</a:t>
            </a:r>
          </a:p>
          <a:p>
            <a:pPr/>
            <a:r>
              <a:t>그들 type의 toString이 자동으로 call될 것이기 때문입니다.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6" name="Shape 9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11</a:t>
            </a:r>
          </a:p>
          <a:p>
            <a:pPr/>
          </a:p>
          <a:p>
            <a:pPr/>
            <a:r>
              <a:t>main에서 먼저</a:t>
            </a:r>
          </a:p>
          <a:p>
            <a:pPr/>
            <a:r>
              <a:t>Pair&lt;String, Integer&gt; class인 studentGrade object를 생성하였습니다. </a:t>
            </a:r>
          </a:p>
          <a:p>
            <a:pPr/>
            <a:r>
              <a:t>이 class는 그 초기화 value들에서 알 수 있듯이 </a:t>
            </a:r>
          </a:p>
          <a:p>
            <a:pPr/>
            <a:r>
              <a:t>학생 이름과 그의 점수를 key와 value의 pair로 가지고 있는 class가 됩니다. </a:t>
            </a:r>
          </a:p>
          <a:p>
            <a:pPr/>
            <a:r>
              <a:t>그 아래에는 Pair&lt;String,String&gt; class object인 countryCapital을 생성했는데</a:t>
            </a:r>
          </a:p>
          <a:p>
            <a:pPr/>
            <a:r>
              <a:t>이 class의 key는 나라이름, value는 수도 이름이 됩니다. </a:t>
            </a:r>
          </a:p>
          <a:p>
            <a:pPr/>
            <a:r>
              <a:t>두 object를 각각의 toString을 이용하여 print하고 </a:t>
            </a:r>
          </a:p>
          <a:p>
            <a:pPr/>
            <a:r>
              <a:t>studentGrade object의 student를 accessor로 return 받고</a:t>
            </a:r>
          </a:p>
          <a:p>
            <a:pPr/>
            <a:r>
              <a:t>grade를 역시 accessor method로 return 받아</a:t>
            </a:r>
          </a:p>
          <a:p>
            <a:pPr/>
            <a:r>
              <a:t>다른 형식으로 print하였습니다. </a:t>
            </a:r>
          </a:p>
          <a:p>
            <a:pPr/>
            <a:r>
              <a:t>마지막으로 studentGrade object의 key와 value의 값을</a:t>
            </a:r>
          </a:p>
          <a:p>
            <a:pPr/>
            <a:r>
              <a:t>mutator method들을 이용하여</a:t>
            </a:r>
          </a:p>
          <a:p>
            <a:pPr/>
            <a:r>
              <a:t>“Bob” 과 85로 바꾸었습니다. 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2" name="Shape 10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12</a:t>
            </a:r>
          </a:p>
          <a:p>
            <a:pPr/>
          </a:p>
          <a:p>
            <a:pPr/>
            <a:r>
              <a:t>이 예제 프로그램에서는 generic class 안에서</a:t>
            </a:r>
          </a:p>
          <a:p>
            <a:pPr/>
            <a:r>
              <a:t>type parameter가 class의 type parameter와 다른</a:t>
            </a:r>
          </a:p>
          <a:p>
            <a:pPr/>
            <a:r>
              <a:t>generic method를 정의하고 사용하는 예를 보여줍니다. </a:t>
            </a:r>
          </a:p>
          <a:p>
            <a:pPr/>
            <a:r>
              <a:t>Container generic class의 type parameter는 T인데</a:t>
            </a:r>
          </a:p>
          <a:p>
            <a:pPr/>
            <a:r>
              <a:t>T는 instance variable item의 type이며</a:t>
            </a:r>
          </a:p>
          <a:p>
            <a:pPr/>
            <a:r>
              <a:t>constructor의 parameter type이기도 하고</a:t>
            </a:r>
          </a:p>
          <a:p>
            <a:pPr/>
            <a:r>
              <a:t>accessor getItem() method의 return value</a:t>
            </a:r>
          </a:p>
          <a:p>
            <a:pPr/>
            <a:r>
              <a:t>그리고 mutator setItem() method의 parameter type으로도 사용되었습니다. </a:t>
            </a:r>
          </a:p>
          <a:p>
            <a:pPr/>
            <a:r>
              <a:t>맨 마지막의 displayItemWithDetails method는 generic method 인데 </a:t>
            </a:r>
          </a:p>
          <a:p>
            <a:pPr/>
            <a:r>
              <a:t>Container class의 type parameter T 대신</a:t>
            </a:r>
          </a:p>
          <a:p>
            <a:pPr/>
            <a:r>
              <a:t>다른 type parameter U를 사용하였습니다. </a:t>
            </a:r>
          </a:p>
          <a:p>
            <a:pPr/>
            <a:r>
              <a:t>U type의 parameter인 detail을 pass받아서</a:t>
            </a:r>
          </a:p>
          <a:p>
            <a:pPr/>
            <a:r>
              <a:t>instance variable item과 detail의 값을 print합니다. </a:t>
            </a:r>
          </a:p>
          <a:p>
            <a:pPr/>
            <a:r>
              <a:t>이와 같이 특정한 generic class안에서 </a:t>
            </a:r>
          </a:p>
          <a:p>
            <a:pPr/>
            <a:r>
              <a:t>그 generic class의 type parameter와 다른 type parameter를</a:t>
            </a:r>
          </a:p>
          <a:p>
            <a:pPr/>
            <a:r>
              <a:t>generic method에서 정의하여 사용할 수도 있는 것입니다.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8" name="Shape 10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13</a:t>
            </a:r>
          </a:p>
          <a:p>
            <a:pPr/>
          </a:p>
          <a:p>
            <a:pPr/>
            <a:r>
              <a:t>main method에서는 </a:t>
            </a:r>
          </a:p>
          <a:p>
            <a:pPr/>
            <a:r>
              <a:t>generic class Container&lt;String&gt; type인 </a:t>
            </a:r>
          </a:p>
          <a:p>
            <a:pPr/>
            <a:r>
              <a:t>stringContainer object를 생성하였고 </a:t>
            </a:r>
          </a:p>
          <a:p>
            <a:pPr/>
            <a:r>
              <a:t>“Apple” 이라는 초기값으로 instance variable item을 초기화 하였습니다. </a:t>
            </a:r>
          </a:p>
          <a:p>
            <a:pPr/>
            <a:r>
              <a:t>이 stringContainer object의 displayItemWithDetails method를</a:t>
            </a:r>
          </a:p>
          <a:p>
            <a:pPr/>
            <a:r>
              <a:t>parameter 123과 함께 call하였는데</a:t>
            </a:r>
          </a:p>
          <a:p>
            <a:pPr/>
            <a:r>
              <a:t>이 때 displayItemWithDetails generic method의 type parameter인 U는</a:t>
            </a:r>
          </a:p>
          <a:p>
            <a:pPr/>
            <a:r>
              <a:t>123의 type에 따라 자동으로 Integer type으로 setting 됩니다. </a:t>
            </a:r>
          </a:p>
          <a:p>
            <a:pPr/>
            <a:r>
              <a:t>두번째 object인 integerContainer는 Container&lt;Integer&gt; type으로 생성되었고</a:t>
            </a:r>
          </a:p>
          <a:p>
            <a:pPr/>
            <a:r>
              <a:t>integerContainer.displayItemWithDetails(“Detail about 456”) 이 call되는 순간</a:t>
            </a:r>
          </a:p>
          <a:p>
            <a:pPr/>
            <a:r>
              <a:t>generic method displayItemWithDetails의 type parameter U가 </a:t>
            </a:r>
          </a:p>
          <a:p>
            <a:pPr/>
            <a:r>
              <a:t>자동으로 String type으로 setting되게 됩니다. 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15" name="Shape 11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14</a:t>
            </a:r>
          </a:p>
          <a:p>
            <a:pPr/>
          </a:p>
          <a:p>
            <a:pPr/>
            <a:r>
              <a:t>Type parameter를 어떤 특정한 조건에 맞도록 bound (제한) 할 수 있는 기능이 있습니다. </a:t>
            </a:r>
          </a:p>
          <a:p>
            <a:pPr/>
            <a:r>
              <a:t>이 때 제한되는 parameter를 bounded type parameter라고 부릅니다. </a:t>
            </a:r>
          </a:p>
          <a:p>
            <a:pPr/>
            <a:r>
              <a:t>Type parameter의 제한은 상속에서 사용된 “extends” keyword를 사용합니다. </a:t>
            </a:r>
          </a:p>
          <a:p>
            <a:pPr/>
            <a:r>
              <a:t>예를 들면 class SomeClass&lt;T extends SuperClass&gt; { … } 는 </a:t>
            </a:r>
          </a:p>
          <a:p>
            <a:pPr/>
            <a:r>
              <a:t>T라는 type parameter를 SuperClass의 descendant들로 제한합니다. </a:t>
            </a:r>
          </a:p>
          <a:p>
            <a:pPr/>
            <a:r>
              <a:t>또 다른 예로, class SomeClass&lt;T extends SuperInterface&lt;T&gt;&gt; { …} 는</a:t>
            </a:r>
          </a:p>
          <a:p>
            <a:pPr/>
            <a:r>
              <a:t>T type parameter를 SuperInterface&lt;T&gt;를 implement하는 class들 중 하나로 제한하는 것입니다. </a:t>
            </a:r>
          </a:p>
          <a:p>
            <a:pPr/>
            <a:r>
              <a:t>Bounded type parameter를 위해</a:t>
            </a:r>
          </a:p>
          <a:p>
            <a:pPr/>
            <a:r>
              <a:t>super class (또는 interface) 로 많이 쓰이는 것들은</a:t>
            </a:r>
          </a:p>
          <a:p>
            <a:pPr/>
            <a:r>
              <a:t>먼저 class Number가 있는데</a:t>
            </a:r>
          </a:p>
          <a:p>
            <a:pPr/>
            <a:r>
              <a:t>Number는 Integer, Double, Byte, Short, Long, Float의 superclass입니다. </a:t>
            </a:r>
          </a:p>
          <a:p>
            <a:pPr/>
            <a:r>
              <a:t>또 interface Comparable&lt;T&gt; 가 있는데</a:t>
            </a:r>
          </a:p>
          <a:p>
            <a:pPr/>
            <a:r>
              <a:t>이 interface를 implement하는 class들은 </a:t>
            </a:r>
          </a:p>
          <a:p>
            <a:pPr/>
            <a:r>
              <a:t>abstract method인 compareTo method가 implement되어 있는 class들입니다. </a:t>
            </a:r>
          </a:p>
          <a:p>
            <a:pPr/>
            <a:r>
              <a:t>interface Runnable도 많이 사용되는데</a:t>
            </a:r>
          </a:p>
          <a:p>
            <a:pPr/>
            <a:r>
              <a:t>abstract method인 void run() 을 가지고 있습니다. </a:t>
            </a:r>
          </a:p>
          <a:p>
            <a:pPr/>
            <a:r>
              <a:t>java.util.Comparator&lt;T&gt; 는 abstract method int compare(a, b) 를 가지고 있습니다. </a:t>
            </a:r>
          </a:p>
          <a:p>
            <a:pPr/>
            <a:r>
              <a:t>Comparable과 Comparator interface에 대해서는 </a:t>
            </a:r>
          </a:p>
          <a:p>
            <a:pPr/>
            <a:r>
              <a:t>07장의 interface 부분을 다시 참고하기 바랍니다. </a:t>
            </a:r>
          </a:p>
          <a:p>
            <a:pPr/>
            <a:r>
              <a:t>그 외에도 CharSequence interface가 있는데 </a:t>
            </a:r>
          </a:p>
          <a:p>
            <a:pPr/>
            <a:r>
              <a:t>이 interface를 implement하고 있는 class들은</a:t>
            </a:r>
          </a:p>
          <a:p>
            <a:pPr/>
            <a:r>
              <a:t>String, StringBuilder, StringBuffer 등이 있으며, </a:t>
            </a:r>
          </a:p>
          <a:p>
            <a:pPr/>
            <a:r>
              <a:t>주로 String 데이터를 읽기 위한 method들을 장착하고 있는데</a:t>
            </a:r>
          </a:p>
          <a:p>
            <a:pPr/>
            <a:r>
              <a:t>charAt(), length(), subSequence() 등의 method들입니다 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Shape 12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1" name="Shape 12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15</a:t>
            </a:r>
          </a:p>
          <a:p>
            <a:pPr/>
          </a:p>
          <a:p>
            <a:pPr/>
            <a:r>
              <a:t>Bounded type parameter의 example을 하나 보도록 하겠습니다. </a:t>
            </a:r>
          </a:p>
          <a:p>
            <a:pPr/>
            <a:r>
              <a:t>NumberContainer&lt;T extends Number&gt; 는</a:t>
            </a:r>
          </a:p>
          <a:p>
            <a:pPr/>
            <a:r>
              <a:t>generic class로서 class Number의 subclass들인</a:t>
            </a:r>
          </a:p>
          <a:p>
            <a:pPr/>
            <a:r>
              <a:t>Integer, Double, Byte, Short, Long, Float 중의 하나로</a:t>
            </a:r>
          </a:p>
          <a:p>
            <a:pPr/>
            <a:r>
              <a:t>bound 되어 있습니다. </a:t>
            </a:r>
          </a:p>
          <a:p>
            <a:pPr/>
            <a:r>
              <a:t>맨 마지막의 method doubleValue() 는</a:t>
            </a:r>
          </a:p>
          <a:p>
            <a:pPr/>
            <a:r>
              <a:t>number.doubleValue() return 값에 2를 곱한 값을 return 하는데</a:t>
            </a:r>
          </a:p>
          <a:p>
            <a:pPr/>
            <a:r>
              <a:t>class Number에 구현되어 있는 doubleValue() method는</a:t>
            </a:r>
          </a:p>
          <a:p>
            <a:pPr/>
            <a:r>
              <a:t>원래의 값을 double type으로 conversion하여 return하는 method 입니다. 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27" name="Shape 12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16</a:t>
            </a:r>
          </a:p>
          <a:p>
            <a:pPr/>
          </a:p>
          <a:p>
            <a:pPr/>
            <a:r>
              <a:t>main에서 먼저 type parameter를 Integer로 하는</a:t>
            </a:r>
          </a:p>
          <a:p>
            <a:pPr/>
            <a:r>
              <a:t>NumberContainer&lt;Integer&gt; class의 object인 intContainer를 생성합니다. </a:t>
            </a:r>
          </a:p>
          <a:p>
            <a:pPr/>
            <a:r>
              <a:t>초기 값은 5 이고, doubleValue값은 10.0 이 됩니다. </a:t>
            </a:r>
          </a:p>
          <a:p>
            <a:pPr/>
            <a:r>
              <a:t>두번째 object인 doubleContainer는</a:t>
            </a:r>
          </a:p>
          <a:p>
            <a:pPr/>
            <a:r>
              <a:t>type parameter를 Double을 가지는 NumberContainer&lt;Double&gt; type이고</a:t>
            </a:r>
          </a:p>
          <a:p>
            <a:pPr/>
            <a:r>
              <a:t>초기값은 3.14, doubleValue값은 6.28이 됩니다. </a:t>
            </a:r>
          </a:p>
          <a:p>
            <a:pPr/>
            <a:r>
              <a:t>그러나 마지막 comment된 부분에서 볼 수 있듯이</a:t>
            </a:r>
          </a:p>
          <a:p>
            <a:pPr/>
            <a:r>
              <a:t>NumberContainer&lt;String&gt; 을 정의하려고 시도하면 compile error가 납니다. </a:t>
            </a:r>
          </a:p>
          <a:p>
            <a:pPr/>
            <a:r>
              <a:t>NumberContainer의 type parameter는 Number class의 subclass들로 bound되어 있고</a:t>
            </a:r>
          </a:p>
          <a:p>
            <a:pPr/>
            <a:r>
              <a:t>String은 Number class의 subclass가 아니기 때문입니다.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two</a:t>
            </a:r>
          </a:p>
          <a:p>
            <a:pPr/>
          </a:p>
          <a:p>
            <a:pPr/>
            <a:r>
              <a:t>Generics는 무엇일까요?</a:t>
            </a:r>
          </a:p>
          <a:p>
            <a:pPr/>
            <a:r>
              <a:t>class를 구성하는 instance variable들</a:t>
            </a:r>
          </a:p>
          <a:p>
            <a:pPr/>
            <a:r>
              <a:t>method의 parameter들의 type만이 다르고 </a:t>
            </a:r>
          </a:p>
          <a:p>
            <a:pPr/>
            <a:r>
              <a:t>하는 일이 같은 class나 method들을 만들어야</a:t>
            </a:r>
          </a:p>
          <a:p>
            <a:pPr/>
            <a:r>
              <a:t>할 필요가 많이 있습니다. </a:t>
            </a:r>
          </a:p>
          <a:p>
            <a:pPr/>
            <a:r>
              <a:t>예를 들면 class Test { Integer x; } 라는 </a:t>
            </a:r>
          </a:p>
          <a:p>
            <a:pPr/>
            <a:r>
              <a:t>간단한 class를 고려해 본다면</a:t>
            </a:r>
          </a:p>
          <a:p>
            <a:pPr/>
            <a:r>
              <a:t>x가 Integer가 아니라 Double인 class를 만들려면</a:t>
            </a:r>
          </a:p>
          <a:p>
            <a:pPr/>
            <a:r>
              <a:t>새로운 class TestD { Double x; } 를 만들어 주어야 합니다. </a:t>
            </a:r>
          </a:p>
          <a:p>
            <a:pPr/>
            <a:r>
              <a:t>이렇게 단순히 type만이 달라졌는데도 </a:t>
            </a:r>
          </a:p>
          <a:p>
            <a:pPr/>
            <a:r>
              <a:t>새로운 class나 method를 만들어야 하는 불편함을 줄이기 위해</a:t>
            </a:r>
          </a:p>
          <a:p>
            <a:pPr/>
            <a:r>
              <a:t>Generics mechanism을 이용할 수 있습니다. </a:t>
            </a:r>
          </a:p>
          <a:p>
            <a:pPr/>
            <a:r>
              <a:t>Generics에서는 type 자체를 &lt;T&gt; 와 같은 symbol parameter로 받고</a:t>
            </a:r>
          </a:p>
          <a:p>
            <a:pPr/>
            <a:r>
              <a:t>실제로 사용할 때에는 T 대신 concrete type을 넣어서 사용합니다. </a:t>
            </a:r>
          </a:p>
          <a:p>
            <a:pPr/>
            <a:r>
              <a:t>예를 들면 class Test&lt;T&gt; { T x; } 라는 generic class가 있다면</a:t>
            </a:r>
          </a:p>
          <a:p>
            <a:pPr/>
            <a:r>
              <a:t>이것을 사용할 때에는 Test&lt;Integer&gt; t1 = new Test&lt;&gt;(); </a:t>
            </a:r>
          </a:p>
          <a:p>
            <a:pPr/>
            <a:r>
              <a:t>또는 Test&lt;Double&gt; t2 = new Test&lt;&gt;(); </a:t>
            </a:r>
          </a:p>
          <a:p>
            <a:pPr/>
            <a:r>
              <a:t>Test&lt;Student&gt; t3 = new Test&lt;&gt;(); </a:t>
            </a:r>
          </a:p>
          <a:p>
            <a:pPr/>
            <a:r>
              <a:t>와 같은 형태로 사용할 수 있습니다. </a:t>
            </a:r>
          </a:p>
          <a:p>
            <a:pPr/>
            <a:r>
              <a:t>이 세가지 경우에 generic class Test&lt;T&gt; 의 </a:t>
            </a:r>
          </a:p>
          <a:p>
            <a:pPr/>
            <a:r>
              <a:t>instance variable x의 type이 각각</a:t>
            </a:r>
          </a:p>
          <a:p>
            <a:pPr/>
            <a:r>
              <a:t>Integer, Double, Student가 되는 것입니다. </a:t>
            </a:r>
          </a:p>
          <a:p>
            <a:pPr/>
          </a:p>
          <a:p>
            <a:p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46" name="Shape 46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3</a:t>
            </a:r>
          </a:p>
          <a:p>
            <a:pPr/>
          </a:p>
          <a:p>
            <a:pPr/>
            <a:r>
              <a:t>Generics에서는 type을 parameter로 표현합니다. </a:t>
            </a:r>
          </a:p>
          <a:p>
            <a:pPr/>
            <a:r>
              <a:t>이 parameter를 type parameter라 부릅니다. </a:t>
            </a:r>
          </a:p>
          <a:p>
            <a:pPr/>
            <a:r>
              <a:t>type parameter의 이름은 어떤 identifier라도 가능하지만</a:t>
            </a:r>
          </a:p>
          <a:p>
            <a:pPr/>
            <a:r>
              <a:t>주로 T, U, S 등의 alphabet 대문자 한 글자를 사용하는 경우가 많습니다. </a:t>
            </a:r>
          </a:p>
          <a:p>
            <a:pPr/>
            <a:r>
              <a:t>예를 들면 interface BInterface type parameter U 또는</a:t>
            </a:r>
          </a:p>
          <a:p>
            <a:pPr/>
            <a:r>
              <a:t>class AClass type parameter S implements BInterface type parameter U</a:t>
            </a:r>
          </a:p>
          <a:p>
            <a:pPr/>
            <a:r>
              <a:t>와 같은 것들입니다. </a:t>
            </a:r>
          </a:p>
          <a:p>
            <a:pPr/>
            <a:r>
              <a:t>Generics를 사용할 때에는 type parameter에 </a:t>
            </a:r>
          </a:p>
          <a:p>
            <a:pPr/>
            <a:r>
              <a:t>실제 class type을 대입하여 사용합니다. </a:t>
            </a:r>
          </a:p>
          <a:p>
            <a:pPr/>
            <a:r>
              <a:t>예를 들면 class AClass type parameter S 대신 String을 사용할 수 있습니다. </a:t>
            </a:r>
          </a:p>
          <a:p>
            <a:pPr/>
            <a:r>
              <a:t>여기서 한가지 주목할 것은 type parameter로 </a:t>
            </a:r>
          </a:p>
          <a:p>
            <a:pPr/>
            <a:r>
              <a:t>int, double, boolean 등의 primitive type은 사용할 수 없다는 것입니다. </a:t>
            </a:r>
          </a:p>
          <a:p>
            <a:pPr/>
            <a:r>
              <a:t>따라서 primitive type을 대신하여</a:t>
            </a:r>
          </a:p>
          <a:p>
            <a:pPr/>
            <a:r>
              <a:t>Integer, Double 등의 wrapper class 등을 사용할 수 있습니다.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2" name="Shape 5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4</a:t>
            </a:r>
          </a:p>
          <a:p>
            <a:pPr/>
          </a:p>
          <a:p>
            <a:pPr/>
            <a:r>
              <a:t>이제 generic class의 첫번째 example인</a:t>
            </a:r>
          </a:p>
          <a:p>
            <a:pPr/>
            <a:r>
              <a:t>Box generic class를 살펴보겠습니다</a:t>
            </a:r>
          </a:p>
          <a:p>
            <a:pPr/>
            <a:r>
              <a:t>class Box 뒤에 type parameter &lt;T&gt;를 붙였습니다. </a:t>
            </a:r>
          </a:p>
          <a:p>
            <a:pPr/>
            <a:r>
              <a:t>type parameter T는 instance variable item의 type으로 사용되었습니다. </a:t>
            </a:r>
          </a:p>
          <a:p>
            <a:pPr/>
            <a:r>
              <a:t>Constructor의 parameter인 item도 T type으로 정의하여</a:t>
            </a:r>
          </a:p>
          <a:p>
            <a:pPr/>
            <a:r>
              <a:t>this.item에 parameter item을 assign하도록 되어 있습니다</a:t>
            </a:r>
          </a:p>
          <a:p>
            <a:pPr/>
            <a:r>
              <a:t>accessor method인 getItem()의 return type에도 T가 사용되어</a:t>
            </a:r>
          </a:p>
          <a:p>
            <a:pPr/>
            <a:r>
              <a:t>private instance variable인 T type의 item을 return할 수 있도록 하였습니다. </a:t>
            </a:r>
          </a:p>
          <a:p>
            <a:pPr/>
            <a:r>
              <a:t>mutator인 setItem()의 parameter에도 역시 T가 사용되었습니다. </a:t>
            </a:r>
          </a:p>
          <a:p>
            <a:pPr/>
            <a:r>
              <a:t>getItem()과 setItem() 과 같이 type parameter가 사용된 method들을</a:t>
            </a:r>
          </a:p>
          <a:p>
            <a:pPr/>
            <a:r>
              <a:t>generic methods라 부릅니다.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5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59" name="Shape 5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5</a:t>
            </a:r>
          </a:p>
          <a:p>
            <a:pPr/>
          </a:p>
          <a:p>
            <a:pPr/>
            <a:r>
              <a:t>driver class인 GenericClassExample의 main method에서는</a:t>
            </a:r>
          </a:p>
          <a:p>
            <a:pPr/>
            <a:r>
              <a:t>먼저 Box&lt;Integer&gt; class type인 intBox object를 생성하였습니다. </a:t>
            </a:r>
          </a:p>
          <a:p>
            <a:pPr/>
            <a:r>
              <a:t>generic class Box의 type parameter &lt;T&gt; 의 자리에</a:t>
            </a:r>
          </a:p>
          <a:p>
            <a:pPr/>
            <a:r>
              <a:t>&lt;Integer&gt; 가 대입되어 concrete class type을 만들고 있는 것을 볼 수 있습니다. </a:t>
            </a:r>
          </a:p>
          <a:p>
            <a:pPr/>
            <a:r>
              <a:t>new 뒤에 나오는 constructor call인 Box&lt;&gt;(123); 에서는 </a:t>
            </a:r>
          </a:p>
          <a:p>
            <a:pPr/>
            <a:r>
              <a:t>type parameter를 빈칸으로 남겨 놓았는데</a:t>
            </a:r>
          </a:p>
          <a:p>
            <a:pPr/>
            <a:r>
              <a:t>앞에서 intBox의 type을 Box&lt;Integer&gt; 라고 declare했기 때문에</a:t>
            </a:r>
          </a:p>
          <a:p>
            <a:pPr/>
            <a:r>
              <a:t>다시 반복을 할 필요가 없기 때문이기는 하지만</a:t>
            </a:r>
          </a:p>
          <a:p>
            <a:pPr/>
            <a:r>
              <a:t>constructor call을 Box&lt;Integer&gt;(123) 으로 해도 문제는 없습니다. </a:t>
            </a:r>
          </a:p>
          <a:p>
            <a:pPr/>
            <a:r>
              <a:t>그 다음 line에서는 intBox의 accessor method인 getItem()을 call하여</a:t>
            </a:r>
          </a:p>
          <a:p>
            <a:pPr/>
            <a:r>
              <a:t>item의 value인 123을 print하였습니다. </a:t>
            </a:r>
          </a:p>
          <a:p>
            <a:pPr/>
            <a:r>
              <a:t>그 아래에는 type parameter를 String으로 하여 Box&lt;String&gt; type의 object인</a:t>
            </a:r>
          </a:p>
          <a:p>
            <a:pPr/>
            <a:r>
              <a:t>strBox를 생성하고, str.getItem()을 call하였습니다. </a:t>
            </a:r>
          </a:p>
          <a:p>
            <a:pPr/>
            <a:r>
              <a:t>그 다음에는 type parameter를 Double로 하여 Box&lt;Double&gt; class type인</a:t>
            </a:r>
          </a:p>
          <a:p>
            <a:pPr/>
            <a:r>
              <a:t>doubleBox object를 생성하고, 역시 doubleBox.getItem()을 call하였습니다. </a:t>
            </a:r>
          </a:p>
          <a:p>
            <a:pPr/>
            <a:r>
              <a:t>그 다음 line에는 mutator method인 strBox.setItem을 call하여 </a:t>
            </a:r>
          </a:p>
          <a:p>
            <a:pPr/>
            <a:r>
              <a:t>item의 String value를 “New String Value” 로 바꾸고</a:t>
            </a:r>
          </a:p>
          <a:p>
            <a:pPr/>
            <a:r>
              <a:t>accessor인 strBox.getItem() 으로 바뀐 String 값을 확인하였습니다. 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Shape 6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65" name="Shape 6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6</a:t>
            </a:r>
          </a:p>
          <a:p>
            <a:pPr/>
          </a:p>
          <a:p>
            <a:pPr/>
            <a:r>
              <a:t>Generic method에서는 type parameter가 method parameter의 type이나</a:t>
            </a:r>
          </a:p>
          <a:p>
            <a:pPr/>
            <a:r>
              <a:t>return type 또는 local variable의 type 등에 사용될 수 있습니다. </a:t>
            </a:r>
          </a:p>
          <a:p>
            <a:pPr/>
            <a:r>
              <a:t>Type parameter T는 compilation동안 generic method call이 되는 부분이 나올때</a:t>
            </a:r>
          </a:p>
          <a:p>
            <a:pPr/>
            <a:r>
              <a:t>그에 맞추어 concrete type으로 대체되게 됩니다.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1" name="Shape 71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7</a:t>
            </a:r>
          </a:p>
          <a:p>
            <a:pPr/>
          </a:p>
          <a:p>
            <a:pPr/>
            <a:r>
              <a:t>generic method의 example을 보겠습니다. </a:t>
            </a:r>
          </a:p>
          <a:p>
            <a:pPr/>
            <a:r>
              <a:t>이 프로그램에서 GenericMethodExample class는 generic이 아니고</a:t>
            </a:r>
          </a:p>
          <a:p>
            <a:pPr/>
            <a:r>
              <a:t>그 안에 정의된 printArray method가 generic으로 정의되어</a:t>
            </a:r>
          </a:p>
          <a:p>
            <a:pPr/>
            <a:r>
              <a:t>서로 다른 type의 array 들을 parameter로 넘겨 받아</a:t>
            </a:r>
          </a:p>
          <a:p>
            <a:pPr/>
            <a:r>
              <a:t>그 내용을 for each 문을 이용하여 print해 주는 일을 합니다. </a:t>
            </a:r>
          </a:p>
          <a:p>
            <a:pPr/>
            <a:r>
              <a:t>특히 generic method의 경우 </a:t>
            </a:r>
          </a:p>
          <a:p>
            <a:pPr/>
            <a:r>
              <a:t>access modifier와 static 뒤와 return type (여기서는 void) 사이에</a:t>
            </a:r>
          </a:p>
          <a:p>
            <a:pPr/>
            <a:r>
              <a:t>type parameter &lt;T&gt; 를 사용할 것이라는 표시를 해 두어야 하며</a:t>
            </a:r>
          </a:p>
          <a:p>
            <a:pPr/>
            <a:r>
              <a:t>이 type parameter를 method 안에서 type으로 사용할 수 있게 되어 있습니다. </a:t>
            </a:r>
          </a:p>
          <a:p>
            <a:pPr/>
            <a:r>
              <a:t>이와 같이 class 자체가 generic이 아니더라도 </a:t>
            </a:r>
          </a:p>
          <a:p>
            <a:pPr/>
            <a:r>
              <a:t>그 안의 method만 generic 일 수도 있으며</a:t>
            </a:r>
          </a:p>
          <a:p>
            <a:pPr/>
            <a:r>
              <a:t>심지어 generic class의 type parameter와 </a:t>
            </a:r>
          </a:p>
          <a:p>
            <a:pPr/>
            <a:r>
              <a:t>그 안의 generic class의 type parameter가 </a:t>
            </a:r>
          </a:p>
          <a:p>
            <a:pPr/>
            <a:r>
              <a:t>서로 다른 경우도 있을 수 있습니다. 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8" name="Shape 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8</a:t>
            </a:r>
          </a:p>
          <a:p>
            <a:pPr/>
          </a:p>
          <a:p>
            <a:pPr/>
            <a:r>
              <a:t>main method에서는 </a:t>
            </a:r>
          </a:p>
          <a:p>
            <a:pPr/>
            <a:r>
              <a:t>처음에 Wrapper Integer array인 intArray를 </a:t>
            </a:r>
          </a:p>
          <a:p>
            <a:pPr/>
            <a:r>
              <a:t>printArray의 parameter로 intArray를 pass하여</a:t>
            </a:r>
          </a:p>
          <a:p>
            <a:pPr/>
            <a:r>
              <a:t>그 내용을 print하게 하였습니다. </a:t>
            </a:r>
          </a:p>
          <a:p>
            <a:pPr/>
            <a:r>
              <a:t>이와 같이 generic method를 call할 때에는</a:t>
            </a:r>
          </a:p>
          <a:p>
            <a:pPr/>
            <a:r>
              <a:t>그냥 형식에만 맞는 서로 다른 type의 parameter를 </a:t>
            </a:r>
          </a:p>
          <a:p>
            <a:pPr/>
            <a:r>
              <a:t>자연스럽게 pass하기만 하면 됩니다. </a:t>
            </a:r>
          </a:p>
          <a:p>
            <a:pPr/>
            <a:r>
              <a:t>Wrapper Integer array를 initialize할 때</a:t>
            </a:r>
          </a:p>
          <a:p>
            <a:pPr/>
            <a:r>
              <a:t>= {1, 2, 3, 4, 5} 와 같이 int literal들을 그냥 사용했는데</a:t>
            </a:r>
          </a:p>
          <a:p>
            <a:pPr/>
            <a:r>
              <a:t>이 initialization이 가능한 이유는</a:t>
            </a:r>
          </a:p>
          <a:p>
            <a:pPr/>
            <a:r>
              <a:t>Wrapper Integer type이 int 에서 Integer로의 automatic boxing을 제공하기 때문입니다. </a:t>
            </a:r>
          </a:p>
          <a:p>
            <a:pPr/>
            <a:r>
              <a:t>두번째로는 String의 array인 strArray를</a:t>
            </a:r>
          </a:p>
          <a:p>
            <a:pPr/>
            <a:r>
              <a:t>generic method printArray로 pass하였으면</a:t>
            </a:r>
          </a:p>
          <a:p>
            <a:pPr/>
            <a:r>
              <a:t>마지막으로 Wrapper Double type의 array를 </a:t>
            </a:r>
          </a:p>
          <a:p>
            <a:pPr/>
            <a:r>
              <a:t>generic method인 printArray를 사용하여 print하였습니다. </a:t>
            </a:r>
          </a:p>
          <a:p>
            <a:p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84" name="Shape 8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페이지 9</a:t>
            </a:r>
          </a:p>
          <a:p>
            <a:pPr/>
          </a:p>
          <a:p>
            <a:pPr/>
            <a:r>
              <a:t>여기에서는 type parameter를 여러개 사용하는 generics의 예를 보여주고 있습니다. </a:t>
            </a:r>
          </a:p>
          <a:p>
            <a:pPr/>
            <a:r>
              <a:t>generic class Pair에 두 개의 type parameter K와 V가 사용되었습니다. </a:t>
            </a:r>
          </a:p>
          <a:p>
            <a:pPr/>
            <a:r>
              <a:t>instance variable key의 type은 K로 정의되었고</a:t>
            </a:r>
          </a:p>
          <a:p>
            <a:pPr/>
            <a:r>
              <a:t>value의 type은 V로 정의 되었습니다. </a:t>
            </a:r>
          </a:p>
          <a:p>
            <a:pPr/>
            <a:r>
              <a:t>constructor에도 K와 V, 두개의  type parameter가 사용되었습니다. </a:t>
            </a:r>
          </a:p>
          <a:p>
            <a:pPr/>
            <a:r>
              <a:t>instance variable key를 위한 accessor와 </a:t>
            </a:r>
          </a:p>
          <a:p>
            <a:pPr/>
            <a:r>
              <a:t>mutator에는 type parameter K가 사용되었습니다.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pPr/>
            <a:r>
              <a:t>제목 텍스트</a:t>
            </a:r>
          </a:p>
        </p:txBody>
      </p:sp>
      <p:sp>
        <p:nvSpPr>
          <p:cNvPr id="12" name="본문 첫 번째 줄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제목 텍스트</a:t>
            </a:r>
          </a:p>
        </p:txBody>
      </p:sp>
      <p:sp>
        <p:nvSpPr>
          <p:cNvPr id="21" name="본문 첫 번째 줄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제목 텍스트</a:t>
            </a:r>
          </a:p>
        </p:txBody>
      </p:sp>
      <p:sp>
        <p:nvSpPr>
          <p:cNvPr id="3" name="본문 첫 번째 줄…"/>
          <p:cNvSpPr txBox="1"/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0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400" u="none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000" u="none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6"/>
          <p:cNvSpPr txBox="1"/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pPr/>
            <a:r>
              <a:t>09_2 Generics</a:t>
            </a:r>
          </a:p>
        </p:txBody>
      </p:sp>
      <p:sp>
        <p:nvSpPr>
          <p:cNvPr id="32" name="Subtitle 3"/>
          <p:cNvSpPr txBox="1"/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pPr/>
            <a:r>
              <a:t>Object-Oriented Programming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Multiple Type Parameters (2/3)</a:t>
            </a:r>
          </a:p>
        </p:txBody>
      </p:sp>
      <p:sp>
        <p:nvSpPr>
          <p:cNvPr id="87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8" name="TextBox 4"/>
          <p:cNvSpPr txBox="1"/>
          <p:nvPr/>
        </p:nvSpPr>
        <p:spPr>
          <a:xfrm>
            <a:off x="551383" y="1186108"/>
            <a:ext cx="11043248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V getValue() {  </a:t>
            </a:r>
            <a:r>
              <a:rPr>
                <a:solidFill>
                  <a:srgbClr val="00627A"/>
                </a:solidFill>
              </a:rPr>
              <a:t>// accessor for value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value;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setValue(V value) {  </a:t>
            </a:r>
            <a:r>
              <a:rPr>
                <a:solidFill>
                  <a:srgbClr val="00627A"/>
                </a:solidFill>
              </a:rPr>
              <a:t>// mutator for value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.value = value;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@Override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String toString()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</a:t>
            </a:r>
            <a:r>
              <a:rPr>
                <a:solidFill>
                  <a:srgbClr val="C41A16"/>
                </a:solidFill>
              </a:rPr>
              <a:t>"Pair{"</a:t>
            </a:r>
            <a:r>
              <a:t> +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C41A16"/>
                </a:solidFill>
              </a:rPr>
              <a:t>"key="</a:t>
            </a:r>
            <a:r>
              <a:t> + key +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C41A16"/>
                </a:solidFill>
              </a:rPr>
              <a:t>", value="</a:t>
            </a:r>
            <a:r>
              <a:t> + value +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    </a:t>
            </a:r>
            <a:r>
              <a:rPr>
                <a:solidFill>
                  <a:srgbClr val="1C00CF"/>
                </a:solidFill>
              </a:rPr>
              <a:t>'}'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8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8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8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Multiple Type Parameters (3/3)</a:t>
            </a:r>
          </a:p>
        </p:txBody>
      </p:sp>
      <p:sp>
        <p:nvSpPr>
          <p:cNvPr id="93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94" name="TextBox 5"/>
          <p:cNvSpPr txBox="1"/>
          <p:nvPr/>
        </p:nvSpPr>
        <p:spPr>
          <a:xfrm>
            <a:off x="551383" y="1230256"/>
            <a:ext cx="11043248" cy="4901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Pair&lt;String, Integer&gt; studentGrade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Pair&lt;&gt;(</a:t>
            </a:r>
            <a:r>
              <a:rPr>
                <a:solidFill>
                  <a:srgbClr val="C41A16"/>
                </a:solidFill>
              </a:rPr>
              <a:t>"Alice"</a:t>
            </a:r>
            <a:r>
              <a:t>, </a:t>
            </a:r>
            <a:r>
              <a:rPr>
                <a:solidFill>
                  <a:srgbClr val="1C00CF"/>
                </a:solidFill>
              </a:rPr>
              <a:t>95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Pair&lt;String, String&gt; countryCapital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Pair&lt;&gt;(</a:t>
            </a:r>
            <a:r>
              <a:rPr>
                <a:solidFill>
                  <a:srgbClr val="C41A16"/>
                </a:solidFill>
              </a:rPr>
              <a:t>"Germany"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"Berlin"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System.out.println(studentGrade); </a:t>
            </a:r>
            <a:r>
              <a:rPr>
                <a:solidFill>
                  <a:srgbClr val="00627A"/>
                </a:solidFill>
              </a:rPr>
              <a:t>// Pair{key=Alice, value=95}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System.out.println(countryCapital); </a:t>
            </a:r>
            <a:r>
              <a:rPr>
                <a:solidFill>
                  <a:srgbClr val="00627A"/>
                </a:solidFill>
              </a:rPr>
              <a:t>// Pair{key=Germany, value=Berlin}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    </a:t>
            </a:r>
            <a:r>
              <a:t>String student = studentGrade.getKey();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int</a:t>
            </a:r>
            <a:r>
              <a:t> grade = studentGrade.getValue();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"Student: "</a:t>
            </a:r>
            <a:r>
              <a:t> + student + </a:t>
            </a:r>
            <a:r>
              <a:rPr>
                <a:solidFill>
                  <a:srgbClr val="C41A16"/>
                </a:solidFill>
              </a:rPr>
              <a:t>", Grade: "</a:t>
            </a:r>
            <a:r>
              <a:t> + grade);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00627A"/>
                </a:solidFill>
              </a:rPr>
              <a:t>// Student: Alice, Grade: 95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    </a:t>
            </a:r>
            <a:r>
              <a:t>studentGrade.setKey(</a:t>
            </a:r>
            <a:r>
              <a:rPr>
                <a:solidFill>
                  <a:srgbClr val="C41A16"/>
                </a:solidFill>
              </a:rPr>
              <a:t>"Bob"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studentGrade.setValue(</a:t>
            </a:r>
            <a:r>
              <a:rPr>
                <a:solidFill>
                  <a:srgbClr val="1C00CF"/>
                </a:solidFill>
              </a:rPr>
              <a:t>85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"Updated: "</a:t>
            </a:r>
            <a:r>
              <a:t> + studentGrade); 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        </a:t>
            </a:r>
            <a:r>
              <a:rPr>
                <a:solidFill>
                  <a:srgbClr val="00627A"/>
                </a:solidFill>
              </a:rPr>
              <a:t>// Updated: Pair{key=Bob, value=85}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94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Using Different Type Param (1/2)</a:t>
            </a:r>
          </a:p>
        </p:txBody>
      </p:sp>
      <p:sp>
        <p:nvSpPr>
          <p:cNvPr id="99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0" name="TextBox 5"/>
          <p:cNvSpPr txBox="1"/>
          <p:nvPr/>
        </p:nvSpPr>
        <p:spPr>
          <a:xfrm>
            <a:off x="551382" y="1156563"/>
            <a:ext cx="11043247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Container&lt;T&gt;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T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Container(T item)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.item =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 getItem()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setItem(T item)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.item =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&lt;U&gt;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displayItemWithDetails(U detail) { </a:t>
            </a:r>
            <a:r>
              <a:rPr>
                <a:solidFill>
                  <a:srgbClr val="00627A"/>
                </a:solidFill>
              </a:rPr>
              <a:t>// using U, not T</a:t>
            </a:r>
            <a:endParaRPr>
              <a:solidFill>
                <a:srgbClr val="00627A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"Item: "</a:t>
            </a:r>
            <a:r>
              <a:t> + item);           </a:t>
            </a:r>
            <a:r>
              <a:rPr>
                <a:solidFill>
                  <a:srgbClr val="00627A"/>
                </a:solidFill>
              </a:rPr>
              <a:t>// in the method</a:t>
            </a:r>
            <a:endParaRPr>
              <a:solidFill>
                <a:srgbClr val="00627A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"Detail: "</a:t>
            </a:r>
            <a:r>
              <a:t> + detail);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10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0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10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10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100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0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Using Different Type Param (2/2)</a:t>
            </a:r>
          </a:p>
        </p:txBody>
      </p:sp>
      <p:sp>
        <p:nvSpPr>
          <p:cNvPr id="105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06" name="TextBox 4"/>
          <p:cNvSpPr txBox="1"/>
          <p:nvPr/>
        </p:nvSpPr>
        <p:spPr>
          <a:xfrm>
            <a:off x="551382" y="1098711"/>
            <a:ext cx="11043247" cy="4116134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627A"/>
                </a:solidFill>
              </a:rPr>
              <a:t>// Container&lt;String&gt;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Container&lt;String&gt; stringContainer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Container&lt;&gt;(</a:t>
            </a:r>
            <a:r>
              <a:rPr>
                <a:solidFill>
                  <a:srgbClr val="C41A16"/>
                </a:solidFill>
              </a:rPr>
              <a:t>"Apple"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627A"/>
                </a:solidFill>
              </a:rPr>
              <a:t>// Detail&lt;U&gt; = Integer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stringContainer.displayItemWithDetails(</a:t>
            </a:r>
            <a:r>
              <a:rPr>
                <a:solidFill>
                  <a:srgbClr val="1C00CF"/>
                </a:solidFill>
              </a:rPr>
              <a:t>123</a:t>
            </a:r>
            <a:r>
              <a:t>); </a:t>
            </a:r>
            <a:r>
              <a:rPr>
                <a:solidFill>
                  <a:srgbClr val="00627A"/>
                </a:solidFill>
              </a:rPr>
              <a:t>// OUTPUT: Apple 123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627A"/>
                </a:solidFill>
              </a:rPr>
              <a:t>// Container&lt;Integer&gt;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Container&lt;Integer&gt; integerContainer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Container&lt;&gt;(</a:t>
            </a:r>
            <a:r>
              <a:rPr>
                <a:solidFill>
                  <a:srgbClr val="1C00CF"/>
                </a:solidFill>
              </a:rPr>
              <a:t>456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solidFill>
                  <a:srgbClr val="267507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>
                <a:solidFill>
                  <a:srgbClr val="00627A"/>
                </a:solidFill>
              </a:rPr>
              <a:t>// Item</a:t>
            </a:r>
            <a:r>
              <a:rPr>
                <a:solidFill>
                  <a:srgbClr val="00627A"/>
                </a:solidFill>
              </a:rPr>
              <a:t>과 추가적인 </a:t>
            </a:r>
            <a:r>
              <a:rPr>
                <a:solidFill>
                  <a:srgbClr val="00627A"/>
                </a:solidFill>
              </a:rPr>
              <a:t>Detail</a:t>
            </a:r>
            <a:r>
              <a:rPr>
                <a:solidFill>
                  <a:srgbClr val="00627A"/>
                </a:solidFill>
              </a:rPr>
              <a:t>을 출력 </a:t>
            </a:r>
            <a:r>
              <a:rPr>
                <a:solidFill>
                  <a:srgbClr val="00627A"/>
                </a:solidFill>
              </a:rPr>
              <a:t>(String </a:t>
            </a:r>
            <a:r>
              <a:rPr>
                <a:solidFill>
                  <a:srgbClr val="00627A"/>
                </a:solidFill>
              </a:rPr>
              <a:t>타입 사용</a:t>
            </a:r>
            <a:r>
              <a:rPr>
                <a:solidFill>
                  <a:srgbClr val="00627A"/>
                </a:solidFill>
              </a:rPr>
              <a:t>)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integerContainer.displayItemWithDetails(</a:t>
            </a:r>
            <a:r>
              <a:rPr>
                <a:solidFill>
                  <a:srgbClr val="C41A16"/>
                </a:solidFill>
              </a:rPr>
              <a:t>"Detail about 456"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	 </a:t>
            </a:r>
            <a:r>
              <a:rPr>
                <a:solidFill>
                  <a:srgbClr val="00627A"/>
                </a:solidFill>
              </a:rPr>
              <a:t>// OUTPUT: 456 Detail about 456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0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0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0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0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Bounded Parameters</a:t>
            </a:r>
          </a:p>
        </p:txBody>
      </p:sp>
      <p:sp>
        <p:nvSpPr>
          <p:cNvPr id="111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Type parameter is limited (bounded) to a descendant of a given specific superclass (super interface) type</a:t>
            </a:r>
          </a:p>
          <a:p>
            <a:pPr lvl="1" marL="800100" indent="-342900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ex) </a:t>
            </a:r>
            <a:r>
              <a:rPr b="1">
                <a:solidFill>
                  <a:srgbClr val="9B2393"/>
                </a:solidFill>
              </a:rPr>
              <a:t>class</a:t>
            </a:r>
            <a:r>
              <a:rPr>
                <a:solidFill>
                  <a:srgbClr val="000000"/>
                </a:solidFill>
              </a:rPr>
              <a:t> SomeClass&lt;T </a:t>
            </a:r>
            <a:r>
              <a:rPr b="1">
                <a:solidFill>
                  <a:srgbClr val="9B2393"/>
                </a:solidFill>
              </a:rPr>
              <a:t>extends</a:t>
            </a:r>
            <a:r>
              <a:rPr>
                <a:solidFill>
                  <a:srgbClr val="000000"/>
                </a:solidFill>
              </a:rPr>
              <a:t> SuperClass&gt; { ... }</a:t>
            </a:r>
            <a:endParaRPr sz="2300"/>
          </a:p>
          <a:p>
            <a:pPr lvl="1" marL="800100" indent="-342900">
              <a:defRPr sz="18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>
                <a:latin typeface="Tahoma"/>
                <a:ea typeface="Tahoma"/>
                <a:cs typeface="Tahoma"/>
                <a:sym typeface="Tahoma"/>
              </a:rPr>
              <a:t>ex) </a:t>
            </a:r>
            <a:r>
              <a:rPr b="1">
                <a:solidFill>
                  <a:srgbClr val="9B2393"/>
                </a:solidFill>
              </a:rPr>
              <a:t>class</a:t>
            </a:r>
            <a:r>
              <a:t> SomeClass&lt;T </a:t>
            </a:r>
            <a:r>
              <a:rPr b="1">
                <a:solidFill>
                  <a:srgbClr val="9B2393"/>
                </a:solidFill>
              </a:rPr>
              <a:t>extends</a:t>
            </a:r>
            <a:r>
              <a:t> SuperInterface&lt;T&gt;&gt; { ... }</a:t>
            </a:r>
            <a:endParaRPr sz="2300"/>
          </a:p>
          <a:p>
            <a:pPr lvl="1" marL="800100" indent="-342900">
              <a:defRPr sz="1800">
                <a:solidFill>
                  <a:srgbClr val="00000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...</a:t>
            </a:r>
            <a:endParaRPr sz="2300"/>
          </a:p>
          <a:p>
            <a:pPr>
              <a:defRPr sz="2100">
                <a:solidFill>
                  <a:srgbClr val="000000"/>
                </a:solidFill>
              </a:defRPr>
            </a:pPr>
            <a:r>
              <a:t>Typical Superclass (interface)</a:t>
            </a:r>
          </a:p>
          <a:p>
            <a:pPr lvl="1" marL="800100" indent="-342900">
              <a:defRPr sz="2000">
                <a:solidFill>
                  <a:srgbClr val="000000"/>
                </a:solidFill>
              </a:defRPr>
            </a:pPr>
            <a:r>
              <a:t>class Number: superclass of Integer, Double, Byte, Short, Long, Float</a:t>
            </a:r>
            <a:endParaRPr sz="2300"/>
          </a:p>
          <a:p>
            <a:pPr lvl="1" marL="800100" indent="-342900">
              <a:defRPr sz="2000">
                <a:solidFill>
                  <a:srgbClr val="000000"/>
                </a:solidFill>
              </a:defRPr>
            </a:pPr>
            <a:r>
              <a:t>interface Comparable&lt;T&gt;</a:t>
            </a:r>
            <a:endParaRPr sz="2300"/>
          </a:p>
          <a:p>
            <a:pPr lvl="1" marL="800100" indent="-342900">
              <a:defRPr sz="2000">
                <a:solidFill>
                  <a:srgbClr val="000000"/>
                </a:solidFill>
              </a:defRPr>
            </a:pPr>
            <a:r>
              <a:t>interface Runnable</a:t>
            </a:r>
            <a:endParaRPr sz="2300"/>
          </a:p>
          <a:p>
            <a:pPr lvl="1" marL="800100" indent="-342900">
              <a:defRPr sz="2000">
                <a:solidFill>
                  <a:srgbClr val="000000"/>
                </a:solidFill>
              </a:defRPr>
            </a:pPr>
            <a:r>
              <a:t>interface java.util.Comparator&lt;T&gt;</a:t>
            </a:r>
            <a:endParaRPr sz="2300"/>
          </a:p>
          <a:p>
            <a:pPr lvl="1" marL="800100" indent="-342900">
              <a:defRPr sz="2000">
                <a:solidFill>
                  <a:srgbClr val="000000"/>
                </a:solidFill>
              </a:defRPr>
            </a:pPr>
            <a:r>
              <a:t>interface CharSequence</a:t>
            </a:r>
            <a:endParaRPr sz="2300"/>
          </a:p>
          <a:p>
            <a:pPr lvl="2" marL="1219200" indent="-304800">
              <a:buFontTx/>
              <a:defRPr sz="1900">
                <a:solidFill>
                  <a:srgbClr val="000000"/>
                </a:solidFill>
              </a:defRPr>
            </a:pPr>
            <a:r>
              <a:t>implemented by the classes: String, StringBuilder, StringBuffer, ...</a:t>
            </a:r>
          </a:p>
        </p:txBody>
      </p:sp>
      <p:sp>
        <p:nvSpPr>
          <p:cNvPr id="112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3" name="TextBox 4"/>
          <p:cNvSpPr/>
          <p:nvPr/>
        </p:nvSpPr>
        <p:spPr>
          <a:xfrm>
            <a:off x="-1824198" y="6762233"/>
            <a:ext cx="92397" cy="369333"/>
          </a:xfrm>
          <a:prstGeom prst="rect">
            <a:avLst/>
          </a:prstGeom>
          <a:ln>
            <a:solidFill>
              <a:srgbClr val="BFBFBF"/>
            </a:solidFill>
          </a:ln>
        </p:spPr>
        <p:txBody>
          <a:bodyPr lIns="45718" tIns="45718" rIns="45718" bIns="45718" anchor="ctr"/>
          <a:lstStyle/>
          <a:p>
            <a:pPr algn="ctr" defTabSz="457200">
              <a:defRPr>
                <a:solidFill>
                  <a:srgbClr val="404040"/>
                </a:solidFill>
                <a:latin typeface="Tahoma"/>
                <a:ea typeface="Tahoma"/>
                <a:cs typeface="Tahoma"/>
                <a:sym typeface="Tahoma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1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NumberContainer (1/2)</a:t>
            </a:r>
          </a:p>
        </p:txBody>
      </p:sp>
      <p:sp>
        <p:nvSpPr>
          <p:cNvPr id="118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9" name="TextBox 5"/>
          <p:cNvSpPr txBox="1"/>
          <p:nvPr/>
        </p:nvSpPr>
        <p:spPr>
          <a:xfrm>
            <a:off x="551382" y="1112947"/>
            <a:ext cx="11043247" cy="4901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NumberContainer&lt;T </a:t>
            </a:r>
            <a:r>
              <a:t>extends</a:t>
            </a:r>
            <a:r>
              <a:rPr b="0">
                <a:solidFill>
                  <a:srgbClr val="000000"/>
                </a:solidFill>
              </a:rPr>
              <a:t> Number&gt; { </a:t>
            </a:r>
            <a:r>
              <a:rPr b="0">
                <a:solidFill>
                  <a:srgbClr val="00627A"/>
                </a:solidFill>
              </a:rPr>
              <a:t>// T is bounded by Number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T number;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NumberContainer(T number)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.number = number;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 getNumber()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number;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setNumber(T number)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.number = number;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double</a:t>
            </a:r>
            <a:r>
              <a:t> doubleValue()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number.doubleValue() * </a:t>
            </a:r>
            <a:r>
              <a:rPr>
                <a:solidFill>
                  <a:srgbClr val="1C00CF"/>
                </a:solidFill>
              </a:rPr>
              <a:t>2</a:t>
            </a:r>
            <a:r>
              <a:t>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NumberContainer (2/2)</a:t>
            </a:r>
          </a:p>
        </p:txBody>
      </p:sp>
      <p:sp>
        <p:nvSpPr>
          <p:cNvPr id="124" name="슬라이드 번호 개체 틀 3"/>
          <p:cNvSpPr txBox="1"/>
          <p:nvPr>
            <p:ph type="sldNum" sz="quarter" idx="2"/>
          </p:nvPr>
        </p:nvSpPr>
        <p:spPr>
          <a:xfrm>
            <a:off x="11866332" y="6443875"/>
            <a:ext cx="2565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5" name="TextBox 4"/>
          <p:cNvSpPr txBox="1"/>
          <p:nvPr/>
        </p:nvSpPr>
        <p:spPr>
          <a:xfrm>
            <a:off x="551382" y="1232049"/>
            <a:ext cx="11043247" cy="3479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NumberContainer&lt;Integer&gt; intContainer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NumberContainer&lt;&gt;(</a:t>
            </a:r>
            <a:r>
              <a:rPr>
                <a:solidFill>
                  <a:srgbClr val="1C00CF"/>
                </a:solidFill>
              </a:rPr>
              <a:t>5</a:t>
            </a:r>
            <a:r>
              <a:t>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"Integer Value: "</a:t>
            </a:r>
            <a:r>
              <a:t> + intContainer.getNumber()); </a:t>
            </a:r>
            <a:r>
              <a:rPr>
                <a:solidFill>
                  <a:srgbClr val="00627A"/>
                </a:solidFill>
              </a:rPr>
              <a:t>// 5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"Doubled Value: "</a:t>
            </a:r>
            <a:r>
              <a:t> + intContainer.doubleValue());  </a:t>
            </a:r>
            <a:r>
              <a:rPr>
                <a:solidFill>
                  <a:srgbClr val="00627A"/>
                </a:solidFill>
              </a:rPr>
              <a:t>// 10.0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NumberContainer&lt;Double&gt; doubleContainer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NumberContainer&lt;&gt;(</a:t>
            </a:r>
            <a:r>
              <a:rPr>
                <a:solidFill>
                  <a:srgbClr val="1C00CF"/>
                </a:solidFill>
              </a:rPr>
              <a:t>3.14</a:t>
            </a:r>
            <a:r>
              <a:t>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"Double Value: "</a:t>
            </a:r>
            <a:r>
              <a:t> + doubleContainer.getNumber()); </a:t>
            </a:r>
            <a:r>
              <a:rPr>
                <a:solidFill>
                  <a:srgbClr val="00627A"/>
                </a:solidFill>
              </a:rPr>
              <a:t>// 3.14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"Doubled Value: "</a:t>
            </a:r>
            <a:r>
              <a:t> + doubleContainer.doubleValue());  </a:t>
            </a:r>
            <a:r>
              <a:rPr>
                <a:solidFill>
                  <a:srgbClr val="00627A"/>
                </a:solidFill>
              </a:rPr>
              <a:t>// 6.28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 sz="1600">
                <a:solidFill>
                  <a:srgbClr val="0062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// Compile Error: String is</a:t>
            </a:r>
            <a:r>
              <a:t> </a:t>
            </a:r>
            <a:r>
              <a:t>not the descendant of Number</a:t>
            </a:r>
          </a:p>
          <a:p>
            <a:pPr>
              <a:defRPr sz="1600">
                <a:solidFill>
                  <a:srgbClr val="00627A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// NumberContainer&lt;String&gt; stringContainer = new NumberContainer&lt;&gt;("Hello");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 sz="16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1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12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2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2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12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What is Generics?</a:t>
            </a:r>
          </a:p>
        </p:txBody>
      </p:sp>
      <p:sp>
        <p:nvSpPr>
          <p:cNvPr id="37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Treat an undetermined type as a parameter</a:t>
            </a:r>
          </a:p>
          <a:p>
            <a:pPr/>
            <a:r>
              <a:t>Replace the parameter with a concrete type in actual use</a:t>
            </a:r>
          </a:p>
          <a:p>
            <a:pPr/>
            <a:r>
              <a:t>ex) </a:t>
            </a:r>
          </a:p>
          <a:p>
            <a:pPr lvl="1">
              <a:defRPr sz="2200"/>
            </a:pPr>
            <a:r>
              <a:t>&lt;T&gt; symbol to indicate that T is a type parameter</a:t>
            </a:r>
          </a:p>
          <a:p>
            <a:pPr lvl="1">
              <a:defRPr sz="2200"/>
            </a:pPr>
            <a:r>
              <a:t>Indicating T can be used where a type is required</a:t>
            </a:r>
          </a:p>
          <a:p>
            <a:pPr lvl="1">
              <a:defRPr sz="20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rPr b="1">
                <a:solidFill>
                  <a:srgbClr val="A54EA3"/>
                </a:solidFill>
              </a:rPr>
              <a:t>class</a:t>
            </a:r>
            <a:r>
              <a:t> Test&lt;T&gt; { T x; }</a:t>
            </a:r>
          </a:p>
          <a:p>
            <a:pPr lvl="2" marL="1246909" indent="-332509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Test&lt;Integer&gt; t1 = </a:t>
            </a:r>
            <a:r>
              <a:rPr b="1">
                <a:solidFill>
                  <a:srgbClr val="A0449F"/>
                </a:solidFill>
              </a:rPr>
              <a:t>new</a:t>
            </a:r>
            <a:r>
              <a:t> Test&lt;&gt;();</a:t>
            </a:r>
          </a:p>
          <a:p>
            <a:pPr lvl="2" marL="1246909" indent="-332509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Test&lt;Double&gt; t2 = </a:t>
            </a:r>
            <a:r>
              <a:rPr b="1">
                <a:solidFill>
                  <a:srgbClr val="A046A0"/>
                </a:solidFill>
              </a:rPr>
              <a:t>new</a:t>
            </a:r>
            <a:r>
              <a:t> Test&lt;&gt;();</a:t>
            </a:r>
          </a:p>
          <a:p>
            <a:pPr lvl="2" marL="1246909" indent="-332509">
              <a:defRPr sz="18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Test&lt;Student&gt; t3 = </a:t>
            </a:r>
            <a:r>
              <a:rPr b="1">
                <a:solidFill>
                  <a:srgbClr val="A145A0"/>
                </a:solidFill>
              </a:rPr>
              <a:t>new</a:t>
            </a:r>
            <a:r>
              <a:t> Test&lt;&gt;(); </a:t>
            </a:r>
          </a:p>
        </p:txBody>
      </p:sp>
      <p:sp>
        <p:nvSpPr>
          <p:cNvPr id="3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Generic Type</a:t>
            </a:r>
          </a:p>
        </p:txBody>
      </p:sp>
      <p:sp>
        <p:nvSpPr>
          <p:cNvPr id="43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Type parameters: usually represented by a single capitalized letter </a:t>
            </a:r>
          </a:p>
          <a:p>
            <a:pPr lvl="1" marL="742950" indent="-285750">
              <a:buChar char="•"/>
            </a:pPr>
            <a:r>
              <a:rPr sz="2000"/>
              <a:t>ex)</a:t>
            </a:r>
            <a:r>
              <a:t> </a:t>
            </a:r>
            <a:r>
              <a: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rPr>
              <a:t>interface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BInterface&lt;</a:t>
            </a:r>
            <a:r>
              <a:rPr sz="2000">
                <a:solidFill>
                  <a:srgbClr val="FF2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U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2000">
              <a:solidFill>
                <a:srgbClr val="0000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1" marL="742950" indent="-285750">
              <a:buChar char="•"/>
            </a:pPr>
            <a:r>
              <a:rPr sz="2000">
                <a:solidFill>
                  <a:srgbClr val="000000"/>
                </a:solidFill>
              </a:rPr>
              <a:t>ex) </a:t>
            </a:r>
            <a:r>
              <a: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AClass&lt;</a:t>
            </a:r>
            <a:r>
              <a:rPr sz="2000">
                <a:solidFill>
                  <a:srgbClr val="FF2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S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 implements BInterface&lt;</a:t>
            </a:r>
            <a:r>
              <a:rPr sz="2000">
                <a:solidFill>
                  <a:srgbClr val="FF2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U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</a:t>
            </a:r>
            <a:endParaRPr sz="2000"/>
          </a:p>
          <a:p>
            <a:pPr/>
            <a:r>
              <a:t>To use generic types externally, specify a concrete type in the type parameter</a:t>
            </a:r>
          </a:p>
          <a:p>
            <a:pPr lvl="1" marL="800100" indent="-342900">
              <a:defRPr sz="2000"/>
            </a:pPr>
            <a:r>
              <a:t>ex) </a:t>
            </a:r>
            <a:r>
              <a:rPr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rPr>
              <a:t>class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AClass&lt;</a:t>
            </a:r>
            <a:r>
              <a:rPr>
                <a:solidFill>
                  <a:srgbClr val="FF2600"/>
                </a:solidFill>
                <a:latin typeface="Menlo Regular"/>
                <a:ea typeface="Menlo Regular"/>
                <a:cs typeface="Menlo Regular"/>
                <a:sym typeface="Menlo Regular"/>
              </a:rPr>
              <a:t>String</a:t>
            </a:r>
            <a:r>
              <a: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&gt; std =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 b="1">
                <a:solidFill>
                  <a:srgbClr val="AD3DA4"/>
                </a:solidFill>
                <a:latin typeface="Menlo Regular"/>
                <a:ea typeface="Menlo Regular"/>
                <a:cs typeface="Menlo Regular"/>
                <a:sym typeface="Menlo Regular"/>
              </a:rPr>
              <a:t>new</a:t>
            </a:r>
            <a:r>
              <a:rPr>
                <a:latin typeface="Menlo Regular"/>
                <a:ea typeface="Menlo Regular"/>
                <a:cs typeface="Menlo Regular"/>
                <a:sym typeface="Menlo Regular"/>
              </a:rPr>
              <a:t> </a:t>
            </a:r>
            <a:r>
              <a: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AClass&lt;&gt;();</a:t>
            </a:r>
            <a:r>
              <a: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 </a:t>
            </a:r>
            <a:endParaRPr>
              <a:solidFill>
                <a:srgbClr val="000000"/>
              </a:solidFill>
              <a:latin typeface="Menlo Regular"/>
              <a:ea typeface="Menlo Regular"/>
              <a:cs typeface="Menlo Regular"/>
              <a:sym typeface="Menlo Regular"/>
            </a:endParaRPr>
          </a:p>
          <a:p>
            <a:pPr lvl="1" marL="800100" indent="-342900">
              <a:defRPr sz="2000"/>
            </a:pPr>
            <a:r>
              <a:rPr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Type parameter should not be the primitive type</a:t>
            </a:r>
          </a:p>
        </p:txBody>
      </p:sp>
      <p:sp>
        <p:nvSpPr>
          <p:cNvPr id="4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43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Generic Class (1/2)</a:t>
            </a:r>
          </a:p>
        </p:txBody>
      </p:sp>
      <p:sp>
        <p:nvSpPr>
          <p:cNvPr id="49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0" name="TextBox 5"/>
          <p:cNvSpPr txBox="1"/>
          <p:nvPr/>
        </p:nvSpPr>
        <p:spPr>
          <a:xfrm>
            <a:off x="551382" y="1179358"/>
            <a:ext cx="11043247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class</a:t>
            </a:r>
            <a:r>
              <a:rPr b="0">
                <a:solidFill>
                  <a:srgbClr val="000000"/>
                </a:solidFill>
              </a:rPr>
              <a:t> Box&lt;T&gt; {</a:t>
            </a:r>
            <a:r>
              <a:rPr b="0">
                <a:solidFill>
                  <a:srgbClr val="267507"/>
                </a:solidFill>
              </a:rPr>
              <a:t> </a:t>
            </a:r>
            <a:r>
              <a:rPr b="0">
                <a:solidFill>
                  <a:srgbClr val="00627A"/>
                </a:solidFill>
              </a:rPr>
              <a:t>// T: type parameter</a:t>
            </a:r>
            <a:endParaRPr>
              <a:solidFill>
                <a:srgbClr val="00627A"/>
              </a:solidFill>
            </a:endParaR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T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Box(T item) {  </a:t>
            </a:r>
            <a:r>
              <a:rPr>
                <a:solidFill>
                  <a:srgbClr val="00627A"/>
                </a:solidFill>
              </a:rPr>
              <a:t>// constructor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.item =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T getItem() { </a:t>
            </a:r>
            <a:r>
              <a:rPr>
                <a:solidFill>
                  <a:srgbClr val="00627A"/>
                </a:solidFill>
              </a:rPr>
              <a:t>// accessor,</a:t>
            </a:r>
            <a:r>
              <a:rPr>
                <a:solidFill>
                  <a:srgbClr val="00627A"/>
                </a:solidFill>
              </a:rPr>
              <a:t> </a:t>
            </a:r>
            <a:r>
              <a:rPr>
                <a:solidFill>
                  <a:srgbClr val="00627A"/>
                </a:solidFill>
              </a:rPr>
              <a:t>generic method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setItem(T item) { </a:t>
            </a:r>
            <a:r>
              <a:rPr>
                <a:solidFill>
                  <a:srgbClr val="00627A"/>
                </a:solidFill>
              </a:rPr>
              <a:t>// mutator, generic method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.item = item;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5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5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5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5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0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Generic Class (2/2)</a:t>
            </a:r>
          </a:p>
        </p:txBody>
      </p:sp>
      <p:sp>
        <p:nvSpPr>
          <p:cNvPr id="55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56" name="TextBox 4"/>
          <p:cNvSpPr txBox="1"/>
          <p:nvPr/>
        </p:nvSpPr>
        <p:spPr>
          <a:xfrm>
            <a:off x="551383" y="1140311"/>
            <a:ext cx="11043248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GenericClassExample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011993"/>
                </a:solidFill>
              </a:rPr>
              <a:t>Box&lt;Integer&gt;</a:t>
            </a:r>
            <a:r>
              <a:rPr b="1">
                <a:solidFill>
                  <a:srgbClr val="00B050"/>
                </a:solidFill>
              </a:rPr>
              <a:t> </a:t>
            </a:r>
            <a:r>
              <a:t>intBox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Box&lt;&gt;(</a:t>
            </a:r>
            <a:r>
              <a:rPr>
                <a:solidFill>
                  <a:srgbClr val="1C00CF"/>
                </a:solidFill>
              </a:rPr>
              <a:t>123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"Integer value: "</a:t>
            </a:r>
            <a:r>
              <a:t> + intBox.getItem());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011993"/>
                </a:solidFill>
              </a:rPr>
              <a:t>Box&lt;String&gt;</a:t>
            </a:r>
            <a:r>
              <a:rPr b="1">
                <a:solidFill>
                  <a:srgbClr val="00B050"/>
                </a:solidFill>
              </a:rPr>
              <a:t> </a:t>
            </a:r>
            <a:r>
              <a:t>strBox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Box&lt;&gt;(</a:t>
            </a:r>
            <a:r>
              <a:rPr>
                <a:solidFill>
                  <a:srgbClr val="C41A16"/>
                </a:solidFill>
              </a:rPr>
              <a:t>"Hello, Generics!"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"String value: "</a:t>
            </a:r>
            <a:r>
              <a:t> + strBox.getItem());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    </a:t>
            </a:r>
            <a:r>
              <a:rPr b="1">
                <a:solidFill>
                  <a:srgbClr val="011993"/>
                </a:solidFill>
              </a:rPr>
              <a:t>Box&lt;Double&gt;</a:t>
            </a:r>
            <a:r>
              <a:rPr b="1">
                <a:solidFill>
                  <a:srgbClr val="00B050"/>
                </a:solidFill>
              </a:rPr>
              <a:t> </a:t>
            </a:r>
            <a:r>
              <a:t>doubleBox = </a:t>
            </a:r>
            <a:r>
              <a:rPr b="1">
                <a:solidFill>
                  <a:srgbClr val="9B2393"/>
                </a:solidFill>
              </a:rPr>
              <a:t>new</a:t>
            </a:r>
            <a:r>
              <a:t> Box&lt;&gt;(</a:t>
            </a:r>
            <a:r>
              <a:rPr>
                <a:solidFill>
                  <a:srgbClr val="1C00CF"/>
                </a:solidFill>
              </a:rPr>
              <a:t>3.14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"Double value: "</a:t>
            </a:r>
            <a:r>
              <a:t> + doubleBox.getItem());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    </a:t>
            </a:r>
            <a:r>
              <a:t>strBox.setItem(</a:t>
            </a:r>
            <a:r>
              <a:rPr>
                <a:solidFill>
                  <a:srgbClr val="C41A16"/>
                </a:solidFill>
              </a:rPr>
              <a:t>"New String Value"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"Updated String value: "</a:t>
            </a:r>
            <a:r>
              <a:t> + strBox.getItem());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57" name="TextBox 7"/>
          <p:cNvSpPr txBox="1"/>
          <p:nvPr/>
        </p:nvSpPr>
        <p:spPr>
          <a:xfrm>
            <a:off x="7137279" y="906300"/>
            <a:ext cx="4804780" cy="13074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 sz="1600"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OUTPUT:</a:t>
            </a:r>
          </a:p>
          <a:p>
            <a:pPr>
              <a:defRPr sz="1600"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Integer value: 123</a:t>
            </a:r>
          </a:p>
          <a:p>
            <a:pPr>
              <a:defRPr sz="1600"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value: Hello, Generics!</a:t>
            </a:r>
          </a:p>
          <a:p>
            <a:pPr>
              <a:defRPr sz="1600"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Double value: 3.14</a:t>
            </a:r>
          </a:p>
          <a:p>
            <a:pPr>
              <a:defRPr sz="1600"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Updated String value: New String Value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5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5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5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5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5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5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5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fill="hold"/>
                                        <p:tgtEl>
                                          <p:spTgt spid="5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fill="hold"/>
                                        <p:tgtEl>
                                          <p:spTgt spid="5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57" grpId="2"/>
      <p:bldP build="p" bldLvl="5" animBg="1" rev="0" advAuto="0" spid="5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Generic Methods</a:t>
            </a:r>
          </a:p>
        </p:txBody>
      </p:sp>
      <p:sp>
        <p:nvSpPr>
          <p:cNvPr id="62" name="텍스트 개체 틀 2"/>
          <p:cNvSpPr txBox="1"/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pPr/>
            <a:r>
              <a:t>A method that has a type parameter</a:t>
            </a:r>
          </a:p>
          <a:p>
            <a:pPr/>
            <a:r>
              <a:t>Type parameter is used in the return type and parameter type</a:t>
            </a:r>
          </a:p>
          <a:p>
            <a:pPr lvl="1" marL="800100" indent="-342900">
              <a:defRPr sz="2300"/>
            </a:pPr>
            <a:r>
              <a:t>ex) </a:t>
            </a:r>
            <a:r>
              <a: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rPr>
              <a:t>public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&lt;T&gt; </a:t>
            </a:r>
            <a:r>
              <a:rPr b="1" sz="2000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rPr>
              <a:t>void</a:t>
            </a:r>
            <a:r>
              <a:rPr sz="2000">
                <a:solidFill>
                  <a:srgbClr val="000000"/>
                </a:solidFill>
                <a:latin typeface="Menlo Regular"/>
                <a:ea typeface="Menlo Regular"/>
                <a:cs typeface="Menlo Regular"/>
                <a:sym typeface="Menlo Regular"/>
              </a:rPr>
              <a:t> genericMethod(T param) { ... }</a:t>
            </a:r>
            <a:endParaRPr>
              <a:latin typeface="Menlo Regular"/>
              <a:ea typeface="Menlo Regular"/>
              <a:cs typeface="Menlo Regular"/>
              <a:sym typeface="Menlo Regular"/>
            </a:endParaRPr>
          </a:p>
          <a:p>
            <a:pPr/>
            <a:r>
              <a:t>Type parameter T is replaced with a concrete type </a:t>
            </a:r>
            <a:r>
              <a:rPr b="1"/>
              <a:t>during compilation</a:t>
            </a:r>
            <a:r>
              <a:t>, depending on the type of the parameter</a:t>
            </a:r>
          </a:p>
        </p:txBody>
      </p:sp>
      <p:sp>
        <p:nvSpPr>
          <p:cNvPr id="63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Generic Method (1/2)</a:t>
            </a:r>
          </a:p>
        </p:txBody>
      </p:sp>
      <p:sp>
        <p:nvSpPr>
          <p:cNvPr id="68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69" name="TextBox 5"/>
          <p:cNvSpPr txBox="1"/>
          <p:nvPr/>
        </p:nvSpPr>
        <p:spPr>
          <a:xfrm>
            <a:off x="551382" y="1247541"/>
            <a:ext cx="11043247" cy="2234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/>
              <a:t> </a:t>
            </a:r>
            <a:r>
              <a:t>class</a:t>
            </a:r>
            <a:r>
              <a:rPr b="0"/>
              <a:t> </a:t>
            </a:r>
            <a:r>
              <a:rPr b="0">
                <a:solidFill>
                  <a:srgbClr val="000000"/>
                </a:solidFill>
              </a:rPr>
              <a:t>GenericMethodExample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&lt;T&gt;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printArray(T[] array)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for</a:t>
            </a:r>
            <a:r>
              <a:t> (T element : array)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    System.out.print(element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System.out.println();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69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Generic Method (2/2)</a:t>
            </a:r>
          </a:p>
        </p:txBody>
      </p:sp>
      <p:sp>
        <p:nvSpPr>
          <p:cNvPr id="74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75" name="TextBox 4"/>
          <p:cNvSpPr txBox="1"/>
          <p:nvPr/>
        </p:nvSpPr>
        <p:spPr>
          <a:xfrm>
            <a:off x="692239" y="1150226"/>
            <a:ext cx="10902392" cy="41014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main(String[] args) {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t>Integer[] intArray = {</a:t>
            </a:r>
            <a:r>
              <a:rPr>
                <a:solidFill>
                  <a:srgbClr val="1C00CF"/>
                </a:solidFill>
              </a:rPr>
              <a:t>1</a:t>
            </a:r>
            <a:r>
              <a:t>, </a:t>
            </a:r>
            <a:r>
              <a:rPr>
                <a:solidFill>
                  <a:srgbClr val="1C00CF"/>
                </a:solidFill>
              </a:rPr>
              <a:t>2</a:t>
            </a:r>
            <a:r>
              <a:t>, </a:t>
            </a:r>
            <a:r>
              <a:rPr>
                <a:solidFill>
                  <a:srgbClr val="1C00CF"/>
                </a:solidFill>
              </a:rPr>
              <a:t>3</a:t>
            </a:r>
            <a:r>
              <a:t>, </a:t>
            </a:r>
            <a:r>
              <a:rPr>
                <a:solidFill>
                  <a:srgbClr val="1C00CF"/>
                </a:solidFill>
              </a:rPr>
              <a:t>4</a:t>
            </a:r>
            <a:r>
              <a:t>, </a:t>
            </a:r>
            <a:r>
              <a:rPr>
                <a:solidFill>
                  <a:srgbClr val="1C00CF"/>
                </a:solidFill>
              </a:rPr>
              <a:t>5</a:t>
            </a:r>
            <a:r>
              <a:t>};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System.out.print(</a:t>
            </a:r>
            <a:r>
              <a:rPr>
                <a:solidFill>
                  <a:srgbClr val="C41A16"/>
                </a:solidFill>
              </a:rPr>
              <a:t>"Integer Array: 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printArray(intArray);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    </a:t>
            </a:r>
            <a:r>
              <a:t>String[] strArray = {</a:t>
            </a:r>
            <a:r>
              <a:rPr>
                <a:solidFill>
                  <a:srgbClr val="C41A16"/>
                </a:solidFill>
              </a:rPr>
              <a:t>"Hello"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"World"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"Generics"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"in"</a:t>
            </a:r>
            <a:r>
              <a:t>, </a:t>
            </a:r>
            <a:r>
              <a:rPr>
                <a:solidFill>
                  <a:srgbClr val="C41A16"/>
                </a:solidFill>
              </a:rPr>
              <a:t>"Java"</a:t>
            </a:r>
            <a:r>
              <a:t>};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System.out.print(</a:t>
            </a:r>
            <a:r>
              <a:rPr>
                <a:solidFill>
                  <a:srgbClr val="C41A16"/>
                </a:solidFill>
              </a:rPr>
              <a:t>"String Array: 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printArray(strArray);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br/>
            <a:r>
              <a:t>        </a:t>
            </a:r>
            <a:r>
              <a:t>Double[] doubleArray = {</a:t>
            </a:r>
            <a:r>
              <a:rPr>
                <a:solidFill>
                  <a:srgbClr val="1C00CF"/>
                </a:solidFill>
              </a:rPr>
              <a:t>1.1</a:t>
            </a:r>
            <a:r>
              <a:t>, </a:t>
            </a:r>
            <a:r>
              <a:rPr>
                <a:solidFill>
                  <a:srgbClr val="1C00CF"/>
                </a:solidFill>
              </a:rPr>
              <a:t>2.2</a:t>
            </a:r>
            <a:r>
              <a:t>, </a:t>
            </a:r>
            <a:r>
              <a:rPr>
                <a:solidFill>
                  <a:srgbClr val="1C00CF"/>
                </a:solidFill>
              </a:rPr>
              <a:t>3.3</a:t>
            </a:r>
            <a:r>
              <a:t>, </a:t>
            </a:r>
            <a:r>
              <a:rPr>
                <a:solidFill>
                  <a:srgbClr val="1C00CF"/>
                </a:solidFill>
              </a:rPr>
              <a:t>4.4</a:t>
            </a:r>
            <a:r>
              <a:t>, </a:t>
            </a:r>
            <a:r>
              <a:rPr>
                <a:solidFill>
                  <a:srgbClr val="1C00CF"/>
                </a:solidFill>
              </a:rPr>
              <a:t>5.5</a:t>
            </a:r>
            <a:r>
              <a:t>};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System.out.print(</a:t>
            </a:r>
            <a:r>
              <a:rPr>
                <a:solidFill>
                  <a:srgbClr val="C41A16"/>
                </a:solidFill>
              </a:rPr>
              <a:t>"Double Array: "</a:t>
            </a:r>
            <a:r>
              <a:t>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printArray(doubleArray);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}</a:t>
            </a:r>
          </a:p>
        </p:txBody>
      </p:sp>
      <p:sp>
        <p:nvSpPr>
          <p:cNvPr id="76" name="TextBox 7"/>
          <p:cNvSpPr txBox="1"/>
          <p:nvPr/>
        </p:nvSpPr>
        <p:spPr>
          <a:xfrm>
            <a:off x="5882154" y="4529483"/>
            <a:ext cx="5930496" cy="1167766"/>
          </a:xfrm>
          <a:prstGeom prst="rect">
            <a:avLst/>
          </a:prstGeom>
          <a:solidFill>
            <a:srgbClr val="FFFFFF"/>
          </a:solidFill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OUTPUT:</a:t>
            </a:r>
          </a:p>
          <a:p>
            <a:pPr>
              <a:defRPr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Integer Array: 1 2 3 4 5 </a:t>
            </a:r>
          </a:p>
          <a:p>
            <a:pPr>
              <a:defRPr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String Array: Hello World Generics in Java </a:t>
            </a:r>
          </a:p>
          <a:p>
            <a:pPr>
              <a:defRPr>
                <a:solidFill>
                  <a:srgbClr val="0119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Double Array: 1.1 2.2 3.3 4.4 5.5 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7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2" fill="hold"/>
                                        <p:tgtEl>
                                          <p:spTgt spid="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/>
                                        <p:tgtEl>
                                          <p:spTgt spid="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1" fill="hold"/>
                                        <p:tgtEl>
                                          <p:spTgt spid="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4" fill="hold"/>
                                        <p:tgtEl>
                                          <p:spTgt spid="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7" fill="hold"/>
                                        <p:tgtEl>
                                          <p:spTgt spid="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Class="entr" nodeType="after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0" fill="hold"/>
                                        <p:tgtEl>
                                          <p:spTgt spid="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75" grpId="1"/>
      <p:bldP build="p" bldLvl="5" animBg="1" rev="0" advAuto="0" spid="76" grpId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/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pPr/>
            <a:r>
              <a:t>Example: Multiple Type Parameters (1/3)</a:t>
            </a:r>
          </a:p>
        </p:txBody>
      </p:sp>
      <p:sp>
        <p:nvSpPr>
          <p:cNvPr id="81" name="슬라이드 번호 개체 틀 3"/>
          <p:cNvSpPr txBox="1"/>
          <p:nvPr>
            <p:ph type="sldNum" sz="quarter" idx="2"/>
          </p:nvPr>
        </p:nvSpPr>
        <p:spPr>
          <a:xfrm>
            <a:off x="11942532" y="6443875"/>
            <a:ext cx="180339" cy="240029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82" name="TextBox 5"/>
          <p:cNvSpPr txBox="1"/>
          <p:nvPr/>
        </p:nvSpPr>
        <p:spPr>
          <a:xfrm>
            <a:off x="551383" y="1149861"/>
            <a:ext cx="11043248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>
              <a:defRPr b="1">
                <a:solidFill>
                  <a:srgbClr val="9B2393"/>
                </a:solidFill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public</a:t>
            </a:r>
            <a:r>
              <a:rPr b="0"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 b="0">
                <a:solidFill>
                  <a:srgbClr val="000000"/>
                </a:solidFill>
              </a:rPr>
              <a:t> Pair&lt;K, V&gt; { </a:t>
            </a:r>
            <a:r>
              <a:rPr b="0">
                <a:solidFill>
                  <a:srgbClr val="00627A"/>
                </a:solidFill>
              </a:rPr>
              <a:t>// two type parameters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K key;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private</a:t>
            </a:r>
            <a:r>
              <a:t> V value;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Pair(K key, V value) {  </a:t>
            </a:r>
            <a:r>
              <a:rPr>
                <a:solidFill>
                  <a:srgbClr val="00627A"/>
                </a:solidFill>
              </a:rPr>
              <a:t>// constructor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.key = key;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.value = value;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K getKey() {  </a:t>
            </a:r>
            <a:r>
              <a:rPr>
                <a:solidFill>
                  <a:srgbClr val="00627A"/>
                </a:solidFill>
              </a:rPr>
              <a:t>// accessor for key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return</a:t>
            </a:r>
            <a:r>
              <a:t> key;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</a:t>
            </a:r>
            <a:r>
              <a:rPr b="1"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 b="1">
                <a:solidFill>
                  <a:srgbClr val="9B2393"/>
                </a:solidFill>
              </a:rPr>
              <a:t>void</a:t>
            </a:r>
            <a:r>
              <a:t> setKey(K key) {  </a:t>
            </a:r>
            <a:r>
              <a:rPr>
                <a:solidFill>
                  <a:srgbClr val="00627A"/>
                </a:solidFill>
              </a:rPr>
              <a:t>// mutator for key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    </a:t>
            </a:r>
            <a:r>
              <a:rPr b="1">
                <a:solidFill>
                  <a:srgbClr val="9B2393"/>
                </a:solidFill>
              </a:rPr>
              <a:t>this</a:t>
            </a:r>
            <a:r>
              <a:t>.key = key;</a:t>
            </a:r>
          </a:p>
          <a:p>
            <a:pPr>
              <a:defRPr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    }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  <p:cond evt="onBegin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nodeType="with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8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8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6" fill="hold"/>
                                        <p:tgtEl>
                                          <p:spTgt spid="8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8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8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after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8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p" bldLvl="5" animBg="1" rev="0" advAuto="0" spid="82" grpId="1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